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437" r:id="rId3"/>
    <p:sldId id="439" r:id="rId4"/>
    <p:sldId id="438" r:id="rId5"/>
    <p:sldId id="436" r:id="rId6"/>
    <p:sldId id="445" r:id="rId7"/>
    <p:sldId id="444" r:id="rId8"/>
    <p:sldId id="446" r:id="rId9"/>
    <p:sldId id="447" r:id="rId1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LR" initials="BLR" lastIdx="2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43" autoAdjust="0"/>
    <p:restoredTop sz="86393" autoAdjust="0"/>
  </p:normalViewPr>
  <p:slideViewPr>
    <p:cSldViewPr>
      <p:cViewPr>
        <p:scale>
          <a:sx n="80" d="100"/>
          <a:sy n="80" d="100"/>
        </p:scale>
        <p:origin x="-115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3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286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5394" y="6475413"/>
            <a:ext cx="165853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3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9694" y="6475413"/>
            <a:ext cx="140423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</a:t>
            </a:r>
            <a:r>
              <a:rPr lang="en-US" sz="1800" b="1" dirty="0" err="1" smtClean="0">
                <a:cs typeface="+mn-cs"/>
              </a:rPr>
              <a:t>0965r3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Ron Porat (Broadcom)</a:t>
            </a: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pPr lvl="0"/>
            <a:r>
              <a:rPr lang="en-US" sz="2400" dirty="0" err="1" smtClean="0"/>
              <a:t>6GHz</a:t>
            </a:r>
            <a:r>
              <a:rPr lang="en-US" sz="2400" dirty="0" smtClean="0"/>
              <a:t> </a:t>
            </a:r>
            <a:r>
              <a:rPr lang="en-US" sz="2400" dirty="0" err="1" smtClean="0"/>
              <a:t>LPI</a:t>
            </a:r>
            <a:r>
              <a:rPr lang="en-US" sz="2400" dirty="0" smtClean="0"/>
              <a:t> Range Extension</a:t>
            </a:r>
            <a:endParaRPr lang="en-US" sz="24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2020-07-31</a:t>
            </a:r>
            <a:endParaRPr lang="en-US" sz="2000" b="0" dirty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5307064"/>
              </p:ext>
            </p:extLst>
          </p:nvPr>
        </p:nvGraphicFramePr>
        <p:xfrm>
          <a:off x="685800" y="2824688"/>
          <a:ext cx="7772401" cy="910434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+mn-cs"/>
                        </a:rPr>
                        <a:t>Ron Porat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Broadcom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ron.porat@broadcom.com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Abstract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="" xmlns:a16="http://schemas.microsoft.com/office/drawing/2014/main" id="{F0392EE7-B4E7-2A47-BD70-20C08B2E3AEA}"/>
              </a:ext>
            </a:extLst>
          </p:cNvPr>
          <p:cNvSpPr txBox="1">
            <a:spLocks/>
          </p:cNvSpPr>
          <p:nvPr/>
        </p:nvSpPr>
        <p:spPr bwMode="auto">
          <a:xfrm>
            <a:off x="381000" y="1752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b="0" dirty="0" smtClean="0"/>
              <a:t>In the US, </a:t>
            </a:r>
            <a:r>
              <a:rPr lang="en-US" sz="1800" b="0" dirty="0" err="1" smtClean="0"/>
              <a:t>1.2GHz</a:t>
            </a:r>
            <a:r>
              <a:rPr lang="en-US" sz="1800" b="0" dirty="0" smtClean="0"/>
              <a:t> is now approved for unlicensed use under low power indoor (</a:t>
            </a:r>
            <a:r>
              <a:rPr lang="en-US" sz="1800" b="0" dirty="0" err="1" smtClean="0"/>
              <a:t>LPI</a:t>
            </a:r>
            <a:r>
              <a:rPr lang="en-US" sz="1800" b="0" dirty="0" smtClean="0"/>
              <a:t>) rules. </a:t>
            </a:r>
          </a:p>
          <a:p>
            <a:endParaRPr lang="en-US" sz="1800" b="0" dirty="0" smtClean="0"/>
          </a:p>
          <a:p>
            <a:r>
              <a:rPr lang="en-US" sz="1800" b="0" dirty="0" smtClean="0"/>
              <a:t>This provides a huge boost (</a:t>
            </a:r>
            <a:r>
              <a:rPr lang="en-US" sz="1800" b="0" dirty="0" err="1" smtClean="0"/>
              <a:t>3x</a:t>
            </a:r>
            <a:r>
              <a:rPr lang="en-US" sz="1800" b="0" dirty="0" smtClean="0"/>
              <a:t>) to the spectrum available to </a:t>
            </a:r>
            <a:r>
              <a:rPr lang="en-US" sz="1800" b="0" dirty="0" err="1" smtClean="0"/>
              <a:t>11be</a:t>
            </a:r>
            <a:r>
              <a:rPr lang="en-US" sz="1800" b="0" dirty="0" smtClean="0"/>
              <a:t> and </a:t>
            </a:r>
            <a:r>
              <a:rPr lang="en-US" sz="1800" b="0" dirty="0" err="1" smtClean="0"/>
              <a:t>11ax</a:t>
            </a:r>
            <a:r>
              <a:rPr lang="en-US" sz="1800" b="0" dirty="0" smtClean="0"/>
              <a:t> devices although at a reduced power and </a:t>
            </a:r>
            <a:r>
              <a:rPr lang="en-US" sz="1800" b="0" dirty="0" err="1" smtClean="0"/>
              <a:t>PSD</a:t>
            </a:r>
            <a:r>
              <a:rPr lang="en-US" sz="1800" b="0" dirty="0" smtClean="0"/>
              <a:t> </a:t>
            </a:r>
            <a:r>
              <a:rPr lang="en-US" sz="1800" b="0" dirty="0" smtClean="0">
                <a:sym typeface="Wingdings" panose="05000000000000000000" pitchFamily="2" charset="2"/>
              </a:rPr>
              <a:t>  </a:t>
            </a:r>
            <a:r>
              <a:rPr lang="en-US" sz="1800" b="0" dirty="0" err="1" smtClean="0">
                <a:sym typeface="Wingdings" panose="05000000000000000000" pitchFamily="2" charset="2"/>
              </a:rPr>
              <a:t>5dBm</a:t>
            </a:r>
            <a:r>
              <a:rPr lang="en-US" sz="1800" b="0" dirty="0" smtClean="0">
                <a:sym typeface="Wingdings" panose="05000000000000000000" pitchFamily="2" charset="2"/>
              </a:rPr>
              <a:t>/MHz for AP and -</a:t>
            </a:r>
            <a:r>
              <a:rPr lang="en-US" sz="1800" b="0" dirty="0" err="1" smtClean="0">
                <a:sym typeface="Wingdings" panose="05000000000000000000" pitchFamily="2" charset="2"/>
              </a:rPr>
              <a:t>1dBm</a:t>
            </a:r>
            <a:r>
              <a:rPr lang="en-US" sz="1800" b="0" dirty="0" smtClean="0">
                <a:sym typeface="Wingdings" panose="05000000000000000000" pitchFamily="2" charset="2"/>
              </a:rPr>
              <a:t>/MHz for STA. </a:t>
            </a:r>
          </a:p>
          <a:p>
            <a:endParaRPr lang="en-US" sz="1800" b="0" dirty="0" smtClean="0"/>
          </a:p>
          <a:p>
            <a:r>
              <a:rPr lang="en-US" sz="1800" b="0" dirty="0" smtClean="0"/>
              <a:t>Hence, we propose to define one lower rate SU mode to improve DL and UL range over the </a:t>
            </a:r>
            <a:r>
              <a:rPr lang="en-US" sz="1800" b="0" dirty="0" err="1" smtClean="0"/>
              <a:t>11ax</a:t>
            </a:r>
            <a:r>
              <a:rPr lang="en-US" sz="1800" b="0" dirty="0" smtClean="0"/>
              <a:t> </a:t>
            </a:r>
            <a:r>
              <a:rPr lang="en-US" sz="1800" b="0" dirty="0" smtClean="0"/>
              <a:t>design</a:t>
            </a:r>
          </a:p>
          <a:p>
            <a:endParaRPr lang="en-US" sz="1800" b="0" dirty="0"/>
          </a:p>
          <a:p>
            <a:r>
              <a:rPr lang="en-US" sz="1800" b="0" dirty="0" smtClean="0">
                <a:solidFill>
                  <a:srgbClr val="C00000"/>
                </a:solidFill>
              </a:rPr>
              <a:t>Revision </a:t>
            </a:r>
            <a:r>
              <a:rPr lang="en-US" sz="1800" b="0" dirty="0" err="1" smtClean="0">
                <a:solidFill>
                  <a:srgbClr val="C00000"/>
                </a:solidFill>
              </a:rPr>
              <a:t>r3</a:t>
            </a:r>
            <a:r>
              <a:rPr lang="en-US" sz="1800" b="0" dirty="0" smtClean="0">
                <a:solidFill>
                  <a:srgbClr val="C00000"/>
                </a:solidFill>
              </a:rPr>
              <a:t> added </a:t>
            </a:r>
            <a:r>
              <a:rPr lang="en-US" sz="1800" b="0" dirty="0" err="1" smtClean="0">
                <a:solidFill>
                  <a:srgbClr val="C00000"/>
                </a:solidFill>
              </a:rPr>
              <a:t>SP</a:t>
            </a:r>
            <a:r>
              <a:rPr lang="en-US" sz="1800" b="0" dirty="0" smtClean="0">
                <a:solidFill>
                  <a:srgbClr val="C00000"/>
                </a:solidFill>
              </a:rPr>
              <a:t> based on discussion on the call </a:t>
            </a:r>
            <a:endParaRPr lang="en-US" sz="1800" b="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4762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Max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LPI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Power and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11ax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Rates 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="" xmlns:a16="http://schemas.microsoft.com/office/drawing/2014/main" id="{F0392EE7-B4E7-2A47-BD70-20C08B2E3AEA}"/>
              </a:ext>
            </a:extLst>
          </p:cNvPr>
          <p:cNvSpPr txBox="1">
            <a:spLocks/>
          </p:cNvSpPr>
          <p:nvPr/>
        </p:nvSpPr>
        <p:spPr bwMode="auto">
          <a:xfrm>
            <a:off x="381000" y="1752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sz="2000" b="0" dirty="0" smtClean="0"/>
          </a:p>
          <a:p>
            <a:endParaRPr lang="en-US" sz="1800" b="0" dirty="0" smtClean="0"/>
          </a:p>
          <a:p>
            <a:endParaRPr lang="en-US" sz="1800" b="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5671639"/>
              </p:ext>
            </p:extLst>
          </p:nvPr>
        </p:nvGraphicFramePr>
        <p:xfrm>
          <a:off x="1494514" y="3124200"/>
          <a:ext cx="6201686" cy="1524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43100"/>
                <a:gridCol w="1943100"/>
                <a:gridCol w="2315486"/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effectLst/>
                        </a:rPr>
                        <a:t>Tx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>
                          <a:effectLst/>
                        </a:rPr>
                        <a:t>BW [MHz]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Max Power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AP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EIRP</a:t>
                      </a:r>
                      <a:r>
                        <a:rPr lang="en-US" sz="1400" dirty="0">
                          <a:effectLst/>
                        </a:rPr>
                        <a:t> [</a:t>
                      </a:r>
                      <a:r>
                        <a:rPr lang="en-US" sz="1400" dirty="0" err="1">
                          <a:effectLst/>
                        </a:rPr>
                        <a:t>dBm</a:t>
                      </a:r>
                      <a:r>
                        <a:rPr lang="en-US" sz="1400" dirty="0">
                          <a:effectLst/>
                        </a:rPr>
                        <a:t>]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Lowest rate in </a:t>
                      </a:r>
                      <a:r>
                        <a:rPr lang="en-US" sz="1400" dirty="0" err="1">
                          <a:effectLst/>
                        </a:rPr>
                        <a:t>11ax</a:t>
                      </a:r>
                      <a:r>
                        <a:rPr lang="en-US" sz="1400" dirty="0">
                          <a:effectLst/>
                        </a:rPr>
                        <a:t> [Mbps] </a:t>
                      </a:r>
                      <a:r>
                        <a:rPr lang="en-US" sz="1400" dirty="0" err="1" smtClean="0">
                          <a:effectLst/>
                        </a:rPr>
                        <a:t>0.8uS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>
                          <a:effectLst/>
                        </a:rPr>
                        <a:t>GI </a:t>
                      </a:r>
                      <a:r>
                        <a:rPr lang="en-US" sz="1400" dirty="0" smtClean="0">
                          <a:effectLst/>
                        </a:rPr>
                        <a:t>with </a:t>
                      </a:r>
                      <a:r>
                        <a:rPr lang="en-US" sz="1400" dirty="0" err="1">
                          <a:effectLst/>
                        </a:rPr>
                        <a:t>DCM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20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18</a:t>
                      </a:r>
                      <a:endParaRPr lang="en-US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4.3  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40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21</a:t>
                      </a:r>
                      <a:endParaRPr lang="en-US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8.6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80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24</a:t>
                      </a:r>
                      <a:endParaRPr lang="en-US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18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160</a:t>
                      </a:r>
                      <a:endParaRPr lang="en-US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27</a:t>
                      </a:r>
                      <a:endParaRPr lang="en-US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36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320</a:t>
                      </a:r>
                      <a:endParaRPr lang="en-US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30</a:t>
                      </a:r>
                      <a:endParaRPr lang="en-US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</a:rPr>
                        <a:t>-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2047694"/>
              </p:ext>
            </p:extLst>
          </p:nvPr>
        </p:nvGraphicFramePr>
        <p:xfrm>
          <a:off x="1494514" y="4800600"/>
          <a:ext cx="6201686" cy="1524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43100"/>
                <a:gridCol w="1943100"/>
                <a:gridCol w="2315486"/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effectLst/>
                        </a:rPr>
                        <a:t>Tx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>
                          <a:effectLst/>
                        </a:rPr>
                        <a:t>BW [MHz]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Max Power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STA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EIRP</a:t>
                      </a:r>
                      <a:r>
                        <a:rPr lang="en-US" sz="1400" dirty="0">
                          <a:effectLst/>
                        </a:rPr>
                        <a:t> [</a:t>
                      </a:r>
                      <a:r>
                        <a:rPr lang="en-US" sz="1400" dirty="0" err="1">
                          <a:effectLst/>
                        </a:rPr>
                        <a:t>dBm</a:t>
                      </a:r>
                      <a:r>
                        <a:rPr lang="en-US" sz="1400" dirty="0">
                          <a:effectLst/>
                        </a:rPr>
                        <a:t>]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Lowest rate in </a:t>
                      </a:r>
                      <a:r>
                        <a:rPr lang="en-US" sz="1400" dirty="0" err="1">
                          <a:effectLst/>
                        </a:rPr>
                        <a:t>11ax</a:t>
                      </a:r>
                      <a:r>
                        <a:rPr lang="en-US" sz="1400" dirty="0">
                          <a:effectLst/>
                        </a:rPr>
                        <a:t> [Mbps] </a:t>
                      </a:r>
                      <a:r>
                        <a:rPr lang="en-US" sz="1400" dirty="0" err="1" smtClean="0">
                          <a:effectLst/>
                        </a:rPr>
                        <a:t>0.8uS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>
                          <a:effectLst/>
                        </a:rPr>
                        <a:t>GI </a:t>
                      </a:r>
                      <a:r>
                        <a:rPr lang="en-US" sz="1400" dirty="0" smtClean="0">
                          <a:effectLst/>
                        </a:rPr>
                        <a:t>with </a:t>
                      </a:r>
                      <a:r>
                        <a:rPr lang="en-US" sz="1400" dirty="0" err="1">
                          <a:effectLst/>
                        </a:rPr>
                        <a:t>DCM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20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12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4.3 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40</a:t>
                      </a:r>
                      <a:endParaRPr lang="en-US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</a:rPr>
                        <a:t>15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8.6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80</a:t>
                      </a:r>
                      <a:endParaRPr lang="en-US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</a:rPr>
                        <a:t>18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18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160</a:t>
                      </a:r>
                      <a:endParaRPr lang="en-US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21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36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320</a:t>
                      </a:r>
                      <a:endParaRPr lang="en-US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</a:rPr>
                        <a:t>24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</a:rPr>
                        <a:t>-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990600" y="1676400"/>
            <a:ext cx="6858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It is desirable by AP and </a:t>
            </a:r>
            <a:r>
              <a:rPr lang="en-US" sz="1600" dirty="0" err="1" smtClean="0"/>
              <a:t>STA</a:t>
            </a:r>
            <a:r>
              <a:rPr lang="en-US" sz="1600" dirty="0" smtClean="0"/>
              <a:t> to use the maximum available BW in the BSS in order to maximize the transmission power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Dropping BW doesn’t provide better SNR </a:t>
            </a:r>
            <a:r>
              <a:rPr lang="en-US" sz="1600" dirty="0" smtClean="0">
                <a:sym typeface="Wingdings" panose="05000000000000000000" pitchFamily="2" charset="2"/>
              </a:rPr>
              <a:t> prefer to maintain BW while lowering rates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893835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Proposal 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="" xmlns:a16="http://schemas.microsoft.com/office/drawing/2014/main" id="{F0392EE7-B4E7-2A47-BD70-20C08B2E3AEA}"/>
              </a:ext>
            </a:extLst>
          </p:cNvPr>
          <p:cNvSpPr txBox="1">
            <a:spLocks/>
          </p:cNvSpPr>
          <p:nvPr/>
        </p:nvSpPr>
        <p:spPr bwMode="auto">
          <a:xfrm>
            <a:off x="381000" y="1752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sz="1800" b="0" dirty="0" smtClean="0">
              <a:sym typeface="Wingdings" panose="05000000000000000000" pitchFamily="2" charset="2"/>
            </a:endParaRPr>
          </a:p>
          <a:p>
            <a:r>
              <a:rPr lang="en-US" sz="1800" b="0" dirty="0" smtClean="0">
                <a:sym typeface="Wingdings" panose="05000000000000000000" pitchFamily="2" charset="2"/>
              </a:rPr>
              <a:t>For </a:t>
            </a:r>
            <a:r>
              <a:rPr lang="en-US" sz="1800" b="0" dirty="0" err="1" smtClean="0">
                <a:sym typeface="Wingdings" panose="05000000000000000000" pitchFamily="2" charset="2"/>
              </a:rPr>
              <a:t>SU80</a:t>
            </a:r>
            <a:r>
              <a:rPr lang="en-US" sz="1800" b="0" dirty="0" smtClean="0">
                <a:sym typeface="Wingdings" panose="05000000000000000000" pitchFamily="2" charset="2"/>
              </a:rPr>
              <a:t>, </a:t>
            </a:r>
            <a:r>
              <a:rPr lang="en-US" sz="1800" b="0" dirty="0" err="1" smtClean="0">
                <a:sym typeface="Wingdings" panose="05000000000000000000" pitchFamily="2" charset="2"/>
              </a:rPr>
              <a:t>SU160</a:t>
            </a:r>
            <a:r>
              <a:rPr lang="en-US" sz="1800" b="0" dirty="0" smtClean="0">
                <a:sym typeface="Wingdings" panose="05000000000000000000" pitchFamily="2" charset="2"/>
              </a:rPr>
              <a:t> and </a:t>
            </a:r>
            <a:r>
              <a:rPr lang="en-US" sz="1800" b="0" dirty="0" err="1" smtClean="0">
                <a:sym typeface="Wingdings" panose="05000000000000000000" pitchFamily="2" charset="2"/>
              </a:rPr>
              <a:t>SU320</a:t>
            </a:r>
            <a:r>
              <a:rPr lang="en-US" sz="1800" b="0" dirty="0" smtClean="0">
                <a:sym typeface="Wingdings" panose="05000000000000000000" pitchFamily="2" charset="2"/>
              </a:rPr>
              <a:t> transmissions define a DUP mode of </a:t>
            </a:r>
            <a:r>
              <a:rPr lang="en-US" sz="1800" b="0" dirty="0" err="1" smtClean="0">
                <a:sym typeface="Wingdings" panose="05000000000000000000" pitchFamily="2" charset="2"/>
              </a:rPr>
              <a:t>SU40</a:t>
            </a:r>
            <a:r>
              <a:rPr lang="en-US" sz="1800" b="0" dirty="0" smtClean="0">
                <a:sym typeface="Wingdings" panose="05000000000000000000" pitchFamily="2" charset="2"/>
              </a:rPr>
              <a:t>, </a:t>
            </a:r>
            <a:r>
              <a:rPr lang="en-US" sz="1800" b="0" dirty="0" err="1" smtClean="0">
                <a:sym typeface="Wingdings" panose="05000000000000000000" pitchFamily="2" charset="2"/>
              </a:rPr>
              <a:t>SU80</a:t>
            </a:r>
            <a:r>
              <a:rPr lang="en-US" sz="1800" b="0" dirty="0" smtClean="0">
                <a:sym typeface="Wingdings" panose="05000000000000000000" pitchFamily="2" charset="2"/>
              </a:rPr>
              <a:t> and </a:t>
            </a:r>
            <a:r>
              <a:rPr lang="en-US" sz="1800" b="0" dirty="0" err="1" smtClean="0">
                <a:sym typeface="Wingdings" panose="05000000000000000000" pitchFamily="2" charset="2"/>
              </a:rPr>
              <a:t>SU160</a:t>
            </a:r>
            <a:r>
              <a:rPr lang="en-US" sz="1800" b="0" dirty="0" smtClean="0">
                <a:sym typeface="Wingdings" panose="05000000000000000000" pitchFamily="2" charset="2"/>
              </a:rPr>
              <a:t> limited to </a:t>
            </a:r>
            <a:r>
              <a:rPr lang="en-US" sz="1800" b="0" dirty="0" err="1" smtClean="0">
                <a:sym typeface="Wingdings" panose="05000000000000000000" pitchFamily="2" charset="2"/>
              </a:rPr>
              <a:t>MCS0+DCM</a:t>
            </a:r>
            <a:r>
              <a:rPr lang="en-US" sz="1800" b="0" dirty="0" smtClean="0">
                <a:sym typeface="Wingdings" panose="05000000000000000000" pitchFamily="2" charset="2"/>
              </a:rPr>
              <a:t> @</a:t>
            </a:r>
            <a:r>
              <a:rPr lang="en-US" sz="1800" b="0" dirty="0" err="1" smtClean="0">
                <a:sym typeface="Wingdings" panose="05000000000000000000" pitchFamily="2" charset="2"/>
              </a:rPr>
              <a:t>Nss</a:t>
            </a:r>
            <a:r>
              <a:rPr lang="en-US" sz="1800" b="0" dirty="0" smtClean="0">
                <a:sym typeface="Wingdings" panose="05000000000000000000" pitchFamily="2" charset="2"/>
              </a:rPr>
              <a:t>=1 to generate lower rates</a:t>
            </a:r>
          </a:p>
          <a:p>
            <a:pPr lvl="1"/>
            <a:r>
              <a:rPr lang="en-US" sz="1600" dirty="0" smtClean="0">
                <a:sym typeface="Wingdings" panose="05000000000000000000" pitchFamily="2" charset="2"/>
              </a:rPr>
              <a:t>For </a:t>
            </a:r>
            <a:r>
              <a:rPr lang="en-US" sz="1600" dirty="0" err="1">
                <a:sym typeface="Wingdings" panose="05000000000000000000" pitchFamily="2" charset="2"/>
              </a:rPr>
              <a:t>SU20</a:t>
            </a:r>
            <a:r>
              <a:rPr lang="en-US" sz="1600" dirty="0">
                <a:sym typeface="Wingdings" panose="05000000000000000000" pitchFamily="2" charset="2"/>
              </a:rPr>
              <a:t> and </a:t>
            </a:r>
            <a:r>
              <a:rPr lang="en-US" sz="1600" dirty="0" err="1">
                <a:sym typeface="Wingdings" panose="05000000000000000000" pitchFamily="2" charset="2"/>
              </a:rPr>
              <a:t>SU40</a:t>
            </a:r>
            <a:r>
              <a:rPr lang="en-US" sz="1600" dirty="0">
                <a:sym typeface="Wingdings" panose="05000000000000000000" pitchFamily="2" charset="2"/>
              </a:rPr>
              <a:t> </a:t>
            </a:r>
            <a:r>
              <a:rPr lang="en-US" sz="1600" dirty="0" err="1" smtClean="0">
                <a:sym typeface="Wingdings" panose="05000000000000000000" pitchFamily="2" charset="2"/>
              </a:rPr>
              <a:t>11ax</a:t>
            </a:r>
            <a:r>
              <a:rPr lang="en-US" sz="1600" dirty="0" smtClean="0">
                <a:sym typeface="Wingdings" panose="05000000000000000000" pitchFamily="2" charset="2"/>
              </a:rPr>
              <a:t> rates </a:t>
            </a:r>
            <a:r>
              <a:rPr lang="en-US" sz="1600" dirty="0">
                <a:sym typeface="Wingdings" panose="05000000000000000000" pitchFamily="2" charset="2"/>
              </a:rPr>
              <a:t>are quite low </a:t>
            </a:r>
            <a:r>
              <a:rPr lang="en-US" sz="1600" dirty="0" smtClean="0">
                <a:sym typeface="Wingdings" panose="05000000000000000000" pitchFamily="2" charset="2"/>
              </a:rPr>
              <a:t>already and we don’t see the need to define lower rates</a:t>
            </a:r>
          </a:p>
          <a:p>
            <a:pPr lvl="1"/>
            <a:r>
              <a:rPr lang="en-US" sz="1600" dirty="0" smtClean="0">
                <a:sym typeface="Wingdings" panose="05000000000000000000" pitchFamily="2" charset="2"/>
              </a:rPr>
              <a:t>E.g., </a:t>
            </a:r>
            <a:r>
              <a:rPr lang="en-US" sz="1600" dirty="0" err="1" smtClean="0">
                <a:sym typeface="Wingdings" panose="05000000000000000000" pitchFamily="2" charset="2"/>
              </a:rPr>
              <a:t>160MHz</a:t>
            </a:r>
            <a:r>
              <a:rPr lang="en-US" sz="1600" dirty="0" smtClean="0">
                <a:sym typeface="Wingdings" panose="05000000000000000000" pitchFamily="2" charset="2"/>
              </a:rPr>
              <a:t> </a:t>
            </a:r>
            <a:r>
              <a:rPr lang="en-US" sz="1600" dirty="0">
                <a:sym typeface="Wingdings" panose="05000000000000000000" pitchFamily="2" charset="2"/>
              </a:rPr>
              <a:t>rates –&gt; </a:t>
            </a:r>
          </a:p>
          <a:p>
            <a:pPr lvl="2"/>
            <a:r>
              <a:rPr lang="en-US" sz="1600" dirty="0">
                <a:sym typeface="Wingdings" panose="05000000000000000000" pitchFamily="2" charset="2"/>
              </a:rPr>
              <a:t>160 </a:t>
            </a:r>
            <a:r>
              <a:rPr lang="en-US" sz="1600" dirty="0" err="1">
                <a:sym typeface="Wingdings" panose="05000000000000000000" pitchFamily="2" charset="2"/>
              </a:rPr>
              <a:t>MCS0</a:t>
            </a:r>
            <a:r>
              <a:rPr lang="en-US" sz="1600" dirty="0">
                <a:sym typeface="Wingdings" panose="05000000000000000000" pitchFamily="2" charset="2"/>
              </a:rPr>
              <a:t>  (</a:t>
            </a:r>
            <a:r>
              <a:rPr lang="en-US" sz="1600" dirty="0" err="1">
                <a:sym typeface="Wingdings" panose="05000000000000000000" pitchFamily="2" charset="2"/>
              </a:rPr>
              <a:t>72Mbps</a:t>
            </a:r>
            <a:r>
              <a:rPr lang="en-US" sz="1600" dirty="0">
                <a:sym typeface="Wingdings" panose="05000000000000000000" pitchFamily="2" charset="2"/>
              </a:rPr>
              <a:t>) </a:t>
            </a:r>
          </a:p>
          <a:p>
            <a:pPr lvl="2"/>
            <a:r>
              <a:rPr lang="en-US" sz="1600" dirty="0">
                <a:sym typeface="Wingdings" panose="05000000000000000000" pitchFamily="2" charset="2"/>
              </a:rPr>
              <a:t>160 </a:t>
            </a:r>
            <a:r>
              <a:rPr lang="en-US" sz="1600" dirty="0" err="1" smtClean="0">
                <a:sym typeface="Wingdings" panose="05000000000000000000" pitchFamily="2" charset="2"/>
              </a:rPr>
              <a:t>MCS0+DCM</a:t>
            </a:r>
            <a:r>
              <a:rPr lang="en-US" sz="1600" dirty="0" smtClean="0">
                <a:sym typeface="Wingdings" panose="05000000000000000000" pitchFamily="2" charset="2"/>
              </a:rPr>
              <a:t> </a:t>
            </a:r>
            <a:r>
              <a:rPr lang="en-US" sz="1600" dirty="0">
                <a:sym typeface="Wingdings" panose="05000000000000000000" pitchFamily="2" charset="2"/>
              </a:rPr>
              <a:t>(</a:t>
            </a:r>
            <a:r>
              <a:rPr lang="en-US" sz="1600" dirty="0" err="1">
                <a:sym typeface="Wingdings" panose="05000000000000000000" pitchFamily="2" charset="2"/>
              </a:rPr>
              <a:t>36Mbps</a:t>
            </a:r>
            <a:r>
              <a:rPr lang="en-US" sz="1600" dirty="0">
                <a:sym typeface="Wingdings" panose="05000000000000000000" pitchFamily="2" charset="2"/>
              </a:rPr>
              <a:t>) </a:t>
            </a:r>
          </a:p>
          <a:p>
            <a:pPr lvl="2"/>
            <a:r>
              <a:rPr lang="en-US" sz="1600" dirty="0" smtClean="0">
                <a:sym typeface="Wingdings" panose="05000000000000000000" pitchFamily="2" charset="2"/>
              </a:rPr>
              <a:t>160 (</a:t>
            </a:r>
            <a:r>
              <a:rPr lang="en-US" sz="1600" dirty="0" err="1" smtClean="0">
                <a:sym typeface="Wingdings" panose="05000000000000000000" pitchFamily="2" charset="2"/>
              </a:rPr>
              <a:t>80MHz</a:t>
            </a:r>
            <a:r>
              <a:rPr lang="en-US" sz="1600" dirty="0" smtClean="0">
                <a:sym typeface="Wingdings" panose="05000000000000000000" pitchFamily="2" charset="2"/>
              </a:rPr>
              <a:t> </a:t>
            </a:r>
            <a:r>
              <a:rPr lang="en-US" sz="1600" dirty="0" err="1" smtClean="0">
                <a:sym typeface="Wingdings" panose="05000000000000000000" pitchFamily="2" charset="2"/>
              </a:rPr>
              <a:t>MCS0+DCM</a:t>
            </a:r>
            <a:r>
              <a:rPr lang="en-US" sz="1600" dirty="0" smtClean="0">
                <a:sym typeface="Wingdings" panose="05000000000000000000" pitchFamily="2" charset="2"/>
              </a:rPr>
              <a:t>) + DUP </a:t>
            </a:r>
            <a:r>
              <a:rPr lang="en-US" sz="1600" dirty="0">
                <a:sym typeface="Wingdings" panose="05000000000000000000" pitchFamily="2" charset="2"/>
              </a:rPr>
              <a:t>(</a:t>
            </a:r>
            <a:r>
              <a:rPr lang="en-US" sz="1600" dirty="0" err="1">
                <a:sym typeface="Wingdings" panose="05000000000000000000" pitchFamily="2" charset="2"/>
              </a:rPr>
              <a:t>18Mbps</a:t>
            </a:r>
            <a:r>
              <a:rPr lang="en-US" sz="1600" dirty="0" smtClean="0">
                <a:sym typeface="Wingdings" panose="05000000000000000000" pitchFamily="2" charset="2"/>
              </a:rPr>
              <a:t>)</a:t>
            </a:r>
          </a:p>
          <a:p>
            <a:pPr lvl="1"/>
            <a:r>
              <a:rPr lang="en-US" sz="1600" dirty="0" smtClean="0">
                <a:sym typeface="Wingdings" panose="05000000000000000000" pitchFamily="2" charset="2"/>
              </a:rPr>
              <a:t>Note – we assume </a:t>
            </a:r>
            <a:r>
              <a:rPr lang="en-US" sz="1600" dirty="0" err="1" smtClean="0">
                <a:sym typeface="Wingdings" panose="05000000000000000000" pitchFamily="2" charset="2"/>
              </a:rPr>
              <a:t>MCS0+DCM</a:t>
            </a:r>
            <a:r>
              <a:rPr lang="en-US" sz="1600" dirty="0" smtClean="0">
                <a:sym typeface="Wingdings" panose="05000000000000000000" pitchFamily="2" charset="2"/>
              </a:rPr>
              <a:t> will be defined in </a:t>
            </a:r>
            <a:r>
              <a:rPr lang="en-US" sz="1600" dirty="0" err="1" smtClean="0">
                <a:sym typeface="Wingdings" panose="05000000000000000000" pitchFamily="2" charset="2"/>
              </a:rPr>
              <a:t>11be</a:t>
            </a:r>
            <a:r>
              <a:rPr lang="en-US" sz="1600" dirty="0" smtClean="0">
                <a:sym typeface="Wingdings" panose="05000000000000000000" pitchFamily="2" charset="2"/>
              </a:rPr>
              <a:t> , see also [1]</a:t>
            </a:r>
            <a:endParaRPr lang="en-US" sz="1600" dirty="0">
              <a:sym typeface="Wingdings" panose="05000000000000000000" pitchFamily="2" charset="2"/>
            </a:endParaRPr>
          </a:p>
          <a:p>
            <a:pPr lvl="1"/>
            <a:endParaRPr lang="en-US" sz="1600" dirty="0">
              <a:sym typeface="Wingdings" panose="05000000000000000000" pitchFamily="2" charset="2"/>
            </a:endParaRPr>
          </a:p>
          <a:p>
            <a:pPr lvl="1"/>
            <a:endParaRPr lang="en-US" sz="1600" dirty="0" smtClean="0">
              <a:sym typeface="Wingdings" panose="05000000000000000000" pitchFamily="2" charset="2"/>
            </a:endParaRPr>
          </a:p>
          <a:p>
            <a:r>
              <a:rPr lang="en-US" sz="1800" b="0" dirty="0" smtClean="0">
                <a:sym typeface="Wingdings" panose="05000000000000000000" pitchFamily="2" charset="2"/>
              </a:rPr>
              <a:t>Beacons </a:t>
            </a:r>
            <a:r>
              <a:rPr lang="en-US" sz="1800" b="0" dirty="0">
                <a:sym typeface="Wingdings" panose="05000000000000000000" pitchFamily="2" charset="2"/>
              </a:rPr>
              <a:t>can already be sent in Non-</a:t>
            </a:r>
            <a:r>
              <a:rPr lang="en-US" sz="1800" b="0" dirty="0" err="1">
                <a:sym typeface="Wingdings" panose="05000000000000000000" pitchFamily="2" charset="2"/>
              </a:rPr>
              <a:t>HT</a:t>
            </a:r>
            <a:r>
              <a:rPr lang="en-US" sz="1800" b="0" dirty="0">
                <a:sym typeface="Wingdings" panose="05000000000000000000" pitchFamily="2" charset="2"/>
              </a:rPr>
              <a:t> DUP mode in </a:t>
            </a:r>
            <a:r>
              <a:rPr lang="en-US" sz="1800" b="0" dirty="0" err="1">
                <a:sym typeface="Wingdings" panose="05000000000000000000" pitchFamily="2" charset="2"/>
              </a:rPr>
              <a:t>11ax</a:t>
            </a:r>
            <a:r>
              <a:rPr lang="en-US" sz="1800" b="0" dirty="0">
                <a:sym typeface="Wingdings" panose="05000000000000000000" pitchFamily="2" charset="2"/>
              </a:rPr>
              <a:t> </a:t>
            </a:r>
            <a:r>
              <a:rPr lang="en-US" sz="1800" b="0" dirty="0" smtClean="0">
                <a:sym typeface="Wingdings" panose="05000000000000000000" pitchFamily="2" charset="2"/>
              </a:rPr>
              <a:t>@</a:t>
            </a:r>
            <a:r>
              <a:rPr lang="en-US" sz="1800" b="0" dirty="0" err="1" smtClean="0">
                <a:sym typeface="Wingdings" panose="05000000000000000000" pitchFamily="2" charset="2"/>
              </a:rPr>
              <a:t>6GHz</a:t>
            </a:r>
            <a:r>
              <a:rPr lang="en-US" sz="1800" b="0" dirty="0" smtClean="0">
                <a:sym typeface="Wingdings" panose="05000000000000000000" pitchFamily="2" charset="2"/>
              </a:rPr>
              <a:t>   </a:t>
            </a:r>
            <a:r>
              <a:rPr lang="en-US" sz="1800" b="0" dirty="0" err="1" smtClean="0">
                <a:sym typeface="Wingdings" panose="05000000000000000000" pitchFamily="2" charset="2"/>
              </a:rPr>
              <a:t>80MHz</a:t>
            </a:r>
            <a:r>
              <a:rPr lang="en-US" sz="1800" b="0" dirty="0" smtClean="0">
                <a:sym typeface="Wingdings" panose="05000000000000000000" pitchFamily="2" charset="2"/>
              </a:rPr>
              <a:t>-wide </a:t>
            </a:r>
            <a:r>
              <a:rPr lang="en-US" sz="1800" b="0" dirty="0">
                <a:sym typeface="Wingdings" panose="05000000000000000000" pitchFamily="2" charset="2"/>
              </a:rPr>
              <a:t>beacons provide range </a:t>
            </a:r>
            <a:r>
              <a:rPr lang="en-US" sz="1800" b="0" dirty="0" smtClean="0">
                <a:sym typeface="Wingdings" panose="05000000000000000000" pitchFamily="2" charset="2"/>
              </a:rPr>
              <a:t>extension for </a:t>
            </a:r>
            <a:r>
              <a:rPr lang="en-US" sz="1800" b="0" dirty="0" err="1" smtClean="0">
                <a:sym typeface="Wingdings" panose="05000000000000000000" pitchFamily="2" charset="2"/>
              </a:rPr>
              <a:t>STA</a:t>
            </a:r>
            <a:r>
              <a:rPr lang="en-US" sz="1800" b="0" dirty="0" smtClean="0">
                <a:sym typeface="Wingdings" panose="05000000000000000000" pitchFamily="2" charset="2"/>
              </a:rPr>
              <a:t> that combine the four repetitions. </a:t>
            </a:r>
            <a:endParaRPr lang="en-US" sz="1800" b="0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sz="1800" b="0" dirty="0" smtClean="0">
                <a:sym typeface="Wingdings" panose="05000000000000000000" pitchFamily="2" charset="2"/>
              </a:rPr>
              <a:t> </a:t>
            </a:r>
          </a:p>
          <a:p>
            <a:pPr marL="0" indent="0">
              <a:buNone/>
            </a:pPr>
            <a:endParaRPr lang="en-US" sz="1800" b="0" dirty="0" smtClean="0">
              <a:sym typeface="Wingdings" panose="05000000000000000000" pitchFamily="2" charset="2"/>
            </a:endParaRPr>
          </a:p>
          <a:p>
            <a:endParaRPr lang="en-US" sz="1800" b="0" dirty="0" smtClean="0">
              <a:sym typeface="Wingdings" panose="05000000000000000000" pitchFamily="2" charset="2"/>
            </a:endParaRPr>
          </a:p>
          <a:p>
            <a:endParaRPr lang="en-US" sz="1800" b="0" dirty="0">
              <a:sym typeface="Wingdings" panose="05000000000000000000" pitchFamily="2" charset="2"/>
            </a:endParaRPr>
          </a:p>
          <a:p>
            <a:endParaRPr lang="en-US" sz="1800" b="0" dirty="0" smtClean="0"/>
          </a:p>
          <a:p>
            <a:endParaRPr lang="en-US" sz="1800" b="0" dirty="0" smtClean="0"/>
          </a:p>
          <a:p>
            <a:endParaRPr lang="en-US" sz="1800" b="0" dirty="0"/>
          </a:p>
        </p:txBody>
      </p:sp>
    </p:spTree>
    <p:extLst>
      <p:ext uri="{BB962C8B-B14F-4D97-AF65-F5344CB8AC3E}">
        <p14:creationId xmlns:p14="http://schemas.microsoft.com/office/powerpoint/2010/main" val="2448763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Summary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="" xmlns:a16="http://schemas.microsoft.com/office/drawing/2014/main" id="{F0392EE7-B4E7-2A47-BD70-20C08B2E3AEA}"/>
              </a:ext>
            </a:extLst>
          </p:cNvPr>
          <p:cNvSpPr txBox="1">
            <a:spLocks/>
          </p:cNvSpPr>
          <p:nvPr/>
        </p:nvSpPr>
        <p:spPr bwMode="auto">
          <a:xfrm>
            <a:off x="381000" y="1752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sz="1800" b="0" dirty="0" smtClean="0"/>
          </a:p>
          <a:p>
            <a:r>
              <a:rPr lang="en-US" sz="1800" b="0" dirty="0" smtClean="0"/>
              <a:t>Lower SU rate using DUP design is proposed for </a:t>
            </a:r>
            <a:r>
              <a:rPr lang="en-US" sz="1800" b="0" dirty="0" err="1" smtClean="0"/>
              <a:t>11be</a:t>
            </a:r>
            <a:r>
              <a:rPr lang="en-US" sz="1800" b="0" dirty="0" smtClean="0"/>
              <a:t> for improved range of the new </a:t>
            </a:r>
            <a:r>
              <a:rPr lang="en-US" sz="1800" b="0" dirty="0" err="1" smtClean="0"/>
              <a:t>LPI</a:t>
            </a:r>
            <a:r>
              <a:rPr lang="en-US" sz="1800" b="0" dirty="0" smtClean="0"/>
              <a:t> spectrum. </a:t>
            </a:r>
            <a:endParaRPr lang="en-US" sz="1600" b="0" dirty="0" smtClean="0"/>
          </a:p>
          <a:p>
            <a:pPr lvl="2"/>
            <a:endParaRPr lang="en-US" sz="800" b="0" dirty="0"/>
          </a:p>
        </p:txBody>
      </p:sp>
    </p:spTree>
    <p:extLst>
      <p:ext uri="{BB962C8B-B14F-4D97-AF65-F5344CB8AC3E}">
        <p14:creationId xmlns:p14="http://schemas.microsoft.com/office/powerpoint/2010/main" val="2808745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References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="" xmlns:a16="http://schemas.microsoft.com/office/drawing/2014/main" id="{F0392EE7-B4E7-2A47-BD70-20C08B2E3AEA}"/>
              </a:ext>
            </a:extLst>
          </p:cNvPr>
          <p:cNvSpPr txBox="1">
            <a:spLocks/>
          </p:cNvSpPr>
          <p:nvPr/>
        </p:nvSpPr>
        <p:spPr bwMode="auto">
          <a:xfrm>
            <a:off x="381000" y="1752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sz="1800" b="0" dirty="0" smtClean="0"/>
          </a:p>
          <a:p>
            <a:r>
              <a:rPr lang="en-US" sz="1800" b="0" dirty="0" smtClean="0"/>
              <a:t>[1] 20/0986 </a:t>
            </a:r>
            <a:r>
              <a:rPr lang="en-US" altLang="zh-TW" sz="1600" b="0" dirty="0" err="1"/>
              <a:t>DCM</a:t>
            </a:r>
            <a:r>
              <a:rPr lang="en-US" altLang="zh-TW" sz="1600" b="0" dirty="0"/>
              <a:t> for range extension in </a:t>
            </a:r>
            <a:r>
              <a:rPr lang="en-US" altLang="zh-TW" sz="1600" b="0" dirty="0" err="1"/>
              <a:t>6GHz</a:t>
            </a:r>
            <a:r>
              <a:rPr lang="en-US" altLang="zh-TW" sz="1600" b="0" dirty="0"/>
              <a:t> </a:t>
            </a:r>
            <a:r>
              <a:rPr lang="en-US" altLang="zh-CN" sz="1600" b="0" dirty="0" err="1"/>
              <a:t>LPI</a:t>
            </a:r>
            <a:endParaRPr lang="en-US" sz="1600" b="0" dirty="0" smtClean="0"/>
          </a:p>
          <a:p>
            <a:pPr lvl="2"/>
            <a:endParaRPr lang="en-US" sz="800" b="0" dirty="0"/>
          </a:p>
        </p:txBody>
      </p:sp>
    </p:spTree>
    <p:extLst>
      <p:ext uri="{BB962C8B-B14F-4D97-AF65-F5344CB8AC3E}">
        <p14:creationId xmlns:p14="http://schemas.microsoft.com/office/powerpoint/2010/main" val="3019283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#1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="" xmlns:a16="http://schemas.microsoft.com/office/drawing/2014/main" id="{F0392EE7-B4E7-2A47-BD70-20C08B2E3AEA}"/>
              </a:ext>
            </a:extLst>
          </p:cNvPr>
          <p:cNvSpPr txBox="1">
            <a:spLocks/>
          </p:cNvSpPr>
          <p:nvPr/>
        </p:nvSpPr>
        <p:spPr bwMode="auto">
          <a:xfrm>
            <a:off x="381000" y="1752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b="0" dirty="0" smtClean="0"/>
              <a:t>Do you agree to define a DUP mode for non-punctured </a:t>
            </a:r>
            <a:r>
              <a:rPr lang="en-US" sz="1800" b="0" dirty="0" err="1" smtClean="0"/>
              <a:t>80MHz</a:t>
            </a:r>
            <a:r>
              <a:rPr lang="en-US" sz="1800" b="0" dirty="0" smtClean="0"/>
              <a:t>, </a:t>
            </a:r>
            <a:r>
              <a:rPr lang="en-US" sz="1800" b="0" dirty="0" err="1" smtClean="0"/>
              <a:t>160MHz</a:t>
            </a:r>
            <a:r>
              <a:rPr lang="en-US" sz="1800" b="0" dirty="0" smtClean="0"/>
              <a:t> and </a:t>
            </a:r>
            <a:r>
              <a:rPr lang="en-US" sz="1800" b="0" dirty="0" err="1" smtClean="0"/>
              <a:t>320MHz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PPDUs</a:t>
            </a:r>
            <a:r>
              <a:rPr lang="en-US" sz="1800" b="0" dirty="0" smtClean="0"/>
              <a:t> transmitted to a single user, limited to {</a:t>
            </a:r>
            <a:r>
              <a:rPr lang="en-US" sz="1800" b="0" dirty="0" err="1" smtClean="0"/>
              <a:t>MCS0+DCM</a:t>
            </a:r>
            <a:r>
              <a:rPr lang="en-US" sz="1800" b="0" dirty="0" smtClean="0"/>
              <a:t>, </a:t>
            </a:r>
            <a:r>
              <a:rPr lang="en-US" sz="1800" b="0" dirty="0" err="1" smtClean="0"/>
              <a:t>Nss</a:t>
            </a:r>
            <a:r>
              <a:rPr lang="en-US" sz="1800" b="0" dirty="0" smtClean="0"/>
              <a:t>=1}?</a:t>
            </a:r>
          </a:p>
          <a:p>
            <a:pPr lvl="1"/>
            <a:r>
              <a:rPr lang="en-US" sz="1800" dirty="0" smtClean="0"/>
              <a:t>80 DUP = 40 duplicated</a:t>
            </a:r>
          </a:p>
          <a:p>
            <a:pPr lvl="1"/>
            <a:r>
              <a:rPr lang="en-US" sz="1800" dirty="0" smtClean="0"/>
              <a:t>160 </a:t>
            </a:r>
            <a:r>
              <a:rPr lang="en-US" sz="1800" dirty="0"/>
              <a:t>DUP = </a:t>
            </a:r>
            <a:r>
              <a:rPr lang="en-US" sz="1800" dirty="0" smtClean="0"/>
              <a:t>80 </a:t>
            </a:r>
            <a:r>
              <a:rPr lang="en-US" sz="1800" dirty="0"/>
              <a:t>duplicated</a:t>
            </a:r>
          </a:p>
          <a:p>
            <a:pPr lvl="1"/>
            <a:r>
              <a:rPr lang="en-US" sz="1800" dirty="0" smtClean="0"/>
              <a:t>320 </a:t>
            </a:r>
            <a:r>
              <a:rPr lang="en-US" sz="1800" dirty="0"/>
              <a:t>DUP = </a:t>
            </a:r>
            <a:r>
              <a:rPr lang="en-US" sz="1800" dirty="0" smtClean="0"/>
              <a:t>160 </a:t>
            </a:r>
            <a:r>
              <a:rPr lang="en-US" sz="1800" dirty="0"/>
              <a:t>duplicated</a:t>
            </a:r>
          </a:p>
          <a:p>
            <a:pPr lvl="1"/>
            <a:r>
              <a:rPr lang="en-US" sz="1800" dirty="0" err="1" smtClean="0"/>
              <a:t>PAPR</a:t>
            </a:r>
            <a:r>
              <a:rPr lang="en-US" sz="1800" dirty="0" smtClean="0"/>
              <a:t> reduction scheme is TBD</a:t>
            </a:r>
          </a:p>
          <a:p>
            <a:pPr lvl="1"/>
            <a:r>
              <a:rPr lang="en-US" sz="1800" dirty="0" smtClean="0"/>
              <a:t>For rel. 1</a:t>
            </a:r>
            <a:endParaRPr lang="en-US" sz="1400" b="0" dirty="0" smtClean="0"/>
          </a:p>
          <a:p>
            <a:pPr marL="0" indent="0">
              <a:buNone/>
            </a:pPr>
            <a:endParaRPr lang="en-US" sz="1800" b="0" dirty="0"/>
          </a:p>
        </p:txBody>
      </p:sp>
    </p:spTree>
    <p:extLst>
      <p:ext uri="{BB962C8B-B14F-4D97-AF65-F5344CB8AC3E}">
        <p14:creationId xmlns:p14="http://schemas.microsoft.com/office/powerpoint/2010/main" val="1785449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#2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="" xmlns:a16="http://schemas.microsoft.com/office/drawing/2014/main" id="{F0392EE7-B4E7-2A47-BD70-20C08B2E3AEA}"/>
              </a:ext>
            </a:extLst>
          </p:cNvPr>
          <p:cNvSpPr txBox="1">
            <a:spLocks/>
          </p:cNvSpPr>
          <p:nvPr/>
        </p:nvSpPr>
        <p:spPr bwMode="auto">
          <a:xfrm>
            <a:off x="381000" y="1752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1800" b="0" dirty="0" smtClean="0"/>
              <a:t>Do you agree </a:t>
            </a:r>
            <a:r>
              <a:rPr lang="en-US" sz="1800" b="0" dirty="0" smtClean="0"/>
              <a:t>that duplication in the </a:t>
            </a:r>
            <a:r>
              <a:rPr lang="en-US" sz="1800" b="0" dirty="0" smtClean="0"/>
              <a:t>mode defined in </a:t>
            </a:r>
            <a:r>
              <a:rPr lang="en-US" sz="1800" b="0" dirty="0" err="1" smtClean="0"/>
              <a:t>SP</a:t>
            </a:r>
            <a:r>
              <a:rPr lang="en-US" sz="1800" b="0" dirty="0" smtClean="0"/>
              <a:t> #1 is </a:t>
            </a:r>
            <a:r>
              <a:rPr lang="en-US" sz="1800" b="0" dirty="0" smtClean="0"/>
              <a:t>done </a:t>
            </a:r>
            <a:r>
              <a:rPr lang="en-US" sz="1800" b="0" dirty="0"/>
              <a:t>only on the data tones of the payload portion and that </a:t>
            </a:r>
            <a:r>
              <a:rPr lang="en-US" sz="1800" b="0" dirty="0" err="1"/>
              <a:t>EHT-STF</a:t>
            </a:r>
            <a:r>
              <a:rPr lang="en-US" sz="1800" b="0" dirty="0"/>
              <a:t>/LTF are based on the total BW?</a:t>
            </a:r>
          </a:p>
          <a:p>
            <a:r>
              <a:rPr lang="en-US" sz="1600" b="0" dirty="0"/>
              <a:t>For </a:t>
            </a:r>
            <a:r>
              <a:rPr lang="en-US" sz="1600" b="0" dirty="0" err="1"/>
              <a:t>80MHz</a:t>
            </a:r>
            <a:r>
              <a:rPr lang="en-US" sz="1600" b="0" dirty="0"/>
              <a:t> </a:t>
            </a:r>
            <a:r>
              <a:rPr lang="en-US" sz="1600" b="0" dirty="0" smtClean="0"/>
              <a:t>the </a:t>
            </a:r>
            <a:r>
              <a:rPr lang="en-US" sz="1600" b="0" dirty="0" err="1"/>
              <a:t>80MHz</a:t>
            </a:r>
            <a:r>
              <a:rPr lang="en-US" sz="1600" b="0" dirty="0"/>
              <a:t> </a:t>
            </a:r>
            <a:r>
              <a:rPr lang="en-US" sz="1600" b="0" dirty="0" err="1"/>
              <a:t>OFDMA</a:t>
            </a:r>
            <a:r>
              <a:rPr lang="en-US" sz="1600" b="0" dirty="0"/>
              <a:t> LTF </a:t>
            </a:r>
            <a:r>
              <a:rPr lang="en-US" sz="1600" b="0" dirty="0" smtClean="0"/>
              <a:t>sequence is used</a:t>
            </a:r>
            <a:endParaRPr lang="en-US" sz="1600" b="0" dirty="0"/>
          </a:p>
          <a:p>
            <a:r>
              <a:rPr lang="en-US" sz="1600" b="0" dirty="0"/>
              <a:t>For 160/</a:t>
            </a:r>
            <a:r>
              <a:rPr lang="en-US" sz="1600" b="0" dirty="0" err="1"/>
              <a:t>320MHz</a:t>
            </a:r>
            <a:r>
              <a:rPr lang="en-US" sz="1600" b="0" dirty="0"/>
              <a:t> </a:t>
            </a:r>
            <a:r>
              <a:rPr lang="en-US" sz="1600" b="0" dirty="0" smtClean="0"/>
              <a:t>the </a:t>
            </a:r>
            <a:r>
              <a:rPr lang="en-US" sz="1600" b="0" dirty="0"/>
              <a:t>non-</a:t>
            </a:r>
            <a:r>
              <a:rPr lang="en-US" sz="1600" b="0" dirty="0" err="1"/>
              <a:t>OFDMA</a:t>
            </a:r>
            <a:r>
              <a:rPr lang="en-US" sz="1600" b="0" dirty="0"/>
              <a:t> 160/320 LTF </a:t>
            </a:r>
            <a:r>
              <a:rPr lang="en-US" sz="1600" b="0" dirty="0" smtClean="0"/>
              <a:t>sequence is used</a:t>
            </a:r>
            <a:endParaRPr lang="en-US" sz="1600" b="0" dirty="0"/>
          </a:p>
          <a:p>
            <a:r>
              <a:rPr lang="en-US" sz="1600" b="0" dirty="0"/>
              <a:t>Pilots are the same as pilots for the non-DUP mode of the same BW and using</a:t>
            </a:r>
          </a:p>
          <a:p>
            <a:pPr lvl="1"/>
            <a:r>
              <a:rPr lang="en-US" sz="1600" dirty="0" err="1"/>
              <a:t>OFDMA</a:t>
            </a:r>
            <a:r>
              <a:rPr lang="en-US" sz="1600" dirty="0"/>
              <a:t> tone plan for </a:t>
            </a:r>
            <a:r>
              <a:rPr lang="en-US" sz="1600" dirty="0" err="1"/>
              <a:t>80MHz</a:t>
            </a:r>
            <a:endParaRPr lang="en-US" sz="1600" dirty="0"/>
          </a:p>
          <a:p>
            <a:pPr lvl="1"/>
            <a:r>
              <a:rPr lang="en-US" sz="1600" dirty="0"/>
              <a:t>Non-</a:t>
            </a:r>
            <a:r>
              <a:rPr lang="en-US" sz="1600" dirty="0" err="1"/>
              <a:t>OFDMA</a:t>
            </a:r>
            <a:r>
              <a:rPr lang="en-US" sz="1600" dirty="0"/>
              <a:t> tone plan for 160/</a:t>
            </a:r>
            <a:r>
              <a:rPr lang="en-US" sz="1600" dirty="0" err="1"/>
              <a:t>320MHz</a:t>
            </a:r>
            <a:endParaRPr lang="en-US" sz="1600" dirty="0"/>
          </a:p>
          <a:p>
            <a:endParaRPr lang="en-US" sz="1400" b="0" dirty="0" smtClean="0"/>
          </a:p>
          <a:p>
            <a:pPr marL="0" indent="0">
              <a:buNone/>
            </a:pPr>
            <a:endParaRPr lang="en-US" sz="1800" b="0" dirty="0"/>
          </a:p>
        </p:txBody>
      </p:sp>
    </p:spTree>
    <p:extLst>
      <p:ext uri="{BB962C8B-B14F-4D97-AF65-F5344CB8AC3E}">
        <p14:creationId xmlns:p14="http://schemas.microsoft.com/office/powerpoint/2010/main" val="3251512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#3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="" xmlns:a16="http://schemas.microsoft.com/office/drawing/2014/main" id="{F0392EE7-B4E7-2A47-BD70-20C08B2E3AEA}"/>
              </a:ext>
            </a:extLst>
          </p:cNvPr>
          <p:cNvSpPr txBox="1">
            <a:spLocks/>
          </p:cNvSpPr>
          <p:nvPr/>
        </p:nvSpPr>
        <p:spPr bwMode="auto">
          <a:xfrm>
            <a:off x="381000" y="1752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b="0" dirty="0" smtClean="0"/>
              <a:t>Do you agree that the mode defined in </a:t>
            </a:r>
            <a:r>
              <a:rPr lang="en-US" sz="1800" b="0" dirty="0" err="1" smtClean="0"/>
              <a:t>SP</a:t>
            </a:r>
            <a:r>
              <a:rPr lang="en-US" sz="1800" b="0" dirty="0" smtClean="0"/>
              <a:t> #1 is limited to </a:t>
            </a:r>
            <a:r>
              <a:rPr lang="en-US" sz="1800" b="0" dirty="0" err="1" smtClean="0"/>
              <a:t>6GHz</a:t>
            </a:r>
            <a:r>
              <a:rPr lang="en-US" sz="1800" b="0" dirty="0" smtClean="0"/>
              <a:t>?</a:t>
            </a:r>
            <a:endParaRPr lang="en-US" sz="1400" b="0" dirty="0" smtClean="0"/>
          </a:p>
          <a:p>
            <a:pPr marL="0" indent="0">
              <a:buNone/>
            </a:pPr>
            <a:endParaRPr lang="en-US" sz="1800" b="0" dirty="0"/>
          </a:p>
        </p:txBody>
      </p:sp>
    </p:spTree>
    <p:extLst>
      <p:ext uri="{BB962C8B-B14F-4D97-AF65-F5344CB8AC3E}">
        <p14:creationId xmlns:p14="http://schemas.microsoft.com/office/powerpoint/2010/main" val="2299851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354024</TotalTime>
  <Words>621</Words>
  <Application>Microsoft Office PowerPoint</Application>
  <PresentationFormat>On-screen Show (4:3)</PresentationFormat>
  <Paragraphs>134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802-11-Submission</vt:lpstr>
      <vt:lpstr>6GHz LPI Range Extension</vt:lpstr>
      <vt:lpstr>Abstract</vt:lpstr>
      <vt:lpstr>Max LPI Power and 11ax Rates </vt:lpstr>
      <vt:lpstr>Proposal </vt:lpstr>
      <vt:lpstr>Summary</vt:lpstr>
      <vt:lpstr>References</vt:lpstr>
      <vt:lpstr>SP #1</vt:lpstr>
      <vt:lpstr>SP #2</vt:lpstr>
      <vt:lpstr>SP #3</vt:lpstr>
    </vt:vector>
  </TitlesOfParts>
  <Manager>ron.porat@broadcom.com</Manager>
  <Company>Broadcom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HARQ Update</dc:title>
  <dc:creator>ron.porat@broadcom.com</dc:creator>
  <cp:keywords>September 2017</cp:keywords>
  <cp:lastModifiedBy>Ron Porat</cp:lastModifiedBy>
  <cp:revision>1614</cp:revision>
  <cp:lastPrinted>1998-02-10T13:28:06Z</cp:lastPrinted>
  <dcterms:created xsi:type="dcterms:W3CDTF">2007-05-21T21:00:37Z</dcterms:created>
  <dcterms:modified xsi:type="dcterms:W3CDTF">2020-07-31T22:15:41Z</dcterms:modified>
  <cp:category>Submission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