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025" r:id="rId2"/>
    <p:sldId id="1026" r:id="rId3"/>
    <p:sldId id="1052" r:id="rId4"/>
    <p:sldId id="1054" r:id="rId5"/>
    <p:sldId id="1042" r:id="rId6"/>
    <p:sldId id="1055" r:id="rId7"/>
    <p:sldId id="1056" r:id="rId8"/>
    <p:sldId id="1040" r:id="rId9"/>
    <p:sldId id="1057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062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9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524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460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18706195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2020-07-02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802.11-20/0961r0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Pilot mapping and </a:t>
            </a:r>
            <a:r>
              <a:rPr lang="en-US" altLang="ko-KR" dirty="0" smtClean="0">
                <a:solidFill>
                  <a:schemeClr val="tx1"/>
                </a:solidFill>
              </a:rPr>
              <a:t>values for </a:t>
            </a:r>
            <a:r>
              <a:rPr lang="en-US" altLang="ko-KR" dirty="0" smtClean="0">
                <a:solidFill>
                  <a:schemeClr val="tx1"/>
                </a:solidFill>
              </a:rPr>
              <a:t>data section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/>
              <a:t>in </a:t>
            </a:r>
            <a:r>
              <a:rPr lang="en-US" altLang="ko-KR" dirty="0" smtClean="0"/>
              <a:t>11be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11be pilot location was defined in the last call [1].</a:t>
            </a:r>
            <a:endParaRPr lang="en-GB" altLang="ko-KR" sz="1600" dirty="0"/>
          </a:p>
          <a:p>
            <a:pPr lvl="1"/>
            <a:endParaRPr lang="en-GB" altLang="ko-KR" sz="1600" dirty="0" smtClean="0"/>
          </a:p>
          <a:p>
            <a:r>
              <a:rPr lang="en-GB" altLang="ko-KR" sz="2000" dirty="0" smtClean="0"/>
              <a:t>Here I’d like to define the pilot mapping and values for data section, too. Therefore I reviewed the pilot mapping and values of 11ax and considered how to apply them in 11be.</a:t>
            </a:r>
            <a:endParaRPr lang="en-GB" altLang="ko-KR" dirty="0" smtClean="0"/>
          </a:p>
          <a:p>
            <a:pPr marL="0" indent="0">
              <a:buNone/>
            </a:pPr>
            <a:endParaRPr lang="en-GB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Pilot mapping and values in 11ax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All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802.11ax PPDUs use single stream pilots in the data section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SU,  DL/UL OFDMA as well as DL/UL MU-MIMO </a:t>
            </a:r>
            <a:r>
              <a:rPr lang="en-US" altLang="ko-KR" sz="2000" dirty="0" smtClean="0"/>
              <a:t>transmissions [2,3 and 4]</a:t>
            </a:r>
          </a:p>
          <a:p>
            <a:pPr lvl="1"/>
            <a:endParaRPr lang="en-US" altLang="ko-KR" sz="500" dirty="0" smtClean="0"/>
          </a:p>
          <a:p>
            <a:r>
              <a:rPr lang="en-US" altLang="ko-KR" sz="2000" dirty="0" smtClean="0"/>
              <a:t>Pilot values for data section are as below [5]</a:t>
            </a:r>
          </a:p>
          <a:p>
            <a:pPr lvl="1"/>
            <a:r>
              <a:rPr lang="en-US" altLang="ko-KR" sz="1600" dirty="0" smtClean="0"/>
              <a:t>For 26/52/106/242-tone RU,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r>
              <a:rPr lang="en-US" altLang="ko-KR" sz="1600" dirty="0" smtClean="0"/>
              <a:t>For 484/996-tone RU, pilot values of 242-tone RU are duplicated.</a:t>
            </a:r>
          </a:p>
          <a:p>
            <a:pPr lvl="1"/>
            <a:r>
              <a:rPr lang="en-US" altLang="ko-KR" sz="1600" dirty="0" smtClean="0"/>
              <a:t>For 2*996-tone RU, pilot values of 996-tone RU are duplicated.</a:t>
            </a:r>
          </a:p>
          <a:p>
            <a:pPr lvl="1"/>
            <a:endParaRPr lang="en-US" altLang="ko-KR" sz="500" dirty="0" smtClean="0"/>
          </a:p>
          <a:p>
            <a:r>
              <a:rPr lang="en-US" altLang="en-US" sz="2000" dirty="0" smtClean="0"/>
              <a:t>And the pilot </a:t>
            </a:r>
            <a:r>
              <a:rPr lang="en-US" altLang="en-US" sz="2000" dirty="0"/>
              <a:t>values are shifted on pilot tones from symbol to symbol for each </a:t>
            </a:r>
            <a:r>
              <a:rPr lang="en-US" altLang="en-US" sz="2000" dirty="0" smtClean="0"/>
              <a:t>RU. Details are in Appendix.</a:t>
            </a:r>
            <a:endParaRPr lang="en-US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957" y="3360682"/>
            <a:ext cx="4646352" cy="151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93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Pilot mapping and sequences in 11be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I think 11be can follow 11ax pilot mapping and values for data section </a:t>
            </a:r>
          </a:p>
          <a:p>
            <a:pPr lvl="1"/>
            <a:r>
              <a:rPr lang="en-GB" altLang="ko-KR" sz="1600" dirty="0" smtClean="0"/>
              <a:t>That’s because n</a:t>
            </a:r>
            <a:r>
              <a:rPr lang="en-US" altLang="ko-KR" sz="1600" dirty="0" smtClean="0"/>
              <a:t>o </a:t>
            </a:r>
            <a:r>
              <a:rPr lang="en-US" altLang="ko-KR" sz="1600" dirty="0"/>
              <a:t>further optimization is required since the portion of pilots in a symbol is very small compared to data so no impact on the performance (e.g. PAPR)</a:t>
            </a:r>
          </a:p>
          <a:p>
            <a:pPr lvl="1"/>
            <a:endParaRPr lang="en-GB" altLang="ko-KR" sz="1600" dirty="0" smtClean="0"/>
          </a:p>
          <a:p>
            <a:r>
              <a:rPr lang="en-GB" altLang="ko-KR" sz="2000" dirty="0" smtClean="0"/>
              <a:t>And we can add some extension for RU combinations and large RUs as below.</a:t>
            </a:r>
          </a:p>
          <a:p>
            <a:pPr lvl="1"/>
            <a:r>
              <a:rPr lang="en-GB" altLang="ko-KR" sz="1600" dirty="0" smtClean="0"/>
              <a:t>For RU combinations, </a:t>
            </a:r>
            <a:r>
              <a:rPr lang="en-US" altLang="ko-KR" sz="1600" dirty="0"/>
              <a:t>pilot </a:t>
            </a:r>
            <a:r>
              <a:rPr lang="en-US" altLang="ko-KR" sz="1600" dirty="0" smtClean="0"/>
              <a:t>mapping and values includes ones for each RU.</a:t>
            </a:r>
          </a:p>
          <a:p>
            <a:pPr lvl="1"/>
            <a:r>
              <a:rPr lang="en-US" altLang="ko-KR" sz="1600" dirty="0" smtClean="0"/>
              <a:t>For 3*996-tone RUs, pilot mapping and values of 996-tone RU are triplicated.</a:t>
            </a:r>
          </a:p>
          <a:p>
            <a:pPr lvl="1"/>
            <a:r>
              <a:rPr lang="en-US" altLang="ko-KR" sz="1600" dirty="0" smtClean="0"/>
              <a:t>For 4*996-tone RUs, pilot mapping and values of 2*996-tone RU are duplicated.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02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</a:pPr>
            <a:r>
              <a:rPr lang="en-US" altLang="ko-KR" sz="1800" dirty="0" smtClean="0"/>
              <a:t>[1] IEEE802.11-20/0838r2, “Pilot subcarriers considering new tone plan”</a:t>
            </a:r>
          </a:p>
          <a:p>
            <a:pPr marL="449263" indent="-449263">
              <a:buNone/>
            </a:pPr>
            <a:r>
              <a:rPr lang="en-US" altLang="ko-KR" sz="1800" dirty="0" smtClean="0"/>
              <a:t>[2] IEEE802.11-15/0812r1, “</a:t>
            </a:r>
            <a:r>
              <a:rPr lang="en-US" altLang="ko-KR" sz="1800" dirty="0"/>
              <a:t>Pilot Design for Data </a:t>
            </a:r>
            <a:r>
              <a:rPr lang="en-US" altLang="ko-KR" sz="1800" dirty="0" smtClean="0"/>
              <a:t>Section”</a:t>
            </a:r>
          </a:p>
          <a:p>
            <a:pPr marL="449263" indent="-449263">
              <a:buNone/>
            </a:pPr>
            <a:r>
              <a:rPr lang="en-US" altLang="ko-KR" sz="1800" dirty="0"/>
              <a:t>[3] IEEE802.11-15/0819r1, “11ax OFDMA Tone </a:t>
            </a:r>
            <a:r>
              <a:rPr lang="en-US" altLang="ko-KR" sz="1800" dirty="0" smtClean="0"/>
              <a:t>Plan Leftover </a:t>
            </a:r>
            <a:r>
              <a:rPr lang="en-US" altLang="ko-KR" sz="1800" dirty="0"/>
              <a:t>Tones and Pilot </a:t>
            </a:r>
            <a:r>
              <a:rPr lang="en-US" altLang="ko-KR" sz="1800" dirty="0" smtClean="0"/>
              <a:t>Structure”</a:t>
            </a:r>
          </a:p>
          <a:p>
            <a:pPr marL="449263" indent="-449263">
              <a:buNone/>
            </a:pPr>
            <a:r>
              <a:rPr lang="en-US" altLang="ko-KR" sz="1800" dirty="0" smtClean="0"/>
              <a:t>[4] IEEE802.11-16/0089r1, “</a:t>
            </a:r>
            <a:r>
              <a:rPr lang="en-US" altLang="ko-KR" sz="1800" dirty="0"/>
              <a:t>Single Stream Pilots in UL MU </a:t>
            </a:r>
            <a:r>
              <a:rPr lang="en-US" altLang="ko-KR" sz="1800" dirty="0" smtClean="0"/>
              <a:t>MIMO”</a:t>
            </a:r>
          </a:p>
          <a:p>
            <a:pPr marL="449263" indent="-449263">
              <a:buNone/>
            </a:pPr>
            <a:r>
              <a:rPr lang="en-US" altLang="ko-KR" sz="1800" dirty="0" smtClean="0"/>
              <a:t>[5] </a:t>
            </a:r>
            <a:r>
              <a:rPr lang="en-US" altLang="ko-KR" sz="1800" dirty="0"/>
              <a:t>IEEE802.11-</a:t>
            </a:r>
            <a:r>
              <a:rPr lang="en-US" altLang="ko-KR" sz="1800" dirty="0" smtClean="0"/>
              <a:t>16/0346r0, “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  <a:sym typeface="Times New Roman" panose="02020603050405020304" pitchFamily="18" charset="0"/>
              </a:rPr>
              <a:t>11ax Pilot </a:t>
            </a:r>
            <a:r>
              <a:rPr lang="en-US" altLang="en-US" sz="1800" dirty="0" smtClean="0">
                <a:solidFill>
                  <a:srgbClr val="000000"/>
                </a:solidFill>
                <a:cs typeface="Times New Roman" panose="02020603050405020304" pitchFamily="18" charset="0"/>
                <a:sym typeface="Times New Roman" panose="02020603050405020304" pitchFamily="18" charset="0"/>
              </a:rPr>
              <a:t>Sequence”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2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that all 802.11be </a:t>
            </a:r>
            <a:r>
              <a:rPr lang="en-US" altLang="ko-KR" sz="2000" dirty="0"/>
              <a:t>PPDUs use single stream pilots in the data section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SU,  DL/UL OFDMA as well as DL/UL MU-MIMO </a:t>
            </a:r>
            <a:r>
              <a:rPr lang="en-US" altLang="ko-KR" sz="2000" dirty="0" smtClean="0"/>
              <a:t>transmissions?</a:t>
            </a:r>
          </a:p>
          <a:p>
            <a:endParaRPr lang="en-US" altLang="ko-KR" dirty="0"/>
          </a:p>
          <a:p>
            <a:pPr lvl="1"/>
            <a:r>
              <a:rPr lang="en-US" altLang="ko-KR" sz="1800" dirty="0" smtClean="0"/>
              <a:t>Y/N/Abs</a:t>
            </a:r>
            <a:endParaRPr lang="en-US" altLang="ko-KR" sz="18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5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that 11be pilot values are shifted on pilot tones from symbol to symbol for each RU?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r>
              <a:rPr lang="en-US" altLang="ko-KR" sz="1800" dirty="0" smtClean="0"/>
              <a:t>Y/N/Abs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35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define pilot mapping and values as below in 11be?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all size of RUs under 2*996-tone RU, </a:t>
            </a:r>
            <a:r>
              <a:rPr lang="en-US" altLang="ko-KR" sz="1800" dirty="0" smtClean="0"/>
              <a:t>pilot mapping and values of 11ax are reused.</a:t>
            </a:r>
            <a:endParaRPr lang="en-US" altLang="ko-KR" sz="1800" dirty="0"/>
          </a:p>
          <a:p>
            <a:pPr lvl="1"/>
            <a:r>
              <a:rPr lang="en-US" altLang="ko-KR" sz="1800" dirty="0"/>
              <a:t>For 3*996-tone </a:t>
            </a:r>
            <a:r>
              <a:rPr lang="en-US" altLang="ko-KR" sz="1800" dirty="0" smtClean="0"/>
              <a:t>RU, pilot mapping and values for 996-tone RU are triplicated</a:t>
            </a:r>
            <a:endParaRPr lang="en-US" altLang="ko-KR" sz="1800" dirty="0"/>
          </a:p>
          <a:p>
            <a:pPr lvl="1"/>
            <a:r>
              <a:rPr lang="en-US" altLang="ko-KR" sz="1800" dirty="0"/>
              <a:t>For 4*996-tone </a:t>
            </a:r>
            <a:r>
              <a:rPr lang="en-US" altLang="ko-KR" sz="1800" dirty="0" smtClean="0"/>
              <a:t>RU, pilot mapping and values for 2*996-tone RU are duplicated</a:t>
            </a:r>
            <a:endParaRPr lang="en-US" altLang="ko-KR" sz="1800" dirty="0"/>
          </a:p>
          <a:p>
            <a:pPr lvl="1"/>
            <a:r>
              <a:rPr lang="en-GB" altLang="ko-KR" sz="1800" dirty="0" smtClean="0"/>
              <a:t>Pilot </a:t>
            </a:r>
            <a:r>
              <a:rPr lang="en-US" altLang="ko-KR" sz="1800" dirty="0" smtClean="0"/>
              <a:t>mapping and values of </a:t>
            </a:r>
            <a:r>
              <a:rPr lang="en-US" altLang="ko-KR" sz="1800" dirty="0"/>
              <a:t>RU combinations </a:t>
            </a:r>
            <a:r>
              <a:rPr lang="en-US" altLang="ko-KR" sz="1800" dirty="0" smtClean="0"/>
              <a:t>follow each RU’s.</a:t>
            </a:r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Y/N/Abs</a:t>
            </a:r>
            <a:endParaRPr lang="ko-KR" altLang="en-US" sz="18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18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pilot mapping </a:t>
            </a:r>
            <a:r>
              <a:rPr lang="en-US" altLang="ko-KR" sz="2000" i="1" dirty="0" err="1" smtClean="0"/>
              <a:t>P</a:t>
            </a:r>
            <a:r>
              <a:rPr lang="en-US" altLang="ko-KR" sz="2000" i="1" baseline="-25000" dirty="0" err="1" smtClean="0"/>
              <a:t>n</a:t>
            </a:r>
            <a:r>
              <a:rPr lang="en-US" altLang="ko-KR" sz="2000" dirty="0" smtClean="0"/>
              <a:t> and values </a:t>
            </a:r>
            <a:r>
              <a:rPr lang="el-GR" altLang="ko-KR" sz="2000" dirty="0"/>
              <a:t>ψ </a:t>
            </a:r>
            <a:r>
              <a:rPr lang="en-US" altLang="ko-KR" sz="2000" dirty="0" smtClean="0"/>
              <a:t>for symbol </a:t>
            </a:r>
            <a:r>
              <a:rPr lang="en-US" altLang="ko-KR" sz="2000" i="1" dirty="0" smtClean="0"/>
              <a:t>n</a:t>
            </a:r>
            <a:r>
              <a:rPr lang="en-US" altLang="ko-KR" sz="2000" dirty="0" smtClean="0"/>
              <a:t> is as below</a:t>
            </a:r>
          </a:p>
          <a:p>
            <a:pPr lvl="1"/>
            <a:r>
              <a:rPr lang="en-US" altLang="ko-KR" sz="1400" dirty="0" smtClean="0"/>
              <a:t>For a 26-tone RU, </a:t>
            </a:r>
          </a:p>
          <a:p>
            <a:pPr lvl="2"/>
            <a:r>
              <a:rPr lang="en-US" altLang="ko-KR" sz="1200" i="1" dirty="0" err="1" smtClean="0"/>
              <a:t>P</a:t>
            </a:r>
            <a:r>
              <a:rPr lang="en-US" altLang="ko-KR" sz="1200" i="1" baseline="-25000" dirty="0" err="1" smtClean="0"/>
              <a:t>n</a:t>
            </a:r>
            <a:r>
              <a:rPr lang="en-US" altLang="ko-KR" sz="1200" dirty="0" smtClean="0"/>
              <a:t>={</a:t>
            </a:r>
            <a:r>
              <a:rPr lang="el-GR" altLang="ko-KR" sz="1200" dirty="0" smtClean="0"/>
              <a:t>ψ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 mod 2</a:t>
            </a:r>
            <a:r>
              <a:rPr lang="en-US" altLang="ko-KR" sz="1200" dirty="0" smtClean="0"/>
              <a:t>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+1) </a:t>
            </a:r>
            <a:r>
              <a:rPr lang="en-US" altLang="ko-KR" sz="1200" baseline="-25000" dirty="0"/>
              <a:t>mod 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 smtClean="0"/>
              <a:t>}, </a:t>
            </a:r>
          </a:p>
          <a:p>
            <a:pPr lvl="2"/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0</a:t>
            </a:r>
            <a:r>
              <a:rPr lang="en-US" altLang="ko-KR" sz="1200" dirty="0" smtClean="0"/>
              <a:t>= 1,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 smtClean="0"/>
              <a:t>= -1</a:t>
            </a:r>
          </a:p>
          <a:p>
            <a:pPr lvl="1"/>
            <a:r>
              <a:rPr lang="en-US" altLang="ko-KR" sz="1400" dirty="0" smtClean="0"/>
              <a:t>For </a:t>
            </a:r>
            <a:r>
              <a:rPr lang="en-US" altLang="ko-KR" sz="1400" dirty="0"/>
              <a:t>a </a:t>
            </a:r>
            <a:r>
              <a:rPr lang="en-US" altLang="ko-KR" sz="1400" dirty="0" smtClean="0"/>
              <a:t>52/106-tone </a:t>
            </a:r>
            <a:r>
              <a:rPr lang="en-US" altLang="ko-KR" sz="1400" dirty="0"/>
              <a:t>RU, </a:t>
            </a:r>
            <a:endParaRPr lang="en-US" altLang="ko-KR" sz="1400" dirty="0" smtClean="0"/>
          </a:p>
          <a:p>
            <a:pPr lvl="2"/>
            <a:r>
              <a:rPr lang="en-US" altLang="ko-KR" sz="1200" i="1" dirty="0" err="1" smtClean="0"/>
              <a:t>P</a:t>
            </a:r>
            <a:r>
              <a:rPr lang="en-US" altLang="ko-KR" sz="1200" i="1" baseline="-25000" dirty="0" err="1" smtClean="0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+1) mod 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+2) </a:t>
            </a:r>
            <a:r>
              <a:rPr lang="en-US" altLang="ko-KR" sz="1200" baseline="-25000" dirty="0"/>
              <a:t>mod 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+3) </a:t>
            </a:r>
            <a:r>
              <a:rPr lang="en-US" altLang="ko-KR" sz="1200" baseline="-25000" dirty="0"/>
              <a:t>mod 4</a:t>
            </a:r>
            <a:r>
              <a:rPr lang="en-US" altLang="ko-KR" sz="1200" dirty="0" smtClean="0"/>
              <a:t>}, </a:t>
            </a:r>
          </a:p>
          <a:p>
            <a:pPr lvl="2"/>
            <a:r>
              <a:rPr lang="el-GR" altLang="ko-KR" sz="1200" dirty="0" smtClean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 smtClean="0"/>
              <a:t>= 1</a:t>
            </a:r>
            <a:r>
              <a:rPr lang="en-US" altLang="ko-KR" sz="1200" dirty="0"/>
              <a:t>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 smtClean="0"/>
              <a:t>= 1,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 smtClean="0"/>
              <a:t>= </a:t>
            </a:r>
            <a:r>
              <a:rPr lang="en-US" altLang="ko-KR" sz="1200" dirty="0"/>
              <a:t>-1</a:t>
            </a:r>
            <a:endParaRPr lang="ko-KR" altLang="en-US" sz="1200"/>
          </a:p>
          <a:p>
            <a:pPr lvl="1"/>
            <a:r>
              <a:rPr lang="en-US" altLang="ko-KR" sz="1400" dirty="0"/>
              <a:t>For a </a:t>
            </a:r>
            <a:r>
              <a:rPr lang="en-US" altLang="ko-KR" sz="1400" dirty="0" smtClean="0"/>
              <a:t>242-tone </a:t>
            </a:r>
            <a:r>
              <a:rPr lang="en-US" altLang="ko-KR" sz="1400" dirty="0"/>
              <a:t>RU, </a:t>
            </a:r>
            <a:endParaRPr lang="en-US" altLang="ko-KR" sz="1400" dirty="0" smtClean="0"/>
          </a:p>
          <a:p>
            <a:pPr lvl="2"/>
            <a:r>
              <a:rPr lang="en-US" altLang="ko-KR" sz="1200" i="1" dirty="0" err="1" smtClean="0"/>
              <a:t>P</a:t>
            </a:r>
            <a:r>
              <a:rPr lang="en-US" altLang="ko-KR" sz="1200" i="1" baseline="-25000" dirty="0" err="1" smtClean="0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 smtClean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+1) 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 smtClean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+2) 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 smtClean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+3) 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 smtClean="0"/>
              <a:t>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+4)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+5)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+6) </a:t>
            </a:r>
            <a:r>
              <a:rPr lang="en-US" altLang="ko-KR" sz="1200" baseline="-25000" dirty="0"/>
              <a:t>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+7) </a:t>
            </a:r>
            <a:r>
              <a:rPr lang="en-US" altLang="ko-KR" sz="1200" baseline="-25000" dirty="0"/>
              <a:t>mod 8</a:t>
            </a:r>
            <a:r>
              <a:rPr lang="en-US" altLang="ko-KR" sz="1200" dirty="0" smtClean="0"/>
              <a:t>}, </a:t>
            </a:r>
          </a:p>
          <a:p>
            <a:pPr lvl="2"/>
            <a:r>
              <a:rPr lang="el-GR" altLang="ko-KR" sz="1200" dirty="0" smtClean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1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2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3</a:t>
            </a:r>
            <a:r>
              <a:rPr lang="en-US" altLang="ko-KR" sz="1200" dirty="0"/>
              <a:t>= -</a:t>
            </a:r>
            <a:r>
              <a:rPr lang="en-US" altLang="ko-KR" sz="1200" dirty="0" smtClean="0"/>
              <a:t>1</a:t>
            </a:r>
            <a:r>
              <a:rPr lang="en-US" altLang="ko-KR" sz="1200" dirty="0"/>
              <a:t>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= -1</a:t>
            </a:r>
            <a:r>
              <a:rPr lang="en-US" altLang="ko-KR" sz="1200" dirty="0"/>
              <a:t>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5</a:t>
            </a:r>
            <a:r>
              <a:rPr lang="en-US" altLang="ko-KR" sz="1200" dirty="0" smtClean="0"/>
              <a:t>= </a:t>
            </a:r>
            <a:r>
              <a:rPr lang="en-US" altLang="ko-KR" sz="1200" dirty="0"/>
              <a:t>1,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 smtClean="0"/>
              <a:t>6</a:t>
            </a:r>
            <a:r>
              <a:rPr lang="en-US" altLang="ko-KR" sz="1200" dirty="0" smtClean="0"/>
              <a:t>= </a:t>
            </a:r>
            <a:r>
              <a:rPr lang="en-US" altLang="ko-KR" sz="1200" dirty="0"/>
              <a:t>1, </a:t>
            </a:r>
            <a:r>
              <a:rPr lang="el-GR" altLang="ko-KR" sz="1200" dirty="0" smtClean="0"/>
              <a:t>ψ</a:t>
            </a:r>
            <a:r>
              <a:rPr lang="en-US" altLang="ko-KR" sz="1200" baseline="-25000" dirty="0"/>
              <a:t>7</a:t>
            </a:r>
            <a:r>
              <a:rPr lang="en-US" altLang="ko-KR" sz="1200" dirty="0" smtClean="0"/>
              <a:t>= 1</a:t>
            </a:r>
            <a:endParaRPr lang="ko-KR" altLang="en-US" sz="1200"/>
          </a:p>
          <a:p>
            <a:pPr lvl="1"/>
            <a:r>
              <a:rPr lang="en-US" altLang="ko-KR" sz="1400" dirty="0"/>
              <a:t>For a </a:t>
            </a:r>
            <a:r>
              <a:rPr lang="en-US" altLang="ko-KR" sz="1400" dirty="0" smtClean="0"/>
              <a:t>484/996-tone </a:t>
            </a:r>
            <a:r>
              <a:rPr lang="en-US" altLang="ko-KR" sz="1400" dirty="0"/>
              <a:t>RU, </a:t>
            </a:r>
            <a:endParaRPr lang="en-US" altLang="ko-KR" sz="1400" dirty="0" smtClean="0"/>
          </a:p>
          <a:p>
            <a:pPr lvl="2"/>
            <a:r>
              <a:rPr lang="en-US" altLang="ko-KR" sz="1200" i="1" dirty="0" err="1" smtClean="0"/>
              <a:t>P</a:t>
            </a:r>
            <a:r>
              <a:rPr lang="en-US" altLang="ko-KR" sz="1200" i="1" baseline="-25000" dirty="0" err="1" smtClean="0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+2)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+3)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+4)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+5)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+6) 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+7) 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 smtClean="0"/>
              <a:t>,</a:t>
            </a:r>
            <a:r>
              <a:rPr lang="el-GR" altLang="ko-KR" sz="1200" dirty="0" smtClean="0"/>
              <a:t> 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+8)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+9)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+10)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+11)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+12)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+13)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+14) </a:t>
            </a:r>
            <a:r>
              <a:rPr lang="en-US" altLang="ko-KR" sz="1200" baseline="-25000" dirty="0"/>
              <a:t>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 smtClean="0"/>
              <a:t>(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+15) </a:t>
            </a:r>
            <a:r>
              <a:rPr lang="en-US" altLang="ko-KR" sz="1200" baseline="-25000" dirty="0"/>
              <a:t>mod 8</a:t>
            </a:r>
            <a:r>
              <a:rPr lang="en-US" altLang="ko-KR" sz="1200" dirty="0" smtClean="0"/>
              <a:t>}, </a:t>
            </a:r>
          </a:p>
          <a:p>
            <a:pPr lvl="2"/>
            <a:r>
              <a:rPr lang="el-GR" altLang="ko-KR" sz="1200" dirty="0" smtClean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1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2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3</a:t>
            </a:r>
            <a:r>
              <a:rPr lang="en-US" altLang="ko-KR" sz="1200" dirty="0"/>
              <a:t>= -1,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4</a:t>
            </a:r>
            <a:r>
              <a:rPr lang="en-US" altLang="ko-KR" sz="1200" dirty="0"/>
              <a:t>= -1,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5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6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7</a:t>
            </a:r>
            <a:r>
              <a:rPr lang="en-US" altLang="ko-KR" sz="1200" dirty="0"/>
              <a:t>= 1</a:t>
            </a:r>
            <a:endParaRPr lang="ko-KR" altLang="en-US" sz="1200"/>
          </a:p>
          <a:p>
            <a:pPr lvl="1"/>
            <a:r>
              <a:rPr lang="en-US" altLang="ko-KR" sz="1400" dirty="0"/>
              <a:t>For a </a:t>
            </a:r>
            <a:r>
              <a:rPr lang="en-US" altLang="ko-KR" sz="1400" dirty="0" smtClean="0"/>
              <a:t>2*996-tone </a:t>
            </a:r>
            <a:r>
              <a:rPr lang="en-US" altLang="ko-KR" sz="1400" dirty="0"/>
              <a:t>RU, </a:t>
            </a:r>
            <a:endParaRPr lang="en-US" altLang="ko-KR" sz="1400" dirty="0" smtClean="0"/>
          </a:p>
          <a:p>
            <a:pPr lvl="2"/>
            <a:r>
              <a:rPr lang="en-US" altLang="ko-KR" sz="1200" i="1" dirty="0" err="1" smtClean="0"/>
              <a:t>P</a:t>
            </a:r>
            <a:r>
              <a:rPr lang="en-US" altLang="ko-KR" sz="1200" i="1" baseline="-25000" dirty="0" err="1" smtClean="0"/>
              <a:t>n</a:t>
            </a:r>
            <a:r>
              <a:rPr lang="en-US" altLang="ko-KR" sz="1200" dirty="0"/>
              <a:t>={</a:t>
            </a:r>
            <a:r>
              <a:rPr lang="el-GR" altLang="ko-KR" sz="1200" dirty="0"/>
              <a:t>ψ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+2)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+3)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+4)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+5)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+6) 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+7) mod 8</a:t>
            </a:r>
            <a:r>
              <a:rPr lang="en-US" altLang="ko-KR" sz="1200" dirty="0"/>
              <a:t>,</a:t>
            </a:r>
            <a:r>
              <a:rPr lang="el-GR" altLang="ko-KR" sz="1200" dirty="0"/>
              <a:t> 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+8)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+9)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+10)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+11)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+12)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+13)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+14) 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+15) mod </a:t>
            </a:r>
            <a:r>
              <a:rPr lang="en-US" altLang="ko-KR" sz="1200" baseline="-25000" dirty="0" smtClean="0"/>
              <a:t>8</a:t>
            </a:r>
            <a:r>
              <a:rPr lang="en-US" altLang="ko-KR" sz="1200" dirty="0" smtClean="0"/>
              <a:t>, </a:t>
            </a:r>
            <a:r>
              <a:rPr lang="el-GR" altLang="ko-KR" sz="1200" dirty="0" smtClean="0"/>
              <a:t>ψ</a:t>
            </a:r>
            <a:r>
              <a:rPr lang="en-US" altLang="ko-KR" sz="1200" i="1" baseline="-25000" dirty="0" smtClean="0"/>
              <a:t>n</a:t>
            </a:r>
            <a:r>
              <a:rPr lang="en-US" altLang="ko-KR" sz="1200" baseline="-25000" dirty="0" smtClean="0"/>
              <a:t> mod </a:t>
            </a:r>
            <a:r>
              <a:rPr lang="en-US" altLang="ko-KR" sz="1200" baseline="-25000" dirty="0"/>
              <a:t>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+2)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+3)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+4)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+5)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+6) 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+7) mod 8</a:t>
            </a:r>
            <a:r>
              <a:rPr lang="en-US" altLang="ko-KR" sz="1200" dirty="0"/>
              <a:t>,</a:t>
            </a:r>
            <a:r>
              <a:rPr lang="el-GR" altLang="ko-KR" sz="1200" dirty="0"/>
              <a:t> 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+8)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+9)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+10)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+11)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+12)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+13) mod 8</a:t>
            </a:r>
            <a:r>
              <a:rPr lang="en-US" altLang="ko-KR" sz="1200" dirty="0"/>
              <a:t>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+14) mod 8</a:t>
            </a:r>
            <a:r>
              <a:rPr lang="en-US" altLang="ko-KR" sz="1200" dirty="0"/>
              <a:t> 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(</a:t>
            </a:r>
            <a:r>
              <a:rPr lang="en-US" altLang="ko-KR" sz="1200" i="1" baseline="-25000" dirty="0"/>
              <a:t>n</a:t>
            </a:r>
            <a:r>
              <a:rPr lang="en-US" altLang="ko-KR" sz="1200" baseline="-25000" dirty="0"/>
              <a:t>+15) mod 8</a:t>
            </a:r>
            <a:r>
              <a:rPr lang="en-US" altLang="ko-KR" sz="1200" dirty="0" smtClean="0"/>
              <a:t>},</a:t>
            </a:r>
          </a:p>
          <a:p>
            <a:pPr lvl="2"/>
            <a:r>
              <a:rPr lang="el-GR" altLang="ko-KR" sz="1200" dirty="0" smtClean="0"/>
              <a:t>ψ</a:t>
            </a:r>
            <a:r>
              <a:rPr lang="en-US" altLang="ko-KR" sz="1200" baseline="-25000" dirty="0"/>
              <a:t>0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1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2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3</a:t>
            </a:r>
            <a:r>
              <a:rPr lang="en-US" altLang="ko-KR" sz="1200" dirty="0"/>
              <a:t>= -1,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4</a:t>
            </a:r>
            <a:r>
              <a:rPr lang="en-US" altLang="ko-KR" sz="1200" dirty="0"/>
              <a:t>= -1,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5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6</a:t>
            </a:r>
            <a:r>
              <a:rPr lang="en-US" altLang="ko-KR" sz="1200" dirty="0"/>
              <a:t>= 1, </a:t>
            </a:r>
            <a:r>
              <a:rPr lang="el-GR" altLang="ko-KR" sz="1200" dirty="0"/>
              <a:t>ψ</a:t>
            </a:r>
            <a:r>
              <a:rPr lang="en-US" altLang="ko-KR" sz="1200" baseline="-25000" dirty="0"/>
              <a:t>7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1</a:t>
            </a:r>
            <a:endParaRPr lang="ko-KR" altLang="en-US" sz="1600" dirty="0"/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 algn="just">
              <a:defRPr/>
            </a:pPr>
            <a:r>
              <a:rPr lang="en-US" smtClean="0"/>
              <a:t>July </a:t>
            </a:r>
            <a:r>
              <a:rPr lang="en-US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98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281258</TotalTime>
  <Words>1127</Words>
  <Application>Microsoft Office PowerPoint</Application>
  <PresentationFormat>화면 슬라이드 쇼(4:3)</PresentationFormat>
  <Paragraphs>104</Paragraphs>
  <Slides>9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Pilot mapping and values for data section  in 11be</vt:lpstr>
      <vt:lpstr>Introduction</vt:lpstr>
      <vt:lpstr>Pilot mapping and values in 11ax</vt:lpstr>
      <vt:lpstr>Pilot mapping and sequences in 11be</vt:lpstr>
      <vt:lpstr>Reference</vt:lpstr>
      <vt:lpstr>Straw poll 1</vt:lpstr>
      <vt:lpstr>Straw poll 2</vt:lpstr>
      <vt:lpstr>Straw poll 3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5648</cp:revision>
  <cp:lastPrinted>2019-09-10T23:00:58Z</cp:lastPrinted>
  <dcterms:created xsi:type="dcterms:W3CDTF">2007-05-21T21:00:37Z</dcterms:created>
  <dcterms:modified xsi:type="dcterms:W3CDTF">2020-06-29T02:29:54Z</dcterms:modified>
</cp:coreProperties>
</file>