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438" r:id="rId3"/>
    <p:sldId id="439" r:id="rId4"/>
    <p:sldId id="436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0953r0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err="1" smtClean="0"/>
              <a:t>320MHz</a:t>
            </a:r>
            <a:r>
              <a:rPr lang="en-GB" sz="2400" dirty="0" smtClean="0"/>
              <a:t>  Channelization 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2020-06-25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307064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/>
          </a:p>
          <a:p>
            <a:r>
              <a:rPr lang="en-US" sz="1800" b="0" dirty="0" err="1" smtClean="0"/>
              <a:t>320MHz</a:t>
            </a:r>
            <a:r>
              <a:rPr lang="en-US" sz="1800" b="0" dirty="0" smtClean="0"/>
              <a:t> is a key feature of </a:t>
            </a:r>
            <a:r>
              <a:rPr lang="en-US" sz="1800" b="0" dirty="0" err="1" smtClean="0"/>
              <a:t>11be</a:t>
            </a:r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The following proposal aims to increase the success of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deployments by enabling partially overlapping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channels </a:t>
            </a:r>
            <a:endParaRPr lang="en-US" sz="1800" b="0" dirty="0"/>
          </a:p>
          <a:p>
            <a:endParaRPr lang="en-US" sz="1800" b="0" dirty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85840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The new FCC rules for </a:t>
            </a:r>
            <a:r>
              <a:rPr lang="en-US" sz="1800" b="0" dirty="0" err="1" smtClean="0"/>
              <a:t>6GHz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LPI</a:t>
            </a:r>
            <a:r>
              <a:rPr lang="en-US" sz="1800" b="0" dirty="0" smtClean="0"/>
              <a:t> </a:t>
            </a:r>
            <a:r>
              <a:rPr lang="en-US" sz="1800" b="0" dirty="0" smtClean="0"/>
              <a:t>(low power indoor) enable </a:t>
            </a:r>
            <a:r>
              <a:rPr lang="en-US" sz="1800" b="0" dirty="0" smtClean="0">
                <a:solidFill>
                  <a:srgbClr val="C00000"/>
                </a:solidFill>
              </a:rPr>
              <a:t>seven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channels</a:t>
            </a:r>
          </a:p>
          <a:p>
            <a:r>
              <a:rPr lang="en-US" sz="1800" b="0" dirty="0">
                <a:solidFill>
                  <a:srgbClr val="C00000"/>
                </a:solidFill>
              </a:rPr>
              <a:t>T</a:t>
            </a:r>
            <a:r>
              <a:rPr lang="en-US" sz="1800" b="0" dirty="0" smtClean="0">
                <a:solidFill>
                  <a:srgbClr val="C00000"/>
                </a:solidFill>
              </a:rPr>
              <a:t>hree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channels </a:t>
            </a:r>
            <a:r>
              <a:rPr lang="en-US" sz="1800" b="0" dirty="0" smtClean="0"/>
              <a:t>will be enabled in Europe </a:t>
            </a:r>
            <a:r>
              <a:rPr lang="en-US" sz="1800" b="0" dirty="0" smtClean="0"/>
              <a:t>and </a:t>
            </a:r>
            <a:r>
              <a:rPr lang="en-US" sz="1800" b="0" dirty="0" smtClean="0"/>
              <a:t>in </a:t>
            </a:r>
            <a:r>
              <a:rPr lang="en-US" sz="1800" b="0" dirty="0" err="1" smtClean="0"/>
              <a:t>UNII5</a:t>
            </a:r>
            <a:r>
              <a:rPr lang="en-US" sz="1800" b="0" dirty="0" smtClean="0"/>
              <a:t> in the US</a:t>
            </a:r>
            <a:endParaRPr lang="en-US" sz="1800" b="0" dirty="0" smtClean="0"/>
          </a:p>
          <a:p>
            <a:r>
              <a:rPr lang="en-US" sz="1800" b="0" dirty="0" smtClean="0"/>
              <a:t>Given the</a:t>
            </a:r>
            <a:r>
              <a:rPr lang="en-US" sz="1800" b="0" dirty="0" smtClean="0"/>
              <a:t> odd </a:t>
            </a:r>
            <a:r>
              <a:rPr lang="en-US" sz="1800" b="0" dirty="0" smtClean="0"/>
              <a:t>number of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channels </a:t>
            </a:r>
            <a:r>
              <a:rPr lang="en-US" sz="1800" b="0" dirty="0" smtClean="0"/>
              <a:t>we propose  to define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</a:t>
            </a:r>
            <a:r>
              <a:rPr lang="en-US" sz="1800" b="0" dirty="0" smtClean="0"/>
              <a:t>channelization </a:t>
            </a:r>
            <a:r>
              <a:rPr lang="en-US" sz="1800" b="0" dirty="0" smtClean="0"/>
              <a:t>on any two adjacent </a:t>
            </a:r>
            <a:r>
              <a:rPr lang="en-US" sz="1800" b="0" dirty="0" err="1" smtClean="0"/>
              <a:t>160MH</a:t>
            </a:r>
            <a:r>
              <a:rPr lang="en-US" sz="1800" b="0" dirty="0" err="1" smtClean="0"/>
              <a:t>z</a:t>
            </a:r>
            <a:r>
              <a:rPr lang="en-US" sz="1800" b="0" dirty="0" smtClean="0"/>
              <a:t> channels (shown below in two shades of blue). This will</a:t>
            </a:r>
          </a:p>
          <a:p>
            <a:pPr lvl="1"/>
            <a:r>
              <a:rPr lang="en-US" sz="1600" dirty="0" smtClean="0"/>
              <a:t>Enable </a:t>
            </a:r>
            <a:r>
              <a:rPr lang="en-US" sz="1600" dirty="0"/>
              <a:t>each </a:t>
            </a:r>
            <a:r>
              <a:rPr lang="en-US" sz="1600" dirty="0" err="1"/>
              <a:t>160MHz</a:t>
            </a:r>
            <a:r>
              <a:rPr lang="en-US" sz="1600" dirty="0"/>
              <a:t> channel to be part of a </a:t>
            </a:r>
            <a:r>
              <a:rPr lang="en-US" sz="1600" dirty="0" err="1" smtClean="0"/>
              <a:t>320MHz</a:t>
            </a:r>
            <a:r>
              <a:rPr lang="en-US" sz="1600" dirty="0" smtClean="0"/>
              <a:t> </a:t>
            </a:r>
            <a:r>
              <a:rPr lang="en-US" sz="1600" dirty="0"/>
              <a:t>channel</a:t>
            </a:r>
            <a:endParaRPr lang="en-US" sz="1600" dirty="0" smtClean="0"/>
          </a:p>
          <a:p>
            <a:pPr lvl="1"/>
            <a:r>
              <a:rPr lang="en-US" sz="1600" dirty="0" smtClean="0"/>
              <a:t>Help with </a:t>
            </a:r>
            <a:r>
              <a:rPr lang="en-US" sz="1600" b="0" dirty="0" smtClean="0"/>
              <a:t>finding </a:t>
            </a:r>
            <a:r>
              <a:rPr lang="en-US" sz="1600" b="0" dirty="0" smtClean="0"/>
              <a:t>a good </a:t>
            </a:r>
            <a:r>
              <a:rPr lang="en-US" sz="1600" b="0" dirty="0" err="1" smtClean="0"/>
              <a:t>320MHz</a:t>
            </a:r>
            <a:r>
              <a:rPr lang="en-US" sz="1600" b="0" dirty="0" smtClean="0"/>
              <a:t> channel under the high power </a:t>
            </a:r>
            <a:r>
              <a:rPr lang="en-US" sz="1600" dirty="0" err="1" smtClean="0"/>
              <a:t>UNII5</a:t>
            </a:r>
            <a:r>
              <a:rPr lang="en-US" sz="1600" dirty="0" smtClean="0"/>
              <a:t> </a:t>
            </a:r>
            <a:r>
              <a:rPr lang="en-US" sz="1600" b="0" dirty="0" smtClean="0"/>
              <a:t>AFC rules (d</a:t>
            </a:r>
            <a:r>
              <a:rPr lang="en-US" sz="1600" dirty="0" smtClean="0"/>
              <a:t>ifferent </a:t>
            </a:r>
            <a:r>
              <a:rPr lang="en-US" sz="1600" b="0" dirty="0" smtClean="0"/>
              <a:t> locations experience different puncturing patterns)</a:t>
            </a:r>
          </a:p>
          <a:p>
            <a:pPr lvl="1"/>
            <a:r>
              <a:rPr lang="en-US" sz="1600" dirty="0" smtClean="0"/>
              <a:t>Increase the likelihood of defining 320 channelization in Europe (the alternative of only one channel may not be acceptable)</a:t>
            </a:r>
            <a:endParaRPr lang="en-US" sz="16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endParaRPr lang="en-US" sz="1800" b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018928"/>
              </p:ext>
            </p:extLst>
          </p:nvPr>
        </p:nvGraphicFramePr>
        <p:xfrm>
          <a:off x="1476057" y="5166360"/>
          <a:ext cx="6193473" cy="1005840"/>
        </p:xfrm>
        <a:graphic>
          <a:graphicData uri="http://schemas.openxmlformats.org/drawingml/2006/table">
            <a:tbl>
              <a:tblPr firstRow="1" firstCol="1" bandRow="1"/>
              <a:tblGrid>
                <a:gridCol w="404495"/>
                <a:gridCol w="404495"/>
                <a:gridCol w="404495"/>
                <a:gridCol w="404495"/>
                <a:gridCol w="405130"/>
                <a:gridCol w="405130"/>
                <a:gridCol w="470535"/>
                <a:gridCol w="501968"/>
                <a:gridCol w="586105"/>
                <a:gridCol w="405130"/>
                <a:gridCol w="405130"/>
                <a:gridCol w="470535"/>
                <a:gridCol w="520065"/>
                <a:gridCol w="405765"/>
              </a:tblGrid>
              <a:tr h="0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/>
                          <a:ea typeface="Calibri"/>
                        </a:rPr>
                        <a:t>UNII5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UNII6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</a:rPr>
                        <a:t>UNII6</a:t>
                      </a:r>
                      <a:endParaRPr lang="en-US" sz="1100" dirty="0" smtClean="0">
                        <a:effectLst/>
                        <a:latin typeface="Calibri"/>
                        <a:ea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</a:rPr>
                        <a:t>/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</a:rPr>
                        <a:t>7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/>
                          <a:ea typeface="Calibri"/>
                        </a:rPr>
                        <a:t>UNII7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UNII7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/8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UNII8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80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80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80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80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80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80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80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80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80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80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80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80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80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80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160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160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160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160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160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160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160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320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320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320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320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</a:rPr>
                        <a:t>320</a:t>
                      </a:r>
                      <a:endParaRPr lang="en-US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</a:rPr>
                        <a:t>320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00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#1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Do you support defining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channels </a:t>
            </a:r>
            <a:r>
              <a:rPr lang="en-US" sz="1800" b="0" dirty="0" smtClean="0"/>
              <a:t>as any two adjacent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channels</a:t>
            </a:r>
            <a:r>
              <a:rPr lang="en-US" sz="1800" b="0" dirty="0" smtClean="0"/>
              <a:t>?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 smtClean="0"/>
              <a:t>Y</a:t>
            </a:r>
          </a:p>
          <a:p>
            <a:r>
              <a:rPr lang="en-US" sz="1800" b="0" dirty="0" smtClean="0"/>
              <a:t>N</a:t>
            </a:r>
          </a:p>
          <a:p>
            <a:r>
              <a:rPr lang="en-US" sz="1800" b="0" dirty="0" smtClean="0"/>
              <a:t>Abs</a:t>
            </a: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80874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331187</TotalTime>
  <Words>261</Words>
  <Application>Microsoft Office PowerPoint</Application>
  <PresentationFormat>On-screen Show (4:3)</PresentationFormat>
  <Paragraphs>117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320MHz  Channelization </vt:lpstr>
      <vt:lpstr>Abstract </vt:lpstr>
      <vt:lpstr>Proposal</vt:lpstr>
      <vt:lpstr>SP #1 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1560</cp:revision>
  <cp:lastPrinted>1998-02-10T13:28:06Z</cp:lastPrinted>
  <dcterms:created xsi:type="dcterms:W3CDTF">2007-05-21T21:00:37Z</dcterms:created>
  <dcterms:modified xsi:type="dcterms:W3CDTF">2020-06-25T22:36:17Z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