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4" r:id="rId2"/>
    <p:sldMasterId id="2147483660" r:id="rId3"/>
  </p:sldMasterIdLst>
  <p:notesMasterIdLst>
    <p:notesMasterId r:id="rId25"/>
  </p:notesMasterIdLst>
  <p:handoutMasterIdLst>
    <p:handoutMasterId r:id="rId26"/>
  </p:handoutMasterIdLst>
  <p:sldIdLst>
    <p:sldId id="492" r:id="rId4"/>
    <p:sldId id="493" r:id="rId5"/>
    <p:sldId id="494" r:id="rId6"/>
    <p:sldId id="495" r:id="rId7"/>
    <p:sldId id="496" r:id="rId8"/>
    <p:sldId id="497" r:id="rId9"/>
    <p:sldId id="498" r:id="rId10"/>
    <p:sldId id="499" r:id="rId11"/>
    <p:sldId id="500" r:id="rId12"/>
    <p:sldId id="491" r:id="rId13"/>
    <p:sldId id="501" r:id="rId14"/>
    <p:sldId id="447" r:id="rId15"/>
    <p:sldId id="503" r:id="rId16"/>
    <p:sldId id="438" r:id="rId17"/>
    <p:sldId id="477" r:id="rId18"/>
    <p:sldId id="483" r:id="rId19"/>
    <p:sldId id="490" r:id="rId20"/>
    <p:sldId id="485" r:id="rId21"/>
    <p:sldId id="486" r:id="rId22"/>
    <p:sldId id="476" r:id="rId23"/>
    <p:sldId id="415" r:id="rId2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전은성/JEON EUN SUNG" initials="전ES" lastIdx="0" clrIdx="0">
    <p:extLst>
      <p:ext uri="{19B8F6BF-5375-455C-9EA6-DF929625EA0E}">
        <p15:presenceInfo xmlns:p15="http://schemas.microsoft.com/office/powerpoint/2012/main" userId="S-1-5-21-316528069-2937973543-3578848228-2102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C000"/>
    <a:srgbClr val="33CCCC"/>
    <a:srgbClr val="9966FF"/>
    <a:srgbClr val="FFCC99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91" autoAdjust="0"/>
  </p:normalViewPr>
  <p:slideViewPr>
    <p:cSldViewPr>
      <p:cViewPr varScale="1">
        <p:scale>
          <a:sx n="115" d="100"/>
          <a:sy n="115" d="100"/>
        </p:scale>
        <p:origin x="1476" y="102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120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2200" y="117368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18434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478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0640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7436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6924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13585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14226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541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25308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606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2883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80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3542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810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5383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5157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420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July 2020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3167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87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187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0358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15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778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802.11-20/0950r3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68BF6-DDE8-4B55-B48A-C97146C13EB1}" type="datetimeFigureOut">
              <a:rPr lang="ko-KR" altLang="en-US" smtClean="0"/>
              <a:t>2020-09-01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38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46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 smtClean="0"/>
              <a:t>Partial Bandwidth Feedback for Multi-RU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2020-07-01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>
            <p:extLst/>
          </p:nvPr>
        </p:nvGraphicFramePr>
        <p:xfrm>
          <a:off x="519113" y="2752725"/>
          <a:ext cx="7666037" cy="378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9" name="Document" r:id="rId4" imgW="9055949" imgH="4544316" progId="Word.Document.8">
                  <p:embed/>
                </p:oleObj>
              </mc:Choice>
              <mc:Fallback>
                <p:oleObj name="Document" r:id="rId4" imgW="9055949" imgH="4544316" progId="Word.Document.8">
                  <p:embed/>
                  <p:pic>
                    <p:nvPicPr>
                      <p:cNvPr id="1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752725"/>
                        <a:ext cx="7666037" cy="3789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529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표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683248"/>
              </p:ext>
            </p:extLst>
          </p:nvPr>
        </p:nvGraphicFramePr>
        <p:xfrm>
          <a:off x="630895" y="5567318"/>
          <a:ext cx="7821186" cy="88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554690092"/>
                    </a:ext>
                  </a:extLst>
                </a:gridCol>
                <a:gridCol w="960221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1750003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800184">
                  <a:extLst>
                    <a:ext uri="{9D8B030D-6E8A-4147-A177-3AD203B41FA5}">
                      <a16:colId xmlns:a16="http://schemas.microsoft.com/office/drawing/2014/main" val="1499955464"/>
                    </a:ext>
                  </a:extLst>
                </a:gridCol>
                <a:gridCol w="800184">
                  <a:extLst>
                    <a:ext uri="{9D8B030D-6E8A-4147-A177-3AD203B41FA5}">
                      <a16:colId xmlns:a16="http://schemas.microsoft.com/office/drawing/2014/main" val="303366674"/>
                    </a:ext>
                  </a:extLst>
                </a:gridCol>
                <a:gridCol w="997144">
                  <a:extLst>
                    <a:ext uri="{9D8B030D-6E8A-4147-A177-3AD203B41FA5}">
                      <a16:colId xmlns:a16="http://schemas.microsoft.com/office/drawing/2014/main" val="2271226717"/>
                    </a:ext>
                  </a:extLst>
                </a:gridCol>
                <a:gridCol w="641450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</a:tblGrid>
              <a:tr h="235588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B0 B10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B11 B18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B19 B26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B27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B28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B37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B38      B40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B41      B42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B43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B44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B47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7766126"/>
                  </a:ext>
                </a:extLst>
              </a:tr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AID11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(11)</a:t>
                      </a:r>
                      <a:endParaRPr lang="ko-KR" altLang="en-US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Partial BW Info #1</a:t>
                      </a: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(8)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Partial BW Info #</a:t>
                      </a: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(8)</a:t>
                      </a:r>
                      <a:endParaRPr lang="ko-KR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Feedback Type And Ng (2)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Codebook Size (2)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 (4)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NDPA Version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(3)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 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Option </a:t>
            </a:r>
            <a:r>
              <a:rPr lang="en-US" altLang="ko-KR" dirty="0" smtClean="0"/>
              <a:t>#2: Two Partial BW Info Subfields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>
            <a:normAutofit/>
          </a:bodyPr>
          <a:lstStyle/>
          <a:p>
            <a:r>
              <a:rPr lang="en-US" altLang="ko-KR" sz="1800" dirty="0" smtClean="0"/>
              <a:t>Each Partial BW Info subfield indicates [RU Start Index</a:t>
            </a:r>
            <a:r>
              <a:rPr lang="en-US" altLang="ko-KR" sz="1800" dirty="0"/>
              <a:t>, RU </a:t>
            </a:r>
            <a:r>
              <a:rPr lang="en-US" altLang="ko-KR" sz="1800" dirty="0" smtClean="0"/>
              <a:t>End </a:t>
            </a:r>
            <a:r>
              <a:rPr lang="en-US" altLang="ko-KR" sz="1800" dirty="0"/>
              <a:t>Index] </a:t>
            </a:r>
            <a:r>
              <a:rPr lang="en-US" altLang="ko-KR" sz="1800" dirty="0" smtClean="0"/>
              <a:t>corresponding to each non-adjacent </a:t>
            </a:r>
            <a:r>
              <a:rPr lang="en-US" altLang="ko-KR" sz="1800" dirty="0" err="1" smtClean="0"/>
              <a:t>subband</a:t>
            </a:r>
            <a:r>
              <a:rPr lang="en-US" altLang="ko-KR" sz="1800" dirty="0" smtClean="0"/>
              <a:t> respectively.</a:t>
            </a:r>
          </a:p>
          <a:p>
            <a:pPr lvl="1"/>
            <a:r>
              <a:rPr lang="en-US" altLang="ko-KR" sz="1600" dirty="0" smtClean="0"/>
              <a:t>Granularity</a:t>
            </a:r>
            <a:r>
              <a:rPr lang="en-US" altLang="ko-KR" sz="1600" dirty="0"/>
              <a:t>: </a:t>
            </a:r>
            <a:r>
              <a:rPr lang="en-US" altLang="ko-KR" sz="1600" dirty="0" smtClean="0"/>
              <a:t>242-tone RU</a:t>
            </a:r>
          </a:p>
          <a:p>
            <a:pPr lvl="1"/>
            <a:r>
              <a:rPr lang="en-US" altLang="ko-KR" sz="1600" dirty="0"/>
              <a:t>Partial BW Info: </a:t>
            </a:r>
            <a:r>
              <a:rPr lang="en-US" altLang="ko-KR" sz="1600" dirty="0" smtClean="0"/>
              <a:t>16 bits</a:t>
            </a:r>
            <a:endParaRPr lang="en-US" altLang="ko-KR" sz="1600" dirty="0"/>
          </a:p>
          <a:p>
            <a:r>
              <a:rPr lang="en-US" altLang="ko-KR" sz="1800" dirty="0" smtClean="0"/>
              <a:t>NDPA Identification: Option #A</a:t>
            </a:r>
          </a:p>
          <a:p>
            <a:r>
              <a:rPr lang="en-US" altLang="ko-KR" sz="1800" dirty="0"/>
              <a:t>STA Info subfield: 6 </a:t>
            </a:r>
            <a:r>
              <a:rPr lang="en-US" altLang="ko-KR" sz="1800" dirty="0" smtClean="0"/>
              <a:t>bytes</a:t>
            </a:r>
          </a:p>
          <a:p>
            <a:pPr lvl="1"/>
            <a:r>
              <a:rPr lang="en-US" altLang="ko-KR" sz="1600" dirty="0" smtClean="0"/>
              <a:t>2 bits are </a:t>
            </a:r>
            <a:r>
              <a:rPr lang="en-US" altLang="ko-KR" sz="1600" dirty="0"/>
              <a:t>reserved in the STA Info subfield</a:t>
            </a:r>
          </a:p>
          <a:p>
            <a:r>
              <a:rPr lang="en-US" altLang="ko-KR" sz="1800" dirty="0" smtClean="0"/>
              <a:t>Pros: </a:t>
            </a:r>
          </a:p>
          <a:p>
            <a:pPr lvl="1"/>
            <a:r>
              <a:rPr lang="en-US" altLang="ko-KR" sz="1600" dirty="0" smtClean="0"/>
              <a:t>Can </a:t>
            </a:r>
            <a:r>
              <a:rPr lang="en-US" altLang="ko-KR" sz="1600" dirty="0"/>
              <a:t>indicate the non-adjacent </a:t>
            </a:r>
            <a:r>
              <a:rPr lang="en-US" altLang="ko-KR" sz="1600" dirty="0" err="1" smtClean="0"/>
              <a:t>subbands</a:t>
            </a:r>
            <a:endParaRPr lang="en-US" altLang="ko-KR" sz="1600" dirty="0"/>
          </a:p>
          <a:p>
            <a:r>
              <a:rPr lang="en-US" altLang="ko-KR" sz="1800" dirty="0" smtClean="0"/>
              <a:t>Cons:</a:t>
            </a:r>
          </a:p>
          <a:p>
            <a:pPr lvl="1"/>
            <a:r>
              <a:rPr lang="en-US" altLang="ko-KR" sz="1600" dirty="0" smtClean="0"/>
              <a:t>Partial BW Info #2 (8 bits) is overhead when non-adjacent </a:t>
            </a:r>
            <a:r>
              <a:rPr lang="en-US" altLang="ko-KR" sz="1600" dirty="0" err="1" smtClean="0"/>
              <a:t>subbands</a:t>
            </a:r>
            <a:r>
              <a:rPr lang="en-US" altLang="ko-KR" sz="1600" dirty="0" smtClean="0"/>
              <a:t> don’t exist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graphicFrame>
        <p:nvGraphicFramePr>
          <p:cNvPr id="24" name="표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032051"/>
              </p:ext>
            </p:extLst>
          </p:nvPr>
        </p:nvGraphicFramePr>
        <p:xfrm>
          <a:off x="905709" y="4890627"/>
          <a:ext cx="6816762" cy="701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584307">
                  <a:extLst>
                    <a:ext uri="{9D8B030D-6E8A-4147-A177-3AD203B41FA5}">
                      <a16:colId xmlns:a16="http://schemas.microsoft.com/office/drawing/2014/main" val="2615641125"/>
                    </a:ext>
                  </a:extLst>
                </a:gridCol>
                <a:gridCol w="584307">
                  <a:extLst>
                    <a:ext uri="{9D8B030D-6E8A-4147-A177-3AD203B41FA5}">
                      <a16:colId xmlns:a16="http://schemas.microsoft.com/office/drawing/2014/main" val="1943328823"/>
                    </a:ext>
                  </a:extLst>
                </a:gridCol>
                <a:gridCol w="978006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226652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272641295"/>
                    </a:ext>
                  </a:extLst>
                </a:gridCol>
                <a:gridCol w="710142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</a:tblGrid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Control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Duration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RA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TA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Sounding Dialog Token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 Info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….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 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FCS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  <a:tr h="171360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Octets: 2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455185"/>
                  </a:ext>
                </a:extLst>
              </a:tr>
            </a:tbl>
          </a:graphicData>
        </a:graphic>
      </p:graphicFrame>
      <p:cxnSp>
        <p:nvCxnSpPr>
          <p:cNvPr id="29" name="직선 연결선 28"/>
          <p:cNvCxnSpPr/>
          <p:nvPr/>
        </p:nvCxnSpPr>
        <p:spPr bwMode="auto">
          <a:xfrm flipV="1">
            <a:off x="902946" y="5409000"/>
            <a:ext cx="4569054" cy="184338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 bwMode="auto">
          <a:xfrm flipH="1" flipV="1">
            <a:off x="6372000" y="5409000"/>
            <a:ext cx="1971687" cy="243149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0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447799"/>
            <a:ext cx="7811219" cy="5027613"/>
          </a:xfrm>
        </p:spPr>
        <p:txBody>
          <a:bodyPr>
            <a:noAutofit/>
          </a:bodyPr>
          <a:lstStyle/>
          <a:p>
            <a:r>
              <a:rPr lang="en-US" altLang="ko-KR" sz="1800" dirty="0" smtClean="0"/>
              <a:t>In [3], proposed 9-bit RU Allocation subfield for Trigger frame to indicate the multi-RU combinations in EHT.</a:t>
            </a:r>
          </a:p>
          <a:p>
            <a:r>
              <a:rPr lang="en-US" altLang="ko-KR" sz="1800" dirty="0" smtClean="0"/>
              <a:t>NDPA </a:t>
            </a:r>
            <a:r>
              <a:rPr lang="en-US" altLang="ko-KR" sz="1800" dirty="0"/>
              <a:t>Identification: Option #</a:t>
            </a:r>
            <a:r>
              <a:rPr lang="en-US" altLang="ko-KR" sz="1800" dirty="0" smtClean="0"/>
              <a:t>A / Option #B</a:t>
            </a:r>
          </a:p>
          <a:p>
            <a:r>
              <a:rPr lang="en-US" altLang="ko-KR" sz="1800" dirty="0" smtClean="0"/>
              <a:t>STA </a:t>
            </a:r>
            <a:r>
              <a:rPr lang="en-US" altLang="ko-KR" sz="1800" dirty="0"/>
              <a:t>Info subfield: 4 </a:t>
            </a:r>
            <a:r>
              <a:rPr lang="en-US" altLang="ko-KR" sz="1800" dirty="0" smtClean="0"/>
              <a:t>bytes</a:t>
            </a:r>
          </a:p>
          <a:p>
            <a:pPr lvl="1"/>
            <a:r>
              <a:rPr lang="en-US" altLang="ko-KR" sz="1600" dirty="0"/>
              <a:t>3 </a:t>
            </a:r>
            <a:r>
              <a:rPr lang="en-US" altLang="ko-KR" sz="1600" dirty="0" smtClean="0"/>
              <a:t>bits are </a:t>
            </a:r>
            <a:r>
              <a:rPr lang="en-US" altLang="ko-KR" sz="1600" dirty="0"/>
              <a:t>reserved in the STA Info subfield (cf. No reserved bit for Option #A)</a:t>
            </a:r>
          </a:p>
          <a:p>
            <a:r>
              <a:rPr lang="en-US" altLang="ko-KR" sz="1800" dirty="0" smtClean="0"/>
              <a:t>Pros</a:t>
            </a:r>
            <a:r>
              <a:rPr lang="en-US" altLang="ko-KR" sz="1800" dirty="0"/>
              <a:t>: </a:t>
            </a:r>
            <a:endParaRPr lang="en-US" altLang="ko-KR" sz="1800" dirty="0" smtClean="0"/>
          </a:p>
          <a:p>
            <a:pPr lvl="1"/>
            <a:r>
              <a:rPr lang="en-US" altLang="ko-KR" sz="1600" dirty="0" smtClean="0"/>
              <a:t>Minimum granularity: 26-tone RU</a:t>
            </a:r>
          </a:p>
          <a:p>
            <a:pPr lvl="1"/>
            <a:r>
              <a:rPr lang="en-US" altLang="ko-KR" sz="1600" dirty="0" smtClean="0"/>
              <a:t>The size of STA Info field is 4 bytes as 11ax</a:t>
            </a:r>
          </a:p>
          <a:p>
            <a:r>
              <a:rPr lang="en-US" altLang="ko-KR" sz="1800" dirty="0" smtClean="0"/>
              <a:t>Cons:</a:t>
            </a:r>
          </a:p>
          <a:p>
            <a:pPr lvl="1"/>
            <a:r>
              <a:rPr lang="en-US" altLang="ko-KR" sz="1600" dirty="0" smtClean="0"/>
              <a:t>Less flexibility in representation</a:t>
            </a:r>
            <a:endParaRPr lang="en-US" altLang="ko-KR" sz="1600" dirty="0"/>
          </a:p>
          <a:p>
            <a:pPr lvl="1"/>
            <a:endParaRPr lang="en-US" altLang="ko-KR" sz="1100" dirty="0"/>
          </a:p>
          <a:p>
            <a:pPr lvl="1"/>
            <a:endParaRPr lang="en-US" altLang="ko-KR" sz="1100" dirty="0"/>
          </a:p>
          <a:p>
            <a:pPr lvl="2"/>
            <a:endParaRPr lang="en-US" altLang="ko-KR" sz="1050" dirty="0" smtClean="0"/>
          </a:p>
          <a:p>
            <a:pPr lvl="1"/>
            <a:endParaRPr lang="ko-KR" altLang="en-US" sz="1100" dirty="0"/>
          </a:p>
        </p:txBody>
      </p:sp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74665"/>
              </p:ext>
            </p:extLst>
          </p:nvPr>
        </p:nvGraphicFramePr>
        <p:xfrm>
          <a:off x="597157" y="4813362"/>
          <a:ext cx="8180369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929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625427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424713">
                  <a:extLst>
                    <a:ext uri="{9D8B030D-6E8A-4147-A177-3AD203B41FA5}">
                      <a16:colId xmlns:a16="http://schemas.microsoft.com/office/drawing/2014/main" val="2615641125"/>
                    </a:ext>
                  </a:extLst>
                </a:gridCol>
                <a:gridCol w="424713">
                  <a:extLst>
                    <a:ext uri="{9D8B030D-6E8A-4147-A177-3AD203B41FA5}">
                      <a16:colId xmlns:a16="http://schemas.microsoft.com/office/drawing/2014/main" val="1943328823"/>
                    </a:ext>
                  </a:extLst>
                </a:gridCol>
                <a:gridCol w="742791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742586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523342">
                  <a:extLst>
                    <a:ext uri="{9D8B030D-6E8A-4147-A177-3AD203B41FA5}">
                      <a16:colId xmlns:a16="http://schemas.microsoft.com/office/drawing/2014/main" val="788072916"/>
                    </a:ext>
                  </a:extLst>
                </a:gridCol>
                <a:gridCol w="523342">
                  <a:extLst>
                    <a:ext uri="{9D8B030D-6E8A-4147-A177-3AD203B41FA5}">
                      <a16:colId xmlns:a16="http://schemas.microsoft.com/office/drawing/2014/main" val="3922665204"/>
                    </a:ext>
                  </a:extLst>
                </a:gridCol>
                <a:gridCol w="523342">
                  <a:extLst>
                    <a:ext uri="{9D8B030D-6E8A-4147-A177-3AD203B41FA5}">
                      <a16:colId xmlns:a16="http://schemas.microsoft.com/office/drawing/2014/main" val="2271226717"/>
                    </a:ext>
                  </a:extLst>
                </a:gridCol>
                <a:gridCol w="742586">
                  <a:extLst>
                    <a:ext uri="{9D8B030D-6E8A-4147-A177-3AD203B41FA5}">
                      <a16:colId xmlns:a16="http://schemas.microsoft.com/office/drawing/2014/main" val="1055588553"/>
                    </a:ext>
                  </a:extLst>
                </a:gridCol>
                <a:gridCol w="557093">
                  <a:extLst>
                    <a:ext uri="{9D8B030D-6E8A-4147-A177-3AD203B41FA5}">
                      <a16:colId xmlns:a16="http://schemas.microsoft.com/office/drawing/2014/main" val="1249708500"/>
                    </a:ext>
                  </a:extLst>
                </a:gridCol>
                <a:gridCol w="557093">
                  <a:extLst>
                    <a:ext uri="{9D8B030D-6E8A-4147-A177-3AD203B41FA5}">
                      <a16:colId xmlns:a16="http://schemas.microsoft.com/office/drawing/2014/main" val="4030532035"/>
                    </a:ext>
                  </a:extLst>
                </a:gridCol>
                <a:gridCol w="594234">
                  <a:extLst>
                    <a:ext uri="{9D8B030D-6E8A-4147-A177-3AD203B41FA5}">
                      <a16:colId xmlns:a16="http://schemas.microsoft.com/office/drawing/2014/main" val="3763385837"/>
                    </a:ext>
                  </a:extLst>
                </a:gridCol>
                <a:gridCol w="516178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</a:tblGrid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Control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Duration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RA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TA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Sounding 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Dialog Token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Common Info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EHT STA Info 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….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EHT STA Info 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Common Info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EHT+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 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EHT+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 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FCS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  <a:tr h="171360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Octets: 2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455185"/>
                  </a:ext>
                </a:extLst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Option </a:t>
            </a:r>
            <a:r>
              <a:rPr lang="en-US" altLang="ko-KR" dirty="0" smtClean="0"/>
              <a:t>#3: Reuse </a:t>
            </a:r>
            <a:r>
              <a:rPr lang="en-US" altLang="ko-KR" dirty="0"/>
              <a:t>the RU A</a:t>
            </a:r>
            <a:r>
              <a:rPr lang="en-US" altLang="ko-KR" dirty="0" smtClean="0"/>
              <a:t>llocation </a:t>
            </a:r>
            <a:r>
              <a:rPr lang="en-US" altLang="ko-KR" dirty="0"/>
              <a:t>S</a:t>
            </a:r>
            <a:r>
              <a:rPr lang="en-US" altLang="ko-KR" dirty="0" smtClean="0"/>
              <a:t>ubfield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936108"/>
              </p:ext>
            </p:extLst>
          </p:nvPr>
        </p:nvGraphicFramePr>
        <p:xfrm>
          <a:off x="1418734" y="5473714"/>
          <a:ext cx="6886782" cy="793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527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784316248"/>
                    </a:ext>
                  </a:extLst>
                </a:gridCol>
                <a:gridCol w="1290256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1256172">
                  <a:extLst>
                    <a:ext uri="{9D8B030D-6E8A-4147-A177-3AD203B41FA5}">
                      <a16:colId xmlns:a16="http://schemas.microsoft.com/office/drawing/2014/main" val="2664933962"/>
                    </a:ext>
                  </a:extLst>
                </a:gridCol>
                <a:gridCol w="723827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</a:tblGrid>
              <a:tr h="280283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B0  B10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B11       B13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B14              B22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B23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B24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B25                    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B26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B27 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B28   B31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7766126"/>
                  </a:ext>
                </a:extLst>
              </a:tr>
              <a:tr h="513595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AID11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(11)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 (3)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RU allocation subfield  (9)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Codebook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Size (2)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Feedback Type 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 Ng (2) 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</a:t>
                      </a:r>
                      <a:endParaRPr lang="en-US" altLang="ko-KR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</a:tbl>
          </a:graphicData>
        </a:graphic>
      </p:graphicFrame>
      <p:cxnSp>
        <p:nvCxnSpPr>
          <p:cNvPr id="13" name="직선 연결선 12"/>
          <p:cNvCxnSpPr/>
          <p:nvPr/>
        </p:nvCxnSpPr>
        <p:spPr bwMode="auto">
          <a:xfrm flipV="1">
            <a:off x="1473230" y="5440462"/>
            <a:ext cx="3263989" cy="286560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 bwMode="auto">
          <a:xfrm flipH="1" flipV="1">
            <a:off x="5338892" y="5415099"/>
            <a:ext cx="2892411" cy="311923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19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538843"/>
              </p:ext>
            </p:extLst>
          </p:nvPr>
        </p:nvGraphicFramePr>
        <p:xfrm>
          <a:off x="5687602" y="3783907"/>
          <a:ext cx="2304398" cy="701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768177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960221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</a:tblGrid>
              <a:tr h="239643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B0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B10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B11     B13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B14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B15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7766126"/>
                  </a:ext>
                </a:extLst>
              </a:tr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AID11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(11)</a:t>
                      </a:r>
                      <a:endParaRPr lang="ko-KR" altLang="en-US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NDPA</a:t>
                      </a: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</a:rPr>
                        <a:t> Version (3)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 (2)</a:t>
                      </a:r>
                      <a:endParaRPr lang="ko-KR" altLang="en-US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</a:tbl>
          </a:graphicData>
        </a:graphic>
      </p:graphicFrame>
      <p:cxnSp>
        <p:nvCxnSpPr>
          <p:cNvPr id="20" name="직선 연결선 10"/>
          <p:cNvCxnSpPr/>
          <p:nvPr/>
        </p:nvCxnSpPr>
        <p:spPr bwMode="auto">
          <a:xfrm flipH="1" flipV="1">
            <a:off x="5687602" y="4554898"/>
            <a:ext cx="191250" cy="196562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1" name="직선 연결선 11"/>
          <p:cNvCxnSpPr/>
          <p:nvPr/>
        </p:nvCxnSpPr>
        <p:spPr bwMode="auto">
          <a:xfrm flipV="1">
            <a:off x="6587353" y="4554898"/>
            <a:ext cx="1404647" cy="196564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2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58076" y="6475413"/>
            <a:ext cx="50404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11</a:t>
            </a:r>
            <a:endParaRPr lang="en-US" dirty="0"/>
          </a:p>
        </p:txBody>
      </p:sp>
      <p:sp>
        <p:nvSpPr>
          <p:cNvPr id="23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6508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EHT MIMO Control Field Update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Based on the HE MIMO control field, EHT MIMO control field can be designed by updating following subfields:</a:t>
            </a:r>
          </a:p>
          <a:p>
            <a:pPr lvl="1"/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c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r</a:t>
            </a:r>
            <a:endParaRPr lang="en-US" altLang="ko-KR" dirty="0">
              <a:sym typeface="Wingdings" panose="05000000000000000000" pitchFamily="2" charset="2"/>
            </a:endParaRPr>
          </a:p>
          <a:p>
            <a:pPr lvl="2"/>
            <a:r>
              <a:rPr lang="en-US" altLang="ko-KR" dirty="0" smtClean="0">
                <a:sym typeface="Wingdings" panose="05000000000000000000" pitchFamily="2" charset="2"/>
              </a:rPr>
              <a:t>3bit  </a:t>
            </a:r>
            <a:r>
              <a:rPr lang="en-US" altLang="ko-KR" dirty="0">
                <a:sym typeface="Wingdings" panose="05000000000000000000" pitchFamily="2" charset="2"/>
              </a:rPr>
              <a:t>4bit </a:t>
            </a:r>
            <a:r>
              <a:rPr lang="en-US" altLang="ko-KR" dirty="0" smtClean="0">
                <a:sym typeface="Wingdings" panose="05000000000000000000" pitchFamily="2" charset="2"/>
              </a:rPr>
              <a:t>(</a:t>
            </a:r>
            <a:r>
              <a:rPr lang="en-US" altLang="ko-KR" dirty="0" smtClean="0"/>
              <a:t>for </a:t>
            </a:r>
            <a:r>
              <a:rPr lang="en-US" altLang="ko-KR" dirty="0"/>
              <a:t>16 spatial streams support)</a:t>
            </a:r>
            <a:endParaRPr lang="en-US" altLang="ko-KR" dirty="0">
              <a:sym typeface="Wingdings" panose="05000000000000000000" pitchFamily="2" charset="2"/>
            </a:endParaRPr>
          </a:p>
          <a:p>
            <a:pPr lvl="1"/>
            <a:r>
              <a:rPr lang="en-US" altLang="ko-KR" dirty="0" smtClean="0"/>
              <a:t>BW</a:t>
            </a:r>
          </a:p>
          <a:p>
            <a:pPr lvl="2"/>
            <a:r>
              <a:rPr lang="en-US" altLang="ko-KR" dirty="0" smtClean="0"/>
              <a:t>2bit </a:t>
            </a:r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en-US" altLang="ko-KR" dirty="0">
                <a:sym typeface="Wingdings" panose="05000000000000000000" pitchFamily="2" charset="2"/>
              </a:rPr>
              <a:t>3bit (</a:t>
            </a:r>
            <a:r>
              <a:rPr lang="en-US" altLang="ko-KR" dirty="0"/>
              <a:t>for </a:t>
            </a:r>
            <a:r>
              <a:rPr lang="en-US" altLang="ko-KR" dirty="0" smtClean="0"/>
              <a:t>320MHz </a:t>
            </a:r>
            <a:r>
              <a:rPr lang="en-US" altLang="ko-KR" dirty="0"/>
              <a:t>support)</a:t>
            </a:r>
            <a:endParaRPr lang="en-US" altLang="ko-KR" dirty="0">
              <a:sym typeface="Wingdings" panose="05000000000000000000" pitchFamily="2" charset="2"/>
            </a:endParaRPr>
          </a:p>
          <a:p>
            <a:pPr lvl="1"/>
            <a:r>
              <a:rPr lang="en-US" altLang="ko-KR" dirty="0" smtClean="0"/>
              <a:t>Partial BW Info subfield</a:t>
            </a:r>
          </a:p>
          <a:p>
            <a:pPr lvl="2"/>
            <a:r>
              <a:rPr lang="en-US" altLang="ko-KR" dirty="0" smtClean="0"/>
              <a:t>14bit </a:t>
            </a:r>
            <a:r>
              <a:rPr lang="en-US" altLang="ko-KR" dirty="0" smtClean="0">
                <a:sym typeface="Wingdings" panose="05000000000000000000" pitchFamily="2" charset="2"/>
              </a:rPr>
              <a:t> 8bit  (Granularity is reduced from 26-tone RU to 242-tone </a:t>
            </a:r>
            <a:r>
              <a:rPr lang="en-US" altLang="ko-KR" dirty="0" smtClean="0">
                <a:sym typeface="Wingdings" panose="05000000000000000000" pitchFamily="2" charset="2"/>
              </a:rPr>
              <a:t>RU </a:t>
            </a:r>
            <a:r>
              <a:rPr lang="en-US" altLang="ko-KR" dirty="0"/>
              <a:t>[4][5])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pPr lvl="2"/>
            <a:r>
              <a:rPr lang="en-US" altLang="ko-KR" dirty="0" smtClean="0"/>
              <a:t>Applicable for Option #1 and Option #2 in slide 13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pPr lvl="1"/>
            <a:r>
              <a:rPr lang="en-US" altLang="ko-KR" kern="1200" dirty="0" smtClean="0"/>
              <a:t>Disallowed </a:t>
            </a:r>
            <a:r>
              <a:rPr lang="en-US" altLang="ko-KR" kern="1200" dirty="0" err="1" smtClean="0"/>
              <a:t>Subchannel</a:t>
            </a:r>
            <a:r>
              <a:rPr lang="en-US" altLang="ko-KR" kern="1200" dirty="0" smtClean="0"/>
              <a:t> Bitmap</a:t>
            </a:r>
          </a:p>
          <a:p>
            <a:pPr lvl="2"/>
            <a:r>
              <a:rPr lang="en-US" altLang="ko-KR" kern="1200" dirty="0" smtClean="0"/>
              <a:t>0 or 8bit </a:t>
            </a:r>
            <a:r>
              <a:rPr lang="en-US" altLang="ko-KR" kern="1200" dirty="0" smtClean="0">
                <a:sym typeface="Wingdings" panose="05000000000000000000" pitchFamily="2" charset="2"/>
              </a:rPr>
              <a:t> 0 or </a:t>
            </a:r>
            <a:r>
              <a:rPr lang="en-US" altLang="ko-KR" kern="1200" dirty="0" smtClean="0">
                <a:sym typeface="Wingdings" panose="05000000000000000000" pitchFamily="2" charset="2"/>
              </a:rPr>
              <a:t>16bit </a:t>
            </a:r>
            <a:r>
              <a:rPr lang="en-US" altLang="ko-KR" dirty="0" smtClean="0">
                <a:sym typeface="Wingdings" panose="05000000000000000000" pitchFamily="2" charset="2"/>
              </a:rPr>
              <a:t>(</a:t>
            </a:r>
            <a:r>
              <a:rPr lang="en-US" altLang="ko-KR" dirty="0"/>
              <a:t>for 320MHz support)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103387"/>
              </p:ext>
            </p:extLst>
          </p:nvPr>
        </p:nvGraphicFramePr>
        <p:xfrm>
          <a:off x="1589704" y="5229000"/>
          <a:ext cx="6828503" cy="799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562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541562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785828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796960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844048713"/>
                    </a:ext>
                  </a:extLst>
                </a:gridCol>
                <a:gridCol w="776075">
                  <a:extLst>
                    <a:ext uri="{9D8B030D-6E8A-4147-A177-3AD203B41FA5}">
                      <a16:colId xmlns:a16="http://schemas.microsoft.com/office/drawing/2014/main" val="2271226717"/>
                    </a:ext>
                  </a:extLst>
                </a:gridCol>
                <a:gridCol w="956352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  <a:gridCol w="765082">
                  <a:extLst>
                    <a:ext uri="{9D8B030D-6E8A-4147-A177-3AD203B41FA5}">
                      <a16:colId xmlns:a16="http://schemas.microsoft.com/office/drawing/2014/main" val="279101298"/>
                    </a:ext>
                  </a:extLst>
                </a:gridCol>
                <a:gridCol w="765082">
                  <a:extLst>
                    <a:ext uri="{9D8B030D-6E8A-4147-A177-3AD203B41FA5}">
                      <a16:colId xmlns:a16="http://schemas.microsoft.com/office/drawing/2014/main" val="4138103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Nr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BW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Grouping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Codebook Information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Feedback Type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Remaining Feedback Segments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First Feedback Segment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ko-KR" alt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  <a:tr h="251287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Bit: 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2939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084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EHT MIMO Control Field Update 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EHT MIMO Control field format</a:t>
            </a:r>
          </a:p>
          <a:p>
            <a:pPr lvl="1"/>
            <a:r>
              <a:rPr lang="en-US" altLang="ko-KR" dirty="0"/>
              <a:t>For Option </a:t>
            </a:r>
            <a:r>
              <a:rPr lang="en-US" altLang="ko-KR" dirty="0" smtClean="0"/>
              <a:t>#1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For Option #2</a:t>
            </a:r>
          </a:p>
          <a:p>
            <a:pPr lvl="2"/>
            <a:r>
              <a:rPr lang="en-US" altLang="ko-KR" dirty="0" smtClean="0"/>
              <a:t>[2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RU Start Index, 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RU End Index] are present if the 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RU Start-End Index Present is equal to 1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For Option #3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515571"/>
              </p:ext>
            </p:extLst>
          </p:nvPr>
        </p:nvGraphicFramePr>
        <p:xfrm>
          <a:off x="816705" y="4204856"/>
          <a:ext cx="7510589" cy="952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530">
                  <a:extLst>
                    <a:ext uri="{9D8B030D-6E8A-4147-A177-3AD203B41FA5}">
                      <a16:colId xmlns:a16="http://schemas.microsoft.com/office/drawing/2014/main" val="1163748594"/>
                    </a:ext>
                  </a:extLst>
                </a:gridCol>
                <a:gridCol w="565530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565530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820608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832232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832232">
                  <a:extLst>
                    <a:ext uri="{9D8B030D-6E8A-4147-A177-3AD203B41FA5}">
                      <a16:colId xmlns:a16="http://schemas.microsoft.com/office/drawing/2014/main" val="844048713"/>
                    </a:ext>
                  </a:extLst>
                </a:gridCol>
                <a:gridCol w="765653">
                  <a:extLst>
                    <a:ext uri="{9D8B030D-6E8A-4147-A177-3AD203B41FA5}">
                      <a16:colId xmlns:a16="http://schemas.microsoft.com/office/drawing/2014/main" val="2271226717"/>
                    </a:ext>
                  </a:extLst>
                </a:gridCol>
                <a:gridCol w="998678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  <a:gridCol w="798943">
                  <a:extLst>
                    <a:ext uri="{9D8B030D-6E8A-4147-A177-3AD203B41FA5}">
                      <a16:colId xmlns:a16="http://schemas.microsoft.com/office/drawing/2014/main" val="279101298"/>
                    </a:ext>
                  </a:extLst>
                </a:gridCol>
                <a:gridCol w="765653">
                  <a:extLst>
                    <a:ext uri="{9D8B030D-6E8A-4147-A177-3AD203B41FA5}">
                      <a16:colId xmlns:a16="http://schemas.microsoft.com/office/drawing/2014/main" val="489771453"/>
                    </a:ext>
                  </a:extLst>
                </a:gridCol>
              </a:tblGrid>
              <a:tr h="6487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ko-KR" altLang="en-US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1" hangingPunct="1"/>
                      <a:endParaRPr lang="en-US" altLang="ko-KR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 Start Index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 End Index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Sounding Dialog Token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Number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Disallowed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Subchannel Bitmap Present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altLang="ko-KR" sz="1000" b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RU Start-End Index Present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Disallowed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Subchannel Bitmap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altLang="ko-KR" sz="1000" b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RU Start Index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altLang="ko-KR" sz="1000" b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RU End Index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  <a:tr h="251287">
                <a:tc>
                  <a:txBody>
                    <a:bodyPr/>
                    <a:lstStyle/>
                    <a:p>
                      <a:pPr marL="0" algn="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Bit: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 or </a:t>
                      </a: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or 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 or 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2939787"/>
                  </a:ext>
                </a:extLst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291170"/>
              </p:ext>
            </p:extLst>
          </p:nvPr>
        </p:nvGraphicFramePr>
        <p:xfrm>
          <a:off x="1635186" y="5545228"/>
          <a:ext cx="5873626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245897539"/>
                    </a:ext>
                  </a:extLst>
                </a:gridCol>
                <a:gridCol w="1326373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962311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975943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897867">
                  <a:extLst>
                    <a:ext uri="{9D8B030D-6E8A-4147-A177-3AD203B41FA5}">
                      <a16:colId xmlns:a16="http://schemas.microsoft.com/office/drawing/2014/main" val="2271226717"/>
                    </a:ext>
                  </a:extLst>
                </a:gridCol>
                <a:gridCol w="1171132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</a:tblGrid>
              <a:tr h="4266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ko-KR" altLang="en-US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1" hangingPunct="1"/>
                      <a:endParaRPr lang="en-US" altLang="ko-KR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 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Allocation</a:t>
                      </a: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Subfield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Sounding Dialog Token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Number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Disallowed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Subchannel Bitmap Present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Disallowed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Subchannel Bitmap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  <a:tr h="165276">
                <a:tc>
                  <a:txBody>
                    <a:bodyPr/>
                    <a:lstStyle/>
                    <a:p>
                      <a:pPr marL="0" algn="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Bit: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 or </a:t>
                      </a: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2939787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130828"/>
              </p:ext>
            </p:extLst>
          </p:nvPr>
        </p:nvGraphicFramePr>
        <p:xfrm>
          <a:off x="2112705" y="2273822"/>
          <a:ext cx="4918590" cy="952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946">
                  <a:extLst>
                    <a:ext uri="{9D8B030D-6E8A-4147-A177-3AD203B41FA5}">
                      <a16:colId xmlns:a16="http://schemas.microsoft.com/office/drawing/2014/main" val="1662925347"/>
                    </a:ext>
                  </a:extLst>
                </a:gridCol>
                <a:gridCol w="543946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543946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789288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800469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736432">
                  <a:extLst>
                    <a:ext uri="{9D8B030D-6E8A-4147-A177-3AD203B41FA5}">
                      <a16:colId xmlns:a16="http://schemas.microsoft.com/office/drawing/2014/main" val="2271226717"/>
                    </a:ext>
                  </a:extLst>
                </a:gridCol>
                <a:gridCol w="960563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</a:tblGrid>
              <a:tr h="6487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ko-KR" altLang="en-US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1" hangingPunct="1"/>
                      <a:endParaRPr lang="en-US" altLang="ko-KR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 Start Index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 End Index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Sounding Dialog Token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Number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Disallowed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Subchannel Bitmap Present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Disallowed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Subchannel Bitmap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  <a:tr h="251287">
                <a:tc>
                  <a:txBody>
                    <a:bodyPr/>
                    <a:lstStyle/>
                    <a:p>
                      <a:pPr marL="0" algn="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Bit: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 or </a:t>
                      </a: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2939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221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</a:t>
            </a:r>
            <a:r>
              <a:rPr lang="en-US" altLang="ko-KR" dirty="0"/>
              <a:t>proposed </a:t>
            </a:r>
            <a:r>
              <a:rPr lang="en-US" altLang="ko-KR" dirty="0" smtClean="0"/>
              <a:t>two Partial BW Info  design methods for EHT</a:t>
            </a:r>
          </a:p>
          <a:p>
            <a:pPr lvl="1"/>
            <a:r>
              <a:rPr lang="en-US" altLang="ko-KR" dirty="0" smtClean="0"/>
              <a:t>Option #1: Two </a:t>
            </a:r>
            <a:r>
              <a:rPr lang="en-US" altLang="ko-KR" dirty="0"/>
              <a:t>STA Info </a:t>
            </a:r>
            <a:r>
              <a:rPr lang="en-US" altLang="ko-KR" dirty="0" smtClean="0"/>
              <a:t>subfields </a:t>
            </a:r>
            <a:r>
              <a:rPr lang="en-US" altLang="ko-KR" dirty="0"/>
              <a:t>for </a:t>
            </a:r>
            <a:r>
              <a:rPr lang="en-US" altLang="ko-KR" dirty="0" smtClean="0"/>
              <a:t>one STA</a:t>
            </a:r>
          </a:p>
          <a:p>
            <a:pPr lvl="1"/>
            <a:r>
              <a:rPr lang="en-US" altLang="ko-KR" dirty="0" smtClean="0"/>
              <a:t>Option #2: Use the </a:t>
            </a:r>
            <a:r>
              <a:rPr lang="en-US" altLang="ko-KR" dirty="0"/>
              <a:t>RU allocation </a:t>
            </a:r>
            <a:r>
              <a:rPr lang="en-US" altLang="ko-KR" dirty="0" smtClean="0"/>
              <a:t>subfield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We also proposed two NDPA identification methods for EHT </a:t>
            </a:r>
          </a:p>
          <a:p>
            <a:pPr lvl="1"/>
            <a:r>
              <a:rPr lang="en-US" altLang="ko-KR" dirty="0" smtClean="0"/>
              <a:t>Option #A: </a:t>
            </a:r>
            <a:r>
              <a:rPr lang="en-US" altLang="ko-KR" dirty="0"/>
              <a:t>Including version information in each STA Info.</a:t>
            </a:r>
          </a:p>
          <a:p>
            <a:pPr lvl="1"/>
            <a:r>
              <a:rPr lang="en-US" altLang="ko-KR" dirty="0" smtClean="0"/>
              <a:t>Option #</a:t>
            </a:r>
            <a:r>
              <a:rPr lang="en-US" altLang="ko-KR" dirty="0"/>
              <a:t>B</a:t>
            </a:r>
            <a:r>
              <a:rPr lang="en-US" altLang="ko-KR" dirty="0" smtClean="0"/>
              <a:t>: Including </a:t>
            </a:r>
            <a:r>
              <a:rPr lang="en-US" altLang="ko-KR" dirty="0"/>
              <a:t>version information in a </a:t>
            </a:r>
            <a:r>
              <a:rPr lang="en-US" altLang="ko-KR" dirty="0" smtClean="0"/>
              <a:t>Common Info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2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0772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</a:t>
            </a:r>
            <a:r>
              <a:rPr lang="en-US" altLang="ko-KR" dirty="0"/>
              <a:t>you agree to design the EHT NDPA frame based on the VHT/HE NDPA frame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pPr lvl="1"/>
            <a:r>
              <a:rPr lang="en-US" altLang="ko-KR" dirty="0"/>
              <a:t>Y / N / Abstain</a:t>
            </a:r>
            <a:endParaRPr lang="ko-KR" altLang="en-US" dirty="0"/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45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design the EHT MIMO control field based on the VHT/HE MIMO control field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pPr lvl="1"/>
            <a:r>
              <a:rPr lang="en-US" altLang="ko-KR" dirty="0"/>
              <a:t>Y / N / Abstain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83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For the </a:t>
            </a:r>
            <a:r>
              <a:rPr lang="en-US" altLang="ko-KR" dirty="0" smtClean="0"/>
              <a:t>indication </a:t>
            </a:r>
            <a:r>
              <a:rPr lang="en-US" altLang="ko-KR" dirty="0"/>
              <a:t>of the partial BW feedback</a:t>
            </a:r>
            <a:r>
              <a:rPr lang="en-US" altLang="ko-KR" dirty="0" smtClean="0"/>
              <a:t>, </a:t>
            </a:r>
            <a:r>
              <a:rPr lang="en-US" altLang="ko-KR" dirty="0"/>
              <a:t>which option do you support in </a:t>
            </a:r>
            <a:r>
              <a:rPr lang="en-US" altLang="ko-KR" dirty="0" smtClean="0"/>
              <a:t>NDPA </a:t>
            </a:r>
            <a:r>
              <a:rPr lang="en-US" altLang="ko-KR" dirty="0"/>
              <a:t>frame and MIMO Control Field?</a:t>
            </a:r>
          </a:p>
          <a:p>
            <a:endParaRPr lang="en-US" altLang="ko-KR" dirty="0"/>
          </a:p>
          <a:p>
            <a:pPr lvl="1"/>
            <a:r>
              <a:rPr lang="en-US" altLang="ko-KR" dirty="0"/>
              <a:t>Option </a:t>
            </a:r>
            <a:r>
              <a:rPr lang="en-US" altLang="ko-KR" dirty="0" smtClean="0"/>
              <a:t>#1</a:t>
            </a:r>
            <a:endParaRPr lang="en-US" altLang="ko-KR" dirty="0"/>
          </a:p>
          <a:p>
            <a:pPr lvl="2"/>
            <a:r>
              <a:rPr lang="en-US" altLang="ko-KR" dirty="0" smtClean="0"/>
              <a:t>One </a:t>
            </a:r>
            <a:r>
              <a:rPr lang="en-US" altLang="ko-KR" dirty="0"/>
              <a:t>Partial BW Info </a:t>
            </a:r>
            <a:r>
              <a:rPr lang="en-US" altLang="ko-KR" dirty="0" smtClean="0"/>
              <a:t>Subfield </a:t>
            </a:r>
            <a:r>
              <a:rPr lang="en-US" altLang="ko-KR" dirty="0"/>
              <a:t>in a STA Info subfields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Option #2</a:t>
            </a:r>
            <a:endParaRPr lang="en-US" altLang="ko-KR" dirty="0"/>
          </a:p>
          <a:p>
            <a:pPr lvl="2"/>
            <a:r>
              <a:rPr lang="en-US" altLang="ko-KR" dirty="0" smtClean="0"/>
              <a:t>Two Partial </a:t>
            </a:r>
            <a:r>
              <a:rPr lang="en-US" altLang="ko-KR" dirty="0"/>
              <a:t>BW </a:t>
            </a:r>
            <a:r>
              <a:rPr lang="en-US" altLang="ko-KR" dirty="0" smtClean="0"/>
              <a:t>Info Subfields in a STA Info subfields</a:t>
            </a:r>
          </a:p>
          <a:p>
            <a:pPr marL="857250" lvl="2" indent="0">
              <a:buNone/>
            </a:pPr>
            <a:endParaRPr lang="en-US" altLang="ko-KR" dirty="0" smtClean="0"/>
          </a:p>
          <a:p>
            <a:pPr lvl="1"/>
            <a:r>
              <a:rPr lang="en-US" altLang="ko-KR" dirty="0" smtClean="0"/>
              <a:t>Option #3</a:t>
            </a:r>
            <a:endParaRPr lang="en-US" altLang="ko-KR" dirty="0"/>
          </a:p>
          <a:p>
            <a:pPr lvl="2"/>
            <a:r>
              <a:rPr lang="en-US" altLang="ko-KR" dirty="0" smtClean="0"/>
              <a:t>Reuse </a:t>
            </a:r>
            <a:r>
              <a:rPr lang="en-US" altLang="ko-KR" dirty="0"/>
              <a:t>the RU allocation </a:t>
            </a:r>
            <a:r>
              <a:rPr lang="en-US" altLang="ko-KR" dirty="0" smtClean="0"/>
              <a:t>subfield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1648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to include 3 bit version information in EHT </a:t>
            </a:r>
            <a:r>
              <a:rPr lang="en-US" altLang="ko-KR" dirty="0" smtClean="0"/>
              <a:t>NDPA </a:t>
            </a:r>
            <a:r>
              <a:rPr lang="en-US" altLang="ko-KR" dirty="0"/>
              <a:t>frame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/>
              <a:t>Note: </a:t>
            </a:r>
            <a:r>
              <a:rPr lang="en-US" altLang="ko-KR" dirty="0" smtClean="0"/>
              <a:t>Description </a:t>
            </a:r>
            <a:r>
              <a:rPr lang="en-US" altLang="ko-KR" dirty="0"/>
              <a:t>of 3 bit version information is same as 3 bit version information in U-SIG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Y / N / Abstain</a:t>
            </a:r>
            <a:endParaRPr lang="ko-KR" altLang="en-US" dirty="0"/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#4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94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SP #5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For </a:t>
            </a:r>
            <a:r>
              <a:rPr lang="en-US" altLang="ko-KR" dirty="0" smtClean="0"/>
              <a:t>the inclusion of 3 </a:t>
            </a:r>
            <a:r>
              <a:rPr lang="en-US" altLang="ko-KR" dirty="0"/>
              <a:t>bit version </a:t>
            </a:r>
            <a:r>
              <a:rPr lang="en-US" altLang="ko-KR" dirty="0" smtClean="0"/>
              <a:t>information in NDPA, which </a:t>
            </a:r>
            <a:r>
              <a:rPr lang="en-US" altLang="ko-KR" dirty="0"/>
              <a:t>option do you support</a:t>
            </a:r>
            <a:r>
              <a:rPr lang="en-US" altLang="ko-KR" dirty="0" smtClean="0"/>
              <a:t>?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Option #A</a:t>
            </a:r>
          </a:p>
          <a:p>
            <a:pPr lvl="2"/>
            <a:r>
              <a:rPr lang="en-US" altLang="ko-KR" dirty="0" smtClean="0"/>
              <a:t>Including </a:t>
            </a:r>
            <a:r>
              <a:rPr lang="en-US" altLang="ko-KR" dirty="0"/>
              <a:t>version information in each STA Info.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Option #B</a:t>
            </a:r>
          </a:p>
          <a:p>
            <a:pPr lvl="2"/>
            <a:r>
              <a:rPr lang="en-US" altLang="ko-KR" dirty="0" smtClean="0"/>
              <a:t>Including </a:t>
            </a:r>
            <a:r>
              <a:rPr lang="en-US" altLang="ko-KR" dirty="0"/>
              <a:t>version information </a:t>
            </a:r>
            <a:r>
              <a:rPr lang="en-US" altLang="ko-KR" dirty="0" smtClean="0"/>
              <a:t>in a </a:t>
            </a:r>
            <a:r>
              <a:rPr lang="en-US" altLang="ko-KR" dirty="0"/>
              <a:t>common Info</a:t>
            </a:r>
            <a:r>
              <a:rPr lang="en-US" altLang="ko-KR" dirty="0" smtClean="0"/>
              <a:t>.</a:t>
            </a:r>
          </a:p>
          <a:p>
            <a:pPr lvl="2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0570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800"/>
            <a:ext cx="7772400" cy="4648200"/>
          </a:xfrm>
        </p:spPr>
        <p:txBody>
          <a:bodyPr/>
          <a:lstStyle/>
          <a:p>
            <a:r>
              <a:rPr lang="en-US" altLang="ko-KR" dirty="0" smtClean="0"/>
              <a:t>802.11be shall supports that</a:t>
            </a:r>
          </a:p>
          <a:p>
            <a:pPr lvl="1"/>
            <a:r>
              <a:rPr lang="en-US" altLang="ko-KR" dirty="0" smtClean="0"/>
              <a:t>Wideband band and noncontiguous spectrum utilization</a:t>
            </a:r>
          </a:p>
          <a:p>
            <a:pPr lvl="1"/>
            <a:r>
              <a:rPr lang="en-US" altLang="ko-KR" dirty="0" smtClean="0"/>
              <a:t>Large size RU combination assigned to </a:t>
            </a:r>
            <a:r>
              <a:rPr lang="en-US" altLang="ko-KR" dirty="0"/>
              <a:t>a single STA </a:t>
            </a:r>
            <a:r>
              <a:rPr lang="en-US" altLang="ko-KR" dirty="0" smtClean="0"/>
              <a:t>[</a:t>
            </a:r>
            <a:r>
              <a:rPr lang="en-US" altLang="ko-KR" dirty="0"/>
              <a:t>1</a:t>
            </a:r>
            <a:r>
              <a:rPr lang="en-US" altLang="ko-KR" dirty="0" smtClean="0"/>
              <a:t>].</a:t>
            </a:r>
          </a:p>
          <a:p>
            <a:pPr lvl="1"/>
            <a:r>
              <a:rPr lang="en-US" altLang="ko-KR" dirty="0" smtClean="0"/>
              <a:t>Maximum 16 spatial stream</a:t>
            </a:r>
          </a:p>
          <a:p>
            <a:r>
              <a:rPr lang="en-US" altLang="ko-KR" dirty="0" smtClean="0"/>
              <a:t>Feedback overhead is significantly increased, compared to </a:t>
            </a:r>
            <a:r>
              <a:rPr lang="en-US" altLang="ko-KR" dirty="0"/>
              <a:t>11ax </a:t>
            </a:r>
            <a:r>
              <a:rPr lang="en-US" altLang="ko-KR" dirty="0" smtClean="0"/>
              <a:t>[</a:t>
            </a:r>
            <a:r>
              <a:rPr lang="en-US" altLang="ko-KR" dirty="0"/>
              <a:t>2</a:t>
            </a:r>
            <a:r>
              <a:rPr lang="en-US" altLang="ko-KR" dirty="0" smtClean="0"/>
              <a:t>]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order to reduce feedback overhead, the partial BW feedback is adopted in 11ax as an optional feature </a:t>
            </a:r>
          </a:p>
          <a:p>
            <a:pPr lvl="1"/>
            <a:r>
              <a:rPr lang="en-US" altLang="ko-KR" dirty="0" smtClean="0"/>
              <a:t>Partial BW feedback</a:t>
            </a:r>
          </a:p>
          <a:p>
            <a:pPr lvl="2"/>
            <a:r>
              <a:rPr lang="en-US" altLang="ko-KR" dirty="0" smtClean="0"/>
              <a:t>By choosing [RU Start Index, RU End Index] to cover the allocated RU only, feedback overhead can be reduced compared with full BW feedback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this slide, we show </a:t>
            </a:r>
            <a:r>
              <a:rPr lang="en-US" altLang="ko-KR" dirty="0"/>
              <a:t>a</a:t>
            </a:r>
            <a:r>
              <a:rPr lang="en-US" altLang="ko-KR" dirty="0" smtClean="0"/>
              <a:t> modified signaling for partial BW </a:t>
            </a:r>
            <a:r>
              <a:rPr lang="en-US" altLang="ko-KR" dirty="0"/>
              <a:t>f</a:t>
            </a:r>
            <a:r>
              <a:rPr lang="en-US" altLang="ko-KR" dirty="0" smtClean="0"/>
              <a:t>eedback for multi-RU combination in 802.11be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843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000000"/>
                </a:solidFill>
              </a:rPr>
              <a:t>Do you support to </a:t>
            </a:r>
            <a:r>
              <a:rPr lang="en-US" altLang="ko-KR" dirty="0" smtClean="0">
                <a:solidFill>
                  <a:srgbClr val="000000"/>
                </a:solidFill>
              </a:rPr>
              <a:t>set </a:t>
            </a:r>
            <a:r>
              <a:rPr lang="en-US" altLang="ko-KR" dirty="0">
                <a:solidFill>
                  <a:srgbClr val="000000"/>
                </a:solidFill>
              </a:rPr>
              <a:t>the R</a:t>
            </a:r>
            <a:r>
              <a:rPr lang="en-US" altLang="ko-KR" dirty="0" smtClean="0">
                <a:solidFill>
                  <a:srgbClr val="000000"/>
                </a:solidFill>
              </a:rPr>
              <a:t>anging and </a:t>
            </a:r>
            <a:r>
              <a:rPr lang="en-US" altLang="ko-KR" dirty="0">
                <a:solidFill>
                  <a:srgbClr val="000000"/>
                </a:solidFill>
              </a:rPr>
              <a:t>HE subfield of S</a:t>
            </a:r>
            <a:r>
              <a:rPr lang="en-US" altLang="ko-KR" dirty="0" smtClean="0">
                <a:solidFill>
                  <a:srgbClr val="000000"/>
                </a:solidFill>
              </a:rPr>
              <a:t>ounding </a:t>
            </a:r>
            <a:r>
              <a:rPr lang="en-US" altLang="ko-KR" dirty="0">
                <a:solidFill>
                  <a:srgbClr val="000000"/>
                </a:solidFill>
              </a:rPr>
              <a:t>Dialog Token </a:t>
            </a:r>
            <a:r>
              <a:rPr lang="en-US" altLang="ko-KR" dirty="0" smtClean="0">
                <a:solidFill>
                  <a:srgbClr val="000000"/>
                </a:solidFill>
              </a:rPr>
              <a:t>for EHT NDPA </a:t>
            </a:r>
            <a:r>
              <a:rPr lang="en-US" altLang="ko-KR" dirty="0">
                <a:solidFill>
                  <a:srgbClr val="000000"/>
                </a:solidFill>
              </a:rPr>
              <a:t>frame as below ? </a:t>
            </a:r>
            <a:endParaRPr lang="en-US" altLang="ko-KR" dirty="0" smtClean="0">
              <a:solidFill>
                <a:srgbClr val="000000"/>
              </a:solidFill>
            </a:endParaRPr>
          </a:p>
          <a:p>
            <a:pPr lvl="1"/>
            <a:r>
              <a:rPr lang="en-US" altLang="ko-KR" dirty="0" smtClean="0"/>
              <a:t>Note: EHT+  means the </a:t>
            </a:r>
            <a:r>
              <a:rPr lang="en-US" altLang="ko-KR" dirty="0"/>
              <a:t>amendments after EHT</a:t>
            </a:r>
            <a:endParaRPr lang="en-US" altLang="ko-KR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>
              <a:solidFill>
                <a:srgbClr val="000000"/>
              </a:solidFill>
            </a:endParaRPr>
          </a:p>
          <a:p>
            <a:pPr lvl="1"/>
            <a:endParaRPr lang="en-US" altLang="ko-KR" sz="1600" dirty="0">
              <a:solidFill>
                <a:srgbClr val="000000"/>
              </a:solidFill>
            </a:endParaRPr>
          </a:p>
          <a:p>
            <a:pPr lvl="1"/>
            <a:endParaRPr lang="en-US" altLang="ko-KR" sz="1600" dirty="0" smtClean="0">
              <a:solidFill>
                <a:srgbClr val="000000"/>
              </a:solidFill>
            </a:endParaRPr>
          </a:p>
          <a:p>
            <a:pPr lvl="1"/>
            <a:endParaRPr lang="en-US" altLang="ko-KR" sz="1600" dirty="0">
              <a:solidFill>
                <a:srgbClr val="000000"/>
              </a:solidFill>
            </a:endParaRPr>
          </a:p>
          <a:p>
            <a:pPr lvl="1"/>
            <a:endParaRPr lang="en-US" altLang="ko-KR" sz="1600" dirty="0" smtClean="0">
              <a:solidFill>
                <a:srgbClr val="000000"/>
              </a:solidFill>
            </a:endParaRPr>
          </a:p>
          <a:p>
            <a:pPr lvl="1"/>
            <a:endParaRPr lang="en-US" altLang="ko-KR" sz="1600" dirty="0">
              <a:solidFill>
                <a:srgbClr val="000000"/>
              </a:solidFill>
            </a:endParaRPr>
          </a:p>
          <a:p>
            <a:pPr lvl="1"/>
            <a:endParaRPr lang="en-US" altLang="ko-KR" sz="1600" dirty="0" smtClean="0">
              <a:solidFill>
                <a:srgbClr val="000000"/>
              </a:solidFill>
            </a:endParaRPr>
          </a:p>
          <a:p>
            <a:pPr lvl="1"/>
            <a:r>
              <a:rPr lang="en-US" altLang="ko-KR" dirty="0"/>
              <a:t>Y / N / Abstain</a:t>
            </a:r>
            <a:endParaRPr lang="ko-KR" altLang="en-US" dirty="0"/>
          </a:p>
          <a:p>
            <a:pPr lvl="1"/>
            <a:endParaRPr lang="en-US" altLang="ko-KR" sz="1600" dirty="0">
              <a:solidFill>
                <a:srgbClr val="000000"/>
              </a:solidFill>
            </a:endParaRP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#6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/>
          </p:nvPr>
        </p:nvGraphicFramePr>
        <p:xfrm>
          <a:off x="2771800" y="2889000"/>
          <a:ext cx="3600400" cy="13106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659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59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4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1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98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VHT,</a:t>
                      </a:r>
                      <a:r>
                        <a:rPr lang="en-US" altLang="zh-CN" sz="1100" baseline="0" dirty="0" smtClean="0"/>
                        <a:t> </a:t>
                      </a:r>
                      <a:r>
                        <a:rPr lang="en-US" altLang="zh-CN" sz="1100" dirty="0" smtClean="0"/>
                        <a:t>EHT, EHT+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98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98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Ranging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98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721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[1] 802.11-20/0566r23, </a:t>
            </a:r>
            <a:r>
              <a:rPr lang="en-US" altLang="ko-KR" b="0" dirty="0"/>
              <a:t>Specification Framework for </a:t>
            </a:r>
            <a:r>
              <a:rPr lang="en-US" altLang="ko-KR" b="0" dirty="0" err="1"/>
              <a:t>TGbe</a:t>
            </a:r>
            <a:r>
              <a:rPr lang="en-US" altLang="ko-KR" b="0" dirty="0" smtClean="0"/>
              <a:t>.</a:t>
            </a:r>
          </a:p>
          <a:p>
            <a:pPr marL="0" indent="0">
              <a:buNone/>
            </a:pPr>
            <a:r>
              <a:rPr lang="en-US" altLang="ko-KR" b="0" dirty="0"/>
              <a:t>[2] </a:t>
            </a:r>
            <a:r>
              <a:rPr lang="en-US" altLang="ko-KR" b="0" dirty="0" smtClean="0"/>
              <a:t>802.11-19/0828r4, Feedback </a:t>
            </a:r>
            <a:r>
              <a:rPr lang="en-US" altLang="ko-KR" b="0" dirty="0"/>
              <a:t>Overhead Analysis for 16 Spatial Stream MIMO</a:t>
            </a:r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3</a:t>
            </a:r>
            <a:r>
              <a:rPr lang="en-US" altLang="ko-KR" b="0" dirty="0" smtClean="0"/>
              <a:t>] </a:t>
            </a:r>
            <a:r>
              <a:rPr lang="en-US" altLang="ko-KR" b="0" dirty="0"/>
              <a:t>802.11-20/0828r0, RU Allocation Subfield Design for EHT Trigger </a:t>
            </a:r>
            <a:r>
              <a:rPr lang="en-US" altLang="ko-KR" b="0" dirty="0" smtClean="0"/>
              <a:t>Frame</a:t>
            </a:r>
          </a:p>
          <a:p>
            <a:pPr marL="0" indent="0">
              <a:buNone/>
            </a:pPr>
            <a:r>
              <a:rPr lang="en-US" altLang="ko-KR" b="0" dirty="0" smtClean="0"/>
              <a:t>[4] 802.11-20/1161r0</a:t>
            </a:r>
            <a:r>
              <a:rPr lang="en-US" altLang="ko-KR" b="0" dirty="0"/>
              <a:t>, EHT Punctured NDP and Partial </a:t>
            </a:r>
            <a:r>
              <a:rPr lang="en-US" altLang="ko-KR" b="0" dirty="0" smtClean="0"/>
              <a:t>Bandwidth feedback</a:t>
            </a:r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5] </a:t>
            </a:r>
            <a:r>
              <a:rPr lang="en-US" altLang="ko-KR" b="0" dirty="0" smtClean="0"/>
              <a:t>802.11-20/1015r1, </a:t>
            </a:r>
            <a:r>
              <a:rPr lang="it-IT" altLang="ko-KR" b="0" dirty="0"/>
              <a:t>EHT NDPA Frame Design Discussion</a:t>
            </a:r>
            <a:endParaRPr lang="en-US" altLang="ko-KR" b="0" dirty="0"/>
          </a:p>
          <a:p>
            <a:pPr marL="0" indent="0">
              <a:buNone/>
            </a:pPr>
            <a:endParaRPr lang="en-US" altLang="ko-KR" b="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8695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Recap: HE </a:t>
            </a:r>
            <a:r>
              <a:rPr lang="en-US" altLang="ko-KR" dirty="0" smtClean="0"/>
              <a:t>NDPA Structure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Partial BW </a:t>
            </a:r>
            <a:r>
              <a:rPr lang="en-US" altLang="ko-KR" dirty="0"/>
              <a:t>I</a:t>
            </a:r>
            <a:r>
              <a:rPr lang="en-US" altLang="ko-KR" dirty="0" smtClean="0"/>
              <a:t>nfo</a:t>
            </a:r>
          </a:p>
          <a:p>
            <a:pPr lvl="1"/>
            <a:r>
              <a:rPr lang="en-US" altLang="ko-KR" dirty="0"/>
              <a:t>AP signals RU Start Index (the first 26-tone RU) and RU End Index (the last 26-tone RU) for feedback</a:t>
            </a:r>
          </a:p>
          <a:p>
            <a:pPr lvl="1"/>
            <a:r>
              <a:rPr lang="en-US" altLang="ko-KR" dirty="0"/>
              <a:t>STA feedbacks channel </a:t>
            </a:r>
            <a:r>
              <a:rPr lang="en-US" altLang="ko-KR" dirty="0" smtClean="0"/>
              <a:t>state information </a:t>
            </a:r>
            <a:r>
              <a:rPr lang="en-US" altLang="ko-KR" dirty="0"/>
              <a:t>(CSI) in the tones between RU Start Index and RU End Index</a:t>
            </a:r>
          </a:p>
          <a:p>
            <a:pPr lvl="1"/>
            <a:r>
              <a:rPr lang="en-US" altLang="ko-KR" dirty="0"/>
              <a:t>STA Info subfield: </a:t>
            </a:r>
            <a:r>
              <a:rPr lang="en-US" altLang="ko-KR" dirty="0" smtClean="0"/>
              <a:t>4 byte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1214" y="3479140"/>
            <a:ext cx="6770786" cy="1084586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2000" y="4612957"/>
            <a:ext cx="6830706" cy="930562"/>
          </a:xfrm>
          <a:prstGeom prst="rect">
            <a:avLst/>
          </a:prstGeom>
        </p:spPr>
      </p:pic>
      <p:cxnSp>
        <p:nvCxnSpPr>
          <p:cNvPr id="9" name="직선 연결선 8"/>
          <p:cNvCxnSpPr/>
          <p:nvPr/>
        </p:nvCxnSpPr>
        <p:spPr bwMode="auto">
          <a:xfrm flipH="1">
            <a:off x="2007466" y="4359918"/>
            <a:ext cx="3134301" cy="404351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 bwMode="auto">
          <a:xfrm>
            <a:off x="6058319" y="4353292"/>
            <a:ext cx="1550412" cy="427459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모서리가 둥근 직사각형 10"/>
          <p:cNvSpPr/>
          <p:nvPr/>
        </p:nvSpPr>
        <p:spPr bwMode="auto">
          <a:xfrm>
            <a:off x="2669346" y="4783337"/>
            <a:ext cx="1206968" cy="680235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ko-KR" altLang="en-US">
              <a:gradFill flip="none" rotWithShape="1">
                <a:gsLst>
                  <a:gs pos="0">
                    <a:srgbClr val="FFC000">
                      <a:tint val="66000"/>
                      <a:satMod val="160000"/>
                    </a:srgbClr>
                  </a:gs>
                  <a:gs pos="50000">
                    <a:srgbClr val="FFC000">
                      <a:tint val="44500"/>
                      <a:satMod val="160000"/>
                    </a:srgbClr>
                  </a:gs>
                  <a:gs pos="100000">
                    <a:srgbClr val="FFC000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</a:endParaRP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4209" y="5852900"/>
            <a:ext cx="2841846" cy="622513"/>
          </a:xfrm>
          <a:prstGeom prst="rect">
            <a:avLst/>
          </a:prstGeom>
        </p:spPr>
      </p:pic>
      <p:cxnSp>
        <p:nvCxnSpPr>
          <p:cNvPr id="13" name="직선 연결선 12"/>
          <p:cNvCxnSpPr/>
          <p:nvPr/>
        </p:nvCxnSpPr>
        <p:spPr bwMode="auto">
          <a:xfrm>
            <a:off x="2764730" y="5337478"/>
            <a:ext cx="476952" cy="618916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 bwMode="auto">
          <a:xfrm>
            <a:off x="3850019" y="5308430"/>
            <a:ext cx="1403724" cy="517466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" name="모서리가 둥근 직사각형 15"/>
          <p:cNvSpPr/>
          <p:nvPr/>
        </p:nvSpPr>
        <p:spPr bwMode="auto">
          <a:xfrm>
            <a:off x="4163372" y="3757419"/>
            <a:ext cx="1087063" cy="680235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ko-KR" altLang="en-US">
              <a:gradFill flip="none" rotWithShape="1">
                <a:gsLst>
                  <a:gs pos="0">
                    <a:srgbClr val="FFC000">
                      <a:tint val="66000"/>
                      <a:satMod val="160000"/>
                    </a:srgbClr>
                  </a:gs>
                  <a:gs pos="50000">
                    <a:srgbClr val="FFC000">
                      <a:tint val="44500"/>
                      <a:satMod val="160000"/>
                    </a:srgbClr>
                  </a:gs>
                  <a:gs pos="100000">
                    <a:srgbClr val="FFC000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</a:endParaRPr>
          </a:p>
        </p:txBody>
      </p:sp>
      <p:sp>
        <p:nvSpPr>
          <p:cNvPr id="17" name="모서리가 둥근 직사각형 16"/>
          <p:cNvSpPr/>
          <p:nvPr/>
        </p:nvSpPr>
        <p:spPr bwMode="auto">
          <a:xfrm>
            <a:off x="4619511" y="4786938"/>
            <a:ext cx="1242570" cy="680235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ko-KR" altLang="en-US">
              <a:gradFill flip="none" rotWithShape="1">
                <a:gsLst>
                  <a:gs pos="0">
                    <a:srgbClr val="FFC000">
                      <a:tint val="66000"/>
                      <a:satMod val="160000"/>
                    </a:srgbClr>
                  </a:gs>
                  <a:gs pos="50000">
                    <a:srgbClr val="FFC000">
                      <a:tint val="44500"/>
                      <a:satMod val="160000"/>
                    </a:srgbClr>
                  </a:gs>
                  <a:gs pos="100000">
                    <a:srgbClr val="FFC000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68236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Recap: HE NDPA </a:t>
            </a:r>
            <a:r>
              <a:rPr lang="en-US" altLang="ko-KR" dirty="0" smtClean="0"/>
              <a:t>Structure (</a:t>
            </a:r>
            <a:r>
              <a:rPr lang="en-US" altLang="ko-KR" dirty="0"/>
              <a:t>2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Sounding Dialog Token</a:t>
            </a:r>
          </a:p>
          <a:p>
            <a:pPr lvl="1"/>
            <a:r>
              <a:rPr lang="en-US" altLang="ko-KR" dirty="0"/>
              <a:t>Ranging and HE </a:t>
            </a:r>
            <a:r>
              <a:rPr lang="en-US" altLang="ko-KR" dirty="0" smtClean="0"/>
              <a:t>subfield </a:t>
            </a:r>
            <a:r>
              <a:rPr lang="en-US" altLang="ko-KR" dirty="0"/>
              <a:t>in Sounding Dialog </a:t>
            </a:r>
            <a:r>
              <a:rPr lang="en-US" altLang="ko-KR" dirty="0" smtClean="0"/>
              <a:t>Token</a:t>
            </a:r>
          </a:p>
          <a:p>
            <a:pPr lvl="2"/>
            <a:r>
              <a:rPr lang="en-US" altLang="ko-KR" dirty="0" smtClean="0"/>
              <a:t>VHT NDPA: These two bits are reserved</a:t>
            </a:r>
          </a:p>
          <a:p>
            <a:pPr lvl="2"/>
            <a:r>
              <a:rPr lang="en-US" altLang="ko-KR" dirty="0" smtClean="0"/>
              <a:t>HE NDPA: The second bit is used to distinguish HE and VHT NDPA</a:t>
            </a:r>
          </a:p>
          <a:p>
            <a:pPr lvl="1"/>
            <a:r>
              <a:rPr lang="en-US" altLang="zh-CN" dirty="0"/>
              <a:t>VHT STA </a:t>
            </a:r>
            <a:r>
              <a:rPr lang="en-US" altLang="zh-CN" dirty="0" smtClean="0"/>
              <a:t>regards </a:t>
            </a:r>
            <a:r>
              <a:rPr lang="en-US" altLang="zh-CN" dirty="0"/>
              <a:t>all </a:t>
            </a:r>
            <a:r>
              <a:rPr lang="en-US" altLang="zh-CN" dirty="0" smtClean="0"/>
              <a:t>NDPA </a:t>
            </a:r>
            <a:r>
              <a:rPr lang="en-US" altLang="zh-CN" dirty="0"/>
              <a:t>as VHT </a:t>
            </a:r>
            <a:r>
              <a:rPr lang="en-US" altLang="zh-CN" dirty="0" smtClean="0"/>
              <a:t>NDPA, while HE </a:t>
            </a:r>
            <a:r>
              <a:rPr lang="en-US" altLang="zh-CN" dirty="0"/>
              <a:t>STA </a:t>
            </a:r>
            <a:r>
              <a:rPr lang="en-US" altLang="zh-CN" dirty="0" smtClean="0"/>
              <a:t>regards </a:t>
            </a:r>
            <a:r>
              <a:rPr lang="en-US" altLang="zh-CN" dirty="0"/>
              <a:t>it as HE NDPA </a:t>
            </a:r>
            <a:r>
              <a:rPr lang="en-US" altLang="zh-CN" dirty="0" smtClean="0"/>
              <a:t>if </a:t>
            </a:r>
            <a:r>
              <a:rPr lang="en-US" altLang="zh-CN" dirty="0"/>
              <a:t>the HE subfield is set to </a:t>
            </a:r>
            <a:r>
              <a:rPr lang="en-US" altLang="zh-CN" dirty="0" smtClean="0"/>
              <a:t>1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Disambiguation</a:t>
            </a:r>
            <a:endParaRPr lang="en-US" altLang="ko-KR" dirty="0"/>
          </a:p>
          <a:p>
            <a:pPr lvl="1"/>
            <a:r>
              <a:rPr lang="en-US" altLang="ko-KR" dirty="0" smtClean="0"/>
              <a:t>Disambiguation is </a:t>
            </a:r>
            <a:r>
              <a:rPr lang="en-US" altLang="ko-KR" dirty="0"/>
              <a:t>set to 1 to prevent a VHT STA from wrongly identifying its AID in the </a:t>
            </a:r>
            <a:r>
              <a:rPr lang="en-US" altLang="ko-KR" dirty="0" smtClean="0"/>
              <a:t>HE, which is </a:t>
            </a:r>
            <a:r>
              <a:rPr lang="en-US" altLang="ko-KR" dirty="0"/>
              <a:t>positioned </a:t>
            </a:r>
            <a:r>
              <a:rPr lang="en-US" altLang="ko-KR" dirty="0" smtClean="0"/>
              <a:t>in B(27) in STA Info field.</a:t>
            </a:r>
            <a:endParaRPr lang="en-US" altLang="ko-KR" dirty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graphicFrame>
        <p:nvGraphicFramePr>
          <p:cNvPr id="17" name="表格 7"/>
          <p:cNvGraphicFramePr>
            <a:graphicFrameLocks noGrp="1"/>
          </p:cNvGraphicFramePr>
          <p:nvPr>
            <p:extLst/>
          </p:nvPr>
        </p:nvGraphicFramePr>
        <p:xfrm>
          <a:off x="2668154" y="3495504"/>
          <a:ext cx="3807691" cy="151665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48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0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822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10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10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10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Ranging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10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969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Motivation</a:t>
            </a:r>
            <a:endParaRPr lang="ko-KR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If scheduling algorithm determines to allocates </a:t>
                </a:r>
                <a:r>
                  <a:rPr lang="en-US" altLang="ko-KR" dirty="0"/>
                  <a:t>RU</a:t>
                </a:r>
                <a:r>
                  <a:rPr lang="en-US" altLang="ko-KR" dirty="0"/>
                  <a:t>484+2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ko-KR" dirty="0"/>
                  <a:t>996</a:t>
                </a:r>
                <a:r>
                  <a:rPr lang="en-US" altLang="ko-KR" dirty="0"/>
                  <a:t> </a:t>
                </a:r>
                <a:r>
                  <a:rPr lang="en-US" altLang="ko-KR" dirty="0" smtClean="0"/>
                  <a:t>for </a:t>
                </a:r>
                <a:r>
                  <a:rPr lang="en-US" altLang="ko-KR" dirty="0" smtClean="0"/>
                  <a:t>STA #1 and </a:t>
                </a:r>
                <a:r>
                  <a:rPr lang="en-US" altLang="ko-KR" dirty="0" smtClean="0"/>
                  <a:t>RU484 </a:t>
                </a:r>
                <a:r>
                  <a:rPr lang="en-US" altLang="ko-KR" dirty="0" smtClean="0"/>
                  <a:t>for STA #2 with 240MHz OFDMA in 11be. </a:t>
                </a:r>
              </a:p>
              <a:p>
                <a:pPr lvl="1"/>
                <a:r>
                  <a:rPr lang="en-US" altLang="ko-KR" dirty="0" smtClean="0"/>
                  <a:t>Wasteful to feedback entire 240MHz by STA #1</a:t>
                </a:r>
              </a:p>
              <a:p>
                <a:r>
                  <a:rPr lang="en-US" altLang="ko-KR" dirty="0" smtClean="0"/>
                  <a:t>Proposal</a:t>
                </a:r>
              </a:p>
              <a:p>
                <a:pPr lvl="1"/>
                <a:r>
                  <a:rPr lang="en-US" altLang="ko-KR" dirty="0" smtClean="0"/>
                  <a:t>AP signals separate indications for each non-adjacent subband (i.e., set of contiguous RUs) on which it would like to request feedback </a:t>
                </a:r>
              </a:p>
              <a:p>
                <a:pPr lvl="1"/>
                <a:r>
                  <a:rPr lang="en-US" altLang="ko-KR" dirty="0" smtClean="0"/>
                  <a:t>No need to </a:t>
                </a:r>
                <a:r>
                  <a:rPr lang="en-US" altLang="ko-KR" dirty="0"/>
                  <a:t>feedback the CSI on the 2</a:t>
                </a:r>
                <a:r>
                  <a:rPr lang="en-US" altLang="ko-KR" baseline="30000" dirty="0"/>
                  <a:t>nd</a:t>
                </a:r>
                <a:r>
                  <a:rPr lang="en-US" altLang="ko-KR" dirty="0"/>
                  <a:t> </a:t>
                </a:r>
                <a:r>
                  <a:rPr lang="en-US" altLang="ko-KR" dirty="0" smtClean="0"/>
                  <a:t>RU484 </a:t>
                </a:r>
                <a:r>
                  <a:rPr lang="en-US" altLang="ko-KR" dirty="0" smtClean="0"/>
                  <a:t>by STA #1</a:t>
                </a:r>
              </a:p>
              <a:p>
                <a:pPr lvl="2"/>
                <a:r>
                  <a:rPr lang="en-US" altLang="ko-KR" dirty="0" smtClean="0"/>
                  <a:t>Can reduce ~2,000 </a:t>
                </a:r>
                <a:r>
                  <a:rPr lang="en-US" altLang="ko-KR" dirty="0"/>
                  <a:t>b</a:t>
                </a:r>
                <a:r>
                  <a:rPr lang="en-US" altLang="ko-KR" dirty="0" smtClean="0"/>
                  <a:t>yte in CSI feedback (8x2, HE, SU, Fine codebook, Ng=4)</a:t>
                </a:r>
              </a:p>
              <a:p>
                <a:pPr lvl="2"/>
                <a:r>
                  <a:rPr lang="en-US" altLang="ko-KR" dirty="0" smtClean="0"/>
                  <a:t>Can be reduced further for larger inter-</a:t>
                </a:r>
                <a:r>
                  <a:rPr lang="en-US" altLang="ko-KR" dirty="0" err="1" smtClean="0"/>
                  <a:t>subband</a:t>
                </a:r>
                <a:r>
                  <a:rPr lang="en-US" altLang="ko-KR" dirty="0" smtClean="0"/>
                  <a:t> width and number of streams</a:t>
                </a:r>
              </a:p>
              <a:p>
                <a:pPr lvl="1"/>
                <a:endParaRPr lang="en-US" altLang="ko-KR" dirty="0" smtClean="0"/>
              </a:p>
            </p:txBody>
          </p:sp>
        </mc:Choice>
        <mc:Fallback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8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89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509917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450021"/>
              </p:ext>
            </p:extLst>
          </p:nvPr>
        </p:nvGraphicFramePr>
        <p:xfrm>
          <a:off x="4309821" y="4363507"/>
          <a:ext cx="4440039" cy="128113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72039">
                  <a:extLst>
                    <a:ext uri="{9D8B030D-6E8A-4147-A177-3AD203B41FA5}">
                      <a16:colId xmlns:a16="http://schemas.microsoft.com/office/drawing/2014/main" val="573511293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977066478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9738230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Partial</a:t>
                      </a:r>
                      <a:r>
                        <a:rPr lang="en-US" altLang="ko-KR" sz="1500" baseline="0" dirty="0" smtClean="0"/>
                        <a:t> BW Info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23074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0" dirty="0" smtClean="0">
                          <a:solidFill>
                            <a:schemeClr val="tx1"/>
                          </a:solidFill>
                        </a:rPr>
                        <a:t>RU26 </a:t>
                      </a:r>
                      <a:r>
                        <a:rPr lang="en-US" altLang="ko-KR" sz="1500" b="0" dirty="0" smtClean="0">
                          <a:solidFill>
                            <a:schemeClr val="tx1"/>
                          </a:solidFill>
                        </a:rPr>
                        <a:t>Start Index</a:t>
                      </a:r>
                      <a:endParaRPr lang="ko-KR" alt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0" dirty="0" smtClean="0">
                          <a:solidFill>
                            <a:schemeClr val="tx1"/>
                          </a:solidFill>
                        </a:rPr>
                        <a:t>RU26</a:t>
                      </a:r>
                      <a:r>
                        <a:rPr lang="en-US" altLang="ko-KR" sz="15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500" b="0" baseline="0" dirty="0" smtClean="0">
                          <a:solidFill>
                            <a:schemeClr val="tx1"/>
                          </a:solidFill>
                        </a:rPr>
                        <a:t>End Index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526937"/>
                  </a:ext>
                </a:extLst>
              </a:tr>
              <a:tr h="3009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STA Info 1</a:t>
                      </a:r>
                      <a:endParaRPr lang="ko-KR" altLang="en-US" sz="1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ko-KR" altLang="en-US" sz="1500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solidFill>
                            <a:srgbClr val="FF0000"/>
                          </a:solidFill>
                        </a:rPr>
                        <a:t>111</a:t>
                      </a:r>
                      <a:endParaRPr lang="ko-KR" altLang="en-US" sz="1500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830060"/>
                  </a:ext>
                </a:extLst>
              </a:tr>
              <a:tr h="3009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STA</a:t>
                      </a:r>
                      <a:r>
                        <a:rPr lang="en-US" altLang="ko-KR" sz="1500" baseline="0" dirty="0" smtClean="0"/>
                        <a:t> Info 2</a:t>
                      </a:r>
                      <a:endParaRPr lang="ko-KR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18</a:t>
                      </a:r>
                      <a:endParaRPr lang="ko-KR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35</a:t>
                      </a:r>
                      <a:endParaRPr lang="ko-KR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1091455"/>
                  </a:ext>
                </a:extLst>
              </a:tr>
            </a:tbl>
          </a:graphicData>
        </a:graphic>
      </p:graphicFrame>
      <p:grpSp>
        <p:nvGrpSpPr>
          <p:cNvPr id="7" name="그룹 6"/>
          <p:cNvGrpSpPr/>
          <p:nvPr/>
        </p:nvGrpSpPr>
        <p:grpSpPr>
          <a:xfrm>
            <a:off x="221815" y="5276288"/>
            <a:ext cx="8533163" cy="1118255"/>
            <a:chOff x="221815" y="5276288"/>
            <a:chExt cx="8533163" cy="1118255"/>
          </a:xfrm>
        </p:grpSpPr>
        <p:cxnSp>
          <p:nvCxnSpPr>
            <p:cNvPr id="17" name="직선 화살표 연결선 16"/>
            <p:cNvCxnSpPr/>
            <p:nvPr/>
          </p:nvCxnSpPr>
          <p:spPr bwMode="auto">
            <a:xfrm>
              <a:off x="1405196" y="6387963"/>
              <a:ext cx="734978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ysDot"/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4165463" y="6117544"/>
              <a:ext cx="15273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b="1"/>
              </a:lvl1pPr>
            </a:lstStyle>
            <a:p>
              <a:r>
                <a:rPr lang="en-US" altLang="ko-KR" dirty="0"/>
                <a:t>Feedback by STA #1</a:t>
              </a:r>
              <a:endParaRPr lang="ko-KR" altLang="en-US" dirty="0"/>
            </a:p>
          </p:txBody>
        </p:sp>
        <p:grpSp>
          <p:nvGrpSpPr>
            <p:cNvPr id="26" name="그룹 25"/>
            <p:cNvGrpSpPr/>
            <p:nvPr/>
          </p:nvGrpSpPr>
          <p:grpSpPr>
            <a:xfrm>
              <a:off x="1294517" y="5706751"/>
              <a:ext cx="7315383" cy="381793"/>
              <a:chOff x="2038977" y="3248207"/>
              <a:chExt cx="5113937" cy="381793"/>
            </a:xfrm>
          </p:grpSpPr>
          <p:sp>
            <p:nvSpPr>
              <p:cNvPr id="22" name="사다리꼴 21"/>
              <p:cNvSpPr/>
              <p:nvPr/>
            </p:nvSpPr>
            <p:spPr bwMode="auto">
              <a:xfrm>
                <a:off x="3726798" y="3249000"/>
                <a:ext cx="1706033" cy="381000"/>
              </a:xfrm>
              <a:prstGeom prst="trapezoid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altLang="ko-KR" sz="1600" b="1" dirty="0" smtClean="0"/>
                  <a:t>996</a:t>
                </a:r>
                <a:endParaRPr lang="ko-KR" altLang="en-US" sz="1600" b="1" dirty="0"/>
              </a:p>
            </p:txBody>
          </p:sp>
          <p:sp>
            <p:nvSpPr>
              <p:cNvPr id="23" name="사다리꼴 22"/>
              <p:cNvSpPr/>
              <p:nvPr/>
            </p:nvSpPr>
            <p:spPr bwMode="auto">
              <a:xfrm>
                <a:off x="2890185" y="3248207"/>
                <a:ext cx="836613" cy="381000"/>
              </a:xfrm>
              <a:prstGeom prst="trapezoid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484</a:t>
                </a:r>
                <a:endParaRPr kumimoji="0" lang="ko-KR" alt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" name="사다리꼴 23"/>
              <p:cNvSpPr/>
              <p:nvPr/>
            </p:nvSpPr>
            <p:spPr bwMode="auto">
              <a:xfrm>
                <a:off x="2038977" y="3248207"/>
                <a:ext cx="836613" cy="381000"/>
              </a:xfrm>
              <a:prstGeom prst="trapezoid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altLang="ko-KR" sz="1600" b="1" dirty="0"/>
                  <a:t>484</a:t>
                </a:r>
                <a:endParaRPr lang="ko-KR" altLang="en-US" sz="1600" b="1" dirty="0"/>
              </a:p>
            </p:txBody>
          </p:sp>
          <p:sp>
            <p:nvSpPr>
              <p:cNvPr id="25" name="사다리꼴 24"/>
              <p:cNvSpPr/>
              <p:nvPr/>
            </p:nvSpPr>
            <p:spPr bwMode="auto">
              <a:xfrm>
                <a:off x="5446881" y="3249000"/>
                <a:ext cx="1706033" cy="381000"/>
              </a:xfrm>
              <a:prstGeom prst="trapezoid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altLang="ko-KR" sz="1600" b="1" dirty="0" smtClean="0"/>
                  <a:t>996</a:t>
                </a:r>
                <a:endParaRPr lang="ko-KR" altLang="en-US" sz="1600" b="1" dirty="0"/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1242655" y="6082571"/>
              <a:ext cx="12486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b="1" dirty="0" smtClean="0">
                  <a:solidFill>
                    <a:srgbClr val="FF0000"/>
                  </a:solidFill>
                </a:rPr>
                <a:t>0           </a:t>
              </a:r>
              <a:r>
                <a:rPr lang="en-US" altLang="ko-KR" b="1" dirty="0" smtClean="0"/>
                <a:t>…    </a:t>
              </a:r>
              <a:endParaRPr lang="ko-KR" altLang="en-US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694010" y="6082233"/>
              <a:ext cx="2583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 smtClean="0"/>
                <a:t>…</a:t>
              </a:r>
              <a:endParaRPr lang="ko-KR" altLang="en-US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21815" y="6089368"/>
              <a:ext cx="8034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dirty="0" smtClean="0"/>
                <a:t>RU index</a:t>
              </a:r>
              <a:endParaRPr lang="ko-KR" altLang="en-US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458430" y="6082571"/>
              <a:ext cx="12486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 smtClean="0"/>
                <a:t>18</a:t>
              </a:r>
              <a:r>
                <a:rPr lang="en-US" altLang="ko-KR" b="1" dirty="0" smtClean="0">
                  <a:solidFill>
                    <a:srgbClr val="FF0000"/>
                  </a:solidFill>
                </a:rPr>
                <a:t>       </a:t>
              </a:r>
              <a:r>
                <a:rPr lang="en-US" altLang="ko-KR" b="1" dirty="0" smtClean="0"/>
                <a:t>…       35</a:t>
              </a:r>
              <a:endParaRPr lang="ko-KR" altLang="en-US" b="1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149357" y="6082233"/>
              <a:ext cx="2583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b="1" dirty="0" smtClean="0"/>
                <a:t> …                       </a:t>
              </a:r>
              <a:r>
                <a:rPr lang="en-US" altLang="ko-KR" b="1" dirty="0" smtClean="0">
                  <a:solidFill>
                    <a:srgbClr val="FF0000"/>
                  </a:solidFill>
                </a:rPr>
                <a:t>111</a:t>
              </a:r>
              <a:endParaRPr lang="ko-KR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389174" y="5276288"/>
              <a:ext cx="15273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b="1"/>
              </a:lvl1pPr>
            </a:lstStyle>
            <a:p>
              <a:r>
                <a:rPr lang="en-US" altLang="ko-KR" dirty="0"/>
                <a:t>Feedback by STA #2</a:t>
              </a:r>
              <a:endParaRPr lang="ko-KR" altLang="en-US" dirty="0"/>
            </a:p>
          </p:txBody>
        </p:sp>
        <p:cxnSp>
          <p:nvCxnSpPr>
            <p:cNvPr id="31" name="직선 화살표 연결선 30"/>
            <p:cNvCxnSpPr/>
            <p:nvPr/>
          </p:nvCxnSpPr>
          <p:spPr bwMode="auto">
            <a:xfrm>
              <a:off x="2491275" y="5552670"/>
              <a:ext cx="121577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ysDot"/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59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EHT NDPA Update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Based on the HE NDPA, EHT NDPA can be designed by updating following subfields:</a:t>
            </a:r>
          </a:p>
          <a:p>
            <a:pPr lvl="1"/>
            <a:r>
              <a:rPr lang="en-US" altLang="ko-KR" dirty="0" smtClean="0"/>
              <a:t>Disambiguation</a:t>
            </a:r>
          </a:p>
          <a:p>
            <a:pPr lvl="2"/>
            <a:r>
              <a:rPr lang="en-US" altLang="ko-KR" dirty="0" smtClean="0"/>
              <a:t>Disambiguation is </a:t>
            </a:r>
            <a:r>
              <a:rPr lang="en-US" altLang="ko-KR" dirty="0"/>
              <a:t>set to 1 to prevent a VHT STA from wrongly identifying its AID in the HE/EHT </a:t>
            </a:r>
            <a:r>
              <a:rPr lang="en-US" altLang="ko-KR" dirty="0" smtClean="0"/>
              <a:t>NDPA, </a:t>
            </a:r>
            <a:r>
              <a:rPr lang="en-US" altLang="ko-KR" dirty="0"/>
              <a:t>which will </a:t>
            </a:r>
            <a:r>
              <a:rPr lang="en-US" altLang="ko-KR" dirty="0" smtClean="0"/>
              <a:t>be </a:t>
            </a:r>
            <a:r>
              <a:rPr lang="en-US" altLang="ko-KR" dirty="0"/>
              <a:t>positioned in</a:t>
            </a:r>
          </a:p>
          <a:p>
            <a:pPr lvl="2"/>
            <a:r>
              <a:rPr lang="en-US" altLang="ko-KR" dirty="0" smtClean="0"/>
              <a:t>B(16*n+11) </a:t>
            </a:r>
            <a:r>
              <a:rPr lang="en-US" altLang="ko-KR" dirty="0"/>
              <a:t>for n=1,2</a:t>
            </a:r>
            <a:r>
              <a:rPr lang="en-US" altLang="ko-KR" dirty="0" smtClean="0"/>
              <a:t>… (i.e., B(27), B(43), B(59),…)</a:t>
            </a:r>
            <a:endParaRPr lang="en-US" altLang="ko-KR" dirty="0"/>
          </a:p>
          <a:p>
            <a:pPr lvl="1"/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c</a:t>
            </a:r>
            <a:r>
              <a:rPr lang="en-US" altLang="ko-KR" dirty="0" smtClean="0"/>
              <a:t> </a:t>
            </a:r>
            <a:endParaRPr lang="en-US" altLang="ko-KR" dirty="0">
              <a:sym typeface="Wingdings" panose="05000000000000000000" pitchFamily="2" charset="2"/>
            </a:endParaRPr>
          </a:p>
          <a:p>
            <a:pPr lvl="2"/>
            <a:r>
              <a:rPr lang="en-US" altLang="ko-KR" dirty="0" smtClean="0">
                <a:sym typeface="Wingdings" panose="05000000000000000000" pitchFamily="2" charset="2"/>
              </a:rPr>
              <a:t>3bit  </a:t>
            </a:r>
            <a:r>
              <a:rPr lang="en-US" altLang="ko-KR" dirty="0">
                <a:sym typeface="Wingdings" panose="05000000000000000000" pitchFamily="2" charset="2"/>
              </a:rPr>
              <a:t>4bit  </a:t>
            </a:r>
            <a:r>
              <a:rPr lang="en-US" altLang="ko-KR" dirty="0" smtClean="0">
                <a:sym typeface="Wingdings" panose="05000000000000000000" pitchFamily="2" charset="2"/>
              </a:rPr>
              <a:t>(</a:t>
            </a:r>
            <a:r>
              <a:rPr lang="en-US" altLang="ko-KR" dirty="0" smtClean="0"/>
              <a:t>for 16 spatial streams support</a:t>
            </a:r>
            <a:r>
              <a:rPr lang="en-US" altLang="ko-KR" dirty="0"/>
              <a:t>)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pPr lvl="1"/>
            <a:r>
              <a:rPr lang="en-US" altLang="ko-KR" dirty="0" smtClean="0"/>
              <a:t>Partial BW Info </a:t>
            </a:r>
            <a:r>
              <a:rPr lang="en-US" altLang="ko-KR" dirty="0" smtClean="0"/>
              <a:t>subfield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14bit </a:t>
            </a:r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en-US" altLang="ko-KR" dirty="0">
                <a:sym typeface="Wingdings" panose="05000000000000000000" pitchFamily="2" charset="2"/>
              </a:rPr>
              <a:t>8</a:t>
            </a:r>
            <a:r>
              <a:rPr lang="en-US" altLang="ko-KR" dirty="0" smtClean="0">
                <a:sym typeface="Wingdings" panose="05000000000000000000" pitchFamily="2" charset="2"/>
              </a:rPr>
              <a:t>bit  (Granularity is reduced from 26-tone RU to 242-tone </a:t>
            </a:r>
            <a:r>
              <a:rPr lang="en-US" altLang="ko-KR" dirty="0" smtClean="0">
                <a:sym typeface="Wingdings" panose="05000000000000000000" pitchFamily="2" charset="2"/>
              </a:rPr>
              <a:t>RU </a:t>
            </a:r>
            <a:r>
              <a:rPr lang="en-US" altLang="ko-KR" dirty="0"/>
              <a:t>[4][5])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pPr lvl="2"/>
            <a:r>
              <a:rPr lang="en-US" altLang="ko-KR" dirty="0" smtClean="0"/>
              <a:t>Applicable for Option #1 and Option #2 in slide 9 and slide 10, respectively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184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EHT NDPA </a:t>
            </a:r>
            <a:r>
              <a:rPr lang="en-US" altLang="ko-KR" dirty="0" smtClean="0"/>
              <a:t>Identification (</a:t>
            </a:r>
            <a:r>
              <a:rPr lang="en-US" altLang="ko-KR" dirty="0"/>
              <a:t>1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Identifications for VHT, HE, EHT and EHT+ NDPA</a:t>
            </a:r>
          </a:p>
          <a:p>
            <a:pPr lvl="1"/>
            <a:r>
              <a:rPr lang="en-US" altLang="ko-KR" dirty="0" smtClean="0"/>
              <a:t>Propose to set two bits (Ranging </a:t>
            </a:r>
            <a:r>
              <a:rPr lang="en-US" altLang="ko-KR" dirty="0"/>
              <a:t>and HE </a:t>
            </a:r>
            <a:r>
              <a:rPr lang="en-US" altLang="ko-KR" dirty="0" smtClean="0"/>
              <a:t>subfield) in Sounding Dialog Token as below</a:t>
            </a:r>
          </a:p>
          <a:p>
            <a:pPr lvl="2"/>
            <a:r>
              <a:rPr lang="en-US" altLang="ko-KR" dirty="0" smtClean="0"/>
              <a:t>0: VHT, EHT, EHT+ NDPA</a:t>
            </a:r>
          </a:p>
          <a:p>
            <a:pPr lvl="2"/>
            <a:r>
              <a:rPr lang="en-US" altLang="ko-KR" dirty="0" smtClean="0"/>
              <a:t>1: HE NDPA</a:t>
            </a:r>
          </a:p>
          <a:p>
            <a:pPr lvl="2"/>
            <a:r>
              <a:rPr lang="en-US" altLang="ko-KR" dirty="0" smtClean="0"/>
              <a:t>2: Ranging NDPA</a:t>
            </a:r>
          </a:p>
          <a:p>
            <a:pPr lvl="2"/>
            <a:r>
              <a:rPr lang="en-US" altLang="ko-KR" dirty="0" smtClean="0"/>
              <a:t>3: Reserved</a:t>
            </a:r>
          </a:p>
          <a:p>
            <a:pPr lvl="1"/>
            <a:r>
              <a:rPr lang="en-US" altLang="ko-KR" dirty="0" smtClean="0"/>
              <a:t>VHT STA</a:t>
            </a:r>
          </a:p>
          <a:p>
            <a:pPr lvl="2"/>
            <a:r>
              <a:rPr lang="en-US" altLang="zh-CN" dirty="0" smtClean="0"/>
              <a:t>Regards </a:t>
            </a:r>
            <a:r>
              <a:rPr lang="en-US" altLang="zh-CN" dirty="0"/>
              <a:t>all NDPA as VHT </a:t>
            </a:r>
            <a:r>
              <a:rPr lang="en-US" altLang="zh-CN" dirty="0" smtClean="0"/>
              <a:t>NDPA</a:t>
            </a:r>
          </a:p>
          <a:p>
            <a:pPr lvl="2"/>
            <a:r>
              <a:rPr lang="en-US" altLang="ko-KR" dirty="0" smtClean="0"/>
              <a:t>Disambiguation bit prevents </a:t>
            </a:r>
            <a:r>
              <a:rPr lang="en-US" altLang="ko-KR" dirty="0"/>
              <a:t>a VHT STA from wrongly identifying its AID in the </a:t>
            </a:r>
            <a:r>
              <a:rPr lang="en-US" altLang="ko-KR" dirty="0" smtClean="0"/>
              <a:t>HE, EHT, and EHT+ NDPA</a:t>
            </a:r>
          </a:p>
          <a:p>
            <a:pPr lvl="1"/>
            <a:r>
              <a:rPr lang="en-US" altLang="ko-KR" dirty="0" smtClean="0"/>
              <a:t>HE STA</a:t>
            </a:r>
          </a:p>
          <a:p>
            <a:pPr lvl="2"/>
            <a:r>
              <a:rPr lang="en-US" altLang="zh-CN" dirty="0" smtClean="0"/>
              <a:t>Regards as </a:t>
            </a:r>
            <a:r>
              <a:rPr lang="en-US" altLang="zh-CN" dirty="0"/>
              <a:t>HE NDPA </a:t>
            </a:r>
            <a:r>
              <a:rPr lang="en-US" altLang="zh-CN" dirty="0" smtClean="0"/>
              <a:t>if </a:t>
            </a:r>
            <a:r>
              <a:rPr lang="en-US" altLang="zh-CN" dirty="0"/>
              <a:t>the HE subfield is set to 1</a:t>
            </a:r>
          </a:p>
          <a:p>
            <a:pPr lvl="1"/>
            <a:r>
              <a:rPr lang="en-US" altLang="ko-KR" dirty="0" smtClean="0"/>
              <a:t>EHT and EHT+ NDPA</a:t>
            </a:r>
          </a:p>
          <a:p>
            <a:pPr lvl="2"/>
            <a:r>
              <a:rPr lang="en-US" altLang="zh-CN" dirty="0"/>
              <a:t>Regards as </a:t>
            </a:r>
            <a:r>
              <a:rPr lang="en-US" altLang="zh-CN" dirty="0" smtClean="0"/>
              <a:t>EHT and EHT+ </a:t>
            </a:r>
            <a:r>
              <a:rPr lang="en-US" altLang="zh-CN" dirty="0"/>
              <a:t>NDPA as long as the </a:t>
            </a:r>
            <a:r>
              <a:rPr lang="en-US" altLang="zh-CN" dirty="0" smtClean="0"/>
              <a:t>Ranging and HE </a:t>
            </a:r>
            <a:r>
              <a:rPr lang="en-US" altLang="zh-CN" dirty="0"/>
              <a:t>subfield is set to </a:t>
            </a:r>
            <a:r>
              <a:rPr lang="en-US" altLang="zh-CN" dirty="0" smtClean="0"/>
              <a:t>00 and Disambiguation bit is set to 1</a:t>
            </a:r>
            <a:endParaRPr lang="en-US" altLang="zh-CN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graphicFrame>
        <p:nvGraphicFramePr>
          <p:cNvPr id="9" name="表格 7"/>
          <p:cNvGraphicFramePr>
            <a:graphicFrameLocks noGrp="1"/>
          </p:cNvGraphicFramePr>
          <p:nvPr>
            <p:extLst/>
          </p:nvPr>
        </p:nvGraphicFramePr>
        <p:xfrm>
          <a:off x="5247885" y="2314347"/>
          <a:ext cx="3324478" cy="136451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2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4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81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98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VHT,</a:t>
                      </a:r>
                      <a:r>
                        <a:rPr lang="en-US" altLang="zh-CN" sz="1100" baseline="0" dirty="0" smtClean="0"/>
                        <a:t> </a:t>
                      </a:r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</a:rPr>
                        <a:t>EHT, EHT+ NDPA</a:t>
                      </a:r>
                      <a:endParaRPr lang="zh-CN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98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98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smtClean="0"/>
                        <a:t>Ranging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98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143013" y="3699811"/>
            <a:ext cx="27029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Note: EHT</a:t>
            </a:r>
            <a:r>
              <a:rPr lang="en-US" altLang="ko-KR" dirty="0"/>
              <a:t>+: the amendments after EHT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8213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EHT NDPA </a:t>
            </a:r>
            <a:r>
              <a:rPr lang="en-US" altLang="ko-KR" dirty="0" smtClean="0"/>
              <a:t>Identification (</a:t>
            </a:r>
            <a:r>
              <a:rPr lang="en-US" altLang="ko-KR" dirty="0"/>
              <a:t>2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NDPA Version field (3bit)</a:t>
            </a:r>
          </a:p>
          <a:p>
            <a:pPr lvl="1"/>
            <a:r>
              <a:rPr lang="en-US" altLang="ko-KR" dirty="0">
                <a:solidFill>
                  <a:srgbClr val="FF0000"/>
                </a:solidFill>
              </a:rPr>
              <a:t>Identify the exact NDPA version starting with 802.11be</a:t>
            </a:r>
          </a:p>
          <a:p>
            <a:pPr lvl="1"/>
            <a:r>
              <a:rPr lang="en-US" altLang="ko-KR" dirty="0"/>
              <a:t>Description of 3 bit version information is same as 3 bit version information in U-SIG. </a:t>
            </a:r>
            <a:endParaRPr lang="en-US" altLang="ko-KR" dirty="0" smtClean="0"/>
          </a:p>
          <a:p>
            <a:pPr lvl="2"/>
            <a:r>
              <a:rPr lang="en-US" altLang="ko-KR" dirty="0"/>
              <a:t>Better </a:t>
            </a:r>
            <a:r>
              <a:rPr lang="en-US" altLang="ko-KR" dirty="0" smtClean="0"/>
              <a:t>identification than </a:t>
            </a:r>
            <a:r>
              <a:rPr lang="en-US" altLang="ko-KR" dirty="0"/>
              <a:t>just </a:t>
            </a:r>
            <a:r>
              <a:rPr lang="en-US" altLang="ko-KR" dirty="0" smtClean="0"/>
              <a:t>using Sounding Dialog Token and Disambiguation for future 802.11 coexistence</a:t>
            </a:r>
            <a:endParaRPr lang="en-US" altLang="ko-KR" dirty="0"/>
          </a:p>
          <a:p>
            <a:r>
              <a:rPr lang="en-US" altLang="ko-KR" dirty="0" smtClean="0"/>
              <a:t>Option </a:t>
            </a:r>
            <a:r>
              <a:rPr lang="en-US" altLang="ko-KR" dirty="0"/>
              <a:t>#A: Including version information in each STA Info</a:t>
            </a:r>
          </a:p>
          <a:p>
            <a:r>
              <a:rPr lang="en-US" altLang="ko-KR" dirty="0"/>
              <a:t>Option #B: Including version information in Common Info</a:t>
            </a:r>
          </a:p>
          <a:p>
            <a:pPr lvl="1"/>
            <a:r>
              <a:rPr lang="en-US" altLang="ko-KR" dirty="0"/>
              <a:t>AID11: Indicate to Common Info field by using the reserved AID values. </a:t>
            </a:r>
          </a:p>
          <a:p>
            <a:pPr lvl="2"/>
            <a:r>
              <a:rPr lang="en-US" altLang="ko-KR" dirty="0"/>
              <a:t>ex) [2008 ~ 2046</a:t>
            </a:r>
            <a:r>
              <a:rPr lang="en-US" altLang="ko-KR" dirty="0" smtClean="0"/>
              <a:t>]</a:t>
            </a:r>
          </a:p>
          <a:p>
            <a:pPr lvl="2"/>
            <a:endParaRPr lang="en-US" altLang="ko-KR" dirty="0" smtClean="0"/>
          </a:p>
          <a:p>
            <a:r>
              <a:rPr lang="en-US" altLang="ko-KR" dirty="0"/>
              <a:t>EHT and EHT+ can be multiplexed in a single NDPA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493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표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524898"/>
              </p:ext>
            </p:extLst>
          </p:nvPr>
        </p:nvGraphicFramePr>
        <p:xfrm>
          <a:off x="660865" y="5620667"/>
          <a:ext cx="8159431" cy="793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928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534695485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1223308">
                  <a:extLst>
                    <a:ext uri="{9D8B030D-6E8A-4147-A177-3AD203B41FA5}">
                      <a16:colId xmlns:a16="http://schemas.microsoft.com/office/drawing/2014/main" val="1784316248"/>
                    </a:ext>
                  </a:extLst>
                </a:gridCol>
                <a:gridCol w="1461464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1422857">
                  <a:extLst>
                    <a:ext uri="{9D8B030D-6E8A-4147-A177-3AD203B41FA5}">
                      <a16:colId xmlns:a16="http://schemas.microsoft.com/office/drawing/2014/main" val="2664933962"/>
                    </a:ext>
                  </a:extLst>
                </a:gridCol>
                <a:gridCol w="819874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</a:tblGrid>
              <a:tr h="280283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B0     B10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B11     B13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B14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B15          B22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B23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B24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B25                    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B26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B27 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B28   B31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7766126"/>
                  </a:ext>
                </a:extLst>
              </a:tr>
              <a:tr h="513595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AID11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(11)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NDPA Version (3)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 (1)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Partial BW Info (8)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Codebook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Size (2)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Feedback Type 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 Ng (2) 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</a:t>
                      </a:r>
                      <a:endParaRPr lang="en-US" altLang="ko-KR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Option #1: </a:t>
            </a:r>
            <a:r>
              <a:rPr lang="en-US" altLang="ko-KR" dirty="0" smtClean="0"/>
              <a:t>One Partial BW Info Subfields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4"/>
          </a:xfrm>
        </p:spPr>
        <p:txBody>
          <a:bodyPr>
            <a:normAutofit/>
          </a:bodyPr>
          <a:lstStyle/>
          <a:p>
            <a:r>
              <a:rPr lang="en-US" altLang="ko-KR" sz="1800" dirty="0" smtClean="0"/>
              <a:t>Similar to 11ax, Partial BW Info subfield indicates [RU Start Index</a:t>
            </a:r>
            <a:r>
              <a:rPr lang="en-US" altLang="ko-KR" sz="1800" dirty="0"/>
              <a:t>, RU </a:t>
            </a:r>
            <a:r>
              <a:rPr lang="en-US" altLang="ko-KR" sz="1800" dirty="0" smtClean="0"/>
              <a:t>End </a:t>
            </a:r>
            <a:r>
              <a:rPr lang="en-US" altLang="ko-KR" sz="1800" dirty="0"/>
              <a:t>Index</a:t>
            </a:r>
            <a:r>
              <a:rPr lang="en-US" altLang="ko-KR" sz="1800" dirty="0" smtClean="0"/>
              <a:t>]</a:t>
            </a:r>
          </a:p>
          <a:p>
            <a:pPr lvl="1"/>
            <a:r>
              <a:rPr lang="en-US" altLang="ko-KR" sz="1600" dirty="0" smtClean="0"/>
              <a:t>Granularity</a:t>
            </a:r>
            <a:r>
              <a:rPr lang="en-US" altLang="ko-KR" sz="1600" dirty="0"/>
              <a:t>: </a:t>
            </a:r>
            <a:r>
              <a:rPr lang="en-US" altLang="ko-KR" sz="1600" dirty="0" smtClean="0"/>
              <a:t>242-tone RU</a:t>
            </a:r>
          </a:p>
          <a:p>
            <a:pPr lvl="1"/>
            <a:r>
              <a:rPr lang="en-US" altLang="ko-KR" sz="1600" dirty="0" smtClean="0"/>
              <a:t>Partial BW Info: 8 bits</a:t>
            </a:r>
          </a:p>
          <a:p>
            <a:r>
              <a:rPr lang="en-US" altLang="ko-KR" sz="1800" dirty="0" smtClean="0"/>
              <a:t>NDPA Identification: Option #A / Option #B</a:t>
            </a:r>
          </a:p>
          <a:p>
            <a:r>
              <a:rPr lang="en-US" altLang="ko-KR" sz="1800" dirty="0" smtClean="0"/>
              <a:t>STA </a:t>
            </a:r>
            <a:r>
              <a:rPr lang="en-US" altLang="ko-KR" sz="1800" dirty="0"/>
              <a:t>Info subfield: </a:t>
            </a:r>
            <a:r>
              <a:rPr lang="en-US" altLang="ko-KR" sz="1800" dirty="0" smtClean="0"/>
              <a:t>4 bytes</a:t>
            </a:r>
          </a:p>
          <a:p>
            <a:pPr lvl="1"/>
            <a:r>
              <a:rPr lang="en-US" altLang="ko-KR" sz="1600" dirty="0" smtClean="0"/>
              <a:t>1 bit is reserved in the STA Info subfield (cf. 4 bits are reserved for Option #B)</a:t>
            </a:r>
            <a:endParaRPr lang="en-US" altLang="ko-KR" sz="1600" dirty="0"/>
          </a:p>
          <a:p>
            <a:r>
              <a:rPr lang="en-US" altLang="ko-KR" sz="1800" dirty="0" smtClean="0"/>
              <a:t>Pros: </a:t>
            </a:r>
          </a:p>
          <a:p>
            <a:pPr lvl="1"/>
            <a:r>
              <a:rPr lang="en-US" altLang="ko-KR" sz="1600" dirty="0"/>
              <a:t>The size of STA Info field is 4 </a:t>
            </a:r>
            <a:r>
              <a:rPr lang="en-US" altLang="ko-KR" sz="1600" dirty="0" smtClean="0"/>
              <a:t>bytes </a:t>
            </a:r>
            <a:r>
              <a:rPr lang="en-US" altLang="ko-KR" sz="1600" dirty="0"/>
              <a:t>as 11ax</a:t>
            </a:r>
          </a:p>
          <a:p>
            <a:r>
              <a:rPr lang="en-US" altLang="ko-KR" sz="1800" dirty="0" smtClean="0"/>
              <a:t>Cons:</a:t>
            </a:r>
          </a:p>
          <a:p>
            <a:pPr lvl="1"/>
            <a:r>
              <a:rPr lang="en-US" altLang="ko-KR" sz="1600" dirty="0" smtClean="0"/>
              <a:t>Cannot indicate the </a:t>
            </a:r>
            <a:r>
              <a:rPr lang="en-US" altLang="ko-KR" sz="1600" dirty="0"/>
              <a:t>non-adjacent </a:t>
            </a:r>
            <a:r>
              <a:rPr lang="en-US" altLang="ko-KR" sz="1600" dirty="0" err="1" smtClean="0"/>
              <a:t>subbands</a:t>
            </a:r>
            <a:endParaRPr lang="en-US" altLang="ko-KR" sz="1600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graphicFrame>
        <p:nvGraphicFramePr>
          <p:cNvPr id="24" name="표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283340"/>
              </p:ext>
            </p:extLst>
          </p:nvPr>
        </p:nvGraphicFramePr>
        <p:xfrm>
          <a:off x="872458" y="4890642"/>
          <a:ext cx="6816762" cy="701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584307">
                  <a:extLst>
                    <a:ext uri="{9D8B030D-6E8A-4147-A177-3AD203B41FA5}">
                      <a16:colId xmlns:a16="http://schemas.microsoft.com/office/drawing/2014/main" val="2615641125"/>
                    </a:ext>
                  </a:extLst>
                </a:gridCol>
                <a:gridCol w="584307">
                  <a:extLst>
                    <a:ext uri="{9D8B030D-6E8A-4147-A177-3AD203B41FA5}">
                      <a16:colId xmlns:a16="http://schemas.microsoft.com/office/drawing/2014/main" val="1943328823"/>
                    </a:ext>
                  </a:extLst>
                </a:gridCol>
                <a:gridCol w="978006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226652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272641295"/>
                    </a:ext>
                  </a:extLst>
                </a:gridCol>
                <a:gridCol w="710142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</a:tblGrid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Control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Duration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RA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TA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Sounding Dialog Token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 Info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….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 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FCS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  <a:tr h="171360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Octets: 2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455185"/>
                  </a:ext>
                </a:extLst>
              </a:tr>
            </a:tbl>
          </a:graphicData>
        </a:graphic>
      </p:graphicFrame>
      <p:cxnSp>
        <p:nvCxnSpPr>
          <p:cNvPr id="29" name="직선 연결선 28"/>
          <p:cNvCxnSpPr/>
          <p:nvPr/>
        </p:nvCxnSpPr>
        <p:spPr bwMode="auto">
          <a:xfrm flipV="1">
            <a:off x="1038502" y="5433939"/>
            <a:ext cx="4433498" cy="211668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 bwMode="auto">
          <a:xfrm flipH="1" flipV="1">
            <a:off x="6372000" y="5425626"/>
            <a:ext cx="2054816" cy="294798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727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163598</TotalTime>
  <Words>2200</Words>
  <Application>Microsoft Office PowerPoint</Application>
  <PresentationFormat>화면 슬라이드 쇼(4:3)</PresentationFormat>
  <Paragraphs>548</Paragraphs>
  <Slides>21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3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30" baseType="lpstr">
      <vt:lpstr>맑은 고딕</vt:lpstr>
      <vt:lpstr>Arial</vt:lpstr>
      <vt:lpstr>Cambria Math</vt:lpstr>
      <vt:lpstr>Times New Roman</vt:lpstr>
      <vt:lpstr>Wingdings</vt:lpstr>
      <vt:lpstr>802-11-Submission</vt:lpstr>
      <vt:lpstr>1_디자인 사용자 지정</vt:lpstr>
      <vt:lpstr>디자인 사용자 지정</vt:lpstr>
      <vt:lpstr>Document</vt:lpstr>
      <vt:lpstr>Partial Bandwidth Feedback for Multi-RU</vt:lpstr>
      <vt:lpstr>Introduction</vt:lpstr>
      <vt:lpstr>Recap: HE NDPA Structure (1)</vt:lpstr>
      <vt:lpstr>Recap: HE NDPA Structure (2)</vt:lpstr>
      <vt:lpstr>Motivation</vt:lpstr>
      <vt:lpstr>EHT NDPA Update</vt:lpstr>
      <vt:lpstr>EHT NDPA Identification (1)</vt:lpstr>
      <vt:lpstr>EHT NDPA Identification (2)</vt:lpstr>
      <vt:lpstr>Option #1: One Partial BW Info Subfields</vt:lpstr>
      <vt:lpstr>Option #2: Two Partial BW Info Subfields</vt:lpstr>
      <vt:lpstr>Option #3: Reuse the RU Allocation Subfield</vt:lpstr>
      <vt:lpstr>EHT MIMO Control Field Update (1)</vt:lpstr>
      <vt:lpstr>EHT MIMO Control Field Update (2)</vt:lpstr>
      <vt:lpstr>Summary</vt:lpstr>
      <vt:lpstr>SP #1</vt:lpstr>
      <vt:lpstr>SP #2</vt:lpstr>
      <vt:lpstr>SP #3</vt:lpstr>
      <vt:lpstr>SP #4</vt:lpstr>
      <vt:lpstr>SP #5</vt:lpstr>
      <vt:lpstr>SP #6</vt:lpstr>
      <vt:lpstr>Reference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전은성/JEON EUN SUNG</cp:lastModifiedBy>
  <cp:revision>3676</cp:revision>
  <cp:lastPrinted>2020-06-10T06:40:30Z</cp:lastPrinted>
  <dcterms:created xsi:type="dcterms:W3CDTF">2007-05-21T21:00:37Z</dcterms:created>
  <dcterms:modified xsi:type="dcterms:W3CDTF">2020-09-01T07:32:43Z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