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22"/>
  </p:notesMasterIdLst>
  <p:handoutMasterIdLst>
    <p:handoutMasterId r:id="rId23"/>
  </p:handoutMasterIdLst>
  <p:sldIdLst>
    <p:sldId id="269" r:id="rId4"/>
    <p:sldId id="377" r:id="rId5"/>
    <p:sldId id="429" r:id="rId6"/>
    <p:sldId id="444" r:id="rId7"/>
    <p:sldId id="418" r:id="rId8"/>
    <p:sldId id="455" r:id="rId9"/>
    <p:sldId id="428" r:id="rId10"/>
    <p:sldId id="450" r:id="rId11"/>
    <p:sldId id="447" r:id="rId12"/>
    <p:sldId id="420" r:id="rId13"/>
    <p:sldId id="438" r:id="rId14"/>
    <p:sldId id="415" r:id="rId15"/>
    <p:sldId id="452" r:id="rId16"/>
    <p:sldId id="456" r:id="rId17"/>
    <p:sldId id="441" r:id="rId18"/>
    <p:sldId id="409" r:id="rId19"/>
    <p:sldId id="453" r:id="rId20"/>
    <p:sldId id="454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0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2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802.11-20/0950r2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8BF6-DDE8-4B55-B48A-C97146C13EB1}" type="datetimeFigureOut">
              <a:rPr lang="ko-KR" altLang="en-US" smtClean="0"/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Partial Bandwidth Feedback for Multi-RU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161958"/>
              </p:ext>
            </p:extLst>
          </p:nvPr>
        </p:nvGraphicFramePr>
        <p:xfrm>
          <a:off x="519113" y="2752725"/>
          <a:ext cx="7666037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63" name="Document" r:id="rId4" imgW="9055949" imgH="4544316" progId="Word.Document.8">
                  <p:embed/>
                </p:oleObj>
              </mc:Choice>
              <mc:Fallback>
                <p:oleObj name="Document" r:id="rId4" imgW="9055949" imgH="454431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666037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MIMO Control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 MIMO Control field format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For Option #1</a:t>
            </a:r>
          </a:p>
          <a:p>
            <a:pPr lvl="2"/>
            <a:r>
              <a:rPr lang="en-US" altLang="ko-KR" dirty="0" smtClean="0"/>
              <a:t>[2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 Index,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End Index] are present if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Start-End Index Present is equal to 1</a:t>
            </a:r>
          </a:p>
          <a:p>
            <a:pPr lvl="2"/>
            <a:r>
              <a:rPr lang="en-US" altLang="ko-KR" dirty="0" smtClean="0"/>
              <a:t>Size of EHT MIMO Control field: 6 or 8 or 10 byte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For Option #2</a:t>
            </a:r>
          </a:p>
          <a:p>
            <a:pPr lvl="2"/>
            <a:r>
              <a:rPr lang="en-US" altLang="ko-KR" dirty="0" smtClean="0"/>
              <a:t>Size of EHT MIMO Control Field: 5 or 7 byte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666639"/>
              </p:ext>
            </p:extLst>
          </p:nvPr>
        </p:nvGraphicFramePr>
        <p:xfrm>
          <a:off x="843276" y="4200426"/>
          <a:ext cx="7510591" cy="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81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611581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887429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489771453"/>
                    </a:ext>
                  </a:extLst>
                </a:gridCol>
              </a:tblGrid>
              <a:tr h="64871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Start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End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Start-End Index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End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511635"/>
              </p:ext>
            </p:extLst>
          </p:nvPr>
        </p:nvGraphicFramePr>
        <p:xfrm>
          <a:off x="1152000" y="5700427"/>
          <a:ext cx="6659999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17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120162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218642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12115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146237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26671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Allocation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65276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              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or 16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413335"/>
              </p:ext>
            </p:extLst>
          </p:nvPr>
        </p:nvGraphicFramePr>
        <p:xfrm>
          <a:off x="1332000" y="1956093"/>
          <a:ext cx="6828503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562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541562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785828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9696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844048713"/>
                    </a:ext>
                  </a:extLst>
                </a:gridCol>
                <a:gridCol w="776075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95635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  <a:gridCol w="765082">
                  <a:extLst>
                    <a:ext uri="{9D8B030D-6E8A-4147-A177-3AD203B41FA5}">
                      <a16:colId xmlns:a16="http://schemas.microsoft.com/office/drawing/2014/main" val="279101298"/>
                    </a:ext>
                  </a:extLst>
                </a:gridCol>
                <a:gridCol w="765082">
                  <a:extLst>
                    <a:ext uri="{9D8B030D-6E8A-4147-A177-3AD203B41FA5}">
                      <a16:colId xmlns:a16="http://schemas.microsoft.com/office/drawing/2014/main" val="413810379"/>
                    </a:ext>
                  </a:extLst>
                </a:gridCol>
              </a:tblGrid>
              <a:tr h="64871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Remaining Feedback Segments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Feedback Segment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Bit: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slide, </a:t>
            </a:r>
            <a:r>
              <a:rPr lang="en-US" altLang="ko-KR" dirty="0"/>
              <a:t>we proposed a</a:t>
            </a:r>
            <a:r>
              <a:rPr lang="en-US" altLang="ko-KR" dirty="0" smtClean="0"/>
              <a:t> modified signaling for the partial BW feedback to reduce feedback overhead </a:t>
            </a:r>
            <a:r>
              <a:rPr lang="en-US" altLang="ko-KR" dirty="0"/>
              <a:t>in multi-RU combination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#1</a:t>
            </a:r>
            <a:endParaRPr lang="en-US" altLang="ko-KR" dirty="0"/>
          </a:p>
          <a:p>
            <a:pPr lvl="2"/>
            <a:r>
              <a:rPr lang="en-US" altLang="ko-KR" dirty="0"/>
              <a:t>Duplicated STA Info subfield for </a:t>
            </a:r>
            <a:r>
              <a:rPr lang="en-US" altLang="ko-KR" dirty="0" smtClean="0"/>
              <a:t>one STA</a:t>
            </a:r>
          </a:p>
          <a:p>
            <a:pPr lvl="2"/>
            <a:r>
              <a:rPr lang="en-US" altLang="ko-KR" dirty="0" smtClean="0"/>
              <a:t>STA Info subfield: 6 byte or 12 byte</a:t>
            </a:r>
          </a:p>
          <a:p>
            <a:pPr lvl="1"/>
            <a:r>
              <a:rPr lang="en-US" altLang="ko-KR" dirty="0" smtClean="0"/>
              <a:t>Option #2</a:t>
            </a:r>
            <a:endParaRPr lang="en-US" altLang="ko-KR" dirty="0"/>
          </a:p>
          <a:p>
            <a:pPr lvl="2"/>
            <a:r>
              <a:rPr lang="en-US" altLang="ko-KR" dirty="0" smtClean="0"/>
              <a:t>Use the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</a:t>
            </a:r>
          </a:p>
          <a:p>
            <a:pPr lvl="2"/>
            <a:r>
              <a:rPr lang="en-US" altLang="ko-KR" dirty="0"/>
              <a:t>STA Info subfield: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77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</a:t>
            </a:r>
            <a:r>
              <a:rPr lang="en-US" altLang="ko-KR" b="0" dirty="0" err="1"/>
              <a:t>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[2] </a:t>
            </a:r>
            <a:r>
              <a:rPr lang="en-US" altLang="ko-KR" b="0" dirty="0" smtClean="0"/>
              <a:t>802.11-19/0828r4, Feedback </a:t>
            </a:r>
            <a:r>
              <a:rPr lang="en-US" altLang="ko-KR" b="0" dirty="0"/>
              <a:t>Overhead Analysis for 16 Spatial Stream MIMO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</a:t>
            </a:r>
            <a:r>
              <a:rPr lang="en-US" altLang="ko-KR" b="0" dirty="0" smtClean="0"/>
              <a:t>] </a:t>
            </a:r>
            <a:r>
              <a:rPr lang="en-US" altLang="ko-KR" b="0" dirty="0"/>
              <a:t>802.11-20/0828r0, RU Allocation Subfield Design for EHT Trigger Frame</a:t>
            </a: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6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design the EHT NDPA frame based on the VHT/HE NDPA frame with following modifications?</a:t>
            </a:r>
          </a:p>
          <a:p>
            <a:pPr lvl="1"/>
            <a:r>
              <a:rPr lang="en-US" altLang="ko-KR" dirty="0" smtClean="0"/>
              <a:t>Other modifications are TBD</a:t>
            </a:r>
          </a:p>
          <a:p>
            <a:endParaRPr lang="en-US" altLang="ko-KR" dirty="0" smtClean="0"/>
          </a:p>
          <a:p>
            <a:pPr lvl="2"/>
            <a:r>
              <a:rPr lang="en-US" altLang="ko-KR" dirty="0" smtClean="0"/>
              <a:t>Ranging and HE subfield in Sounding Dialog Token</a:t>
            </a:r>
          </a:p>
          <a:p>
            <a:pPr lvl="2"/>
            <a:endParaRPr lang="en-US" altLang="ko-KR" i="1" dirty="0" smtClean="0"/>
          </a:p>
          <a:p>
            <a:pPr lvl="2"/>
            <a:endParaRPr lang="en-US" altLang="ko-KR" i="1" dirty="0"/>
          </a:p>
          <a:p>
            <a:pPr lvl="2"/>
            <a:endParaRPr lang="en-US" altLang="ko-KR" i="1" dirty="0" smtClean="0"/>
          </a:p>
          <a:p>
            <a:pPr lvl="2"/>
            <a:endParaRPr lang="en-US" altLang="ko-KR" i="1" dirty="0"/>
          </a:p>
          <a:p>
            <a:pPr lvl="2"/>
            <a:endParaRPr lang="en-US" altLang="ko-KR" i="1" dirty="0" smtClean="0"/>
          </a:p>
          <a:p>
            <a:pPr lvl="2"/>
            <a:r>
              <a:rPr lang="en-US" altLang="ko-KR" i="1" dirty="0" err="1" smtClean="0"/>
              <a:t>N</a:t>
            </a:r>
            <a:r>
              <a:rPr lang="en-US" altLang="ko-KR" i="1" baseline="-25000" dirty="0" err="1" smtClean="0"/>
              <a:t>c</a:t>
            </a:r>
            <a:r>
              <a:rPr lang="en-US" altLang="ko-KR" i="1" baseline="-25000" dirty="0" smtClean="0"/>
              <a:t> </a:t>
            </a:r>
            <a:r>
              <a:rPr lang="en-US" altLang="ko-KR" dirty="0"/>
              <a:t>: </a:t>
            </a:r>
            <a:r>
              <a:rPr lang="en-US" altLang="ko-KR" dirty="0" smtClean="0">
                <a:sym typeface="Wingdings" panose="05000000000000000000" pitchFamily="2" charset="2"/>
              </a:rPr>
              <a:t>4bit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NDPA Version: 3bit</a:t>
            </a:r>
          </a:p>
          <a:p>
            <a:pPr lvl="3"/>
            <a:r>
              <a:rPr lang="en-US" altLang="ko-KR" dirty="0"/>
              <a:t>Identify the exact NDPA version starting with 802.11be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/ N / Abstain</a:t>
            </a:r>
            <a:endParaRPr lang="ko-KR" altLang="en-US" dirty="0" smtClean="0"/>
          </a:p>
          <a:p>
            <a:pPr lvl="1"/>
            <a:endParaRPr lang="en-US" altLang="ko-KR" kern="1200" dirty="0" smtClean="0"/>
          </a:p>
          <a:p>
            <a:pPr lvl="2"/>
            <a:endParaRPr lang="en-US" altLang="ko-KR" kern="1200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 / N</a:t>
            </a:r>
            <a:r>
              <a:rPr lang="en-US" altLang="ko-KR" dirty="0"/>
              <a:t> </a:t>
            </a:r>
            <a:r>
              <a:rPr lang="en-US" altLang="ko-KR" dirty="0" smtClean="0"/>
              <a:t>/ Abstain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294386"/>
              </p:ext>
            </p:extLst>
          </p:nvPr>
        </p:nvGraphicFramePr>
        <p:xfrm>
          <a:off x="2771800" y="3249000"/>
          <a:ext cx="3600400" cy="1310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65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1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/>
                        <a:t>EHT, EHT+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Ranging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0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design the EHT MIMO control field</a:t>
            </a:r>
            <a:r>
              <a:rPr lang="en-US" altLang="ko-KR" dirty="0" smtClean="0"/>
              <a:t> </a:t>
            </a:r>
            <a:r>
              <a:rPr lang="en-US" altLang="ko-KR" dirty="0"/>
              <a:t>based on the </a:t>
            </a:r>
            <a:r>
              <a:rPr lang="en-US" altLang="ko-KR" dirty="0" smtClean="0"/>
              <a:t>VHT/HE </a:t>
            </a:r>
            <a:r>
              <a:rPr lang="en-US" altLang="ko-KR" dirty="0"/>
              <a:t>MIMO control field</a:t>
            </a:r>
            <a:r>
              <a:rPr lang="en-US" altLang="ko-KR" dirty="0" smtClean="0"/>
              <a:t> </a:t>
            </a:r>
            <a:r>
              <a:rPr lang="en-US" altLang="ko-KR" dirty="0"/>
              <a:t>with following modifications?</a:t>
            </a:r>
          </a:p>
          <a:p>
            <a:pPr lvl="1"/>
            <a:r>
              <a:rPr lang="en-US" altLang="ko-KR" dirty="0" smtClean="0"/>
              <a:t>Other </a:t>
            </a:r>
            <a:r>
              <a:rPr lang="en-US" altLang="ko-KR" dirty="0"/>
              <a:t>modifications are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EHT MIMO control field</a:t>
            </a:r>
          </a:p>
          <a:p>
            <a:pPr lvl="2"/>
            <a:r>
              <a:rPr lang="en-US" altLang="ko-KR" i="1" dirty="0" err="1" smtClean="0"/>
              <a:t>N</a:t>
            </a:r>
            <a:r>
              <a:rPr lang="en-US" altLang="ko-KR" i="1" baseline="-25000" dirty="0" err="1" smtClean="0"/>
              <a:t>c</a:t>
            </a:r>
            <a:r>
              <a:rPr lang="en-US" altLang="ko-KR" i="1" baseline="-25000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smtClean="0">
                <a:sym typeface="Wingdings" panose="05000000000000000000" pitchFamily="2" charset="2"/>
              </a:rPr>
              <a:t>4bit</a:t>
            </a:r>
            <a:endParaRPr lang="en-US" altLang="ko-KR" dirty="0" smtClean="0"/>
          </a:p>
          <a:p>
            <a:pPr lvl="2"/>
            <a:r>
              <a:rPr lang="en-US" altLang="ko-KR" i="1" dirty="0" err="1" smtClean="0"/>
              <a:t>N</a:t>
            </a:r>
            <a:r>
              <a:rPr lang="en-US" altLang="ko-KR" i="1" baseline="-25000" dirty="0" err="1" smtClean="0"/>
              <a:t>r</a:t>
            </a:r>
            <a:r>
              <a:rPr lang="en-US" altLang="ko-KR" i="1" baseline="-25000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smtClean="0">
                <a:sym typeface="Wingdings" panose="05000000000000000000" pitchFamily="2" charset="2"/>
              </a:rPr>
              <a:t>4bit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BW: 3bit </a:t>
            </a:r>
          </a:p>
          <a:p>
            <a:pPr lvl="3"/>
            <a:r>
              <a:rPr lang="en-US" altLang="ko-KR" dirty="0" smtClean="0"/>
              <a:t>0: 20MHz, 1: 40MHz, 2: 80MHz, 3: 160MHz, 4: 320MHz</a:t>
            </a:r>
          </a:p>
          <a:p>
            <a:pPr lvl="2"/>
            <a:r>
              <a:rPr lang="en-US" altLang="ko-KR" kern="1200" dirty="0" smtClean="0"/>
              <a:t>Disallowed </a:t>
            </a:r>
            <a:r>
              <a:rPr lang="en-US" altLang="ko-KR" kern="1200" dirty="0" err="1" smtClean="0"/>
              <a:t>Subchannel</a:t>
            </a:r>
            <a:r>
              <a:rPr lang="en-US" altLang="ko-KR" kern="1200" dirty="0" smtClean="0"/>
              <a:t> Bitmap: </a:t>
            </a:r>
            <a:r>
              <a:rPr lang="en-US" altLang="ko-KR" kern="1200" dirty="0" smtClean="0">
                <a:sym typeface="Wingdings" panose="05000000000000000000" pitchFamily="2" charset="2"/>
              </a:rPr>
              <a:t>0 or 16bit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/ N / Abstain</a:t>
            </a:r>
            <a:endParaRPr lang="ko-KR" altLang="en-US" dirty="0" smtClean="0"/>
          </a:p>
          <a:p>
            <a:pPr lvl="1"/>
            <a:endParaRPr lang="en-US" altLang="ko-KR" kern="1200" dirty="0" smtClean="0"/>
          </a:p>
          <a:p>
            <a:pPr lvl="2"/>
            <a:endParaRPr lang="en-US" altLang="ko-KR" kern="1200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 / N</a:t>
            </a:r>
            <a:r>
              <a:rPr lang="en-US" altLang="ko-KR" dirty="0"/>
              <a:t> </a:t>
            </a:r>
            <a:r>
              <a:rPr lang="en-US" altLang="ko-KR" dirty="0" smtClean="0"/>
              <a:t>/ Abstain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15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</a:t>
            </a:r>
            <a:r>
              <a:rPr lang="en-US" altLang="ko-KR" dirty="0" smtClean="0"/>
              <a:t>indication </a:t>
            </a:r>
            <a:r>
              <a:rPr lang="en-US" altLang="ko-KR" dirty="0"/>
              <a:t>of the partial BW feedback, which option do you support in NDP Announcement frame and MIMO Control Field?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Option #1</a:t>
            </a:r>
          </a:p>
          <a:p>
            <a:pPr lvl="2"/>
            <a:r>
              <a:rPr lang="en-US" altLang="ko-KR" dirty="0" smtClean="0"/>
              <a:t>Support duplicated </a:t>
            </a:r>
            <a:r>
              <a:rPr lang="en-US" altLang="ko-KR" dirty="0"/>
              <a:t>STA Info subfield for one STA</a:t>
            </a:r>
          </a:p>
          <a:p>
            <a:pPr lvl="2"/>
            <a:r>
              <a:rPr lang="en-US" altLang="ko-KR" dirty="0" smtClean="0"/>
              <a:t>STA Info subfield: 6 byte or 12 byte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Option #2</a:t>
            </a:r>
            <a:endParaRPr lang="en-US" altLang="ko-KR" dirty="0"/>
          </a:p>
          <a:p>
            <a:pPr lvl="2"/>
            <a:r>
              <a:rPr lang="en-US" altLang="ko-KR" dirty="0"/>
              <a:t>Use the RU allocation subfield</a:t>
            </a:r>
          </a:p>
          <a:p>
            <a:pPr lvl="2"/>
            <a:r>
              <a:rPr lang="en-US" altLang="ko-KR" dirty="0" smtClean="0"/>
              <a:t>STA Info subfield: 4 byte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1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29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Option #</a:t>
            </a:r>
            <a:r>
              <a:rPr lang="en-US" altLang="ko-KR" dirty="0"/>
              <a:t>1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If scheduling algorithm determines to allocates 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RU for STA #1 and 484 RU for STA #2  with 240MHz OFDMA in </a:t>
                </a:r>
                <a:r>
                  <a:rPr lang="en-US" altLang="ko-KR" dirty="0" smtClean="0"/>
                  <a:t>11be</a:t>
                </a:r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1548900" y="2819270"/>
          <a:ext cx="6046200" cy="15097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9240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977066478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1096316371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val="869020881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 #1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 #2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RU Start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Start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-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-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28" name="그룹 27"/>
          <p:cNvGrpSpPr/>
          <p:nvPr/>
        </p:nvGrpSpPr>
        <p:grpSpPr>
          <a:xfrm>
            <a:off x="1153121" y="4729962"/>
            <a:ext cx="7315383" cy="381793"/>
            <a:chOff x="2038977" y="3248207"/>
            <a:chExt cx="5113937" cy="381793"/>
          </a:xfrm>
        </p:grpSpPr>
        <p:sp>
          <p:nvSpPr>
            <p:cNvPr id="29" name="사다리꼴 28"/>
            <p:cNvSpPr/>
            <p:nvPr/>
          </p:nvSpPr>
          <p:spPr bwMode="auto">
            <a:xfrm>
              <a:off x="3726798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  <p:sp>
          <p:nvSpPr>
            <p:cNvPr id="30" name="사다리꼴 29"/>
            <p:cNvSpPr/>
            <p:nvPr/>
          </p:nvSpPr>
          <p:spPr bwMode="auto">
            <a:xfrm>
              <a:off x="2890185" y="3248207"/>
              <a:ext cx="836613" cy="381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484</a:t>
              </a:r>
              <a:endParaRPr kumimoji="0" lang="ko-K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사다리꼴 30"/>
            <p:cNvSpPr/>
            <p:nvPr/>
          </p:nvSpPr>
          <p:spPr bwMode="auto">
            <a:xfrm>
              <a:off x="2038977" y="3248207"/>
              <a:ext cx="83661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/>
                <a:t>484</a:t>
              </a:r>
              <a:endParaRPr lang="ko-KR" altLang="en-US" sz="1600" b="1" dirty="0"/>
            </a:p>
          </p:txBody>
        </p:sp>
        <p:sp>
          <p:nvSpPr>
            <p:cNvPr id="32" name="사다리꼴 31"/>
            <p:cNvSpPr/>
            <p:nvPr/>
          </p:nvSpPr>
          <p:spPr bwMode="auto">
            <a:xfrm>
              <a:off x="5446881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01259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           </a:t>
            </a:r>
            <a:r>
              <a:rPr lang="en-US" altLang="ko-KR" b="1" dirty="0" smtClean="0"/>
              <a:t>…      </a:t>
            </a:r>
            <a:r>
              <a:rPr lang="en-US" altLang="ko-KR" b="1" dirty="0" smtClean="0">
                <a:solidFill>
                  <a:srgbClr val="FF0000"/>
                </a:solidFill>
              </a:rPr>
              <a:t>17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52614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36</a:t>
            </a:r>
            <a:r>
              <a:rPr lang="en-US" altLang="ko-KR" b="1" dirty="0" smtClean="0"/>
              <a:t>                         …</a:t>
            </a:r>
            <a:endParaRPr lang="ko-KR" alt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4726" y="5103953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RU index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17034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18</a:t>
            </a:r>
            <a:r>
              <a:rPr lang="en-US" altLang="ko-KR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b="1" dirty="0" smtClean="0"/>
              <a:t>…       35</a:t>
            </a:r>
            <a:endParaRPr lang="ko-KR" alt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07961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 …                       </a:t>
            </a:r>
            <a:r>
              <a:rPr lang="en-US" altLang="ko-KR" b="1" dirty="0" smtClean="0">
                <a:solidFill>
                  <a:srgbClr val="FF0000"/>
                </a:solidFill>
              </a:rPr>
              <a:t>111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9" name="직선 화살표 연결선 38"/>
          <p:cNvCxnSpPr/>
          <p:nvPr/>
        </p:nvCxnSpPr>
        <p:spPr bwMode="auto">
          <a:xfrm>
            <a:off x="2401635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 bwMode="auto">
          <a:xfrm>
            <a:off x="1066507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 bwMode="auto">
          <a:xfrm>
            <a:off x="3710604" y="5708831"/>
            <a:ext cx="47579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9292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99543" y="5432449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4987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71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Option #2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If scheduling algorithm determines to allocates 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RU for STA #1 and 484 RU for STA #2  with 240MHz OFDMA in </a:t>
                </a:r>
                <a:r>
                  <a:rPr lang="en-US" altLang="ko-KR" dirty="0" smtClean="0"/>
                  <a:t>11be</a:t>
                </a:r>
              </a:p>
              <a:p>
                <a:pPr lvl="1"/>
                <a:r>
                  <a:rPr lang="en-US" altLang="ko-KR" dirty="0" smtClean="0"/>
                  <a:t>See [3] for the value of RU allocation subfield</a:t>
                </a:r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2181903" y="3249000"/>
          <a:ext cx="4856393" cy="105507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30097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2826296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</a:tblGrid>
              <a:tr h="35240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RU</a:t>
                      </a:r>
                      <a:r>
                        <a:rPr lang="en-US" altLang="ko-KR" sz="1500" baseline="0" dirty="0" smtClean="0"/>
                        <a:t> allocation subfield [X8-X0]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51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001010111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51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001000001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38" name="그룹 37"/>
          <p:cNvGrpSpPr/>
          <p:nvPr/>
        </p:nvGrpSpPr>
        <p:grpSpPr>
          <a:xfrm>
            <a:off x="1153121" y="4729962"/>
            <a:ext cx="7315383" cy="381793"/>
            <a:chOff x="2038977" y="3248207"/>
            <a:chExt cx="5113937" cy="381793"/>
          </a:xfrm>
        </p:grpSpPr>
        <p:sp>
          <p:nvSpPr>
            <p:cNvPr id="39" name="사다리꼴 38"/>
            <p:cNvSpPr/>
            <p:nvPr/>
          </p:nvSpPr>
          <p:spPr bwMode="auto">
            <a:xfrm>
              <a:off x="3726798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  <p:sp>
          <p:nvSpPr>
            <p:cNvPr id="40" name="사다리꼴 39"/>
            <p:cNvSpPr/>
            <p:nvPr/>
          </p:nvSpPr>
          <p:spPr bwMode="auto">
            <a:xfrm>
              <a:off x="2890185" y="3248207"/>
              <a:ext cx="836613" cy="381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484</a:t>
              </a:r>
              <a:endParaRPr kumimoji="0" lang="ko-K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사다리꼴 40"/>
            <p:cNvSpPr/>
            <p:nvPr/>
          </p:nvSpPr>
          <p:spPr bwMode="auto">
            <a:xfrm>
              <a:off x="2038977" y="3248207"/>
              <a:ext cx="83661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/>
                <a:t>484</a:t>
              </a:r>
              <a:endParaRPr lang="ko-KR" altLang="en-US" sz="1600" b="1" dirty="0"/>
            </a:p>
          </p:txBody>
        </p:sp>
        <p:sp>
          <p:nvSpPr>
            <p:cNvPr id="42" name="사다리꼴 41"/>
            <p:cNvSpPr/>
            <p:nvPr/>
          </p:nvSpPr>
          <p:spPr bwMode="auto">
            <a:xfrm>
              <a:off x="5446881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101259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           </a:t>
            </a:r>
            <a:r>
              <a:rPr lang="en-US" altLang="ko-KR" b="1" dirty="0" smtClean="0"/>
              <a:t>…      </a:t>
            </a:r>
            <a:r>
              <a:rPr lang="en-US" altLang="ko-KR" b="1" dirty="0" smtClean="0">
                <a:solidFill>
                  <a:srgbClr val="FF0000"/>
                </a:solidFill>
              </a:rPr>
              <a:t>17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52614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36</a:t>
            </a:r>
            <a:r>
              <a:rPr lang="en-US" altLang="ko-KR" b="1" dirty="0" smtClean="0"/>
              <a:t>                         …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64726" y="5103953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RU index</a:t>
            </a:r>
            <a:endParaRPr lang="ko-KR" alt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317034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18</a:t>
            </a:r>
            <a:r>
              <a:rPr lang="en-US" altLang="ko-KR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b="1" dirty="0" smtClean="0"/>
              <a:t>…       35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07961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 …                       </a:t>
            </a:r>
            <a:r>
              <a:rPr lang="en-US" altLang="ko-KR" b="1" dirty="0" smtClean="0">
                <a:solidFill>
                  <a:srgbClr val="FF0000"/>
                </a:solidFill>
              </a:rPr>
              <a:t>111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>
            <a:off x="2401635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 bwMode="auto">
          <a:xfrm>
            <a:off x="1066507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 bwMode="auto">
          <a:xfrm>
            <a:off x="3710604" y="5708831"/>
            <a:ext cx="47579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9292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299543" y="5432449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34987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60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802.11be shall supports that</a:t>
            </a:r>
          </a:p>
          <a:p>
            <a:pPr lvl="1"/>
            <a:r>
              <a:rPr lang="en-US" altLang="ko-KR" dirty="0" smtClean="0"/>
              <a:t>Wideband band and noncontiguous spectrum utilization</a:t>
            </a:r>
          </a:p>
          <a:p>
            <a:pPr lvl="1"/>
            <a:r>
              <a:rPr lang="en-US" altLang="ko-KR" dirty="0" smtClean="0"/>
              <a:t>Large size RU combination assigned to </a:t>
            </a:r>
            <a:r>
              <a:rPr lang="en-US" altLang="ko-KR" dirty="0"/>
              <a:t>a single STA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Maximum 16 spatial stream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Feedback overhead is significantly increased, compared to </a:t>
            </a:r>
            <a:r>
              <a:rPr lang="en-US" altLang="ko-KR" dirty="0"/>
              <a:t>11ax </a:t>
            </a: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In order to reduce feedback overhead, the partial BW feedback is adopted in 11ax as an optional feature </a:t>
            </a:r>
          </a:p>
          <a:p>
            <a:pPr lvl="1"/>
            <a:r>
              <a:rPr lang="en-US" altLang="ko-KR" dirty="0" smtClean="0"/>
              <a:t>Partial BW feedback</a:t>
            </a:r>
          </a:p>
          <a:p>
            <a:pPr lvl="2"/>
            <a:r>
              <a:rPr lang="en-US" altLang="ko-KR" dirty="0" smtClean="0"/>
              <a:t>By choosing [RU Start Index, RU End Index] to cover the allocated RU only, feedback overhead can be reduced compared with full BW feedback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slide, we show </a:t>
            </a:r>
            <a:r>
              <a:rPr lang="en-US" altLang="ko-KR" dirty="0"/>
              <a:t>a</a:t>
            </a:r>
            <a:r>
              <a:rPr lang="en-US" altLang="ko-KR" dirty="0" smtClean="0"/>
              <a:t> modified signaling for partial BW </a:t>
            </a:r>
            <a:r>
              <a:rPr lang="en-US" altLang="ko-KR" dirty="0"/>
              <a:t>f</a:t>
            </a:r>
            <a:r>
              <a:rPr lang="en-US" altLang="ko-KR" dirty="0" smtClean="0"/>
              <a:t>eedback for multi-RU combination in 802.11be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</a:t>
            </a:r>
            <a:r>
              <a:rPr lang="en-US" altLang="ko-KR" dirty="0" smtClean="0"/>
              <a:t>NDP </a:t>
            </a:r>
            <a:r>
              <a:rPr lang="en-US" altLang="ko-KR" dirty="0"/>
              <a:t>Announcement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 signals </a:t>
            </a:r>
            <a:r>
              <a:rPr lang="en-US" altLang="ko-KR" dirty="0" smtClean="0"/>
              <a:t>the partial BW info subfield in NDPA</a:t>
            </a:r>
          </a:p>
          <a:p>
            <a:pPr lvl="1"/>
            <a:r>
              <a:rPr lang="en-US" altLang="ko-KR" dirty="0"/>
              <a:t>AP signals RU Start Index (the first 26-tone RU) and RU End Index (the last 26-tone RU) for feedback</a:t>
            </a:r>
          </a:p>
          <a:p>
            <a:pPr lvl="1"/>
            <a:r>
              <a:rPr lang="en-US" altLang="ko-KR" dirty="0"/>
              <a:t>STA feedbacks channel information (CSI) in the tones between RU Start Index and RU End Index</a:t>
            </a:r>
          </a:p>
          <a:p>
            <a:pPr lvl="1"/>
            <a:r>
              <a:rPr lang="en-US" altLang="ko-KR" dirty="0"/>
              <a:t>STA Info subfield: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152000" y="3479140"/>
            <a:ext cx="6840000" cy="2996273"/>
            <a:chOff x="983099" y="2349000"/>
            <a:chExt cx="7033840" cy="3918824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54274" y="2349000"/>
              <a:ext cx="6962665" cy="1418530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3099" y="3831919"/>
              <a:ext cx="7024283" cy="1217081"/>
            </a:xfrm>
            <a:prstGeom prst="rect">
              <a:avLst/>
            </a:prstGeom>
          </p:spPr>
        </p:pic>
        <p:cxnSp>
          <p:nvCxnSpPr>
            <p:cNvPr id="9" name="직선 연결선 8"/>
            <p:cNvCxnSpPr/>
            <p:nvPr/>
          </p:nvCxnSpPr>
          <p:spPr bwMode="auto">
            <a:xfrm flipH="1">
              <a:off x="1862808" y="3500969"/>
              <a:ext cx="3223125" cy="528851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 bwMode="auto">
            <a:xfrm>
              <a:off x="6028459" y="3492303"/>
              <a:ext cx="1594349" cy="559074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" name="모서리가 둥근 직사각형 10"/>
            <p:cNvSpPr/>
            <p:nvPr/>
          </p:nvSpPr>
          <p:spPr bwMode="auto">
            <a:xfrm>
              <a:off x="2543445" y="4054759"/>
              <a:ext cx="1241172" cy="889679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ko-KR" altLang="en-US"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</a:endParaRPr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58730" y="5453639"/>
              <a:ext cx="2922382" cy="814185"/>
            </a:xfrm>
            <a:prstGeom prst="rect">
              <a:avLst/>
            </a:prstGeom>
          </p:spPr>
        </p:pic>
        <p:cxnSp>
          <p:nvCxnSpPr>
            <p:cNvPr id="13" name="직선 연결선 12"/>
            <p:cNvCxnSpPr/>
            <p:nvPr/>
          </p:nvCxnSpPr>
          <p:spPr bwMode="auto">
            <a:xfrm>
              <a:off x="2641532" y="4779520"/>
              <a:ext cx="490468" cy="80948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 bwMode="auto">
            <a:xfrm>
              <a:off x="3757578" y="4741528"/>
              <a:ext cx="1443504" cy="676793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87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EHT NDPA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NDPA, EHT NDPA can be designed by updating following subfields:</a:t>
            </a:r>
          </a:p>
          <a:p>
            <a:pPr lvl="1"/>
            <a:r>
              <a:rPr lang="en-US" altLang="ko-KR" dirty="0"/>
              <a:t>Ranging and HE subfield </a:t>
            </a:r>
            <a:r>
              <a:rPr lang="en-US" altLang="ko-KR" dirty="0" smtClean="0"/>
              <a:t>in Sounding Dialog Token</a:t>
            </a:r>
          </a:p>
          <a:p>
            <a:pPr lvl="2"/>
            <a:r>
              <a:rPr lang="en-US" altLang="ko-KR" dirty="0" smtClean="0">
                <a:solidFill>
                  <a:srgbClr val="FF0000"/>
                </a:solidFill>
              </a:rPr>
              <a:t>0: VHT, EHT, EHT+   (</a:t>
            </a:r>
            <a:r>
              <a:rPr lang="en-US" altLang="ko-KR" dirty="0">
                <a:solidFill>
                  <a:srgbClr val="FF0000"/>
                </a:solidFill>
              </a:rPr>
              <a:t>EHT</a:t>
            </a:r>
            <a:r>
              <a:rPr lang="en-US" altLang="ko-KR" dirty="0" smtClean="0">
                <a:solidFill>
                  <a:srgbClr val="FF0000"/>
                </a:solidFill>
              </a:rPr>
              <a:t>+: the </a:t>
            </a:r>
            <a:r>
              <a:rPr lang="en-US" altLang="ko-KR" dirty="0">
                <a:solidFill>
                  <a:srgbClr val="FF0000"/>
                </a:solidFill>
              </a:rPr>
              <a:t>amendments after </a:t>
            </a:r>
            <a:r>
              <a:rPr lang="en-US" altLang="ko-KR" dirty="0" smtClean="0">
                <a:solidFill>
                  <a:srgbClr val="FF0000"/>
                </a:solidFill>
              </a:rPr>
              <a:t>EHT)</a:t>
            </a:r>
          </a:p>
          <a:p>
            <a:pPr lvl="2"/>
            <a:r>
              <a:rPr lang="en-US" altLang="ko-KR" dirty="0" smtClean="0"/>
              <a:t>1: HE</a:t>
            </a:r>
          </a:p>
          <a:p>
            <a:pPr lvl="2"/>
            <a:r>
              <a:rPr lang="en-US" altLang="ko-KR" dirty="0" smtClean="0"/>
              <a:t>2: Ranging NDPA, 3: Reserved</a:t>
            </a:r>
          </a:p>
          <a:p>
            <a:pPr lvl="1"/>
            <a:r>
              <a:rPr lang="en-US" altLang="ko-KR" dirty="0" smtClean="0"/>
              <a:t>Disambiguation</a:t>
            </a:r>
          </a:p>
          <a:p>
            <a:pPr lvl="2"/>
            <a:r>
              <a:rPr lang="en-US" altLang="ko-KR" dirty="0" smtClean="0"/>
              <a:t>Disambiguation </a:t>
            </a:r>
            <a:r>
              <a:rPr lang="en-US" altLang="ko-KR" dirty="0"/>
              <a:t>subfield is set to 1 to prevent a VHT STA from wrongly identifying its AID in the HE/EHT </a:t>
            </a:r>
            <a:r>
              <a:rPr lang="en-US" altLang="ko-KR" dirty="0" smtClean="0"/>
              <a:t>NDPA, </a:t>
            </a:r>
            <a:r>
              <a:rPr lang="en-US" altLang="ko-KR" dirty="0"/>
              <a:t>which will </a:t>
            </a:r>
            <a:r>
              <a:rPr lang="en-US" altLang="ko-KR" dirty="0" smtClean="0"/>
              <a:t>be </a:t>
            </a:r>
            <a:r>
              <a:rPr lang="en-US" altLang="ko-KR" dirty="0"/>
              <a:t>positioned in</a:t>
            </a:r>
          </a:p>
          <a:p>
            <a:pPr lvl="2"/>
            <a:r>
              <a:rPr lang="en-US" altLang="ko-KR" dirty="0" smtClean="0"/>
              <a:t>B(16*n+11) </a:t>
            </a:r>
            <a:r>
              <a:rPr lang="en-US" altLang="ko-KR" dirty="0"/>
              <a:t>for n=1,2</a:t>
            </a:r>
            <a:r>
              <a:rPr lang="en-US" altLang="ko-KR" dirty="0" smtClean="0"/>
              <a:t>… (i.e., B(27), B(43), B(59),…)</a:t>
            </a:r>
            <a:endParaRPr lang="en-US" altLang="ko-KR" dirty="0"/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16 spatial streams support</a:t>
            </a:r>
            <a:r>
              <a:rPr lang="en-US" altLang="ko-KR" dirty="0"/>
              <a:t>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/>
              <a:t>Partial BW Info </a:t>
            </a:r>
            <a:r>
              <a:rPr lang="en-US" altLang="ko-KR" dirty="0" smtClean="0"/>
              <a:t>subfield</a:t>
            </a:r>
          </a:p>
          <a:p>
            <a:pPr lvl="2"/>
            <a:r>
              <a:rPr lang="en-US" altLang="ko-KR" dirty="0" smtClean="0"/>
              <a:t>14bit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16bit  (</a:t>
            </a:r>
            <a:r>
              <a:rPr lang="en-US" altLang="ko-KR" dirty="0"/>
              <a:t>for </a:t>
            </a:r>
            <a:r>
              <a:rPr lang="en-US" altLang="ko-KR" dirty="0" smtClean="0"/>
              <a:t>320MHz support)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/>
              <a:t>Applicable only for option </a:t>
            </a:r>
            <a:r>
              <a:rPr lang="en-US" altLang="ko-KR" dirty="0"/>
              <a:t>#1 </a:t>
            </a:r>
            <a:r>
              <a:rPr lang="en-US" altLang="ko-KR" dirty="0" smtClean="0"/>
              <a:t>in </a:t>
            </a:r>
            <a:r>
              <a:rPr lang="en-US" altLang="ko-KR" dirty="0"/>
              <a:t>slide </a:t>
            </a:r>
            <a:r>
              <a:rPr lang="en-US" altLang="ko-KR" dirty="0" smtClean="0"/>
              <a:t>6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9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876818"/>
              </p:ext>
            </p:extLst>
          </p:nvPr>
        </p:nvGraphicFramePr>
        <p:xfrm>
          <a:off x="5672705" y="4691557"/>
          <a:ext cx="3324478" cy="13645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VHT,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/>
                        <a:t>EHT, EHT+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smtClean="0"/>
                        <a:t>Ranging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8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0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Motivation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If scheduling algorithm determines to allocates </a:t>
                </a:r>
                <a:r>
                  <a:rPr lang="en-US" altLang="ko-KR" dirty="0"/>
                  <a:t>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</a:t>
                </a:r>
                <a:r>
                  <a:rPr lang="en-US" altLang="ko-KR" dirty="0" smtClean="0"/>
                  <a:t> RU for STA #1 and 484 RU for STA #2 with 240MHz OFDMA in 11be. </a:t>
                </a:r>
              </a:p>
              <a:p>
                <a:pPr lvl="1"/>
                <a:r>
                  <a:rPr lang="en-US" altLang="ko-KR" dirty="0" smtClean="0"/>
                  <a:t>Wasteful to feedback entire 240MHz by STA #1</a:t>
                </a:r>
              </a:p>
              <a:p>
                <a:r>
                  <a:rPr lang="en-US" altLang="ko-KR" dirty="0" smtClean="0"/>
                  <a:t>Proposal</a:t>
                </a:r>
              </a:p>
              <a:p>
                <a:pPr lvl="1"/>
                <a:r>
                  <a:rPr lang="en-US" altLang="ko-KR" dirty="0" smtClean="0"/>
                  <a:t>AP signals separate indications for each non-adjacent subband (i.e., set of contiguous RUs) on which it would like to request feedback </a:t>
                </a:r>
              </a:p>
              <a:p>
                <a:pPr lvl="1"/>
                <a:r>
                  <a:rPr lang="en-US" altLang="ko-KR" dirty="0" smtClean="0"/>
                  <a:t>No need to </a:t>
                </a:r>
                <a:r>
                  <a:rPr lang="en-US" altLang="ko-KR" dirty="0"/>
                  <a:t>feedback the CSI on the 2</a:t>
                </a:r>
                <a:r>
                  <a:rPr lang="en-US" altLang="ko-KR" baseline="30000" dirty="0"/>
                  <a:t>nd</a:t>
                </a:r>
                <a:r>
                  <a:rPr lang="en-US" altLang="ko-KR" dirty="0"/>
                  <a:t> 484 </a:t>
                </a:r>
                <a:r>
                  <a:rPr lang="en-US" altLang="ko-KR" dirty="0" smtClean="0"/>
                  <a:t>RU by STA #1</a:t>
                </a:r>
              </a:p>
              <a:p>
                <a:pPr lvl="2"/>
                <a:r>
                  <a:rPr lang="en-US" altLang="ko-KR" dirty="0" smtClean="0"/>
                  <a:t>Can reduce ~2,000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 in CSI feedback (8x2, HE, SU, Fine codebook, Ng=4)</a:t>
                </a:r>
              </a:p>
              <a:p>
                <a:pPr lvl="2"/>
                <a:r>
                  <a:rPr lang="en-US" altLang="ko-KR" dirty="0" smtClean="0"/>
                  <a:t>Can be reduced further for larger inter-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width and number of streams</a:t>
                </a:r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09917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2635"/>
              </p:ext>
            </p:extLst>
          </p:nvPr>
        </p:nvGraphicFramePr>
        <p:xfrm>
          <a:off x="4384637" y="4363507"/>
          <a:ext cx="4147363" cy="1281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72039">
                  <a:extLst>
                    <a:ext uri="{9D8B030D-6E8A-4147-A177-3AD203B41FA5}">
                      <a16:colId xmlns:a16="http://schemas.microsoft.com/office/drawing/2014/main" val="573511293"/>
                    </a:ext>
                  </a:extLst>
                </a:gridCol>
                <a:gridCol w="1437662">
                  <a:extLst>
                    <a:ext uri="{9D8B030D-6E8A-4147-A177-3AD203B41FA5}">
                      <a16:colId xmlns:a16="http://schemas.microsoft.com/office/drawing/2014/main" val="977066478"/>
                    </a:ext>
                  </a:extLst>
                </a:gridCol>
                <a:gridCol w="1437662">
                  <a:extLst>
                    <a:ext uri="{9D8B030D-6E8A-4147-A177-3AD203B41FA5}">
                      <a16:colId xmlns:a16="http://schemas.microsoft.com/office/drawing/2014/main" val="973823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 Start Index</a:t>
                      </a:r>
                      <a:endParaRPr lang="ko-KR" alt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1455"/>
                  </a:ext>
                </a:extLst>
              </a:tr>
            </a:tbl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21815" y="5276288"/>
            <a:ext cx="8533163" cy="1118255"/>
            <a:chOff x="221815" y="5276288"/>
            <a:chExt cx="8533163" cy="1118255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1405196" y="6387963"/>
              <a:ext cx="73497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65463" y="6117544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#1</a:t>
              </a:r>
              <a:endParaRPr lang="ko-KR" altLang="en-US" dirty="0"/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1294517" y="5706751"/>
              <a:ext cx="7315383" cy="381793"/>
              <a:chOff x="2038977" y="3248207"/>
              <a:chExt cx="5113937" cy="381793"/>
            </a:xfrm>
          </p:grpSpPr>
          <p:sp>
            <p:nvSpPr>
              <p:cNvPr id="22" name="사다리꼴 21"/>
              <p:cNvSpPr/>
              <p:nvPr/>
            </p:nvSpPr>
            <p:spPr bwMode="auto">
              <a:xfrm>
                <a:off x="3726798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  <p:sp>
            <p:nvSpPr>
              <p:cNvPr id="23" name="사다리꼴 22"/>
              <p:cNvSpPr/>
              <p:nvPr/>
            </p:nvSpPr>
            <p:spPr bwMode="auto">
              <a:xfrm>
                <a:off x="2890185" y="3248207"/>
                <a:ext cx="836613" cy="381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484</a:t>
                </a:r>
                <a:endPara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사다리꼴 23"/>
              <p:cNvSpPr/>
              <p:nvPr/>
            </p:nvSpPr>
            <p:spPr bwMode="auto">
              <a:xfrm>
                <a:off x="2038977" y="3248207"/>
                <a:ext cx="83661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/>
                  <a:t>484</a:t>
                </a:r>
                <a:endParaRPr lang="ko-KR" altLang="en-US" sz="1600" b="1" dirty="0"/>
              </a:p>
            </p:txBody>
          </p:sp>
          <p:sp>
            <p:nvSpPr>
              <p:cNvPr id="25" name="사다리꼴 24"/>
              <p:cNvSpPr/>
              <p:nvPr/>
            </p:nvSpPr>
            <p:spPr bwMode="auto">
              <a:xfrm>
                <a:off x="5446881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42655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0           </a:t>
              </a:r>
              <a:r>
                <a:rPr lang="en-US" altLang="ko-KR" b="1" dirty="0" smtClean="0"/>
                <a:t>…    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4010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…</a:t>
              </a:r>
              <a:endParaRPr lang="ko-KR" alt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815" y="6089368"/>
              <a:ext cx="803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RU index</a:t>
              </a:r>
              <a:endParaRPr lang="ko-KR" alt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58430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18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       </a:t>
              </a:r>
              <a:r>
                <a:rPr lang="en-US" altLang="ko-KR" b="1" dirty="0" smtClean="0"/>
                <a:t>…       35</a:t>
              </a:r>
              <a:endParaRPr lang="ko-KR" alt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49357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/>
                <a:t> …                      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111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89174" y="5276288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#2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2491275" y="5552670"/>
              <a:ext cx="12157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09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71232"/>
              </p:ext>
            </p:extLst>
          </p:nvPr>
        </p:nvGraphicFramePr>
        <p:xfrm>
          <a:off x="1041443" y="3569925"/>
          <a:ext cx="7293363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303366674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B26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B37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B38      B40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 B42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B47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#1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(2)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Option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Duplicated STA Info subfield for one STA</a:t>
            </a:r>
          </a:p>
          <a:p>
            <a:pPr lvl="1"/>
            <a:r>
              <a:rPr lang="en-US" altLang="ko-KR" dirty="0" smtClean="0"/>
              <a:t>Each Partial BW Info subfield indicates [RU Start Index</a:t>
            </a:r>
            <a:r>
              <a:rPr lang="en-US" altLang="ko-KR" dirty="0"/>
              <a:t>, RU </a:t>
            </a:r>
            <a:r>
              <a:rPr lang="en-US" altLang="ko-KR" dirty="0" smtClean="0"/>
              <a:t>End </a:t>
            </a:r>
            <a:r>
              <a:rPr lang="en-US" altLang="ko-KR" dirty="0"/>
              <a:t>Index] </a:t>
            </a:r>
            <a:r>
              <a:rPr lang="en-US" altLang="ko-KR" dirty="0" smtClean="0"/>
              <a:t>corresponding to </a:t>
            </a:r>
            <a:r>
              <a:rPr lang="en-US" altLang="ko-KR" smtClean="0"/>
              <a:t>each </a:t>
            </a:r>
            <a:r>
              <a:rPr lang="en-US" altLang="ko-KR" smtClean="0"/>
              <a:t>non-adjacent </a:t>
            </a:r>
            <a:r>
              <a:rPr lang="en-US" altLang="ko-KR" dirty="0" smtClean="0"/>
              <a:t>subband respectively.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NDPA Version field (3bit)</a:t>
            </a:r>
          </a:p>
          <a:p>
            <a:pPr lvl="2"/>
            <a:r>
              <a:rPr lang="en-US" altLang="ko-KR" dirty="0" smtClean="0">
                <a:solidFill>
                  <a:srgbClr val="FF0000"/>
                </a:solidFill>
              </a:rPr>
              <a:t>Identify </a:t>
            </a:r>
            <a:r>
              <a:rPr lang="en-US" altLang="ko-KR" dirty="0">
                <a:solidFill>
                  <a:srgbClr val="FF0000"/>
                </a:solidFill>
              </a:rPr>
              <a:t>the exact </a:t>
            </a:r>
            <a:r>
              <a:rPr lang="en-US" altLang="ko-KR" dirty="0" smtClean="0">
                <a:solidFill>
                  <a:srgbClr val="FF0000"/>
                </a:solidFill>
              </a:rPr>
              <a:t>NDPA </a:t>
            </a:r>
            <a:r>
              <a:rPr lang="en-US" altLang="ko-KR" dirty="0">
                <a:solidFill>
                  <a:srgbClr val="FF0000"/>
                </a:solidFill>
              </a:rPr>
              <a:t>version starting with 802.11be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STA Info subfield: 6 byte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28733"/>
              </p:ext>
            </p:extLst>
          </p:nvPr>
        </p:nvGraphicFramePr>
        <p:xfrm>
          <a:off x="204375" y="4676685"/>
          <a:ext cx="753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>
            <a:off x="1030531" y="4357926"/>
            <a:ext cx="4525878" cy="26888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>
            <a:off x="6309661" y="4331608"/>
            <a:ext cx="1909848" cy="29646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 bwMode="auto">
          <a:xfrm flipV="1">
            <a:off x="1251862" y="5179648"/>
            <a:ext cx="5057799" cy="38694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 bwMode="auto">
          <a:xfrm flipH="1" flipV="1">
            <a:off x="7084800" y="5193997"/>
            <a:ext cx="1143022" cy="29773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169224"/>
              </p:ext>
            </p:extLst>
          </p:nvPr>
        </p:nvGraphicFramePr>
        <p:xfrm>
          <a:off x="1136693" y="5360400"/>
          <a:ext cx="7293363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val="3791946970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B26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B37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B38      B40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B41      B42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B44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B47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(2)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Version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17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</a:t>
            </a:r>
            <a:r>
              <a:rPr lang="en-US" altLang="ko-KR" dirty="0"/>
              <a:t>Option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11219" cy="4648200"/>
          </a:xfrm>
        </p:spPr>
        <p:txBody>
          <a:bodyPr/>
          <a:lstStyle/>
          <a:p>
            <a:r>
              <a:rPr lang="en-US" altLang="ko-KR" dirty="0" smtClean="0"/>
              <a:t>Use the RU </a:t>
            </a:r>
            <a:r>
              <a:rPr lang="en-US" altLang="ko-KR" dirty="0"/>
              <a:t>allocation </a:t>
            </a:r>
            <a:r>
              <a:rPr lang="en-US" altLang="ko-KR" dirty="0" smtClean="0"/>
              <a:t>map</a:t>
            </a:r>
          </a:p>
          <a:p>
            <a:pPr lvl="1"/>
            <a:r>
              <a:rPr lang="en-US" altLang="ko-KR" dirty="0" smtClean="0"/>
              <a:t>“RU allocation subfield” along with bandwidth information can identify the size and the location of the RU, for which the beamformer is requesting feedback</a:t>
            </a:r>
          </a:p>
          <a:p>
            <a:pPr lvl="2"/>
            <a:r>
              <a:rPr lang="en-US" altLang="ko-KR" dirty="0"/>
              <a:t>In [3], proposed the 9-bit RU Allocation subfield for Trigger frame to indicate the multi-RU combinations in EHT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Provide a table mapping the allocated RU to subcarrier indices [S, E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NDPA </a:t>
            </a:r>
            <a:r>
              <a:rPr lang="en-US" altLang="ko-KR" dirty="0" smtClean="0">
                <a:solidFill>
                  <a:srgbClr val="FF0000"/>
                </a:solidFill>
              </a:rPr>
              <a:t>Version </a:t>
            </a:r>
            <a:r>
              <a:rPr lang="en-US" altLang="ko-KR" dirty="0">
                <a:solidFill>
                  <a:srgbClr val="FF0000"/>
                </a:solidFill>
              </a:rPr>
              <a:t>field (3bit)</a:t>
            </a:r>
          </a:p>
          <a:p>
            <a:pPr lvl="2"/>
            <a:r>
              <a:rPr lang="en-US" altLang="ko-KR" dirty="0" smtClean="0">
                <a:solidFill>
                  <a:srgbClr val="FF0000"/>
                </a:solidFill>
              </a:rPr>
              <a:t>Identify </a:t>
            </a:r>
            <a:r>
              <a:rPr lang="en-US" altLang="ko-KR" dirty="0">
                <a:solidFill>
                  <a:srgbClr val="FF0000"/>
                </a:solidFill>
              </a:rPr>
              <a:t>the exact </a:t>
            </a:r>
            <a:r>
              <a:rPr lang="en-US" altLang="ko-KR" dirty="0" smtClean="0">
                <a:solidFill>
                  <a:srgbClr val="FF0000"/>
                </a:solidFill>
              </a:rPr>
              <a:t>NDPA </a:t>
            </a:r>
            <a:r>
              <a:rPr lang="en-US" altLang="ko-KR" dirty="0">
                <a:solidFill>
                  <a:srgbClr val="FF0000"/>
                </a:solidFill>
              </a:rPr>
              <a:t>version starting with 802.11be</a:t>
            </a:r>
          </a:p>
          <a:p>
            <a:pPr lvl="1"/>
            <a:r>
              <a:rPr lang="en-US" altLang="ko-KR" dirty="0" smtClean="0"/>
              <a:t>STA Info subfield: 4 byte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666587"/>
              </p:ext>
            </p:extLst>
          </p:nvPr>
        </p:nvGraphicFramePr>
        <p:xfrm>
          <a:off x="1152000" y="5392991"/>
          <a:ext cx="6886782" cy="94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527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4316248"/>
                    </a:ext>
                  </a:extLst>
                </a:gridCol>
                <a:gridCol w="1290256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1256172">
                  <a:extLst>
                    <a:ext uri="{9D8B030D-6E8A-4147-A177-3AD203B41FA5}">
                      <a16:colId xmlns:a16="http://schemas.microsoft.com/office/drawing/2014/main" val="2664933962"/>
                    </a:ext>
                  </a:extLst>
                </a:gridCol>
                <a:gridCol w="723827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 B10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B11       B13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B14              B22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B23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B24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                   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B26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B27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B28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766126"/>
                  </a:ext>
                </a:extLst>
              </a:tr>
              <a:tr h="66651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NDPA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Version (3)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RU allocation subfield  (9)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Size (2)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Ng (2) 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08220"/>
              </p:ext>
            </p:extLst>
          </p:nvPr>
        </p:nvGraphicFramePr>
        <p:xfrm>
          <a:off x="980313" y="4658630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71226717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455185"/>
                  </a:ext>
                </a:extLst>
              </a:tr>
            </a:tbl>
          </a:graphicData>
        </a:graphic>
      </p:graphicFrame>
      <p:cxnSp>
        <p:nvCxnSpPr>
          <p:cNvPr id="13" name="직선 연결선 12"/>
          <p:cNvCxnSpPr/>
          <p:nvPr/>
        </p:nvCxnSpPr>
        <p:spPr bwMode="auto">
          <a:xfrm flipV="1">
            <a:off x="1347438" y="5221087"/>
            <a:ext cx="3584562" cy="23808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 bwMode="auto">
          <a:xfrm flipH="1" flipV="1">
            <a:off x="5666874" y="5188276"/>
            <a:ext cx="2325126" cy="36000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6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the Mapping Table for Option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table for mapping allocated RU to subcarrier indices [S, E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The table can be made separately according to the grouping size (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Detailed implementation of the table is TBD</a:t>
            </a:r>
            <a:endParaRPr lang="en-US" altLang="ko-KR" i="1" baseline="-25000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51" y="5187124"/>
            <a:ext cx="7686750" cy="113980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678" y="2576567"/>
            <a:ext cx="4641846" cy="2580500"/>
          </a:xfrm>
          <a:prstGeom prst="rect">
            <a:avLst/>
          </a:prstGeom>
        </p:spPr>
      </p:pic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936212"/>
              </p:ext>
            </p:extLst>
          </p:nvPr>
        </p:nvGraphicFramePr>
        <p:xfrm>
          <a:off x="7088551" y="338613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4" name="문서" showAsIcon="1" r:id="rId5" imgW="914400" imgH="771480" progId="Word.Document.12">
                  <p:embed/>
                </p:oleObj>
              </mc:Choice>
              <mc:Fallback>
                <p:oleObj name="문서" showAsIcon="1" r:id="rId5" imgW="914400" imgH="771480" progId="Word.Document.12">
                  <p:embed/>
                  <p:pic>
                    <p:nvPicPr>
                      <p:cNvPr id="12" name="개체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8551" y="338613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4389" y="6234124"/>
            <a:ext cx="2016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[Arrangement of RU Index]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4267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EHT MIMO Control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MIMO control field, EHT MIMO control field can be designed by updating following subfields:</a:t>
            </a:r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r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</a:t>
            </a:r>
            <a:r>
              <a:rPr lang="en-US" altLang="ko-KR" dirty="0"/>
              <a:t>16 spatial streams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BW</a:t>
            </a:r>
          </a:p>
          <a:p>
            <a:pPr lvl="2"/>
            <a:r>
              <a:rPr lang="en-US" altLang="ko-KR" dirty="0" smtClean="0"/>
              <a:t>0: 20MHz, 1: 40MHz, 2: 80MHz, 3: 160MHz, 4: 320MHz</a:t>
            </a:r>
          </a:p>
          <a:p>
            <a:pPr lvl="2"/>
            <a:r>
              <a:rPr lang="en-US" altLang="ko-KR" dirty="0" smtClean="0"/>
              <a:t>2bit </a:t>
            </a:r>
            <a:r>
              <a:rPr lang="en-US" altLang="ko-KR" dirty="0" smtClean="0">
                <a:sym typeface="Wingdings" panose="05000000000000000000" pitchFamily="2" charset="2"/>
              </a:rPr>
              <a:t> 3bit</a:t>
            </a:r>
          </a:p>
          <a:p>
            <a:pPr lvl="1"/>
            <a:r>
              <a:rPr lang="en-US" altLang="ko-KR" dirty="0"/>
              <a:t>Partial BW Info subfield</a:t>
            </a:r>
          </a:p>
          <a:p>
            <a:pPr lvl="2"/>
            <a:r>
              <a:rPr lang="en-US" altLang="ko-KR" dirty="0"/>
              <a:t>14bit </a:t>
            </a:r>
            <a:r>
              <a:rPr lang="en-US" altLang="ko-KR" dirty="0">
                <a:sym typeface="Wingdings" panose="05000000000000000000" pitchFamily="2" charset="2"/>
              </a:rPr>
              <a:t> 16bit  (</a:t>
            </a:r>
            <a:r>
              <a:rPr lang="en-US" altLang="ko-KR" dirty="0"/>
              <a:t>for 320MHz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/>
              <a:t>Applicable </a:t>
            </a:r>
            <a:r>
              <a:rPr lang="en-US" altLang="ko-KR" dirty="0" smtClean="0"/>
              <a:t>only for option </a:t>
            </a:r>
            <a:r>
              <a:rPr lang="en-US" altLang="ko-KR" dirty="0"/>
              <a:t>#</a:t>
            </a:r>
            <a:r>
              <a:rPr lang="en-US" altLang="ko-KR" dirty="0" smtClean="0"/>
              <a:t>1 in </a:t>
            </a:r>
            <a:r>
              <a:rPr lang="en-US" altLang="ko-KR" dirty="0"/>
              <a:t>slide </a:t>
            </a:r>
            <a:r>
              <a:rPr lang="en-US" altLang="ko-KR" dirty="0" smtClean="0"/>
              <a:t>10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kern="1200" dirty="0" smtClean="0"/>
              <a:t>Disallowed </a:t>
            </a:r>
            <a:r>
              <a:rPr lang="en-US" altLang="ko-KR" kern="1200" dirty="0"/>
              <a:t>Subchannel </a:t>
            </a:r>
            <a:r>
              <a:rPr lang="en-US" altLang="ko-KR" kern="1200" dirty="0" smtClean="0"/>
              <a:t>Bitmap</a:t>
            </a:r>
          </a:p>
          <a:p>
            <a:pPr lvl="2"/>
            <a:r>
              <a:rPr lang="en-US" altLang="ko-KR" kern="1200" dirty="0"/>
              <a:t>0 or 8bit </a:t>
            </a:r>
            <a:r>
              <a:rPr lang="en-US" altLang="ko-KR" kern="1200" dirty="0">
                <a:sym typeface="Wingdings" panose="05000000000000000000" pitchFamily="2" charset="2"/>
              </a:rPr>
              <a:t> 0 or </a:t>
            </a:r>
            <a:r>
              <a:rPr lang="en-US" altLang="ko-KR" kern="1200" dirty="0" smtClean="0">
                <a:sym typeface="Wingdings" panose="05000000000000000000" pitchFamily="2" charset="2"/>
              </a:rPr>
              <a:t>16bit </a:t>
            </a:r>
            <a:r>
              <a:rPr lang="en-US" altLang="ko-KR" dirty="0">
                <a:sym typeface="Wingdings" panose="05000000000000000000" pitchFamily="2" charset="2"/>
              </a:rPr>
              <a:t>(</a:t>
            </a:r>
            <a:r>
              <a:rPr lang="en-US" altLang="ko-KR" dirty="0"/>
              <a:t>for 320MHz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08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162485</TotalTime>
  <Words>1835</Words>
  <Application>Microsoft Office PowerPoint</Application>
  <PresentationFormat>화면 슬라이드 쇼(4:3)</PresentationFormat>
  <Paragraphs>475</Paragraphs>
  <Slides>18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8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문서</vt:lpstr>
      <vt:lpstr>Partial Bandwidth Feedback for Multi-RU</vt:lpstr>
      <vt:lpstr>Introduction</vt:lpstr>
      <vt:lpstr>Recap: HE NDP Announcement Frame</vt:lpstr>
      <vt:lpstr>Update for EHT NDPA</vt:lpstr>
      <vt:lpstr>Partial BW feedback for Multi-RU: Motivation</vt:lpstr>
      <vt:lpstr>Partial BW feedback for Multi-RU: Option #1</vt:lpstr>
      <vt:lpstr>Partial BW feedback for Multi-RU: Option #2</vt:lpstr>
      <vt:lpstr>Example of the Mapping Table for Option #2</vt:lpstr>
      <vt:lpstr>Update for EHT MIMO Control Field</vt:lpstr>
      <vt:lpstr>Update for MIMO Control Field</vt:lpstr>
      <vt:lpstr>Summary</vt:lpstr>
      <vt:lpstr>Reference</vt:lpstr>
      <vt:lpstr>SP #1</vt:lpstr>
      <vt:lpstr>SP #2</vt:lpstr>
      <vt:lpstr>SP #3</vt:lpstr>
      <vt:lpstr>Appendices</vt:lpstr>
      <vt:lpstr>Example of Option #1</vt:lpstr>
      <vt:lpstr>Example of Option #2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3486</cp:revision>
  <cp:lastPrinted>2020-06-10T06:40:30Z</cp:lastPrinted>
  <dcterms:created xsi:type="dcterms:W3CDTF">2007-05-21T21:00:37Z</dcterms:created>
  <dcterms:modified xsi:type="dcterms:W3CDTF">2020-08-21T06:14:04Z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