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4" r:id="rId2"/>
    <p:sldMasterId id="2147483660" r:id="rId3"/>
  </p:sldMasterIdLst>
  <p:notesMasterIdLst>
    <p:notesMasterId r:id="rId23"/>
  </p:notesMasterIdLst>
  <p:handoutMasterIdLst>
    <p:handoutMasterId r:id="rId24"/>
  </p:handoutMasterIdLst>
  <p:sldIdLst>
    <p:sldId id="269" r:id="rId4"/>
    <p:sldId id="377" r:id="rId5"/>
    <p:sldId id="429" r:id="rId6"/>
    <p:sldId id="444" r:id="rId7"/>
    <p:sldId id="418" r:id="rId8"/>
    <p:sldId id="443" r:id="rId9"/>
    <p:sldId id="427" r:id="rId10"/>
    <p:sldId id="428" r:id="rId11"/>
    <p:sldId id="450" r:id="rId12"/>
    <p:sldId id="447" r:id="rId13"/>
    <p:sldId id="420" r:id="rId14"/>
    <p:sldId id="438" r:id="rId15"/>
    <p:sldId id="452" r:id="rId16"/>
    <p:sldId id="440" r:id="rId17"/>
    <p:sldId id="441" r:id="rId18"/>
    <p:sldId id="415" r:id="rId19"/>
    <p:sldId id="409" r:id="rId20"/>
    <p:sldId id="453" r:id="rId21"/>
    <p:sldId id="454" r:id="rId2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CCCC"/>
    <a:srgbClr val="33CCCC"/>
    <a:srgbClr val="9966FF"/>
    <a:srgbClr val="FFCC99"/>
    <a:srgbClr val="EAEAEA"/>
    <a:srgbClr val="C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91" autoAdjust="0"/>
  </p:normalViewPr>
  <p:slideViewPr>
    <p:cSldViewPr>
      <p:cViewPr varScale="1">
        <p:scale>
          <a:sx n="70" d="100"/>
          <a:sy n="70" d="100"/>
        </p:scale>
        <p:origin x="1164" y="60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6" y="120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2200" y="117368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478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0640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7436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2020-08-10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6924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2020-08-10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13585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2020-08-10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14226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2020-08-10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541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2020-08-10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25308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2020-08-10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606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2883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8BF6-DDE8-4B55-B48A-C97146C13EB1}" type="datetimeFigureOut">
              <a:rPr lang="ko-KR" altLang="en-US" smtClean="0"/>
              <a:t>2020-08-10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802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3542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810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5383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51570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420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4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July 2020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3167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873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187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0358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15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778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802.11-20/0950r1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68BF6-DDE8-4B55-B48A-C97146C13EB1}" type="datetimeFigureOut">
              <a:rPr lang="ko-KR" altLang="en-US" smtClean="0"/>
              <a:t>2020-08-10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38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July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46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 smtClean="0"/>
              <a:t>Partial Bandwidth Feedback for Multi-RU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2020-07-01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113921"/>
              </p:ext>
            </p:extLst>
          </p:nvPr>
        </p:nvGraphicFramePr>
        <p:xfrm>
          <a:off x="519113" y="2752725"/>
          <a:ext cx="7762875" cy="376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06" name="Document" r:id="rId4" imgW="9226891" imgH="4496720" progId="Word.Document.8">
                  <p:embed/>
                </p:oleObj>
              </mc:Choice>
              <mc:Fallback>
                <p:oleObj name="Document" r:id="rId4" imgW="9226891" imgH="44967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752725"/>
                        <a:ext cx="7762875" cy="3762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Update for EHT MIMO Control Field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Based on the HE MIMO control field, EHT MIMO control field can be designed by updating following subfields:</a:t>
            </a:r>
          </a:p>
          <a:p>
            <a:pPr lvl="1"/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c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r</a:t>
            </a:r>
            <a:endParaRPr lang="en-US" altLang="ko-KR" dirty="0">
              <a:sym typeface="Wingdings" panose="05000000000000000000" pitchFamily="2" charset="2"/>
            </a:endParaRPr>
          </a:p>
          <a:p>
            <a:pPr lvl="2"/>
            <a:r>
              <a:rPr lang="en-US" altLang="ko-KR" dirty="0" smtClean="0">
                <a:sym typeface="Wingdings" panose="05000000000000000000" pitchFamily="2" charset="2"/>
              </a:rPr>
              <a:t>3bit  </a:t>
            </a:r>
            <a:r>
              <a:rPr lang="en-US" altLang="ko-KR" dirty="0">
                <a:sym typeface="Wingdings" panose="05000000000000000000" pitchFamily="2" charset="2"/>
              </a:rPr>
              <a:t>4bit </a:t>
            </a:r>
            <a:r>
              <a:rPr lang="en-US" altLang="ko-KR" dirty="0" smtClean="0">
                <a:sym typeface="Wingdings" panose="05000000000000000000" pitchFamily="2" charset="2"/>
              </a:rPr>
              <a:t>(</a:t>
            </a:r>
            <a:r>
              <a:rPr lang="en-US" altLang="ko-KR" dirty="0" smtClean="0"/>
              <a:t>for </a:t>
            </a:r>
            <a:r>
              <a:rPr lang="en-US" altLang="ko-KR" dirty="0"/>
              <a:t>16 spatial streams support)</a:t>
            </a:r>
            <a:endParaRPr lang="en-US" altLang="ko-KR" dirty="0">
              <a:sym typeface="Wingdings" panose="05000000000000000000" pitchFamily="2" charset="2"/>
            </a:endParaRPr>
          </a:p>
          <a:p>
            <a:pPr lvl="1"/>
            <a:r>
              <a:rPr lang="en-US" altLang="ko-KR" dirty="0" smtClean="0"/>
              <a:t>BW</a:t>
            </a:r>
          </a:p>
          <a:p>
            <a:pPr lvl="2"/>
            <a:r>
              <a:rPr lang="en-US" altLang="ko-KR" dirty="0" smtClean="0"/>
              <a:t>0: 20MHz, 1: 40MHz, 2: 80MHz, 3: 160MHz, 4: 320MHz</a:t>
            </a:r>
          </a:p>
          <a:p>
            <a:pPr lvl="2"/>
            <a:r>
              <a:rPr lang="en-US" altLang="ko-KR" dirty="0" smtClean="0"/>
              <a:t>2bit </a:t>
            </a:r>
            <a:r>
              <a:rPr lang="en-US" altLang="ko-KR" dirty="0" smtClean="0">
                <a:sym typeface="Wingdings" panose="05000000000000000000" pitchFamily="2" charset="2"/>
              </a:rPr>
              <a:t> 3bit</a:t>
            </a:r>
          </a:p>
          <a:p>
            <a:pPr lvl="1"/>
            <a:r>
              <a:rPr lang="en-US" altLang="ko-KR" dirty="0"/>
              <a:t>Partial BW Info subfield</a:t>
            </a:r>
          </a:p>
          <a:p>
            <a:pPr lvl="2"/>
            <a:r>
              <a:rPr lang="en-US" altLang="ko-KR" dirty="0"/>
              <a:t>14bit </a:t>
            </a:r>
            <a:r>
              <a:rPr lang="en-US" altLang="ko-KR" dirty="0">
                <a:sym typeface="Wingdings" panose="05000000000000000000" pitchFamily="2" charset="2"/>
              </a:rPr>
              <a:t> 16bit  (</a:t>
            </a:r>
            <a:r>
              <a:rPr lang="en-US" altLang="ko-KR" dirty="0"/>
              <a:t>for 320MHz support)</a:t>
            </a:r>
            <a:endParaRPr lang="en-US" altLang="ko-KR" dirty="0">
              <a:sym typeface="Wingdings" panose="05000000000000000000" pitchFamily="2" charset="2"/>
            </a:endParaRPr>
          </a:p>
          <a:p>
            <a:pPr lvl="2"/>
            <a:r>
              <a:rPr lang="en-US" altLang="ko-KR" dirty="0"/>
              <a:t>Applicable </a:t>
            </a:r>
            <a:r>
              <a:rPr lang="en-US" altLang="ko-KR" dirty="0" smtClean="0"/>
              <a:t>only for option </a:t>
            </a:r>
            <a:r>
              <a:rPr lang="en-US" altLang="ko-KR" dirty="0"/>
              <a:t>#1 and option #2 </a:t>
            </a:r>
            <a:r>
              <a:rPr lang="en-US" altLang="ko-KR" dirty="0" smtClean="0"/>
              <a:t>in </a:t>
            </a:r>
            <a:r>
              <a:rPr lang="en-US" altLang="ko-KR" dirty="0"/>
              <a:t>slide </a:t>
            </a:r>
            <a:r>
              <a:rPr lang="en-US" altLang="ko-KR" dirty="0" smtClean="0"/>
              <a:t>11</a:t>
            </a:r>
            <a:endParaRPr lang="en-US" altLang="ko-KR" dirty="0">
              <a:sym typeface="Wingdings" panose="05000000000000000000" pitchFamily="2" charset="2"/>
            </a:endParaRPr>
          </a:p>
          <a:p>
            <a:pPr lvl="1"/>
            <a:r>
              <a:rPr lang="en-US" altLang="ko-KR" kern="1200" dirty="0" smtClean="0"/>
              <a:t>Disallowed </a:t>
            </a:r>
            <a:r>
              <a:rPr lang="en-US" altLang="ko-KR" kern="1200" dirty="0"/>
              <a:t>Subchannel </a:t>
            </a:r>
            <a:r>
              <a:rPr lang="en-US" altLang="ko-KR" kern="1200" dirty="0" smtClean="0"/>
              <a:t>Bitmap</a:t>
            </a:r>
          </a:p>
          <a:p>
            <a:pPr lvl="2"/>
            <a:r>
              <a:rPr lang="en-US" altLang="ko-KR" kern="1200" dirty="0"/>
              <a:t>0 or 8bit </a:t>
            </a:r>
            <a:r>
              <a:rPr lang="en-US" altLang="ko-KR" kern="1200" dirty="0">
                <a:sym typeface="Wingdings" panose="05000000000000000000" pitchFamily="2" charset="2"/>
              </a:rPr>
              <a:t> 0 or </a:t>
            </a:r>
            <a:r>
              <a:rPr lang="en-US" altLang="ko-KR" kern="1200" dirty="0" smtClean="0">
                <a:sym typeface="Wingdings" panose="05000000000000000000" pitchFamily="2" charset="2"/>
              </a:rPr>
              <a:t>16bit </a:t>
            </a:r>
            <a:r>
              <a:rPr lang="en-US" altLang="ko-KR" dirty="0">
                <a:sym typeface="Wingdings" panose="05000000000000000000" pitchFamily="2" charset="2"/>
              </a:rPr>
              <a:t>(</a:t>
            </a:r>
            <a:r>
              <a:rPr lang="en-US" altLang="ko-KR" dirty="0"/>
              <a:t>for 320MHz support)</a:t>
            </a:r>
            <a:endParaRPr lang="en-US" altLang="ko-KR" dirty="0">
              <a:sym typeface="Wingdings" panose="05000000000000000000" pitchFamily="2" charset="2"/>
            </a:endParaRPr>
          </a:p>
          <a:p>
            <a:pPr lvl="1"/>
            <a:r>
              <a:rPr lang="en-US" altLang="ko-KR" dirty="0" smtClean="0"/>
              <a:t>Others</a:t>
            </a:r>
          </a:p>
          <a:p>
            <a:pPr lvl="2"/>
            <a:r>
              <a:rPr lang="en-US" altLang="ko-KR" dirty="0" smtClean="0"/>
              <a:t>TBD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6084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Update for MIMO Control Field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EHT MIMO Control field format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For Option #1 and Option #2</a:t>
            </a:r>
          </a:p>
          <a:p>
            <a:pPr lvl="2"/>
            <a:r>
              <a:rPr lang="en-US" altLang="ko-KR" dirty="0" smtClean="0"/>
              <a:t>[2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RU Start Index, 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RU End Index] are present if the 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RU Start-End Index Present is equal to 1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For Option #3</a:t>
            </a:r>
          </a:p>
          <a:p>
            <a:pPr lvl="2"/>
            <a:r>
              <a:rPr lang="en-US" altLang="ko-KR" dirty="0" smtClean="0"/>
              <a:t>RU Allocation Subfield (9bit)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200283"/>
              </p:ext>
            </p:extLst>
          </p:nvPr>
        </p:nvGraphicFramePr>
        <p:xfrm>
          <a:off x="402701" y="3884541"/>
          <a:ext cx="8338591" cy="952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581">
                  <a:extLst>
                    <a:ext uri="{9D8B030D-6E8A-4147-A177-3AD203B41FA5}">
                      <a16:colId xmlns:a16="http://schemas.microsoft.com/office/drawing/2014/main" xmlns="" val="3354936122"/>
                    </a:ext>
                  </a:extLst>
                </a:gridCol>
                <a:gridCol w="611581">
                  <a:extLst>
                    <a:ext uri="{9D8B030D-6E8A-4147-A177-3AD203B41FA5}">
                      <a16:colId xmlns:a16="http://schemas.microsoft.com/office/drawing/2014/main" xmlns="" val="3982301098"/>
                    </a:ext>
                  </a:extLst>
                </a:gridCol>
                <a:gridCol w="887429">
                  <a:extLst>
                    <a:ext uri="{9D8B030D-6E8A-4147-A177-3AD203B41FA5}">
                      <a16:colId xmlns:a16="http://schemas.microsoft.com/office/drawing/2014/main" xmlns="" val="162483227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xmlns="" val="954558641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xmlns="" val="844048713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xmlns="" val="2271226717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xmlns="" val="3542766633"/>
                    </a:ext>
                  </a:extLst>
                </a:gridCol>
                <a:gridCol w="864000">
                  <a:extLst>
                    <a:ext uri="{9D8B030D-6E8A-4147-A177-3AD203B41FA5}">
                      <a16:colId xmlns:a16="http://schemas.microsoft.com/office/drawing/2014/main" xmlns="" val="279101298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xmlns="" val="489771453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xmlns="" val="1226107566"/>
                    </a:ext>
                  </a:extLst>
                </a:gridCol>
              </a:tblGrid>
              <a:tr h="648712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 Start Index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 End Index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Sounding Dialog Token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Number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Disallowed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Subchannel Bitmap Present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altLang="ko-KR" sz="1000" b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RU Start-End Index Present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Disallowed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Subchannel Bitmap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altLang="ko-KR" sz="1000" b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RU Start Index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altLang="ko-KR" sz="1000" b="1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RU End Index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40539348"/>
                  </a:ext>
                </a:extLst>
              </a:tr>
              <a:tr h="251287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ko-KR" altLang="en-US" sz="10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0 or 16</a:t>
                      </a:r>
                      <a:endParaRPr lang="ko-KR" altLang="en-US" sz="10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ko-KR" altLang="en-US" sz="10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ko-KR" altLang="en-US" sz="10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82939787"/>
                  </a:ext>
                </a:extLst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158886"/>
              </p:ext>
            </p:extLst>
          </p:nvPr>
        </p:nvGraphicFramePr>
        <p:xfrm>
          <a:off x="1698702" y="5525861"/>
          <a:ext cx="5746591" cy="952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162">
                  <a:extLst>
                    <a:ext uri="{9D8B030D-6E8A-4147-A177-3AD203B41FA5}">
                      <a16:colId xmlns:a16="http://schemas.microsoft.com/office/drawing/2014/main" xmlns="" val="3354936122"/>
                    </a:ext>
                  </a:extLst>
                </a:gridCol>
                <a:gridCol w="887429">
                  <a:extLst>
                    <a:ext uri="{9D8B030D-6E8A-4147-A177-3AD203B41FA5}">
                      <a16:colId xmlns:a16="http://schemas.microsoft.com/office/drawing/2014/main" xmlns="" val="1624832278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xmlns="" val="954558641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xmlns="" val="2271226717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xmlns="" val="3542766633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xmlns="" val="1226107566"/>
                    </a:ext>
                  </a:extLst>
                </a:gridCol>
              </a:tblGrid>
              <a:tr h="648712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 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Allocation</a:t>
                      </a: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Subfield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Sounding Dialog Token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Number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Disallowed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Subchannel Bitmap Present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Disallowed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Subchannel Bitmap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40539348"/>
                  </a:ext>
                </a:extLst>
              </a:tr>
              <a:tr h="251287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0 or 16</a:t>
                      </a:r>
                      <a:endParaRPr lang="ko-KR" altLang="en-US" sz="10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82939787"/>
                  </a:ext>
                </a:extLst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560311"/>
              </p:ext>
            </p:extLst>
          </p:nvPr>
        </p:nvGraphicFramePr>
        <p:xfrm>
          <a:off x="1332000" y="1956093"/>
          <a:ext cx="6682591" cy="9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562">
                  <a:extLst>
                    <a:ext uri="{9D8B030D-6E8A-4147-A177-3AD203B41FA5}">
                      <a16:colId xmlns:a16="http://schemas.microsoft.com/office/drawing/2014/main" xmlns="" val="3354936122"/>
                    </a:ext>
                  </a:extLst>
                </a:gridCol>
                <a:gridCol w="541562">
                  <a:extLst>
                    <a:ext uri="{9D8B030D-6E8A-4147-A177-3AD203B41FA5}">
                      <a16:colId xmlns:a16="http://schemas.microsoft.com/office/drawing/2014/main" xmlns="" val="3982301098"/>
                    </a:ext>
                  </a:extLst>
                </a:gridCol>
                <a:gridCol w="785828">
                  <a:extLst>
                    <a:ext uri="{9D8B030D-6E8A-4147-A177-3AD203B41FA5}">
                      <a16:colId xmlns:a16="http://schemas.microsoft.com/office/drawing/2014/main" xmlns="" val="1624832278"/>
                    </a:ext>
                  </a:extLst>
                </a:gridCol>
                <a:gridCol w="796960">
                  <a:extLst>
                    <a:ext uri="{9D8B030D-6E8A-4147-A177-3AD203B41FA5}">
                      <a16:colId xmlns:a16="http://schemas.microsoft.com/office/drawing/2014/main" xmlns="" val="954558641"/>
                    </a:ext>
                  </a:extLst>
                </a:gridCol>
                <a:gridCol w="796960">
                  <a:extLst>
                    <a:ext uri="{9D8B030D-6E8A-4147-A177-3AD203B41FA5}">
                      <a16:colId xmlns:a16="http://schemas.microsoft.com/office/drawing/2014/main" xmlns="" val="844048713"/>
                    </a:ext>
                  </a:extLst>
                </a:gridCol>
                <a:gridCol w="733203">
                  <a:extLst>
                    <a:ext uri="{9D8B030D-6E8A-4147-A177-3AD203B41FA5}">
                      <a16:colId xmlns:a16="http://schemas.microsoft.com/office/drawing/2014/main" xmlns="" val="2271226717"/>
                    </a:ext>
                  </a:extLst>
                </a:gridCol>
                <a:gridCol w="956352">
                  <a:extLst>
                    <a:ext uri="{9D8B030D-6E8A-4147-A177-3AD203B41FA5}">
                      <a16:colId xmlns:a16="http://schemas.microsoft.com/office/drawing/2014/main" xmlns="" val="3542766633"/>
                    </a:ext>
                  </a:extLst>
                </a:gridCol>
                <a:gridCol w="765082">
                  <a:extLst>
                    <a:ext uri="{9D8B030D-6E8A-4147-A177-3AD203B41FA5}">
                      <a16:colId xmlns:a16="http://schemas.microsoft.com/office/drawing/2014/main" xmlns="" val="279101298"/>
                    </a:ext>
                  </a:extLst>
                </a:gridCol>
                <a:gridCol w="765082">
                  <a:extLst>
                    <a:ext uri="{9D8B030D-6E8A-4147-A177-3AD203B41FA5}">
                      <a16:colId xmlns:a16="http://schemas.microsoft.com/office/drawing/2014/main" xmlns="" val="413810379"/>
                    </a:ext>
                  </a:extLst>
                </a:gridCol>
              </a:tblGrid>
              <a:tr h="64871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Nr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BW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Grouping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Codebook Information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Feedback Type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Remaining Feedback Segments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First Feedback Segment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ko-KR" altLang="en-US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40539348"/>
                  </a:ext>
                </a:extLst>
              </a:tr>
              <a:tr h="251287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ko-KR" altLang="en-US" sz="10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82939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082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slide, </a:t>
            </a:r>
            <a:r>
              <a:rPr lang="en-US" altLang="ko-KR" dirty="0"/>
              <a:t>we proposed a</a:t>
            </a:r>
            <a:r>
              <a:rPr lang="en-US" altLang="ko-KR" dirty="0" smtClean="0"/>
              <a:t> modified signaling for the partial BW feedback to reduce feedback overhead </a:t>
            </a:r>
            <a:r>
              <a:rPr lang="en-US" altLang="ko-KR" dirty="0"/>
              <a:t>in multi-RU combination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Option #1</a:t>
            </a:r>
            <a:endParaRPr lang="en-US" altLang="ko-KR" dirty="0"/>
          </a:p>
          <a:p>
            <a:pPr lvl="2"/>
            <a:r>
              <a:rPr lang="en-US" altLang="ko-KR" dirty="0"/>
              <a:t>Duplicated STA Info subfield for </a:t>
            </a:r>
            <a:r>
              <a:rPr lang="en-US" altLang="ko-KR" dirty="0" smtClean="0"/>
              <a:t>one STA</a:t>
            </a:r>
          </a:p>
          <a:p>
            <a:pPr lvl="2"/>
            <a:r>
              <a:rPr lang="en-US" altLang="ko-KR" dirty="0" smtClean="0"/>
              <a:t>STA Info subfield: 6 byte or 12 byte</a:t>
            </a:r>
          </a:p>
          <a:p>
            <a:pPr lvl="1"/>
            <a:r>
              <a:rPr lang="en-US" altLang="ko-KR" dirty="0"/>
              <a:t>Option </a:t>
            </a:r>
            <a:r>
              <a:rPr lang="en-US" altLang="ko-KR" dirty="0" smtClean="0"/>
              <a:t>#2</a:t>
            </a:r>
            <a:endParaRPr lang="en-US" altLang="ko-KR" dirty="0"/>
          </a:p>
          <a:p>
            <a:pPr lvl="2"/>
            <a:r>
              <a:rPr lang="en-US" altLang="ko-KR" dirty="0"/>
              <a:t>Add </a:t>
            </a:r>
            <a:r>
              <a:rPr lang="en-US" altLang="ko-KR" dirty="0" smtClean="0"/>
              <a:t>one more Partial </a:t>
            </a:r>
            <a:r>
              <a:rPr lang="en-US" altLang="ko-KR" dirty="0"/>
              <a:t>BW </a:t>
            </a:r>
            <a:r>
              <a:rPr lang="en-US" altLang="ko-KR" dirty="0" smtClean="0"/>
              <a:t>info </a:t>
            </a:r>
            <a:r>
              <a:rPr lang="en-US" altLang="ko-KR" dirty="0"/>
              <a:t>subfield </a:t>
            </a:r>
            <a:r>
              <a:rPr lang="en-US" altLang="ko-KR" dirty="0" smtClean="0"/>
              <a:t>for </a:t>
            </a:r>
            <a:r>
              <a:rPr lang="en-US" altLang="ko-KR" dirty="0"/>
              <a:t>non-adjacent </a:t>
            </a:r>
            <a:r>
              <a:rPr lang="en-US" altLang="ko-KR" dirty="0" smtClean="0"/>
              <a:t>subband</a:t>
            </a:r>
          </a:p>
          <a:p>
            <a:pPr lvl="2"/>
            <a:r>
              <a:rPr lang="en-US" altLang="ko-KR" dirty="0"/>
              <a:t>STA Info subfield: </a:t>
            </a:r>
            <a:r>
              <a:rPr lang="en-US" altLang="ko-KR" dirty="0" smtClean="0"/>
              <a:t>8 byte</a:t>
            </a:r>
            <a:endParaRPr lang="en-US" altLang="ko-KR" dirty="0"/>
          </a:p>
          <a:p>
            <a:pPr lvl="1"/>
            <a:r>
              <a:rPr lang="en-US" altLang="ko-KR" dirty="0" smtClean="0"/>
              <a:t>Option #3</a:t>
            </a:r>
            <a:endParaRPr lang="en-US" altLang="ko-KR" dirty="0"/>
          </a:p>
          <a:p>
            <a:pPr lvl="2"/>
            <a:r>
              <a:rPr lang="en-US" altLang="ko-KR" dirty="0" smtClean="0"/>
              <a:t>Use the </a:t>
            </a:r>
            <a:r>
              <a:rPr lang="en-US" altLang="ko-KR" dirty="0"/>
              <a:t>RU allocation </a:t>
            </a:r>
            <a:r>
              <a:rPr lang="en-US" altLang="ko-KR" dirty="0" smtClean="0"/>
              <a:t>subfield</a:t>
            </a:r>
          </a:p>
          <a:p>
            <a:pPr lvl="2"/>
            <a:r>
              <a:rPr lang="en-US" altLang="ko-KR" dirty="0"/>
              <a:t>STA Info subfield: </a:t>
            </a:r>
            <a:r>
              <a:rPr lang="en-US" altLang="ko-KR" dirty="0" smtClean="0"/>
              <a:t>4 byte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2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0772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modify the EHT NDPA and EHT MIMO </a:t>
            </a:r>
            <a:r>
              <a:rPr lang="en-US" altLang="ko-KR" dirty="0"/>
              <a:t>c</a:t>
            </a:r>
            <a:r>
              <a:rPr lang="en-US" altLang="ko-KR" dirty="0" smtClean="0"/>
              <a:t>ontrol field</a:t>
            </a:r>
            <a:r>
              <a:rPr lang="en-US" altLang="ko-KR" dirty="0"/>
              <a:t> </a:t>
            </a:r>
            <a:r>
              <a:rPr lang="en-US" altLang="ko-KR" dirty="0" smtClean="0"/>
              <a:t>as following?</a:t>
            </a:r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EHT NDPA</a:t>
            </a:r>
          </a:p>
          <a:p>
            <a:pPr lvl="2"/>
            <a:r>
              <a:rPr lang="en-US" altLang="ko-KR" dirty="0"/>
              <a:t>Sounding Dialog </a:t>
            </a:r>
            <a:r>
              <a:rPr lang="en-US" altLang="ko-KR" dirty="0" smtClean="0"/>
              <a:t>Token</a:t>
            </a:r>
          </a:p>
          <a:p>
            <a:pPr lvl="3"/>
            <a:r>
              <a:rPr lang="en-US" altLang="ko-KR" dirty="0"/>
              <a:t>1: HE, 2: EHT, 3: </a:t>
            </a:r>
            <a:r>
              <a:rPr lang="en-US" altLang="ko-KR" dirty="0" smtClean="0"/>
              <a:t>Reserved</a:t>
            </a:r>
          </a:p>
          <a:p>
            <a:pPr lvl="2"/>
            <a:r>
              <a:rPr lang="en-US" altLang="ko-KR" i="1" dirty="0"/>
              <a:t>N</a:t>
            </a:r>
            <a:r>
              <a:rPr lang="en-US" altLang="ko-KR" i="1" baseline="-25000" dirty="0"/>
              <a:t>c </a:t>
            </a:r>
            <a:r>
              <a:rPr lang="en-US" altLang="ko-KR" dirty="0"/>
              <a:t>: </a:t>
            </a:r>
            <a:r>
              <a:rPr lang="en-US" altLang="ko-KR" dirty="0" smtClean="0">
                <a:sym typeface="Wingdings" panose="05000000000000000000" pitchFamily="2" charset="2"/>
              </a:rPr>
              <a:t>4bit</a:t>
            </a:r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EHT MIMO control field</a:t>
            </a:r>
          </a:p>
          <a:p>
            <a:pPr lvl="2"/>
            <a:r>
              <a:rPr lang="en-US" altLang="ko-KR" i="1" dirty="0"/>
              <a:t>N</a:t>
            </a:r>
            <a:r>
              <a:rPr lang="en-US" altLang="ko-KR" i="1" baseline="-25000" dirty="0"/>
              <a:t>c </a:t>
            </a:r>
            <a:r>
              <a:rPr lang="en-US" altLang="ko-KR" dirty="0" smtClean="0"/>
              <a:t>: </a:t>
            </a:r>
            <a:r>
              <a:rPr lang="en-US" altLang="ko-KR" dirty="0" smtClean="0">
                <a:sym typeface="Wingdings" panose="05000000000000000000" pitchFamily="2" charset="2"/>
              </a:rPr>
              <a:t>4bit</a:t>
            </a:r>
            <a:endParaRPr lang="en-US" altLang="ko-KR" dirty="0"/>
          </a:p>
          <a:p>
            <a:pPr lvl="2"/>
            <a:r>
              <a:rPr lang="en-US" altLang="ko-KR" i="1" dirty="0"/>
              <a:t>N</a:t>
            </a:r>
            <a:r>
              <a:rPr lang="en-US" altLang="ko-KR" i="1" baseline="-25000" dirty="0"/>
              <a:t>r </a:t>
            </a:r>
            <a:r>
              <a:rPr lang="en-US" altLang="ko-KR" dirty="0" smtClean="0"/>
              <a:t>: </a:t>
            </a:r>
            <a:r>
              <a:rPr lang="en-US" altLang="ko-KR" dirty="0" smtClean="0">
                <a:sym typeface="Wingdings" panose="05000000000000000000" pitchFamily="2" charset="2"/>
              </a:rPr>
              <a:t>4bit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pPr lvl="2"/>
            <a:r>
              <a:rPr lang="en-US" altLang="ko-KR" dirty="0" smtClean="0">
                <a:sym typeface="Wingdings" panose="05000000000000000000" pitchFamily="2" charset="2"/>
              </a:rPr>
              <a:t>BW: </a:t>
            </a:r>
            <a:r>
              <a:rPr lang="en-US" altLang="ko-KR" dirty="0" smtClean="0">
                <a:sym typeface="Wingdings" panose="05000000000000000000" pitchFamily="2" charset="2"/>
              </a:rPr>
              <a:t>3bit 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pPr lvl="3"/>
            <a:r>
              <a:rPr lang="en-US" altLang="ko-KR" dirty="0" smtClean="0"/>
              <a:t>0: 20MHz, 1: 40MHz, 2: 80MHz, 3: 160MHz, 4: 320MHz</a:t>
            </a:r>
          </a:p>
          <a:p>
            <a:pPr lvl="2"/>
            <a:r>
              <a:rPr lang="en-US" altLang="ko-KR" kern="1200" dirty="0"/>
              <a:t>Disallowed Subchannel </a:t>
            </a:r>
            <a:r>
              <a:rPr lang="en-US" altLang="ko-KR" kern="1200" dirty="0" smtClean="0"/>
              <a:t>Bitmap: </a:t>
            </a:r>
            <a:r>
              <a:rPr lang="en-US" altLang="ko-KR" kern="1200" dirty="0" smtClean="0">
                <a:sym typeface="Wingdings" panose="05000000000000000000" pitchFamily="2" charset="2"/>
              </a:rPr>
              <a:t>0 </a:t>
            </a:r>
            <a:r>
              <a:rPr lang="en-US" altLang="ko-KR" kern="1200" dirty="0">
                <a:sym typeface="Wingdings" panose="05000000000000000000" pitchFamily="2" charset="2"/>
              </a:rPr>
              <a:t>or </a:t>
            </a:r>
            <a:r>
              <a:rPr lang="en-US" altLang="ko-KR" kern="1200" dirty="0" smtClean="0">
                <a:sym typeface="Wingdings" panose="05000000000000000000" pitchFamily="2" charset="2"/>
              </a:rPr>
              <a:t>16bit</a:t>
            </a:r>
          </a:p>
          <a:p>
            <a:pPr lvl="2"/>
            <a:endParaRPr lang="en-US" altLang="ko-KR" kern="1200" dirty="0">
              <a:sym typeface="Wingdings" panose="05000000000000000000" pitchFamily="2" charset="2"/>
            </a:endParaRPr>
          </a:p>
          <a:p>
            <a:pPr lvl="1"/>
            <a:r>
              <a:rPr lang="en-US" altLang="ko-KR" dirty="0"/>
              <a:t>Y / N / </a:t>
            </a:r>
            <a:r>
              <a:rPr lang="en-US" altLang="ko-KR" dirty="0" smtClean="0"/>
              <a:t>Abstain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1705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SP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that the STA Info. Subfield in the NDPA frame will include separate partial BW feedback indications for each </a:t>
            </a:r>
            <a:r>
              <a:rPr lang="en-US" altLang="ko-KR" dirty="0"/>
              <a:t>non-adjacent subband </a:t>
            </a:r>
            <a:r>
              <a:rPr lang="en-US" altLang="ko-KR" dirty="0" smtClean="0"/>
              <a:t>(i.e., set of contiguous RUs) in the multi-RU on which it would like to request feedback? </a:t>
            </a:r>
          </a:p>
          <a:p>
            <a:endParaRPr lang="en-US" altLang="ko-KR" dirty="0"/>
          </a:p>
          <a:p>
            <a:pPr lvl="1"/>
            <a:r>
              <a:rPr lang="en-US" altLang="ko-KR" dirty="0" smtClean="0"/>
              <a:t>Y / N</a:t>
            </a:r>
            <a:r>
              <a:rPr lang="en-US" altLang="ko-KR" dirty="0"/>
              <a:t> </a:t>
            </a:r>
            <a:r>
              <a:rPr lang="en-US" altLang="ko-KR" dirty="0" smtClean="0"/>
              <a:t>/ Abstain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9946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the separate indication of the partial BW feedback, which option do you </a:t>
            </a:r>
            <a:r>
              <a:rPr lang="en-US" altLang="ko-KR" dirty="0" smtClean="0"/>
              <a:t>support in NDP Announcement frame </a:t>
            </a:r>
            <a:r>
              <a:rPr lang="en-US" altLang="ko-KR" dirty="0"/>
              <a:t>and MIMO Control Field?</a:t>
            </a:r>
            <a:endParaRPr lang="en-US" altLang="ko-KR" dirty="0" smtClean="0"/>
          </a:p>
          <a:p>
            <a:pPr lvl="1"/>
            <a:r>
              <a:rPr lang="en-US" altLang="ko-KR" dirty="0"/>
              <a:t>Option #1</a:t>
            </a:r>
          </a:p>
          <a:p>
            <a:pPr lvl="2"/>
            <a:r>
              <a:rPr lang="en-US" altLang="ko-KR" dirty="0"/>
              <a:t>Duplicated STA Info subfield for one STA</a:t>
            </a:r>
          </a:p>
          <a:p>
            <a:pPr lvl="2"/>
            <a:r>
              <a:rPr lang="en-US" altLang="ko-KR" dirty="0"/>
              <a:t>STA Info subfield: 6 byte or 12 byte</a:t>
            </a:r>
          </a:p>
          <a:p>
            <a:pPr lvl="1"/>
            <a:r>
              <a:rPr lang="en-US" altLang="ko-KR" dirty="0"/>
              <a:t>Option #2</a:t>
            </a:r>
          </a:p>
          <a:p>
            <a:pPr lvl="2"/>
            <a:r>
              <a:rPr lang="en-US" altLang="ko-KR" dirty="0"/>
              <a:t>Add one more Partial BW info subfield for non-adjacent </a:t>
            </a:r>
            <a:r>
              <a:rPr lang="en-US" altLang="ko-KR" dirty="0" err="1"/>
              <a:t>subband</a:t>
            </a:r>
            <a:endParaRPr lang="en-US" altLang="ko-KR" dirty="0"/>
          </a:p>
          <a:p>
            <a:pPr lvl="2"/>
            <a:r>
              <a:rPr lang="en-US" altLang="ko-KR" dirty="0"/>
              <a:t>STA Info subfield: 8 byte</a:t>
            </a:r>
          </a:p>
          <a:p>
            <a:pPr lvl="1"/>
            <a:r>
              <a:rPr lang="en-US" altLang="ko-KR" dirty="0"/>
              <a:t>Option #3</a:t>
            </a:r>
          </a:p>
          <a:p>
            <a:pPr lvl="2"/>
            <a:r>
              <a:rPr lang="en-US" altLang="ko-KR" dirty="0"/>
              <a:t>Use the RU allocation subfield</a:t>
            </a:r>
          </a:p>
          <a:p>
            <a:pPr lvl="2"/>
            <a:r>
              <a:rPr lang="en-US" altLang="ko-KR" dirty="0"/>
              <a:t>STA Info subfield: 4 byte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010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[1] 802.11-20/0566r23, </a:t>
            </a:r>
            <a:r>
              <a:rPr lang="en-US" altLang="ko-KR" b="0" dirty="0"/>
              <a:t>Specification Framework for </a:t>
            </a:r>
            <a:r>
              <a:rPr lang="en-US" altLang="ko-KR" b="0" dirty="0" err="1"/>
              <a:t>TGbe</a:t>
            </a:r>
            <a:r>
              <a:rPr lang="en-US" altLang="ko-KR" b="0" dirty="0" smtClean="0"/>
              <a:t>.</a:t>
            </a:r>
          </a:p>
          <a:p>
            <a:pPr marL="0" indent="0">
              <a:buNone/>
            </a:pPr>
            <a:r>
              <a:rPr lang="en-US" altLang="ko-KR" b="0" dirty="0"/>
              <a:t>[2] </a:t>
            </a:r>
            <a:r>
              <a:rPr lang="en-US" altLang="ko-KR" b="0" dirty="0" smtClean="0"/>
              <a:t>802.11-19/0828r4, Feedback </a:t>
            </a:r>
            <a:r>
              <a:rPr lang="en-US" altLang="ko-KR" b="0" dirty="0"/>
              <a:t>Overhead Analysis for 16 Spatial Stream MIMO</a:t>
            </a:r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3</a:t>
            </a:r>
            <a:r>
              <a:rPr lang="en-US" altLang="ko-KR" b="0" dirty="0" smtClean="0"/>
              <a:t>] </a:t>
            </a:r>
            <a:r>
              <a:rPr lang="en-US" altLang="ko-KR" b="0" dirty="0"/>
              <a:t>802.11-20/0828r0, RU Allocation Subfield Design for EHT Trigger Frame</a:t>
            </a:r>
            <a:endParaRPr lang="en-US" altLang="ko-KR" b="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8695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2209800"/>
            <a:ext cx="7772400" cy="1362075"/>
          </a:xfrm>
        </p:spPr>
        <p:txBody>
          <a:bodyPr/>
          <a:lstStyle/>
          <a:p>
            <a:pPr algn="r"/>
            <a:r>
              <a:rPr lang="en-US" altLang="ko-KR" dirty="0" smtClean="0"/>
              <a:t>Appendices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1293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Example of Option #1 and Option #2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/>
                  <a:t>If scheduling algorithm determines to allocates 484+2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ko-KR" dirty="0"/>
                  <a:t>996 RU for STA #1 and 484 RU for STA #2  with 240MHz OFDMA in </a:t>
                </a:r>
                <a:r>
                  <a:rPr lang="en-US" altLang="ko-KR" dirty="0" smtClean="0"/>
                  <a:t>11be</a:t>
                </a:r>
                <a:endParaRPr lang="en-US" altLang="ko-KR" dirty="0"/>
              </a:p>
              <a:p>
                <a:endParaRPr lang="en-US" altLang="ko-KR" dirty="0" smtClean="0"/>
              </a:p>
              <a:p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87" r="-47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89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graphicFrame>
        <p:nvGraphicFramePr>
          <p:cNvPr id="16" name="표 15"/>
          <p:cNvGraphicFramePr>
            <a:graphicFrameLocks noGrp="1"/>
          </p:cNvGraphicFramePr>
          <p:nvPr>
            <p:extLst/>
          </p:nvPr>
        </p:nvGraphicFramePr>
        <p:xfrm>
          <a:off x="1548900" y="2819270"/>
          <a:ext cx="6046200" cy="150973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09240">
                  <a:extLst>
                    <a:ext uri="{9D8B030D-6E8A-4147-A177-3AD203B41FA5}">
                      <a16:colId xmlns:a16="http://schemas.microsoft.com/office/drawing/2014/main" xmlns="" val="573511293"/>
                    </a:ext>
                  </a:extLst>
                </a:gridCol>
                <a:gridCol w="1209240">
                  <a:extLst>
                    <a:ext uri="{9D8B030D-6E8A-4147-A177-3AD203B41FA5}">
                      <a16:colId xmlns:a16="http://schemas.microsoft.com/office/drawing/2014/main" xmlns="" val="977066478"/>
                    </a:ext>
                  </a:extLst>
                </a:gridCol>
                <a:gridCol w="1209240">
                  <a:extLst>
                    <a:ext uri="{9D8B030D-6E8A-4147-A177-3AD203B41FA5}">
                      <a16:colId xmlns:a16="http://schemas.microsoft.com/office/drawing/2014/main" xmlns="" val="973823074"/>
                    </a:ext>
                  </a:extLst>
                </a:gridCol>
                <a:gridCol w="1209240">
                  <a:extLst>
                    <a:ext uri="{9D8B030D-6E8A-4147-A177-3AD203B41FA5}">
                      <a16:colId xmlns:a16="http://schemas.microsoft.com/office/drawing/2014/main" xmlns="" val="1096316371"/>
                    </a:ext>
                  </a:extLst>
                </a:gridCol>
                <a:gridCol w="1209240">
                  <a:extLst>
                    <a:ext uri="{9D8B030D-6E8A-4147-A177-3AD203B41FA5}">
                      <a16:colId xmlns:a16="http://schemas.microsoft.com/office/drawing/2014/main" xmlns="" val="869020881"/>
                    </a:ext>
                  </a:extLst>
                </a:gridCol>
              </a:tblGrid>
              <a:tr h="321010">
                <a:tc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Partial</a:t>
                      </a:r>
                      <a:r>
                        <a:rPr lang="en-US" altLang="ko-KR" sz="1500" baseline="0" dirty="0" smtClean="0"/>
                        <a:t> BW Info #1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Partial</a:t>
                      </a:r>
                      <a:r>
                        <a:rPr lang="en-US" altLang="ko-KR" sz="1500" baseline="0" dirty="0" smtClean="0"/>
                        <a:t> BW Info #2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423074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0" baseline="0" dirty="0" smtClean="0">
                          <a:solidFill>
                            <a:schemeClr val="tx1"/>
                          </a:solidFill>
                        </a:rPr>
                        <a:t>RU Start Index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0" dirty="0" smtClean="0">
                          <a:solidFill>
                            <a:schemeClr val="tx1"/>
                          </a:solidFill>
                        </a:rPr>
                        <a:t>RU</a:t>
                      </a:r>
                      <a:r>
                        <a:rPr lang="en-US" altLang="ko-KR" sz="1500" b="0" baseline="0" dirty="0" smtClean="0">
                          <a:solidFill>
                            <a:schemeClr val="tx1"/>
                          </a:solidFill>
                        </a:rPr>
                        <a:t> End Index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0" dirty="0" smtClean="0">
                          <a:solidFill>
                            <a:schemeClr val="tx1"/>
                          </a:solidFill>
                        </a:rPr>
                        <a:t>RU</a:t>
                      </a:r>
                      <a:r>
                        <a:rPr lang="en-US" altLang="ko-KR" sz="1500" b="0" baseline="0" dirty="0" smtClean="0">
                          <a:solidFill>
                            <a:schemeClr val="tx1"/>
                          </a:solidFill>
                        </a:rPr>
                        <a:t> Start Index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0" dirty="0" smtClean="0">
                          <a:solidFill>
                            <a:schemeClr val="tx1"/>
                          </a:solidFill>
                        </a:rPr>
                        <a:t>RU</a:t>
                      </a:r>
                      <a:r>
                        <a:rPr lang="en-US" altLang="ko-KR" sz="1500" b="0" baseline="0" dirty="0" smtClean="0">
                          <a:solidFill>
                            <a:schemeClr val="tx1"/>
                          </a:solidFill>
                        </a:rPr>
                        <a:t> End Index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6526937"/>
                  </a:ext>
                </a:extLst>
              </a:tr>
              <a:tr h="3009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STA Info 1</a:t>
                      </a:r>
                      <a:endParaRPr lang="ko-KR" altLang="en-US" sz="15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ko-KR" altLang="en-US" sz="15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ko-KR" altLang="en-US" sz="15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solidFill>
                            <a:srgbClr val="FF0000"/>
                          </a:solidFill>
                        </a:rPr>
                        <a:t>36</a:t>
                      </a:r>
                      <a:endParaRPr lang="ko-KR" altLang="en-US" sz="15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solidFill>
                            <a:srgbClr val="FF0000"/>
                          </a:solidFill>
                        </a:rPr>
                        <a:t>111</a:t>
                      </a:r>
                      <a:endParaRPr lang="ko-KR" altLang="en-US" sz="15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91830060"/>
                  </a:ext>
                </a:extLst>
              </a:tr>
              <a:tr h="3009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STA</a:t>
                      </a:r>
                      <a:r>
                        <a:rPr lang="en-US" altLang="ko-KR" sz="1500" baseline="0" dirty="0" smtClean="0"/>
                        <a:t> Info 2</a:t>
                      </a:r>
                      <a:endParaRPr lang="ko-KR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18</a:t>
                      </a:r>
                      <a:endParaRPr lang="ko-KR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35</a:t>
                      </a:r>
                      <a:endParaRPr lang="ko-KR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-</a:t>
                      </a:r>
                      <a:endParaRPr lang="ko-KR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-</a:t>
                      </a:r>
                      <a:endParaRPr lang="ko-KR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91091455"/>
                  </a:ext>
                </a:extLst>
              </a:tr>
            </a:tbl>
          </a:graphicData>
        </a:graphic>
      </p:graphicFrame>
      <p:grpSp>
        <p:nvGrpSpPr>
          <p:cNvPr id="28" name="그룹 27"/>
          <p:cNvGrpSpPr/>
          <p:nvPr/>
        </p:nvGrpSpPr>
        <p:grpSpPr>
          <a:xfrm>
            <a:off x="1153121" y="4729962"/>
            <a:ext cx="7315383" cy="381793"/>
            <a:chOff x="2038977" y="3248207"/>
            <a:chExt cx="5113937" cy="381793"/>
          </a:xfrm>
        </p:grpSpPr>
        <p:sp>
          <p:nvSpPr>
            <p:cNvPr id="29" name="사다리꼴 28"/>
            <p:cNvSpPr/>
            <p:nvPr/>
          </p:nvSpPr>
          <p:spPr bwMode="auto">
            <a:xfrm>
              <a:off x="3726798" y="3249000"/>
              <a:ext cx="1706033" cy="381000"/>
            </a:xfrm>
            <a:prstGeom prst="trapezoid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altLang="ko-KR" sz="1600" b="1" dirty="0" smtClean="0"/>
                <a:t>996</a:t>
              </a:r>
              <a:endParaRPr lang="ko-KR" altLang="en-US" sz="1600" b="1" dirty="0"/>
            </a:p>
          </p:txBody>
        </p:sp>
        <p:sp>
          <p:nvSpPr>
            <p:cNvPr id="30" name="사다리꼴 29"/>
            <p:cNvSpPr/>
            <p:nvPr/>
          </p:nvSpPr>
          <p:spPr bwMode="auto">
            <a:xfrm>
              <a:off x="2890185" y="3248207"/>
              <a:ext cx="836613" cy="381000"/>
            </a:xfrm>
            <a:prstGeom prst="trapezoid">
              <a:avLst/>
            </a:prstGeom>
            <a:noFill/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484</a:t>
              </a:r>
              <a:endParaRPr kumimoji="0" lang="ko-KR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사다리꼴 30"/>
            <p:cNvSpPr/>
            <p:nvPr/>
          </p:nvSpPr>
          <p:spPr bwMode="auto">
            <a:xfrm>
              <a:off x="2038977" y="3248207"/>
              <a:ext cx="836613" cy="381000"/>
            </a:xfrm>
            <a:prstGeom prst="trapezoid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altLang="ko-KR" sz="1600" b="1" dirty="0"/>
                <a:t>484</a:t>
              </a:r>
              <a:endParaRPr lang="ko-KR" altLang="en-US" sz="1600" b="1" dirty="0"/>
            </a:p>
          </p:txBody>
        </p:sp>
        <p:sp>
          <p:nvSpPr>
            <p:cNvPr id="32" name="사다리꼴 31"/>
            <p:cNvSpPr/>
            <p:nvPr/>
          </p:nvSpPr>
          <p:spPr bwMode="auto">
            <a:xfrm>
              <a:off x="5446881" y="3249000"/>
              <a:ext cx="1706033" cy="381000"/>
            </a:xfrm>
            <a:prstGeom prst="trapezoid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altLang="ko-KR" sz="1600" b="1" dirty="0" smtClean="0"/>
                <a:t>996</a:t>
              </a:r>
              <a:endParaRPr lang="ko-KR" altLang="en-US" sz="1600" b="1" dirty="0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1101259" y="5105782"/>
            <a:ext cx="1248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0           </a:t>
            </a:r>
            <a:r>
              <a:rPr lang="en-US" altLang="ko-KR" b="1" dirty="0" smtClean="0"/>
              <a:t>…      </a:t>
            </a:r>
            <a:r>
              <a:rPr lang="en-US" altLang="ko-KR" b="1" dirty="0" smtClean="0">
                <a:solidFill>
                  <a:srgbClr val="FF0000"/>
                </a:solidFill>
              </a:rPr>
              <a:t>17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552614" y="5105444"/>
            <a:ext cx="2583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36</a:t>
            </a:r>
            <a:r>
              <a:rPr lang="en-US" altLang="ko-KR" b="1" dirty="0" smtClean="0"/>
              <a:t>                         …</a:t>
            </a:r>
            <a:endParaRPr lang="ko-KR" altLang="en-US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264726" y="5103953"/>
            <a:ext cx="8034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RU index</a:t>
            </a:r>
            <a:endParaRPr lang="ko-KR" alt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2317034" y="5105782"/>
            <a:ext cx="1248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18</a:t>
            </a:r>
            <a:r>
              <a:rPr lang="en-US" altLang="ko-KR" b="1" dirty="0" smtClean="0">
                <a:solidFill>
                  <a:srgbClr val="FF0000"/>
                </a:solidFill>
              </a:rPr>
              <a:t>       </a:t>
            </a:r>
            <a:r>
              <a:rPr lang="en-US" altLang="ko-KR" b="1" dirty="0" smtClean="0"/>
              <a:t>…       35</a:t>
            </a:r>
            <a:endParaRPr lang="ko-KR" alt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6007961" y="5105444"/>
            <a:ext cx="2583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b="1" dirty="0" smtClean="0"/>
              <a:t> …                       </a:t>
            </a:r>
            <a:r>
              <a:rPr lang="en-US" altLang="ko-KR" b="1" dirty="0" smtClean="0">
                <a:solidFill>
                  <a:srgbClr val="FF0000"/>
                </a:solidFill>
              </a:rPr>
              <a:t>111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39" name="직선 화살표 연결선 38"/>
          <p:cNvCxnSpPr/>
          <p:nvPr/>
        </p:nvCxnSpPr>
        <p:spPr bwMode="auto">
          <a:xfrm>
            <a:off x="2401635" y="5708831"/>
            <a:ext cx="1215775" cy="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0" name="직선 화살표 연결선 39"/>
          <p:cNvCxnSpPr/>
          <p:nvPr/>
        </p:nvCxnSpPr>
        <p:spPr bwMode="auto">
          <a:xfrm>
            <a:off x="1066507" y="5708831"/>
            <a:ext cx="1215775" cy="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1" name="직선 화살표 연결선 40"/>
          <p:cNvCxnSpPr/>
          <p:nvPr/>
        </p:nvCxnSpPr>
        <p:spPr bwMode="auto">
          <a:xfrm>
            <a:off x="3710604" y="5708831"/>
            <a:ext cx="4757900" cy="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892929" y="5426252"/>
            <a:ext cx="1527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US" altLang="ko-KR" dirty="0"/>
              <a:t>Feedback by STA #1</a:t>
            </a:r>
            <a:endParaRPr lang="ko-KR" alt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299543" y="5432449"/>
            <a:ext cx="1527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US" altLang="ko-KR" dirty="0"/>
              <a:t>Feedback by STA #1</a:t>
            </a:r>
            <a:endParaRPr lang="ko-KR" alt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349879" y="5426252"/>
            <a:ext cx="1527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US" altLang="ko-KR" dirty="0"/>
              <a:t>Feedback by STA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7718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Example of Option #3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/>
                  <a:t>If scheduling algorithm determines to allocates 484+2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ko-KR" dirty="0"/>
                  <a:t>996 RU for STA #1 and 484 RU for STA #2  with 240MHz OFDMA in </a:t>
                </a:r>
                <a:r>
                  <a:rPr lang="en-US" altLang="ko-KR" dirty="0" smtClean="0"/>
                  <a:t>11be</a:t>
                </a:r>
              </a:p>
              <a:p>
                <a:pPr lvl="1"/>
                <a:r>
                  <a:rPr lang="en-US" altLang="ko-KR" dirty="0" smtClean="0"/>
                  <a:t>See [3] for the value of RU allocation subfield</a:t>
                </a:r>
                <a:endParaRPr lang="en-US" altLang="ko-KR" dirty="0"/>
              </a:p>
              <a:p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87" r="-47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89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graphicFrame>
        <p:nvGraphicFramePr>
          <p:cNvPr id="16" name="표 15"/>
          <p:cNvGraphicFramePr>
            <a:graphicFrameLocks noGrp="1"/>
          </p:cNvGraphicFramePr>
          <p:nvPr>
            <p:extLst/>
          </p:nvPr>
        </p:nvGraphicFramePr>
        <p:xfrm>
          <a:off x="2181903" y="3249000"/>
          <a:ext cx="4856393" cy="105507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030097">
                  <a:extLst>
                    <a:ext uri="{9D8B030D-6E8A-4147-A177-3AD203B41FA5}">
                      <a16:colId xmlns:a16="http://schemas.microsoft.com/office/drawing/2014/main" xmlns="" val="573511293"/>
                    </a:ext>
                  </a:extLst>
                </a:gridCol>
                <a:gridCol w="2826296">
                  <a:extLst>
                    <a:ext uri="{9D8B030D-6E8A-4147-A177-3AD203B41FA5}">
                      <a16:colId xmlns:a16="http://schemas.microsoft.com/office/drawing/2014/main" xmlns="" val="973823074"/>
                    </a:ext>
                  </a:extLst>
                </a:gridCol>
              </a:tblGrid>
              <a:tr h="352400">
                <a:tc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RU</a:t>
                      </a:r>
                      <a:r>
                        <a:rPr lang="en-US" altLang="ko-KR" sz="1500" baseline="0" dirty="0" smtClean="0"/>
                        <a:t> allocation subfield [X8-X0]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6526937"/>
                  </a:ext>
                </a:extLst>
              </a:tr>
              <a:tr h="35133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STA Info 1</a:t>
                      </a:r>
                      <a:endParaRPr lang="ko-KR" altLang="en-US" sz="15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001010111</a:t>
                      </a:r>
                      <a:endParaRPr lang="ko-KR" altLang="en-US" sz="15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91830060"/>
                  </a:ext>
                </a:extLst>
              </a:tr>
              <a:tr h="35133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STA</a:t>
                      </a:r>
                      <a:r>
                        <a:rPr lang="en-US" altLang="ko-KR" sz="1500" baseline="0" dirty="0" smtClean="0"/>
                        <a:t> Info 2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001000001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91091455"/>
                  </a:ext>
                </a:extLst>
              </a:tr>
            </a:tbl>
          </a:graphicData>
        </a:graphic>
      </p:graphicFrame>
      <p:grpSp>
        <p:nvGrpSpPr>
          <p:cNvPr id="38" name="그룹 37"/>
          <p:cNvGrpSpPr/>
          <p:nvPr/>
        </p:nvGrpSpPr>
        <p:grpSpPr>
          <a:xfrm>
            <a:off x="1153121" y="4729962"/>
            <a:ext cx="7315383" cy="381793"/>
            <a:chOff x="2038977" y="3248207"/>
            <a:chExt cx="5113937" cy="381793"/>
          </a:xfrm>
        </p:grpSpPr>
        <p:sp>
          <p:nvSpPr>
            <p:cNvPr id="39" name="사다리꼴 38"/>
            <p:cNvSpPr/>
            <p:nvPr/>
          </p:nvSpPr>
          <p:spPr bwMode="auto">
            <a:xfrm>
              <a:off x="3726798" y="3249000"/>
              <a:ext cx="1706033" cy="381000"/>
            </a:xfrm>
            <a:prstGeom prst="trapezoid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altLang="ko-KR" sz="1600" b="1" dirty="0" smtClean="0"/>
                <a:t>996</a:t>
              </a:r>
              <a:endParaRPr lang="ko-KR" altLang="en-US" sz="1600" b="1" dirty="0"/>
            </a:p>
          </p:txBody>
        </p:sp>
        <p:sp>
          <p:nvSpPr>
            <p:cNvPr id="40" name="사다리꼴 39"/>
            <p:cNvSpPr/>
            <p:nvPr/>
          </p:nvSpPr>
          <p:spPr bwMode="auto">
            <a:xfrm>
              <a:off x="2890185" y="3248207"/>
              <a:ext cx="836613" cy="381000"/>
            </a:xfrm>
            <a:prstGeom prst="trapezoid">
              <a:avLst/>
            </a:prstGeom>
            <a:noFill/>
            <a:ln w="12700" cap="flat" cmpd="sng" algn="ctr">
              <a:solidFill>
                <a:schemeClr val="tx1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484</a:t>
              </a:r>
              <a:endParaRPr kumimoji="0" lang="ko-KR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사다리꼴 40"/>
            <p:cNvSpPr/>
            <p:nvPr/>
          </p:nvSpPr>
          <p:spPr bwMode="auto">
            <a:xfrm>
              <a:off x="2038977" y="3248207"/>
              <a:ext cx="836613" cy="381000"/>
            </a:xfrm>
            <a:prstGeom prst="trapezoid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altLang="ko-KR" sz="1600" b="1" dirty="0"/>
                <a:t>484</a:t>
              </a:r>
              <a:endParaRPr lang="ko-KR" altLang="en-US" sz="1600" b="1" dirty="0"/>
            </a:p>
          </p:txBody>
        </p:sp>
        <p:sp>
          <p:nvSpPr>
            <p:cNvPr id="42" name="사다리꼴 41"/>
            <p:cNvSpPr/>
            <p:nvPr/>
          </p:nvSpPr>
          <p:spPr bwMode="auto">
            <a:xfrm>
              <a:off x="5446881" y="3249000"/>
              <a:ext cx="1706033" cy="381000"/>
            </a:xfrm>
            <a:prstGeom prst="trapezoid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altLang="ko-KR" sz="1600" b="1" dirty="0" smtClean="0"/>
                <a:t>996</a:t>
              </a:r>
              <a:endParaRPr lang="ko-KR" altLang="en-US" sz="1600" b="1" dirty="0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1101259" y="5105782"/>
            <a:ext cx="1248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0           </a:t>
            </a:r>
            <a:r>
              <a:rPr lang="en-US" altLang="ko-KR" b="1" dirty="0" smtClean="0"/>
              <a:t>…      </a:t>
            </a:r>
            <a:r>
              <a:rPr lang="en-US" altLang="ko-KR" b="1" dirty="0" smtClean="0">
                <a:solidFill>
                  <a:srgbClr val="FF0000"/>
                </a:solidFill>
              </a:rPr>
              <a:t>17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52614" y="5105444"/>
            <a:ext cx="2583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36</a:t>
            </a:r>
            <a:r>
              <a:rPr lang="en-US" altLang="ko-KR" b="1" dirty="0" smtClean="0"/>
              <a:t>                         …</a:t>
            </a:r>
            <a:endParaRPr lang="ko-KR" altLang="en-US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264726" y="5103953"/>
            <a:ext cx="8034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RU index</a:t>
            </a:r>
            <a:endParaRPr lang="ko-KR" altLang="en-US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2317034" y="5105782"/>
            <a:ext cx="12486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/>
              <a:t>18</a:t>
            </a:r>
            <a:r>
              <a:rPr lang="en-US" altLang="ko-KR" b="1" dirty="0" smtClean="0">
                <a:solidFill>
                  <a:srgbClr val="FF0000"/>
                </a:solidFill>
              </a:rPr>
              <a:t>       </a:t>
            </a:r>
            <a:r>
              <a:rPr lang="en-US" altLang="ko-KR" b="1" dirty="0" smtClean="0"/>
              <a:t>…       35</a:t>
            </a:r>
            <a:endParaRPr lang="ko-KR" altLang="en-US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007961" y="5105444"/>
            <a:ext cx="2583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b="1" dirty="0" smtClean="0"/>
              <a:t> …                       </a:t>
            </a:r>
            <a:r>
              <a:rPr lang="en-US" altLang="ko-KR" b="1" dirty="0" smtClean="0">
                <a:solidFill>
                  <a:srgbClr val="FF0000"/>
                </a:solidFill>
              </a:rPr>
              <a:t>111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48" name="직선 화살표 연결선 47"/>
          <p:cNvCxnSpPr/>
          <p:nvPr/>
        </p:nvCxnSpPr>
        <p:spPr bwMode="auto">
          <a:xfrm>
            <a:off x="2401635" y="5708831"/>
            <a:ext cx="1215775" cy="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9" name="직선 화살표 연결선 48"/>
          <p:cNvCxnSpPr/>
          <p:nvPr/>
        </p:nvCxnSpPr>
        <p:spPr bwMode="auto">
          <a:xfrm>
            <a:off x="1066507" y="5708831"/>
            <a:ext cx="1215775" cy="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0" name="직선 화살표 연결선 49"/>
          <p:cNvCxnSpPr/>
          <p:nvPr/>
        </p:nvCxnSpPr>
        <p:spPr bwMode="auto">
          <a:xfrm>
            <a:off x="3710604" y="5708831"/>
            <a:ext cx="4757900" cy="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892929" y="5426252"/>
            <a:ext cx="1527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US" altLang="ko-KR" dirty="0"/>
              <a:t>Feedback by STA #1</a:t>
            </a:r>
            <a:endParaRPr lang="ko-KR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5299543" y="5432449"/>
            <a:ext cx="1527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US" altLang="ko-KR" dirty="0"/>
              <a:t>Feedback by STA #1</a:t>
            </a:r>
            <a:endParaRPr lang="ko-KR" alt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2349879" y="5426252"/>
            <a:ext cx="1527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/>
            </a:lvl1pPr>
          </a:lstStyle>
          <a:p>
            <a:r>
              <a:rPr lang="en-US" altLang="ko-KR" dirty="0"/>
              <a:t>Feedback by STA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7606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800"/>
            <a:ext cx="7772400" cy="4648200"/>
          </a:xfrm>
        </p:spPr>
        <p:txBody>
          <a:bodyPr/>
          <a:lstStyle/>
          <a:p>
            <a:r>
              <a:rPr lang="en-US" altLang="ko-KR" dirty="0" smtClean="0"/>
              <a:t>802.11be shall supports that</a:t>
            </a:r>
          </a:p>
          <a:p>
            <a:pPr lvl="1"/>
            <a:r>
              <a:rPr lang="en-US" altLang="ko-KR" dirty="0" smtClean="0"/>
              <a:t>Wideband band and noncontiguous spectrum utilization</a:t>
            </a:r>
          </a:p>
          <a:p>
            <a:pPr lvl="1"/>
            <a:r>
              <a:rPr lang="en-US" altLang="ko-KR" dirty="0" smtClean="0"/>
              <a:t>Large size RU combination assigned to </a:t>
            </a:r>
            <a:r>
              <a:rPr lang="en-US" altLang="ko-KR" dirty="0"/>
              <a:t>a single STA </a:t>
            </a:r>
            <a:r>
              <a:rPr lang="en-US" altLang="ko-KR" dirty="0" smtClean="0"/>
              <a:t>[</a:t>
            </a:r>
            <a:r>
              <a:rPr lang="en-US" altLang="ko-KR" dirty="0"/>
              <a:t>1</a:t>
            </a:r>
            <a:r>
              <a:rPr lang="en-US" altLang="ko-KR" dirty="0" smtClean="0"/>
              <a:t>].</a:t>
            </a:r>
          </a:p>
          <a:p>
            <a:pPr lvl="1"/>
            <a:r>
              <a:rPr lang="en-US" altLang="ko-KR" dirty="0" smtClean="0"/>
              <a:t>Maximum 16 spatial stream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Feedback overhead is significantly increased, compared to </a:t>
            </a:r>
            <a:r>
              <a:rPr lang="en-US" altLang="ko-KR" dirty="0"/>
              <a:t>11ax </a:t>
            </a:r>
            <a:r>
              <a:rPr lang="en-US" altLang="ko-KR" dirty="0" smtClean="0"/>
              <a:t>[</a:t>
            </a:r>
            <a:r>
              <a:rPr lang="en-US" altLang="ko-KR" dirty="0"/>
              <a:t>2</a:t>
            </a:r>
            <a:r>
              <a:rPr lang="en-US" altLang="ko-KR" dirty="0" smtClean="0"/>
              <a:t>]</a:t>
            </a:r>
          </a:p>
          <a:p>
            <a:r>
              <a:rPr lang="en-US" altLang="ko-KR" dirty="0" smtClean="0"/>
              <a:t>In order to reduce feedback overhead, the partial BW feedback is adopted in 11ax as an optional feature </a:t>
            </a:r>
          </a:p>
          <a:p>
            <a:pPr lvl="1"/>
            <a:r>
              <a:rPr lang="en-US" altLang="ko-KR" dirty="0" smtClean="0"/>
              <a:t>Partial BW feedback</a:t>
            </a:r>
          </a:p>
          <a:p>
            <a:pPr lvl="2"/>
            <a:r>
              <a:rPr lang="en-US" altLang="ko-KR" dirty="0" smtClean="0"/>
              <a:t>By choosing [RU Start Index, RU End Index] to cover the allocated RU only, feedback overhead can be reduced compared with full BW feedback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this slide, we show </a:t>
            </a:r>
            <a:r>
              <a:rPr lang="en-US" altLang="ko-KR" dirty="0"/>
              <a:t>a</a:t>
            </a:r>
            <a:r>
              <a:rPr lang="en-US" altLang="ko-KR" dirty="0" smtClean="0"/>
              <a:t> modified signaling for partial BW </a:t>
            </a:r>
            <a:r>
              <a:rPr lang="en-US" altLang="ko-KR" dirty="0"/>
              <a:t>f</a:t>
            </a:r>
            <a:r>
              <a:rPr lang="en-US" altLang="ko-KR" dirty="0" smtClean="0"/>
              <a:t>eedback for multi-RU combination in 802.11be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9579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Recap: HE </a:t>
            </a:r>
            <a:r>
              <a:rPr lang="en-US" altLang="ko-KR" dirty="0" smtClean="0"/>
              <a:t>NDP </a:t>
            </a:r>
            <a:r>
              <a:rPr lang="en-US" altLang="ko-KR" dirty="0"/>
              <a:t>Announcement </a:t>
            </a:r>
            <a:r>
              <a:rPr lang="en-US" altLang="ko-KR" dirty="0" smtClean="0"/>
              <a:t>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AP signals </a:t>
            </a:r>
            <a:r>
              <a:rPr lang="en-US" altLang="ko-KR" dirty="0" smtClean="0"/>
              <a:t>the partial BW info subfield in NDPA</a:t>
            </a:r>
          </a:p>
          <a:p>
            <a:pPr lvl="1"/>
            <a:r>
              <a:rPr lang="en-US" altLang="ko-KR" dirty="0"/>
              <a:t>AP signals RU Start Index (the first 26-tone RU) and RU End Index (the last 26-tone RU) for feedback</a:t>
            </a:r>
          </a:p>
          <a:p>
            <a:pPr lvl="1"/>
            <a:r>
              <a:rPr lang="en-US" altLang="ko-KR" dirty="0"/>
              <a:t>STA feedbacks channel information (CSI) in the tones between RU Start Index and RU End Index</a:t>
            </a:r>
          </a:p>
          <a:p>
            <a:pPr lvl="1"/>
            <a:r>
              <a:rPr lang="en-US" altLang="ko-KR" dirty="0"/>
              <a:t>STA Info subfield: </a:t>
            </a:r>
            <a:r>
              <a:rPr lang="en-US" altLang="ko-KR" dirty="0" smtClean="0"/>
              <a:t>4 byte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grpSp>
        <p:nvGrpSpPr>
          <p:cNvPr id="15" name="그룹 14"/>
          <p:cNvGrpSpPr/>
          <p:nvPr/>
        </p:nvGrpSpPr>
        <p:grpSpPr>
          <a:xfrm>
            <a:off x="1152000" y="3479140"/>
            <a:ext cx="6840000" cy="2996273"/>
            <a:chOff x="983099" y="2349000"/>
            <a:chExt cx="7033840" cy="3918824"/>
          </a:xfrm>
        </p:grpSpPr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54274" y="2349000"/>
              <a:ext cx="6962665" cy="1418530"/>
            </a:xfrm>
            <a:prstGeom prst="rect">
              <a:avLst/>
            </a:prstGeom>
          </p:spPr>
        </p:pic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83099" y="3831919"/>
              <a:ext cx="7024283" cy="1217081"/>
            </a:xfrm>
            <a:prstGeom prst="rect">
              <a:avLst/>
            </a:prstGeom>
          </p:spPr>
        </p:pic>
        <p:cxnSp>
          <p:nvCxnSpPr>
            <p:cNvPr id="9" name="직선 연결선 8"/>
            <p:cNvCxnSpPr/>
            <p:nvPr/>
          </p:nvCxnSpPr>
          <p:spPr bwMode="auto">
            <a:xfrm flipH="1">
              <a:off x="1862808" y="3500969"/>
              <a:ext cx="3223125" cy="528851"/>
            </a:xfrm>
            <a:prstGeom prst="line">
              <a:avLst/>
            </a:prstGeom>
            <a:ln w="2857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0" name="직선 연결선 9"/>
            <p:cNvCxnSpPr/>
            <p:nvPr/>
          </p:nvCxnSpPr>
          <p:spPr bwMode="auto">
            <a:xfrm>
              <a:off x="6028459" y="3492303"/>
              <a:ext cx="1594349" cy="559074"/>
            </a:xfrm>
            <a:prstGeom prst="line">
              <a:avLst/>
            </a:prstGeom>
            <a:ln w="2857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11" name="모서리가 둥근 직사각형 10"/>
            <p:cNvSpPr/>
            <p:nvPr/>
          </p:nvSpPr>
          <p:spPr bwMode="auto">
            <a:xfrm>
              <a:off x="2543445" y="4054759"/>
              <a:ext cx="1241172" cy="889679"/>
            </a:xfrm>
            <a:prstGeom prst="roundRect">
              <a:avLst/>
            </a:prstGeom>
            <a:noFill/>
            <a:ln w="28575" cap="flat" cmpd="sng" algn="ctr">
              <a:solidFill>
                <a:srgbClr val="FF0000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ko-KR" altLang="en-US">
                <a:gradFill flip="none" rotWithShape="1">
                  <a:gsLst>
                    <a:gs pos="0">
                      <a:srgbClr val="FFC000">
                        <a:tint val="66000"/>
                        <a:satMod val="160000"/>
                      </a:srgbClr>
                    </a:gs>
                    <a:gs pos="50000">
                      <a:srgbClr val="FFC000">
                        <a:tint val="44500"/>
                        <a:satMod val="160000"/>
                      </a:srgbClr>
                    </a:gs>
                    <a:gs pos="100000">
                      <a:srgbClr val="FFC000">
                        <a:tint val="23500"/>
                        <a:satMod val="160000"/>
                      </a:srgbClr>
                    </a:gs>
                  </a:gsLst>
                  <a:lin ang="2700000" scaled="1"/>
                  <a:tileRect/>
                </a:gradFill>
              </a:endParaRPr>
            </a:p>
          </p:txBody>
        </p:sp>
        <p:pic>
          <p:nvPicPr>
            <p:cNvPr id="12" name="그림 1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58730" y="5453639"/>
              <a:ext cx="2922382" cy="814185"/>
            </a:xfrm>
            <a:prstGeom prst="rect">
              <a:avLst/>
            </a:prstGeom>
          </p:spPr>
        </p:pic>
        <p:cxnSp>
          <p:nvCxnSpPr>
            <p:cNvPr id="13" name="직선 연결선 12"/>
            <p:cNvCxnSpPr/>
            <p:nvPr/>
          </p:nvCxnSpPr>
          <p:spPr bwMode="auto">
            <a:xfrm>
              <a:off x="2641532" y="4779520"/>
              <a:ext cx="490468" cy="809480"/>
            </a:xfrm>
            <a:prstGeom prst="line">
              <a:avLst/>
            </a:prstGeom>
            <a:ln w="2857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4" name="직선 연결선 13"/>
            <p:cNvCxnSpPr/>
            <p:nvPr/>
          </p:nvCxnSpPr>
          <p:spPr bwMode="auto">
            <a:xfrm>
              <a:off x="3757578" y="4741528"/>
              <a:ext cx="1443504" cy="676793"/>
            </a:xfrm>
            <a:prstGeom prst="line">
              <a:avLst/>
            </a:prstGeom>
            <a:ln w="2857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8872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Update for EHT NDPA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Based on the HE NDPA, EHT NDPA can be designed by updating following subfields:</a:t>
            </a:r>
          </a:p>
          <a:p>
            <a:pPr lvl="1"/>
            <a:r>
              <a:rPr lang="en-US" altLang="ko-KR" dirty="0" smtClean="0"/>
              <a:t>Sounding Dialog Token</a:t>
            </a:r>
          </a:p>
          <a:p>
            <a:pPr lvl="2"/>
            <a:r>
              <a:rPr lang="en-US" altLang="ko-KR" dirty="0" smtClean="0"/>
              <a:t>1: HE, 2: EHT, 3: Reserved</a:t>
            </a:r>
          </a:p>
          <a:p>
            <a:pPr lvl="1"/>
            <a:r>
              <a:rPr lang="en-US" altLang="ko-KR" dirty="0" smtClean="0"/>
              <a:t>Disambiguation</a:t>
            </a:r>
          </a:p>
          <a:p>
            <a:pPr lvl="2"/>
            <a:r>
              <a:rPr lang="en-US" altLang="ko-KR" dirty="0" smtClean="0"/>
              <a:t>Disambiguation </a:t>
            </a:r>
            <a:r>
              <a:rPr lang="en-US" altLang="ko-KR" dirty="0"/>
              <a:t>subfield is set to 1 to prevent a VHT STA from wrongly identifying its AID in the HE/EHT </a:t>
            </a:r>
            <a:r>
              <a:rPr lang="en-US" altLang="ko-KR" dirty="0" smtClean="0"/>
              <a:t>NDPA, </a:t>
            </a:r>
            <a:r>
              <a:rPr lang="en-US" altLang="ko-KR" dirty="0"/>
              <a:t>which will </a:t>
            </a:r>
            <a:r>
              <a:rPr lang="en-US" altLang="ko-KR" dirty="0" smtClean="0"/>
              <a:t>be </a:t>
            </a:r>
            <a:r>
              <a:rPr lang="en-US" altLang="ko-KR" dirty="0"/>
              <a:t>positioned in</a:t>
            </a:r>
          </a:p>
          <a:p>
            <a:pPr lvl="2"/>
            <a:r>
              <a:rPr lang="en-US" altLang="ko-KR" dirty="0" smtClean="0"/>
              <a:t>B(16*n+11) </a:t>
            </a:r>
            <a:r>
              <a:rPr lang="en-US" altLang="ko-KR" dirty="0"/>
              <a:t>for n=1,2</a:t>
            </a:r>
            <a:r>
              <a:rPr lang="en-US" altLang="ko-KR" dirty="0" smtClean="0"/>
              <a:t>… (i.e., B(27), B(43), B(59),…)</a:t>
            </a:r>
            <a:endParaRPr lang="en-US" altLang="ko-KR" dirty="0"/>
          </a:p>
          <a:p>
            <a:pPr lvl="1"/>
            <a:r>
              <a:rPr lang="en-US" altLang="ko-KR" i="1" dirty="0" smtClean="0"/>
              <a:t>N</a:t>
            </a:r>
            <a:r>
              <a:rPr lang="en-US" altLang="ko-KR" i="1" baseline="-25000" dirty="0" smtClean="0"/>
              <a:t>c</a:t>
            </a:r>
            <a:r>
              <a:rPr lang="en-US" altLang="ko-KR" dirty="0" smtClean="0"/>
              <a:t> </a:t>
            </a:r>
            <a:endParaRPr lang="en-US" altLang="ko-KR" dirty="0">
              <a:sym typeface="Wingdings" panose="05000000000000000000" pitchFamily="2" charset="2"/>
            </a:endParaRPr>
          </a:p>
          <a:p>
            <a:pPr lvl="2"/>
            <a:r>
              <a:rPr lang="en-US" altLang="ko-KR" dirty="0" smtClean="0">
                <a:sym typeface="Wingdings" panose="05000000000000000000" pitchFamily="2" charset="2"/>
              </a:rPr>
              <a:t>3bit  </a:t>
            </a:r>
            <a:r>
              <a:rPr lang="en-US" altLang="ko-KR" dirty="0">
                <a:sym typeface="Wingdings" panose="05000000000000000000" pitchFamily="2" charset="2"/>
              </a:rPr>
              <a:t>4bit  </a:t>
            </a:r>
            <a:r>
              <a:rPr lang="en-US" altLang="ko-KR" dirty="0" smtClean="0">
                <a:sym typeface="Wingdings" panose="05000000000000000000" pitchFamily="2" charset="2"/>
              </a:rPr>
              <a:t>(</a:t>
            </a:r>
            <a:r>
              <a:rPr lang="en-US" altLang="ko-KR" dirty="0" smtClean="0"/>
              <a:t>for 16 spatial streams support</a:t>
            </a:r>
            <a:r>
              <a:rPr lang="en-US" altLang="ko-KR" dirty="0"/>
              <a:t>)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pPr lvl="1"/>
            <a:r>
              <a:rPr lang="en-US" altLang="ko-KR" dirty="0"/>
              <a:t>Partial BW Info </a:t>
            </a:r>
            <a:r>
              <a:rPr lang="en-US" altLang="ko-KR" dirty="0" smtClean="0"/>
              <a:t>subfield</a:t>
            </a:r>
          </a:p>
          <a:p>
            <a:pPr lvl="2"/>
            <a:r>
              <a:rPr lang="en-US" altLang="ko-KR" dirty="0" smtClean="0"/>
              <a:t>14bit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en-US" altLang="ko-KR" dirty="0" smtClean="0">
                <a:sym typeface="Wingdings" panose="05000000000000000000" pitchFamily="2" charset="2"/>
              </a:rPr>
              <a:t>16bit  (</a:t>
            </a:r>
            <a:r>
              <a:rPr lang="en-US" altLang="ko-KR" dirty="0"/>
              <a:t>for </a:t>
            </a:r>
            <a:r>
              <a:rPr lang="en-US" altLang="ko-KR" dirty="0" smtClean="0"/>
              <a:t>320MHz support)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pPr lvl="2"/>
            <a:r>
              <a:rPr lang="en-US" altLang="ko-KR" dirty="0" smtClean="0"/>
              <a:t>Applicable only for option </a:t>
            </a:r>
            <a:r>
              <a:rPr lang="en-US" altLang="ko-KR" dirty="0"/>
              <a:t>#1 and option #2 </a:t>
            </a:r>
            <a:r>
              <a:rPr lang="en-US" altLang="ko-KR" dirty="0" smtClean="0"/>
              <a:t>in </a:t>
            </a:r>
            <a:r>
              <a:rPr lang="en-US" altLang="ko-KR" dirty="0"/>
              <a:t>slide 6 and 7</a:t>
            </a:r>
            <a:endParaRPr lang="en-US" altLang="ko-KR" dirty="0" smtClean="0">
              <a:sym typeface="Wingdings" panose="05000000000000000000" pitchFamily="2" charset="2"/>
            </a:endParaRPr>
          </a:p>
          <a:p>
            <a:pPr lvl="1"/>
            <a:r>
              <a:rPr lang="en-US" altLang="ko-KR" dirty="0" smtClean="0"/>
              <a:t>“</a:t>
            </a:r>
            <a:r>
              <a:rPr lang="en-US" altLang="ko-KR" dirty="0"/>
              <a:t>Feedback Type and Ng” and “Codebook Size</a:t>
            </a:r>
            <a:r>
              <a:rPr lang="en-US" altLang="ko-KR" dirty="0" smtClean="0"/>
              <a:t>”</a:t>
            </a:r>
            <a:endParaRPr lang="en-US" altLang="ko-KR" dirty="0"/>
          </a:p>
          <a:p>
            <a:pPr lvl="2"/>
            <a:r>
              <a:rPr lang="en-US" altLang="ko-KR" dirty="0" smtClean="0"/>
              <a:t>TBD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7407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Partial BW feedback for </a:t>
            </a:r>
            <a:r>
              <a:rPr lang="en-US" altLang="ko-KR" dirty="0" smtClean="0"/>
              <a:t>Multi-RU: Motivation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If scheduling algorithm determines to allocates </a:t>
                </a:r>
                <a:r>
                  <a:rPr lang="en-US" altLang="ko-KR" dirty="0"/>
                  <a:t>484+2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altLang="ko-KR" dirty="0"/>
                  <a:t>996</a:t>
                </a:r>
                <a:r>
                  <a:rPr lang="en-US" altLang="ko-KR" dirty="0" smtClean="0"/>
                  <a:t> RU for STA #1 and 484 RU for STA #2 with 240MHz OFDMA in 11be. </a:t>
                </a:r>
              </a:p>
              <a:p>
                <a:pPr lvl="1"/>
                <a:r>
                  <a:rPr lang="en-US" altLang="ko-KR" dirty="0" smtClean="0"/>
                  <a:t>Wasteful to feedback entire 240MHz by STA #1</a:t>
                </a:r>
              </a:p>
              <a:p>
                <a:r>
                  <a:rPr lang="en-US" altLang="ko-KR" dirty="0" smtClean="0"/>
                  <a:t>Proposal</a:t>
                </a:r>
              </a:p>
              <a:p>
                <a:pPr lvl="1"/>
                <a:r>
                  <a:rPr lang="en-US" altLang="ko-KR" dirty="0" smtClean="0"/>
                  <a:t>AP signals separate indications for each non-adjacent subband (i.e., set of contiguous RUs) on which it would like to request feedback </a:t>
                </a:r>
              </a:p>
              <a:p>
                <a:pPr lvl="1"/>
                <a:r>
                  <a:rPr lang="en-US" altLang="ko-KR" dirty="0" smtClean="0"/>
                  <a:t>No need to </a:t>
                </a:r>
                <a:r>
                  <a:rPr lang="en-US" altLang="ko-KR" dirty="0"/>
                  <a:t>feedback the CSI on the 2</a:t>
                </a:r>
                <a:r>
                  <a:rPr lang="en-US" altLang="ko-KR" baseline="30000" dirty="0"/>
                  <a:t>nd</a:t>
                </a:r>
                <a:r>
                  <a:rPr lang="en-US" altLang="ko-KR" dirty="0"/>
                  <a:t> 484 </a:t>
                </a:r>
                <a:r>
                  <a:rPr lang="en-US" altLang="ko-KR" dirty="0" smtClean="0"/>
                  <a:t>RU by STA #1</a:t>
                </a:r>
              </a:p>
              <a:p>
                <a:pPr lvl="2"/>
                <a:r>
                  <a:rPr lang="en-US" altLang="ko-KR" dirty="0" smtClean="0"/>
                  <a:t>Can reduce ~2,000 </a:t>
                </a:r>
                <a:r>
                  <a:rPr lang="en-US" altLang="ko-KR" dirty="0"/>
                  <a:t>b</a:t>
                </a:r>
                <a:r>
                  <a:rPr lang="en-US" altLang="ko-KR" dirty="0" smtClean="0"/>
                  <a:t>yte in CSI feedback (8x2, HE, SU, Fine codebook, Ng=4)</a:t>
                </a:r>
              </a:p>
              <a:p>
                <a:pPr lvl="2"/>
                <a:r>
                  <a:rPr lang="en-US" altLang="ko-KR" dirty="0" smtClean="0"/>
                  <a:t>Can be reduced further for larger inter-</a:t>
                </a:r>
                <a:r>
                  <a:rPr lang="en-US" altLang="ko-KR" dirty="0" err="1" smtClean="0"/>
                  <a:t>subband</a:t>
                </a:r>
                <a:r>
                  <a:rPr lang="en-US" altLang="ko-KR" dirty="0" smtClean="0"/>
                  <a:t> width and number of streams</a:t>
                </a:r>
              </a:p>
              <a:p>
                <a:pPr lvl="1"/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87" r="-47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89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509917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graphicFrame>
        <p:nvGraphicFramePr>
          <p:cNvPr id="29" name="표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42635"/>
              </p:ext>
            </p:extLst>
          </p:nvPr>
        </p:nvGraphicFramePr>
        <p:xfrm>
          <a:off x="4384637" y="4363507"/>
          <a:ext cx="4147363" cy="128113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72039">
                  <a:extLst>
                    <a:ext uri="{9D8B030D-6E8A-4147-A177-3AD203B41FA5}">
                      <a16:colId xmlns:a16="http://schemas.microsoft.com/office/drawing/2014/main" xmlns="" val="573511293"/>
                    </a:ext>
                  </a:extLst>
                </a:gridCol>
                <a:gridCol w="1437662">
                  <a:extLst>
                    <a:ext uri="{9D8B030D-6E8A-4147-A177-3AD203B41FA5}">
                      <a16:colId xmlns:a16="http://schemas.microsoft.com/office/drawing/2014/main" xmlns="" val="977066478"/>
                    </a:ext>
                  </a:extLst>
                </a:gridCol>
                <a:gridCol w="1437662">
                  <a:extLst>
                    <a:ext uri="{9D8B030D-6E8A-4147-A177-3AD203B41FA5}">
                      <a16:colId xmlns:a16="http://schemas.microsoft.com/office/drawing/2014/main" xmlns="" val="97382307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Partial</a:t>
                      </a:r>
                      <a:r>
                        <a:rPr lang="en-US" altLang="ko-KR" sz="1500" baseline="0" dirty="0" smtClean="0"/>
                        <a:t> BW Info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4230748"/>
                  </a:ext>
                </a:extLst>
              </a:tr>
              <a:tr h="321010">
                <a:tc>
                  <a:txBody>
                    <a:bodyPr/>
                    <a:lstStyle/>
                    <a:p>
                      <a:pPr algn="ctr" latinLnBrk="1"/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0" dirty="0" smtClean="0">
                          <a:solidFill>
                            <a:schemeClr val="tx1"/>
                          </a:solidFill>
                        </a:rPr>
                        <a:t>RU Start Index</a:t>
                      </a:r>
                      <a:endParaRPr lang="ko-KR" alt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0" dirty="0" smtClean="0">
                          <a:solidFill>
                            <a:schemeClr val="tx1"/>
                          </a:solidFill>
                        </a:rPr>
                        <a:t>RU</a:t>
                      </a:r>
                      <a:r>
                        <a:rPr lang="en-US" altLang="ko-KR" sz="1500" b="0" baseline="0" dirty="0" smtClean="0">
                          <a:solidFill>
                            <a:schemeClr val="tx1"/>
                          </a:solidFill>
                        </a:rPr>
                        <a:t> End Index</a:t>
                      </a:r>
                      <a:endParaRPr lang="ko-KR" alt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6526937"/>
                  </a:ext>
                </a:extLst>
              </a:tr>
              <a:tr h="3009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STA Info 1</a:t>
                      </a:r>
                      <a:endParaRPr lang="ko-KR" altLang="en-US" sz="15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ko-KR" altLang="en-US" sz="1500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b="1" dirty="0" smtClean="0">
                          <a:solidFill>
                            <a:srgbClr val="FF0000"/>
                          </a:solidFill>
                        </a:rPr>
                        <a:t>111</a:t>
                      </a:r>
                      <a:endParaRPr lang="ko-KR" altLang="en-US" sz="1500" b="1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91830060"/>
                  </a:ext>
                </a:extLst>
              </a:tr>
              <a:tr h="30096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STA</a:t>
                      </a:r>
                      <a:r>
                        <a:rPr lang="en-US" altLang="ko-KR" sz="1500" baseline="0" dirty="0" smtClean="0"/>
                        <a:t> Info 2</a:t>
                      </a:r>
                      <a:endParaRPr lang="ko-KR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18</a:t>
                      </a:r>
                      <a:endParaRPr lang="ko-KR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 smtClean="0"/>
                        <a:t>35</a:t>
                      </a:r>
                      <a:endParaRPr lang="ko-KR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91091455"/>
                  </a:ext>
                </a:extLst>
              </a:tr>
            </a:tbl>
          </a:graphicData>
        </a:graphic>
      </p:graphicFrame>
      <p:grpSp>
        <p:nvGrpSpPr>
          <p:cNvPr id="7" name="그룹 6"/>
          <p:cNvGrpSpPr/>
          <p:nvPr/>
        </p:nvGrpSpPr>
        <p:grpSpPr>
          <a:xfrm>
            <a:off x="221815" y="5276288"/>
            <a:ext cx="8533163" cy="1118255"/>
            <a:chOff x="221815" y="5276288"/>
            <a:chExt cx="8533163" cy="1118255"/>
          </a:xfrm>
        </p:grpSpPr>
        <p:cxnSp>
          <p:nvCxnSpPr>
            <p:cNvPr id="17" name="직선 화살표 연결선 16"/>
            <p:cNvCxnSpPr/>
            <p:nvPr/>
          </p:nvCxnSpPr>
          <p:spPr bwMode="auto">
            <a:xfrm>
              <a:off x="1405196" y="6387963"/>
              <a:ext cx="734978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ysDot"/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4165463" y="6117544"/>
              <a:ext cx="15273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b="1"/>
              </a:lvl1pPr>
            </a:lstStyle>
            <a:p>
              <a:r>
                <a:rPr lang="en-US" altLang="ko-KR" dirty="0"/>
                <a:t>Feedback by STA #1</a:t>
              </a:r>
              <a:endParaRPr lang="ko-KR" altLang="en-US" dirty="0"/>
            </a:p>
          </p:txBody>
        </p:sp>
        <p:grpSp>
          <p:nvGrpSpPr>
            <p:cNvPr id="26" name="그룹 25"/>
            <p:cNvGrpSpPr/>
            <p:nvPr/>
          </p:nvGrpSpPr>
          <p:grpSpPr>
            <a:xfrm>
              <a:off x="1294517" y="5706751"/>
              <a:ext cx="7315383" cy="381793"/>
              <a:chOff x="2038977" y="3248207"/>
              <a:chExt cx="5113937" cy="381793"/>
            </a:xfrm>
          </p:grpSpPr>
          <p:sp>
            <p:nvSpPr>
              <p:cNvPr id="22" name="사다리꼴 21"/>
              <p:cNvSpPr/>
              <p:nvPr/>
            </p:nvSpPr>
            <p:spPr bwMode="auto">
              <a:xfrm>
                <a:off x="3726798" y="3249000"/>
                <a:ext cx="1706033" cy="381000"/>
              </a:xfrm>
              <a:prstGeom prst="trapezoid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altLang="ko-KR" sz="1600" b="1" dirty="0" smtClean="0"/>
                  <a:t>996</a:t>
                </a:r>
                <a:endParaRPr lang="ko-KR" altLang="en-US" sz="1600" b="1" dirty="0"/>
              </a:p>
            </p:txBody>
          </p:sp>
          <p:sp>
            <p:nvSpPr>
              <p:cNvPr id="23" name="사다리꼴 22"/>
              <p:cNvSpPr/>
              <p:nvPr/>
            </p:nvSpPr>
            <p:spPr bwMode="auto">
              <a:xfrm>
                <a:off x="2890185" y="3248207"/>
                <a:ext cx="836613" cy="381000"/>
              </a:xfrm>
              <a:prstGeom prst="trapezoid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16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484</a:t>
                </a:r>
                <a:endParaRPr kumimoji="0" lang="ko-KR" alt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4" name="사다리꼴 23"/>
              <p:cNvSpPr/>
              <p:nvPr/>
            </p:nvSpPr>
            <p:spPr bwMode="auto">
              <a:xfrm>
                <a:off x="2038977" y="3248207"/>
                <a:ext cx="836613" cy="381000"/>
              </a:xfrm>
              <a:prstGeom prst="trapezoid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altLang="ko-KR" sz="1600" b="1" dirty="0"/>
                  <a:t>484</a:t>
                </a:r>
                <a:endParaRPr lang="ko-KR" altLang="en-US" sz="1600" b="1" dirty="0"/>
              </a:p>
            </p:txBody>
          </p:sp>
          <p:sp>
            <p:nvSpPr>
              <p:cNvPr id="25" name="사다리꼴 24"/>
              <p:cNvSpPr/>
              <p:nvPr/>
            </p:nvSpPr>
            <p:spPr bwMode="auto">
              <a:xfrm>
                <a:off x="5446881" y="3249000"/>
                <a:ext cx="1706033" cy="381000"/>
              </a:xfrm>
              <a:prstGeom prst="trapezoid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 eaLnBrk="0" hangingPunct="0"/>
                <a:r>
                  <a:rPr lang="en-US" altLang="ko-KR" sz="1600" b="1" dirty="0" smtClean="0"/>
                  <a:t>996</a:t>
                </a:r>
                <a:endParaRPr lang="ko-KR" altLang="en-US" sz="1600" b="1" dirty="0"/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1242655" y="6082571"/>
              <a:ext cx="12486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b="1" dirty="0" smtClean="0">
                  <a:solidFill>
                    <a:srgbClr val="FF0000"/>
                  </a:solidFill>
                </a:rPr>
                <a:t>0           </a:t>
              </a:r>
              <a:r>
                <a:rPr lang="en-US" altLang="ko-KR" b="1" dirty="0" smtClean="0"/>
                <a:t>…    </a:t>
              </a:r>
              <a:endParaRPr lang="ko-KR" altLang="en-US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694010" y="6082233"/>
              <a:ext cx="2583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dirty="0" smtClean="0"/>
                <a:t>…</a:t>
              </a:r>
              <a:endParaRPr lang="ko-KR" altLang="en-US" b="1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21815" y="6089368"/>
              <a:ext cx="8034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dirty="0" smtClean="0"/>
                <a:t>RU index</a:t>
              </a:r>
              <a:endParaRPr lang="ko-KR" altLang="en-US" b="1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458430" y="6082571"/>
              <a:ext cx="12486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dirty="0" smtClean="0"/>
                <a:t>18</a:t>
              </a:r>
              <a:r>
                <a:rPr lang="en-US" altLang="ko-KR" b="1" dirty="0" smtClean="0">
                  <a:solidFill>
                    <a:srgbClr val="FF0000"/>
                  </a:solidFill>
                </a:rPr>
                <a:t>       </a:t>
              </a:r>
              <a:r>
                <a:rPr lang="en-US" altLang="ko-KR" b="1" dirty="0" smtClean="0"/>
                <a:t>…       35</a:t>
              </a:r>
              <a:endParaRPr lang="ko-KR" altLang="en-US" b="1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149357" y="6082233"/>
              <a:ext cx="258310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b="1" dirty="0" smtClean="0"/>
                <a:t> …                       </a:t>
              </a:r>
              <a:r>
                <a:rPr lang="en-US" altLang="ko-KR" b="1" dirty="0" smtClean="0">
                  <a:solidFill>
                    <a:srgbClr val="FF0000"/>
                  </a:solidFill>
                </a:rPr>
                <a:t>111</a:t>
              </a:r>
              <a:endParaRPr lang="ko-KR" alt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389174" y="5276288"/>
              <a:ext cx="15273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b="1"/>
              </a:lvl1pPr>
            </a:lstStyle>
            <a:p>
              <a:r>
                <a:rPr lang="en-US" altLang="ko-KR" dirty="0"/>
                <a:t>Feedback by STA #2</a:t>
              </a:r>
              <a:endParaRPr lang="ko-KR" altLang="en-US" dirty="0"/>
            </a:p>
          </p:txBody>
        </p:sp>
        <p:cxnSp>
          <p:nvCxnSpPr>
            <p:cNvPr id="31" name="직선 화살표 연결선 30"/>
            <p:cNvCxnSpPr/>
            <p:nvPr/>
          </p:nvCxnSpPr>
          <p:spPr bwMode="auto">
            <a:xfrm>
              <a:off x="2491275" y="5552670"/>
              <a:ext cx="121577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ysDot"/>
              <a:headEnd type="triangle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8094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표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127665"/>
              </p:ext>
            </p:extLst>
          </p:nvPr>
        </p:nvGraphicFramePr>
        <p:xfrm>
          <a:off x="1041443" y="3569925"/>
          <a:ext cx="7257363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xmlns="" val="3354936122"/>
                    </a:ext>
                  </a:extLst>
                </a:gridCol>
                <a:gridCol w="768177">
                  <a:extLst>
                    <a:ext uri="{9D8B030D-6E8A-4147-A177-3AD203B41FA5}">
                      <a16:colId xmlns:a16="http://schemas.microsoft.com/office/drawing/2014/main" xmlns="" val="3982301098"/>
                    </a:ext>
                  </a:extLst>
                </a:gridCol>
                <a:gridCol w="960221">
                  <a:extLst>
                    <a:ext uri="{9D8B030D-6E8A-4147-A177-3AD203B41FA5}">
                      <a16:colId xmlns:a16="http://schemas.microsoft.com/office/drawing/2014/main" xmlns="" val="1624832278"/>
                    </a:ext>
                  </a:extLst>
                </a:gridCol>
                <a:gridCol w="1750003">
                  <a:extLst>
                    <a:ext uri="{9D8B030D-6E8A-4147-A177-3AD203B41FA5}">
                      <a16:colId xmlns:a16="http://schemas.microsoft.com/office/drawing/2014/main" xmlns="" val="954558641"/>
                    </a:ext>
                  </a:extLst>
                </a:gridCol>
                <a:gridCol w="800184">
                  <a:extLst>
                    <a:ext uri="{9D8B030D-6E8A-4147-A177-3AD203B41FA5}">
                      <a16:colId xmlns:a16="http://schemas.microsoft.com/office/drawing/2014/main" xmlns="" val="1499955464"/>
                    </a:ext>
                  </a:extLst>
                </a:gridCol>
                <a:gridCol w="800184">
                  <a:extLst>
                    <a:ext uri="{9D8B030D-6E8A-4147-A177-3AD203B41FA5}">
                      <a16:colId xmlns:a16="http://schemas.microsoft.com/office/drawing/2014/main" xmlns="" val="303366674"/>
                    </a:ext>
                  </a:extLst>
                </a:gridCol>
                <a:gridCol w="997144">
                  <a:extLst>
                    <a:ext uri="{9D8B030D-6E8A-4147-A177-3AD203B41FA5}">
                      <a16:colId xmlns:a16="http://schemas.microsoft.com/office/drawing/2014/main" xmlns="" val="2271226717"/>
                    </a:ext>
                  </a:extLst>
                </a:gridCol>
                <a:gridCol w="641450">
                  <a:extLst>
                    <a:ext uri="{9D8B030D-6E8A-4147-A177-3AD203B41FA5}">
                      <a16:colId xmlns:a16="http://schemas.microsoft.com/office/drawing/2014/main" xmlns="" val="3542766633"/>
                    </a:ext>
                  </a:extLst>
                </a:gridCol>
              </a:tblGrid>
              <a:tr h="235588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B0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B27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B43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B47</a:t>
                      </a:r>
                      <a:endParaRPr lang="ko-KR" altLang="en-US" sz="10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77766126"/>
                  </a:ext>
                </a:extLst>
              </a:tr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AID11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(11)</a:t>
                      </a:r>
                      <a:endParaRPr lang="ko-KR" altLang="en-US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Partial BW Info #1</a:t>
                      </a:r>
                      <a:r>
                        <a:rPr lang="en-US" altLang="ko-KR" sz="9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(16)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ko-KR" altLang="en-US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Feedback Type And Ng (TBD)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Codebook Size (TBD)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 (4)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Partial BW Info #2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Present (1)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(TBD)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(TBD)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40539348"/>
                  </a:ext>
                </a:extLst>
              </a:tr>
            </a:tbl>
          </a:graphicData>
        </a:graphic>
      </p:graphicFrame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Partial BW feedback for </a:t>
            </a:r>
            <a:r>
              <a:rPr lang="en-US" altLang="ko-KR" dirty="0" smtClean="0"/>
              <a:t>Multi-RU: Option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Duplicated STA Info subfield for one STA</a:t>
            </a:r>
          </a:p>
          <a:p>
            <a:pPr lvl="1"/>
            <a:r>
              <a:rPr lang="en-US" altLang="ko-KR" dirty="0" smtClean="0"/>
              <a:t>Each Partial BW Info subfield indicates [RU Start Index</a:t>
            </a:r>
            <a:r>
              <a:rPr lang="en-US" altLang="ko-KR" dirty="0"/>
              <a:t>, RU </a:t>
            </a:r>
            <a:r>
              <a:rPr lang="en-US" altLang="ko-KR" dirty="0" smtClean="0"/>
              <a:t>End </a:t>
            </a:r>
            <a:r>
              <a:rPr lang="en-US" altLang="ko-KR" dirty="0"/>
              <a:t>Index] </a:t>
            </a:r>
            <a:r>
              <a:rPr lang="en-US" altLang="ko-KR" dirty="0" smtClean="0"/>
              <a:t>corresponding to each the non-adjacent subband respectively.</a:t>
            </a:r>
          </a:p>
          <a:p>
            <a:pPr lvl="1"/>
            <a:r>
              <a:rPr lang="en-US" altLang="ko-KR" dirty="0" smtClean="0"/>
              <a:t>Following STA Info subfield is </a:t>
            </a:r>
            <a:r>
              <a:rPr lang="en-US" altLang="ko-KR" dirty="0"/>
              <a:t>present if the Partial BW Info #2 Present subfield is equal to </a:t>
            </a:r>
            <a:r>
              <a:rPr lang="en-US" altLang="ko-KR" dirty="0" smtClean="0"/>
              <a:t>1</a:t>
            </a:r>
          </a:p>
          <a:p>
            <a:pPr lvl="1"/>
            <a:r>
              <a:rPr lang="en-US" altLang="ko-KR" dirty="0" smtClean="0"/>
              <a:t>STA Info subfield: 6 byte or 12 byte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graphicFrame>
        <p:nvGraphicFramePr>
          <p:cNvPr id="24" name="표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056404"/>
              </p:ext>
            </p:extLst>
          </p:nvPr>
        </p:nvGraphicFramePr>
        <p:xfrm>
          <a:off x="204375" y="4676685"/>
          <a:ext cx="7536762" cy="701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xmlns="" val="335493612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3982301098"/>
                    </a:ext>
                  </a:extLst>
                </a:gridCol>
                <a:gridCol w="584307">
                  <a:extLst>
                    <a:ext uri="{9D8B030D-6E8A-4147-A177-3AD203B41FA5}">
                      <a16:colId xmlns:a16="http://schemas.microsoft.com/office/drawing/2014/main" xmlns="" val="2615641125"/>
                    </a:ext>
                  </a:extLst>
                </a:gridCol>
                <a:gridCol w="584307">
                  <a:extLst>
                    <a:ext uri="{9D8B030D-6E8A-4147-A177-3AD203B41FA5}">
                      <a16:colId xmlns:a16="http://schemas.microsoft.com/office/drawing/2014/main" xmlns="" val="1943328823"/>
                    </a:ext>
                  </a:extLst>
                </a:gridCol>
                <a:gridCol w="978006">
                  <a:extLst>
                    <a:ext uri="{9D8B030D-6E8A-4147-A177-3AD203B41FA5}">
                      <a16:colId xmlns:a16="http://schemas.microsoft.com/office/drawing/2014/main" xmlns="" val="162483227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95455864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39226652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227122671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4272641295"/>
                    </a:ext>
                  </a:extLst>
                </a:gridCol>
                <a:gridCol w="710142">
                  <a:extLst>
                    <a:ext uri="{9D8B030D-6E8A-4147-A177-3AD203B41FA5}">
                      <a16:colId xmlns:a16="http://schemas.microsoft.com/office/drawing/2014/main" xmlns="" val="3542766633"/>
                    </a:ext>
                  </a:extLst>
                </a:gridCol>
              </a:tblGrid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Control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Duration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RA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TA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Sounding Dialog Token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 Info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….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 Info 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Info 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FCS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40539348"/>
                  </a:ext>
                </a:extLst>
              </a:tr>
              <a:tr h="171360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Octets: 2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72455185"/>
                  </a:ext>
                </a:extLst>
              </a:tr>
            </a:tbl>
          </a:graphicData>
        </a:graphic>
      </p:graphicFrame>
      <p:cxnSp>
        <p:nvCxnSpPr>
          <p:cNvPr id="29" name="직선 연결선 28"/>
          <p:cNvCxnSpPr/>
          <p:nvPr/>
        </p:nvCxnSpPr>
        <p:spPr bwMode="auto">
          <a:xfrm>
            <a:off x="1030531" y="4357926"/>
            <a:ext cx="4525878" cy="268881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 bwMode="auto">
          <a:xfrm flipH="1">
            <a:off x="6309661" y="4331608"/>
            <a:ext cx="1909848" cy="296462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 bwMode="auto">
          <a:xfrm flipV="1">
            <a:off x="1251862" y="5179648"/>
            <a:ext cx="5057799" cy="386943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2" name="직선 연결선 31"/>
          <p:cNvCxnSpPr/>
          <p:nvPr/>
        </p:nvCxnSpPr>
        <p:spPr bwMode="auto">
          <a:xfrm flipH="1" flipV="1">
            <a:off x="7084800" y="5193997"/>
            <a:ext cx="1143022" cy="297736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15" name="표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526593"/>
              </p:ext>
            </p:extLst>
          </p:nvPr>
        </p:nvGraphicFramePr>
        <p:xfrm>
          <a:off x="1136693" y="5360400"/>
          <a:ext cx="7257363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xmlns="" val="3354936122"/>
                    </a:ext>
                  </a:extLst>
                </a:gridCol>
                <a:gridCol w="768177">
                  <a:extLst>
                    <a:ext uri="{9D8B030D-6E8A-4147-A177-3AD203B41FA5}">
                      <a16:colId xmlns:a16="http://schemas.microsoft.com/office/drawing/2014/main" xmlns="" val="3982301098"/>
                    </a:ext>
                  </a:extLst>
                </a:gridCol>
                <a:gridCol w="960221">
                  <a:extLst>
                    <a:ext uri="{9D8B030D-6E8A-4147-A177-3AD203B41FA5}">
                      <a16:colId xmlns:a16="http://schemas.microsoft.com/office/drawing/2014/main" xmlns="" val="1624832278"/>
                    </a:ext>
                  </a:extLst>
                </a:gridCol>
                <a:gridCol w="1750003">
                  <a:extLst>
                    <a:ext uri="{9D8B030D-6E8A-4147-A177-3AD203B41FA5}">
                      <a16:colId xmlns:a16="http://schemas.microsoft.com/office/drawing/2014/main" xmlns="" val="954558641"/>
                    </a:ext>
                  </a:extLst>
                </a:gridCol>
                <a:gridCol w="800184">
                  <a:extLst>
                    <a:ext uri="{9D8B030D-6E8A-4147-A177-3AD203B41FA5}">
                      <a16:colId xmlns:a16="http://schemas.microsoft.com/office/drawing/2014/main" xmlns="" val="1499955464"/>
                    </a:ext>
                  </a:extLst>
                </a:gridCol>
                <a:gridCol w="800184">
                  <a:extLst>
                    <a:ext uri="{9D8B030D-6E8A-4147-A177-3AD203B41FA5}">
                      <a16:colId xmlns:a16="http://schemas.microsoft.com/office/drawing/2014/main" xmlns="" val="3791946970"/>
                    </a:ext>
                  </a:extLst>
                </a:gridCol>
                <a:gridCol w="997144">
                  <a:extLst>
                    <a:ext uri="{9D8B030D-6E8A-4147-A177-3AD203B41FA5}">
                      <a16:colId xmlns:a16="http://schemas.microsoft.com/office/drawing/2014/main" xmlns="" val="2271226717"/>
                    </a:ext>
                  </a:extLst>
                </a:gridCol>
                <a:gridCol w="641450">
                  <a:extLst>
                    <a:ext uri="{9D8B030D-6E8A-4147-A177-3AD203B41FA5}">
                      <a16:colId xmlns:a16="http://schemas.microsoft.com/office/drawing/2014/main" xmlns="" val="3542766633"/>
                    </a:ext>
                  </a:extLst>
                </a:gridCol>
              </a:tblGrid>
              <a:tr h="235588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B0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B27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B43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B47</a:t>
                      </a:r>
                      <a:endParaRPr lang="ko-KR" altLang="en-US" sz="10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77766126"/>
                  </a:ext>
                </a:extLst>
              </a:tr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AID11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(11)</a:t>
                      </a:r>
                      <a:endParaRPr lang="ko-KR" altLang="en-US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Partial BW Info #2</a:t>
                      </a:r>
                    </a:p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(16)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ko-KR" altLang="en-US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Feedback Type And Ng (TBD)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Codebook Size (TBD)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 (4)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Partial BW Info #2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Present (1)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(TBD)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(TBD)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40539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999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Partial BW feedback for </a:t>
            </a:r>
            <a:r>
              <a:rPr lang="en-US" altLang="ko-KR" dirty="0" smtClean="0"/>
              <a:t>Multi-RU: </a:t>
            </a:r>
            <a:r>
              <a:rPr lang="en-US" altLang="ko-KR" dirty="0"/>
              <a:t>Option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Add </a:t>
            </a:r>
            <a:r>
              <a:rPr lang="en-US" altLang="ko-KR" dirty="0" smtClean="0"/>
              <a:t>one more “Partial </a:t>
            </a:r>
            <a:r>
              <a:rPr lang="en-US" altLang="ko-KR" dirty="0"/>
              <a:t>BW </a:t>
            </a:r>
            <a:r>
              <a:rPr lang="en-US" altLang="ko-KR" dirty="0" smtClean="0"/>
              <a:t>info subfield” </a:t>
            </a:r>
            <a:r>
              <a:rPr lang="en-US" altLang="ko-KR" dirty="0"/>
              <a:t>for </a:t>
            </a:r>
            <a:r>
              <a:rPr lang="en-US" altLang="ko-KR" dirty="0" smtClean="0"/>
              <a:t>the </a:t>
            </a:r>
            <a:r>
              <a:rPr lang="en-US" altLang="ko-KR" dirty="0"/>
              <a:t>non-adjacent </a:t>
            </a:r>
            <a:r>
              <a:rPr lang="en-US" altLang="ko-KR" dirty="0" smtClean="0"/>
              <a:t>sub band.</a:t>
            </a:r>
          </a:p>
          <a:p>
            <a:pPr lvl="1"/>
            <a:r>
              <a:rPr lang="en-US" altLang="ko-KR" dirty="0" smtClean="0"/>
              <a:t>STA </a:t>
            </a:r>
            <a:r>
              <a:rPr lang="en-US" altLang="ko-KR" dirty="0"/>
              <a:t>Info subfield: </a:t>
            </a:r>
            <a:r>
              <a:rPr lang="en-US" altLang="ko-KR" dirty="0" smtClean="0"/>
              <a:t>8 byte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235210"/>
              </p:ext>
            </p:extLst>
          </p:nvPr>
        </p:nvGraphicFramePr>
        <p:xfrm>
          <a:off x="882351" y="3067982"/>
          <a:ext cx="6816762" cy="701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xmlns="" val="335493612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3982301098"/>
                    </a:ext>
                  </a:extLst>
                </a:gridCol>
                <a:gridCol w="584307">
                  <a:extLst>
                    <a:ext uri="{9D8B030D-6E8A-4147-A177-3AD203B41FA5}">
                      <a16:colId xmlns:a16="http://schemas.microsoft.com/office/drawing/2014/main" xmlns="" val="2615641125"/>
                    </a:ext>
                  </a:extLst>
                </a:gridCol>
                <a:gridCol w="584307">
                  <a:extLst>
                    <a:ext uri="{9D8B030D-6E8A-4147-A177-3AD203B41FA5}">
                      <a16:colId xmlns:a16="http://schemas.microsoft.com/office/drawing/2014/main" xmlns="" val="1943328823"/>
                    </a:ext>
                  </a:extLst>
                </a:gridCol>
                <a:gridCol w="978006">
                  <a:extLst>
                    <a:ext uri="{9D8B030D-6E8A-4147-A177-3AD203B41FA5}">
                      <a16:colId xmlns:a16="http://schemas.microsoft.com/office/drawing/2014/main" xmlns="" val="162483227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95455864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39226652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2271226717"/>
                    </a:ext>
                  </a:extLst>
                </a:gridCol>
                <a:gridCol w="710142">
                  <a:extLst>
                    <a:ext uri="{9D8B030D-6E8A-4147-A177-3AD203B41FA5}">
                      <a16:colId xmlns:a16="http://schemas.microsoft.com/office/drawing/2014/main" xmlns="" val="3542766633"/>
                    </a:ext>
                  </a:extLst>
                </a:gridCol>
              </a:tblGrid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Control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Duration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RA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TA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Sounding Dialog Token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 Info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….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 Info 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FCS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40539348"/>
                  </a:ext>
                </a:extLst>
              </a:tr>
              <a:tr h="171360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Octets: 2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72455185"/>
                  </a:ext>
                </a:extLst>
              </a:tr>
            </a:tbl>
          </a:graphicData>
        </a:graphic>
      </p:graphicFrame>
      <p:cxnSp>
        <p:nvCxnSpPr>
          <p:cNvPr id="12" name="직선 연결선 11"/>
          <p:cNvCxnSpPr/>
          <p:nvPr/>
        </p:nvCxnSpPr>
        <p:spPr bwMode="auto">
          <a:xfrm flipV="1">
            <a:off x="977519" y="3648782"/>
            <a:ext cx="4538327" cy="838198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 bwMode="auto">
          <a:xfrm flipH="1" flipV="1">
            <a:off x="6276883" y="3661876"/>
            <a:ext cx="2092561" cy="825104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16" name="표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814860"/>
              </p:ext>
            </p:extLst>
          </p:nvPr>
        </p:nvGraphicFramePr>
        <p:xfrm>
          <a:off x="782475" y="4525080"/>
          <a:ext cx="7935044" cy="88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xmlns="" val="3354936122"/>
                    </a:ext>
                  </a:extLst>
                </a:gridCol>
                <a:gridCol w="624922">
                  <a:extLst>
                    <a:ext uri="{9D8B030D-6E8A-4147-A177-3AD203B41FA5}">
                      <a16:colId xmlns:a16="http://schemas.microsoft.com/office/drawing/2014/main" xmlns="" val="3982301098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xmlns="" val="1624832278"/>
                    </a:ext>
                  </a:extLst>
                </a:gridCol>
                <a:gridCol w="1789200">
                  <a:extLst>
                    <a:ext uri="{9D8B030D-6E8A-4147-A177-3AD203B41FA5}">
                      <a16:colId xmlns:a16="http://schemas.microsoft.com/office/drawing/2014/main" xmlns="" val="95455864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3096154340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xmlns="" val="3395515388"/>
                    </a:ext>
                  </a:extLst>
                </a:gridCol>
                <a:gridCol w="624922">
                  <a:extLst>
                    <a:ext uri="{9D8B030D-6E8A-4147-A177-3AD203B41FA5}">
                      <a16:colId xmlns:a16="http://schemas.microsoft.com/office/drawing/2014/main" xmlns="" val="2664933962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xmlns="" val="227122671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3542766633"/>
                    </a:ext>
                  </a:extLst>
                </a:gridCol>
              </a:tblGrid>
              <a:tr h="235588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B0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B27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B43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B59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B63</a:t>
                      </a:r>
                      <a:endParaRPr lang="ko-KR" altLang="en-US" sz="10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77766126"/>
                  </a:ext>
                </a:extLst>
              </a:tr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AID11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(11)</a:t>
                      </a:r>
                      <a:endParaRPr lang="ko-KR" altLang="en-US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Partial BW Info #1</a:t>
                      </a:r>
                    </a:p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(16)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ko-KR" altLang="en-US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 (4)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Feedback Type And Ng (TBD)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Codebook Size (TBD)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(TBD)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Partial BW Info #2</a:t>
                      </a:r>
                    </a:p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(16)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(TBD)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40539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969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Partial BW feedback for </a:t>
            </a:r>
            <a:r>
              <a:rPr lang="en-US" altLang="ko-KR" dirty="0" smtClean="0"/>
              <a:t>Multi-RU: </a:t>
            </a:r>
            <a:r>
              <a:rPr lang="en-US" altLang="ko-KR" dirty="0"/>
              <a:t>Option </a:t>
            </a:r>
            <a:r>
              <a:rPr lang="en-US" altLang="ko-KR" dirty="0" smtClean="0"/>
              <a:t>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447800"/>
            <a:ext cx="7811219" cy="4648200"/>
          </a:xfrm>
        </p:spPr>
        <p:txBody>
          <a:bodyPr/>
          <a:lstStyle/>
          <a:p>
            <a:r>
              <a:rPr lang="en-US" altLang="ko-KR" dirty="0" smtClean="0"/>
              <a:t>Use the RU </a:t>
            </a:r>
            <a:r>
              <a:rPr lang="en-US" altLang="ko-KR" dirty="0"/>
              <a:t>allocation </a:t>
            </a:r>
            <a:r>
              <a:rPr lang="en-US" altLang="ko-KR" dirty="0" smtClean="0"/>
              <a:t>map</a:t>
            </a:r>
          </a:p>
          <a:p>
            <a:pPr lvl="1"/>
            <a:r>
              <a:rPr lang="en-US" altLang="ko-KR" dirty="0" smtClean="0"/>
              <a:t>“RU allocation subfield” along with bandwidth information can identify the size and the location of the RU, for which the beamformer is requesting feedback</a:t>
            </a:r>
          </a:p>
          <a:p>
            <a:pPr lvl="2"/>
            <a:r>
              <a:rPr lang="en-US" altLang="ko-KR" dirty="0"/>
              <a:t>In [3], proposed the 9-bit RU Allocation subfield for Trigger frame to indicate the multi-RU combinations in EHT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/>
              <a:t>Provide a table mapping the allocated RU to subcarrier indices [S, E]</a:t>
            </a:r>
          </a:p>
          <a:p>
            <a:pPr lvl="2"/>
            <a:r>
              <a:rPr lang="en-US" altLang="ko-KR" dirty="0"/>
              <a:t>[S, E] tones may lie outside the RU to avoid </a:t>
            </a:r>
            <a:r>
              <a:rPr lang="en-US" altLang="ko-KR" dirty="0" smtClean="0"/>
              <a:t>extrapolation</a:t>
            </a:r>
          </a:p>
          <a:p>
            <a:pPr lvl="1"/>
            <a:r>
              <a:rPr lang="en-US" altLang="ko-KR" dirty="0" smtClean="0"/>
              <a:t>STA Info subfield: 4 byte</a:t>
            </a:r>
          </a:p>
          <a:p>
            <a:pPr lvl="1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765190"/>
              </p:ext>
            </p:extLst>
          </p:nvPr>
        </p:nvGraphicFramePr>
        <p:xfrm>
          <a:off x="1152000" y="5362200"/>
          <a:ext cx="7020000" cy="94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589">
                  <a:extLst>
                    <a:ext uri="{9D8B030D-6E8A-4147-A177-3AD203B41FA5}">
                      <a16:colId xmlns:a16="http://schemas.microsoft.com/office/drawing/2014/main" xmlns="" val="3354936122"/>
                    </a:ext>
                  </a:extLst>
                </a:gridCol>
                <a:gridCol w="1301535">
                  <a:extLst>
                    <a:ext uri="{9D8B030D-6E8A-4147-A177-3AD203B41FA5}">
                      <a16:colId xmlns:a16="http://schemas.microsoft.com/office/drawing/2014/main" xmlns="" val="3982301098"/>
                    </a:ext>
                  </a:extLst>
                </a:gridCol>
                <a:gridCol w="634579">
                  <a:extLst>
                    <a:ext uri="{9D8B030D-6E8A-4147-A177-3AD203B41FA5}">
                      <a16:colId xmlns:a16="http://schemas.microsoft.com/office/drawing/2014/main" xmlns="" val="1624832278"/>
                    </a:ext>
                  </a:extLst>
                </a:gridCol>
                <a:gridCol w="1269158">
                  <a:extLst>
                    <a:ext uri="{9D8B030D-6E8A-4147-A177-3AD203B41FA5}">
                      <a16:colId xmlns:a16="http://schemas.microsoft.com/office/drawing/2014/main" xmlns="" val="954558641"/>
                    </a:ext>
                  </a:extLst>
                </a:gridCol>
                <a:gridCol w="2294413">
                  <a:extLst>
                    <a:ext uri="{9D8B030D-6E8A-4147-A177-3AD203B41FA5}">
                      <a16:colId xmlns:a16="http://schemas.microsoft.com/office/drawing/2014/main" xmlns="" val="2664933962"/>
                    </a:ext>
                  </a:extLst>
                </a:gridCol>
                <a:gridCol w="813726">
                  <a:extLst>
                    <a:ext uri="{9D8B030D-6E8A-4147-A177-3AD203B41FA5}">
                      <a16:colId xmlns:a16="http://schemas.microsoft.com/office/drawing/2014/main" xmlns="" val="3542766633"/>
                    </a:ext>
                  </a:extLst>
                </a:gridCol>
              </a:tblGrid>
              <a:tr h="280283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B0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B27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B31</a:t>
                      </a:r>
                      <a:endParaRPr lang="ko-KR" altLang="en-US" sz="1000" b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77766126"/>
                  </a:ext>
                </a:extLst>
              </a:tr>
              <a:tr h="666517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AID11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(11)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RU allocation subfield (9)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Disambiguation (1)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 (4)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Feedback Type And Ng (TBD)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Codebook Size (TBD) 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(TBD)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40539348"/>
                  </a:ext>
                </a:extLst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115945"/>
              </p:ext>
            </p:extLst>
          </p:nvPr>
        </p:nvGraphicFramePr>
        <p:xfrm>
          <a:off x="1060938" y="4423275"/>
          <a:ext cx="6816762" cy="701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xmlns="" val="335493612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3982301098"/>
                    </a:ext>
                  </a:extLst>
                </a:gridCol>
                <a:gridCol w="584307">
                  <a:extLst>
                    <a:ext uri="{9D8B030D-6E8A-4147-A177-3AD203B41FA5}">
                      <a16:colId xmlns:a16="http://schemas.microsoft.com/office/drawing/2014/main" xmlns="" val="2615641125"/>
                    </a:ext>
                  </a:extLst>
                </a:gridCol>
                <a:gridCol w="584307">
                  <a:extLst>
                    <a:ext uri="{9D8B030D-6E8A-4147-A177-3AD203B41FA5}">
                      <a16:colId xmlns:a16="http://schemas.microsoft.com/office/drawing/2014/main" xmlns="" val="1943328823"/>
                    </a:ext>
                  </a:extLst>
                </a:gridCol>
                <a:gridCol w="978006">
                  <a:extLst>
                    <a:ext uri="{9D8B030D-6E8A-4147-A177-3AD203B41FA5}">
                      <a16:colId xmlns:a16="http://schemas.microsoft.com/office/drawing/2014/main" xmlns="" val="162483227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95455864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39226652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2271226717"/>
                    </a:ext>
                  </a:extLst>
                </a:gridCol>
                <a:gridCol w="710142">
                  <a:extLst>
                    <a:ext uri="{9D8B030D-6E8A-4147-A177-3AD203B41FA5}">
                      <a16:colId xmlns:a16="http://schemas.microsoft.com/office/drawing/2014/main" xmlns="" val="3542766633"/>
                    </a:ext>
                  </a:extLst>
                </a:gridCol>
              </a:tblGrid>
              <a:tr h="458083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Control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Duration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RA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TA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Sounding Dialog Token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 Info</a:t>
                      </a:r>
                      <a:r>
                        <a:rPr lang="en-US" altLang="ko-KR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….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 Info n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FCS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40539348"/>
                  </a:ext>
                </a:extLst>
              </a:tr>
              <a:tr h="171360">
                <a:tc>
                  <a:txBody>
                    <a:bodyPr/>
                    <a:lstStyle/>
                    <a:p>
                      <a:pPr marL="0" algn="l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Octets: 2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TBD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ko-KR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72455185"/>
                  </a:ext>
                </a:extLst>
              </a:tr>
            </a:tbl>
          </a:graphicData>
        </a:graphic>
      </p:graphicFrame>
      <p:cxnSp>
        <p:nvCxnSpPr>
          <p:cNvPr id="10" name="직선 연결선 9"/>
          <p:cNvCxnSpPr/>
          <p:nvPr/>
        </p:nvCxnSpPr>
        <p:spPr bwMode="auto">
          <a:xfrm flipV="1">
            <a:off x="1337836" y="5049000"/>
            <a:ext cx="4314164" cy="360001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 bwMode="auto">
          <a:xfrm flipH="1" flipV="1">
            <a:off x="6372000" y="5049000"/>
            <a:ext cx="1501594" cy="360001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065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Example of the Mapping Table for Option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 table for mapping allocated RU to subcarrier indices [S, E</a:t>
            </a:r>
            <a:r>
              <a:rPr lang="en-US" altLang="ko-KR" dirty="0" smtClean="0"/>
              <a:t>]</a:t>
            </a:r>
          </a:p>
          <a:p>
            <a:pPr lvl="1"/>
            <a:r>
              <a:rPr lang="en-US" altLang="ko-KR" dirty="0" smtClean="0"/>
              <a:t>The table can be made separately according to the grouping size (</a:t>
            </a:r>
            <a:r>
              <a:rPr lang="en-US" altLang="ko-KR" i="1" dirty="0"/>
              <a:t>N</a:t>
            </a:r>
            <a:r>
              <a:rPr lang="en-US" altLang="ko-KR" i="1" baseline="-25000" dirty="0"/>
              <a:t>g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Detailed implementation of the table is TBD</a:t>
            </a:r>
            <a:endParaRPr lang="en-US" altLang="ko-KR" i="1" baseline="-25000" dirty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351" y="5187124"/>
            <a:ext cx="7686750" cy="1139804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53678" y="2576567"/>
            <a:ext cx="4641846" cy="2580500"/>
          </a:xfrm>
          <a:prstGeom prst="rect">
            <a:avLst/>
          </a:prstGeom>
        </p:spPr>
      </p:pic>
      <p:graphicFrame>
        <p:nvGraphicFramePr>
          <p:cNvPr id="12" name="개체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5936212"/>
              </p:ext>
            </p:extLst>
          </p:nvPr>
        </p:nvGraphicFramePr>
        <p:xfrm>
          <a:off x="7088551" y="3386137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97" name="문서" showAsIcon="1" r:id="rId5" imgW="914400" imgH="771480" progId="Word.Document.12">
                  <p:embed/>
                </p:oleObj>
              </mc:Choice>
              <mc:Fallback>
                <p:oleObj name="문서" showAsIcon="1" r:id="rId5" imgW="914400" imgH="771480" progId="Word.Document.12">
                  <p:embed/>
                  <p:pic>
                    <p:nvPicPr>
                      <p:cNvPr id="12" name="개체 1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088551" y="3386137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664389" y="6234124"/>
            <a:ext cx="20168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[Arrangement of RU Index]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94267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160723</TotalTime>
  <Words>1924</Words>
  <Application>Microsoft Office PowerPoint</Application>
  <PresentationFormat>On-screen Show (4:3)</PresentationFormat>
  <Paragraphs>459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맑은 고딕</vt:lpstr>
      <vt:lpstr>Arial</vt:lpstr>
      <vt:lpstr>Cambria Math</vt:lpstr>
      <vt:lpstr>Times New Roman</vt:lpstr>
      <vt:lpstr>Wingdings</vt:lpstr>
      <vt:lpstr>802-11-Submission</vt:lpstr>
      <vt:lpstr>1_디자인 사용자 지정</vt:lpstr>
      <vt:lpstr>디자인 사용자 지정</vt:lpstr>
      <vt:lpstr>Document</vt:lpstr>
      <vt:lpstr>문서</vt:lpstr>
      <vt:lpstr>Partial Bandwidth Feedback for Multi-RU</vt:lpstr>
      <vt:lpstr>Introduction</vt:lpstr>
      <vt:lpstr>Recap: HE NDP Announcement Frame</vt:lpstr>
      <vt:lpstr>Update for EHT NDPA</vt:lpstr>
      <vt:lpstr>Partial BW feedback for Multi-RU: Motivation</vt:lpstr>
      <vt:lpstr>Partial BW feedback for Multi-RU: Option #1</vt:lpstr>
      <vt:lpstr>Partial BW feedback for Multi-RU: Option #2</vt:lpstr>
      <vt:lpstr>Partial BW feedback for Multi-RU: Option #3</vt:lpstr>
      <vt:lpstr>Example of the Mapping Table for Option #3</vt:lpstr>
      <vt:lpstr>Update for EHT MIMO Control Field</vt:lpstr>
      <vt:lpstr>Update for MIMO Control Field</vt:lpstr>
      <vt:lpstr>Summary</vt:lpstr>
      <vt:lpstr>SP #1</vt:lpstr>
      <vt:lpstr>SP #2</vt:lpstr>
      <vt:lpstr>SP #3</vt:lpstr>
      <vt:lpstr>Reference</vt:lpstr>
      <vt:lpstr>Appendices</vt:lpstr>
      <vt:lpstr>Example of Option #1 and Option #2</vt:lpstr>
      <vt:lpstr>Example of Option #3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3355</cp:revision>
  <cp:lastPrinted>2020-06-10T06:40:30Z</cp:lastPrinted>
  <dcterms:created xsi:type="dcterms:W3CDTF">2007-05-21T21:00:37Z</dcterms:created>
  <dcterms:modified xsi:type="dcterms:W3CDTF">2020-08-10T17:32:48Z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