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269" r:id="rId4"/>
    <p:sldId id="377" r:id="rId5"/>
    <p:sldId id="429" r:id="rId6"/>
    <p:sldId id="444" r:id="rId7"/>
    <p:sldId id="418" r:id="rId8"/>
    <p:sldId id="443" r:id="rId9"/>
    <p:sldId id="427" r:id="rId10"/>
    <p:sldId id="428" r:id="rId11"/>
    <p:sldId id="450" r:id="rId12"/>
    <p:sldId id="447" r:id="rId13"/>
    <p:sldId id="420" r:id="rId14"/>
    <p:sldId id="438" r:id="rId15"/>
    <p:sldId id="452" r:id="rId16"/>
    <p:sldId id="440" r:id="rId17"/>
    <p:sldId id="441" r:id="rId18"/>
    <p:sldId id="415" r:id="rId19"/>
    <p:sldId id="409" r:id="rId20"/>
    <p:sldId id="453" r:id="rId21"/>
    <p:sldId id="454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13921"/>
              </p:ext>
            </p:extLst>
          </p:nvPr>
        </p:nvGraphicFramePr>
        <p:xfrm>
          <a:off x="519113" y="2752725"/>
          <a:ext cx="77628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" name="Document" r:id="rId4" imgW="9226891" imgH="4496720" progId="Word.Document.8">
                  <p:embed/>
                </p:oleObj>
              </mc:Choice>
              <mc:Fallback>
                <p:oleObj name="Document" r:id="rId4" imgW="9226891" imgH="4496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762875" cy="376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EHT MIMO Control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MIMO control field, EHT MIMO control field can be designed by updating following subfields:</a:t>
            </a:r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r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</a:t>
            </a:r>
            <a:r>
              <a:rPr lang="en-US" altLang="ko-KR" dirty="0"/>
              <a:t>16 spatial streams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BW</a:t>
            </a:r>
          </a:p>
          <a:p>
            <a:pPr lvl="2"/>
            <a:r>
              <a:rPr lang="en-US" altLang="ko-KR" dirty="0" smtClean="0"/>
              <a:t>0: 20MHz, 1: 40MHz, 2: 80MHz, 3: 160MHz, 4: 320MHz</a:t>
            </a:r>
          </a:p>
          <a:p>
            <a:pPr lvl="2"/>
            <a:r>
              <a:rPr lang="en-US" altLang="ko-KR" dirty="0" smtClean="0"/>
              <a:t>2bit </a:t>
            </a:r>
            <a:r>
              <a:rPr lang="en-US" altLang="ko-KR" dirty="0" smtClean="0">
                <a:sym typeface="Wingdings" panose="05000000000000000000" pitchFamily="2" charset="2"/>
              </a:rPr>
              <a:t> 3bit</a:t>
            </a:r>
          </a:p>
          <a:p>
            <a:pPr lvl="1"/>
            <a:r>
              <a:rPr lang="en-US" altLang="ko-KR" dirty="0"/>
              <a:t>Partial BW Info subfield</a:t>
            </a:r>
          </a:p>
          <a:p>
            <a:pPr lvl="2"/>
            <a:r>
              <a:rPr lang="en-US" altLang="ko-KR" dirty="0"/>
              <a:t>14bit </a:t>
            </a:r>
            <a:r>
              <a:rPr lang="en-US" altLang="ko-KR" dirty="0">
                <a:sym typeface="Wingdings" panose="05000000000000000000" pitchFamily="2" charset="2"/>
              </a:rPr>
              <a:t> 16bit  (</a:t>
            </a:r>
            <a:r>
              <a:rPr lang="en-US" altLang="ko-KR" dirty="0"/>
              <a:t>for 320MHz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/>
              <a:t>Applicable </a:t>
            </a:r>
            <a:r>
              <a:rPr lang="en-US" altLang="ko-KR" dirty="0" smtClean="0"/>
              <a:t>only for option </a:t>
            </a:r>
            <a:r>
              <a:rPr lang="en-US" altLang="ko-KR" dirty="0"/>
              <a:t>#1 and option #2 </a:t>
            </a:r>
            <a:r>
              <a:rPr lang="en-US" altLang="ko-KR" dirty="0" smtClean="0"/>
              <a:t>in </a:t>
            </a:r>
            <a:r>
              <a:rPr lang="en-US" altLang="ko-KR" dirty="0"/>
              <a:t>slide </a:t>
            </a:r>
            <a:r>
              <a:rPr lang="en-US" altLang="ko-KR" dirty="0" smtClean="0"/>
              <a:t>11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kern="1200" dirty="0" smtClean="0"/>
              <a:t>Disallowed </a:t>
            </a:r>
            <a:r>
              <a:rPr lang="en-US" altLang="ko-KR" kern="1200" dirty="0"/>
              <a:t>Subchannel </a:t>
            </a:r>
            <a:r>
              <a:rPr lang="en-US" altLang="ko-KR" kern="1200" dirty="0" smtClean="0"/>
              <a:t>Bitmap</a:t>
            </a:r>
          </a:p>
          <a:p>
            <a:pPr lvl="2"/>
            <a:r>
              <a:rPr lang="en-US" altLang="ko-KR" kern="1200" dirty="0"/>
              <a:t>0 or 8bit </a:t>
            </a:r>
            <a:r>
              <a:rPr lang="en-US" altLang="ko-KR" kern="1200" dirty="0">
                <a:sym typeface="Wingdings" panose="05000000000000000000" pitchFamily="2" charset="2"/>
              </a:rPr>
              <a:t> 0 or </a:t>
            </a:r>
            <a:r>
              <a:rPr lang="en-US" altLang="ko-KR" kern="1200" dirty="0" smtClean="0">
                <a:sym typeface="Wingdings" panose="05000000000000000000" pitchFamily="2" charset="2"/>
              </a:rPr>
              <a:t>16bit </a:t>
            </a:r>
            <a:r>
              <a:rPr lang="en-US" altLang="ko-KR" dirty="0">
                <a:sym typeface="Wingdings" panose="05000000000000000000" pitchFamily="2" charset="2"/>
              </a:rPr>
              <a:t>(</a:t>
            </a:r>
            <a:r>
              <a:rPr lang="en-US" altLang="ko-KR" dirty="0"/>
              <a:t>for 320MHz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Others</a:t>
            </a:r>
          </a:p>
          <a:p>
            <a:pPr lvl="2"/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0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MIMO Control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 MIMO Control field format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For Option #1 and Option #2</a:t>
            </a:r>
          </a:p>
          <a:p>
            <a:pPr lvl="2"/>
            <a:r>
              <a:rPr lang="en-US" altLang="ko-KR" dirty="0" smtClean="0"/>
              <a:t>[2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 Index,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End Index] are present if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Start-End Index Present is equal to 1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For Option #3</a:t>
            </a:r>
          </a:p>
          <a:p>
            <a:pPr lvl="2"/>
            <a:r>
              <a:rPr lang="en-US" altLang="ko-KR" dirty="0" smtClean="0"/>
              <a:t>RU Allocation Subfield (9bit)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00283"/>
              </p:ext>
            </p:extLst>
          </p:nvPr>
        </p:nvGraphicFramePr>
        <p:xfrm>
          <a:off x="402701" y="3884541"/>
          <a:ext cx="8338591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81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611581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887429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84404871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xmlns="" val="27910129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48977145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1226107566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Start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End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Start-End Index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End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or 16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293978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58886"/>
              </p:ext>
            </p:extLst>
          </p:nvPr>
        </p:nvGraphicFramePr>
        <p:xfrm>
          <a:off x="1698702" y="5525861"/>
          <a:ext cx="5746591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162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887429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1226107566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or 16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2939787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60311"/>
              </p:ext>
            </p:extLst>
          </p:nvPr>
        </p:nvGraphicFramePr>
        <p:xfrm>
          <a:off x="1332000" y="1956093"/>
          <a:ext cx="6682591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62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541562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785828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9696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96960">
                  <a:extLst>
                    <a:ext uri="{9D8B030D-6E8A-4147-A177-3AD203B41FA5}">
                      <a16:colId xmlns:a16="http://schemas.microsoft.com/office/drawing/2014/main" xmlns="" val="844048713"/>
                    </a:ext>
                  </a:extLst>
                </a:gridCol>
                <a:gridCol w="733203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95635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xmlns="" val="279101298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xmlns="" val="413810379"/>
                    </a:ext>
                  </a:extLst>
                </a:gridCol>
              </a:tblGrid>
              <a:tr h="64871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2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slide, </a:t>
            </a:r>
            <a:r>
              <a:rPr lang="en-US" altLang="ko-KR" dirty="0"/>
              <a:t>we proposed a</a:t>
            </a:r>
            <a:r>
              <a:rPr lang="en-US" altLang="ko-KR" dirty="0" smtClean="0"/>
              <a:t> modified signaling for the partial BW feedback to reduce feedback overhead </a:t>
            </a:r>
            <a:r>
              <a:rPr lang="en-US" altLang="ko-KR" dirty="0"/>
              <a:t>in multi-RU combination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#1</a:t>
            </a:r>
            <a:endParaRPr lang="en-US" altLang="ko-KR" dirty="0"/>
          </a:p>
          <a:p>
            <a:pPr lvl="2"/>
            <a:r>
              <a:rPr lang="en-US" altLang="ko-KR" dirty="0"/>
              <a:t>Duplicated STA Info subfield for </a:t>
            </a:r>
            <a:r>
              <a:rPr lang="en-US" altLang="ko-KR" dirty="0" smtClean="0"/>
              <a:t>one STA</a:t>
            </a:r>
          </a:p>
          <a:p>
            <a:pPr lvl="2"/>
            <a:r>
              <a:rPr lang="en-US" altLang="ko-KR" dirty="0" smtClean="0"/>
              <a:t>STA Info subfield: 6 byte or 12 byte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#2</a:t>
            </a:r>
            <a:endParaRPr lang="en-US" altLang="ko-KR" dirty="0"/>
          </a:p>
          <a:p>
            <a:pPr lvl="2"/>
            <a:r>
              <a:rPr lang="en-US" altLang="ko-KR" dirty="0"/>
              <a:t>Add </a:t>
            </a:r>
            <a:r>
              <a:rPr lang="en-US" altLang="ko-KR" dirty="0" smtClean="0"/>
              <a:t>one more Partial </a:t>
            </a:r>
            <a:r>
              <a:rPr lang="en-US" altLang="ko-KR" dirty="0"/>
              <a:t>BW </a:t>
            </a:r>
            <a:r>
              <a:rPr lang="en-US" altLang="ko-KR" dirty="0" smtClean="0"/>
              <a:t>info </a:t>
            </a:r>
            <a:r>
              <a:rPr lang="en-US" altLang="ko-KR" dirty="0"/>
              <a:t>subfield </a:t>
            </a:r>
            <a:r>
              <a:rPr lang="en-US" altLang="ko-KR" dirty="0" smtClean="0"/>
              <a:t>for </a:t>
            </a:r>
            <a:r>
              <a:rPr lang="en-US" altLang="ko-KR" dirty="0"/>
              <a:t>non-adjacent </a:t>
            </a:r>
            <a:r>
              <a:rPr lang="en-US" altLang="ko-KR" dirty="0" smtClean="0"/>
              <a:t>subband</a:t>
            </a:r>
          </a:p>
          <a:p>
            <a:pPr lvl="2"/>
            <a:r>
              <a:rPr lang="en-US" altLang="ko-KR" dirty="0"/>
              <a:t>STA Info subfield: </a:t>
            </a:r>
            <a:r>
              <a:rPr lang="en-US" altLang="ko-KR" dirty="0" smtClean="0"/>
              <a:t>8 byte</a:t>
            </a:r>
            <a:endParaRPr lang="en-US" altLang="ko-KR" dirty="0"/>
          </a:p>
          <a:p>
            <a:pPr lvl="1"/>
            <a:r>
              <a:rPr lang="en-US" altLang="ko-KR" dirty="0" smtClean="0"/>
              <a:t>Option #3</a:t>
            </a:r>
            <a:endParaRPr lang="en-US" altLang="ko-KR" dirty="0"/>
          </a:p>
          <a:p>
            <a:pPr lvl="2"/>
            <a:r>
              <a:rPr lang="en-US" altLang="ko-KR" dirty="0" smtClean="0"/>
              <a:t>Use the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/>
              <a:t>STA Info subfield: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EHT NDPA and EHT MIMO </a:t>
            </a:r>
            <a:r>
              <a:rPr lang="en-US" altLang="ko-KR" dirty="0"/>
              <a:t>c</a:t>
            </a:r>
            <a:r>
              <a:rPr lang="en-US" altLang="ko-KR" dirty="0" smtClean="0"/>
              <a:t>ontrol field</a:t>
            </a:r>
            <a:r>
              <a:rPr lang="en-US" altLang="ko-KR" dirty="0"/>
              <a:t> </a:t>
            </a:r>
            <a:r>
              <a:rPr lang="en-US" altLang="ko-KR" dirty="0" smtClean="0"/>
              <a:t>as following?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EHT NDPA</a:t>
            </a:r>
          </a:p>
          <a:p>
            <a:pPr lvl="2"/>
            <a:r>
              <a:rPr lang="en-US" altLang="ko-KR" dirty="0"/>
              <a:t>Sounding Dialog </a:t>
            </a:r>
            <a:r>
              <a:rPr lang="en-US" altLang="ko-KR" dirty="0" smtClean="0"/>
              <a:t>Token</a:t>
            </a:r>
          </a:p>
          <a:p>
            <a:pPr lvl="3"/>
            <a:r>
              <a:rPr lang="en-US" altLang="ko-KR" dirty="0"/>
              <a:t>1: HE, 2: EHT, 3: </a:t>
            </a:r>
            <a:r>
              <a:rPr lang="en-US" altLang="ko-KR" dirty="0" smtClean="0"/>
              <a:t>Reserved</a:t>
            </a:r>
          </a:p>
          <a:p>
            <a:pPr lvl="2"/>
            <a:r>
              <a:rPr lang="en-US" altLang="ko-KR" i="1" dirty="0"/>
              <a:t>N</a:t>
            </a:r>
            <a:r>
              <a:rPr lang="en-US" altLang="ko-KR" i="1" baseline="-25000" dirty="0"/>
              <a:t>c </a:t>
            </a:r>
            <a:r>
              <a:rPr lang="en-US" altLang="ko-KR" dirty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EHT MIMO control field</a:t>
            </a:r>
          </a:p>
          <a:p>
            <a:pPr lvl="2"/>
            <a:r>
              <a:rPr lang="en-US" altLang="ko-KR" i="1" dirty="0"/>
              <a:t>N</a:t>
            </a:r>
            <a:r>
              <a:rPr lang="en-US" altLang="ko-KR" i="1" baseline="-25000" dirty="0"/>
              <a:t>c </a:t>
            </a:r>
            <a:r>
              <a:rPr lang="en-US" altLang="ko-KR" dirty="0" smtClean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  <a:endParaRPr lang="en-US" altLang="ko-KR" dirty="0"/>
          </a:p>
          <a:p>
            <a:pPr lvl="2"/>
            <a:r>
              <a:rPr lang="en-US" altLang="ko-KR" i="1" dirty="0"/>
              <a:t>N</a:t>
            </a:r>
            <a:r>
              <a:rPr lang="en-US" altLang="ko-KR" i="1" baseline="-25000" dirty="0"/>
              <a:t>r </a:t>
            </a:r>
            <a:r>
              <a:rPr lang="en-US" altLang="ko-KR" dirty="0" smtClean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BW: </a:t>
            </a:r>
            <a:r>
              <a:rPr lang="en-US" altLang="ko-KR" dirty="0" smtClean="0">
                <a:sym typeface="Wingdings" panose="05000000000000000000" pitchFamily="2" charset="2"/>
              </a:rPr>
              <a:t>3bit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3"/>
            <a:r>
              <a:rPr lang="en-US" altLang="ko-KR" dirty="0" smtClean="0"/>
              <a:t>0: 20MHz, 1: 40MHz, 2: 80MHz, 3: 160MHz, 4: 320MHz</a:t>
            </a:r>
          </a:p>
          <a:p>
            <a:pPr lvl="2"/>
            <a:r>
              <a:rPr lang="en-US" altLang="ko-KR" kern="1200" dirty="0"/>
              <a:t>Disallowed Subchannel </a:t>
            </a:r>
            <a:r>
              <a:rPr lang="en-US" altLang="ko-KR" kern="1200" dirty="0" smtClean="0"/>
              <a:t>Bitmap: </a:t>
            </a:r>
            <a:r>
              <a:rPr lang="en-US" altLang="ko-KR" kern="1200" dirty="0" smtClean="0">
                <a:sym typeface="Wingdings" panose="05000000000000000000" pitchFamily="2" charset="2"/>
              </a:rPr>
              <a:t>0 </a:t>
            </a:r>
            <a:r>
              <a:rPr lang="en-US" altLang="ko-KR" kern="1200" dirty="0">
                <a:sym typeface="Wingdings" panose="05000000000000000000" pitchFamily="2" charset="2"/>
              </a:rPr>
              <a:t>or </a:t>
            </a:r>
            <a:r>
              <a:rPr lang="en-US" altLang="ko-KR" kern="1200" dirty="0" smtClean="0">
                <a:sym typeface="Wingdings" panose="05000000000000000000" pitchFamily="2" charset="2"/>
              </a:rPr>
              <a:t>16bit</a:t>
            </a:r>
          </a:p>
          <a:p>
            <a:pPr lvl="2"/>
            <a:endParaRPr lang="en-US" altLang="ko-KR" kern="1200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Y / N / </a:t>
            </a: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7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the STA Info. Subfield in the NDPA frame will include separate partial BW feedback indications for each </a:t>
            </a:r>
            <a:r>
              <a:rPr lang="en-US" altLang="ko-KR" dirty="0"/>
              <a:t>non-adjacent subband </a:t>
            </a:r>
            <a:r>
              <a:rPr lang="en-US" altLang="ko-KR" dirty="0" smtClean="0"/>
              <a:t>(i.e., set of contiguous RUs) in the multi-RU on which it would like to request feedback?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 / N</a:t>
            </a:r>
            <a:r>
              <a:rPr lang="en-US" altLang="ko-KR" dirty="0"/>
              <a:t> </a:t>
            </a:r>
            <a:r>
              <a:rPr lang="en-US" altLang="ko-KR" dirty="0" smtClean="0"/>
              <a:t>/ 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994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separate indication of the partial BW feedback, which option do you </a:t>
            </a:r>
            <a:r>
              <a:rPr lang="en-US" altLang="ko-KR" dirty="0" smtClean="0"/>
              <a:t>support in NDP Announcement frame </a:t>
            </a:r>
            <a:r>
              <a:rPr lang="en-US" altLang="ko-KR" dirty="0"/>
              <a:t>and MIMO Control Field?</a:t>
            </a:r>
            <a:endParaRPr lang="en-US" altLang="ko-KR" dirty="0" smtClean="0"/>
          </a:p>
          <a:p>
            <a:pPr lvl="1"/>
            <a:r>
              <a:rPr lang="en-US" altLang="ko-KR" dirty="0"/>
              <a:t>Option #1</a:t>
            </a:r>
          </a:p>
          <a:p>
            <a:pPr lvl="2"/>
            <a:r>
              <a:rPr lang="en-US" altLang="ko-KR" dirty="0"/>
              <a:t>Duplicated STA Info subfield for one STA</a:t>
            </a:r>
          </a:p>
          <a:p>
            <a:pPr lvl="2"/>
            <a:r>
              <a:rPr lang="en-US" altLang="ko-KR" dirty="0"/>
              <a:t>STA Info subfield: 6 byte or 12 byte</a:t>
            </a:r>
          </a:p>
          <a:p>
            <a:pPr lvl="1"/>
            <a:r>
              <a:rPr lang="en-US" altLang="ko-KR" dirty="0"/>
              <a:t>Option #2</a:t>
            </a:r>
          </a:p>
          <a:p>
            <a:pPr lvl="2"/>
            <a:r>
              <a:rPr lang="en-US" altLang="ko-KR" dirty="0"/>
              <a:t>Add one more Partial BW info subfield for non-adjacent </a:t>
            </a:r>
            <a:r>
              <a:rPr lang="en-US" altLang="ko-KR" dirty="0" err="1"/>
              <a:t>subband</a:t>
            </a:r>
            <a:endParaRPr lang="en-US" altLang="ko-KR" dirty="0"/>
          </a:p>
          <a:p>
            <a:pPr lvl="2"/>
            <a:r>
              <a:rPr lang="en-US" altLang="ko-KR" dirty="0"/>
              <a:t>STA Info subfield: 8 byte</a:t>
            </a:r>
          </a:p>
          <a:p>
            <a:pPr lvl="1"/>
            <a:r>
              <a:rPr lang="en-US" altLang="ko-KR" dirty="0"/>
              <a:t>Option #3</a:t>
            </a:r>
          </a:p>
          <a:p>
            <a:pPr lvl="2"/>
            <a:r>
              <a:rPr lang="en-US" altLang="ko-KR" dirty="0"/>
              <a:t>Use the RU allocation subfield</a:t>
            </a:r>
          </a:p>
          <a:p>
            <a:pPr lvl="2"/>
            <a:r>
              <a:rPr lang="en-US" altLang="ko-KR" dirty="0"/>
              <a:t>STA Info subfield: 4 byte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1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Frame</a:t>
            </a: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29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#1 and Option #2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</a:t>
                </a:r>
                <a:r>
                  <a:rPr lang="en-US" altLang="ko-KR" dirty="0" smtClean="0"/>
                  <a:t>11be</a:t>
                </a:r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1548900" y="2819270"/>
          <a:ext cx="6046200" cy="15097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9240">
                  <a:extLst>
                    <a:ext uri="{9D8B030D-6E8A-4147-A177-3AD203B41FA5}">
                      <a16:colId xmlns:a16="http://schemas.microsoft.com/office/drawing/2014/main" xmlns="" val="573511293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xmlns="" val="977066478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xmlns="" val="973823074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xmlns="" val="1096316371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xmlns="" val="869020881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RU Start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Start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091455"/>
                  </a:ext>
                </a:extLst>
              </a:tr>
            </a:tbl>
          </a:graphicData>
        </a:graphic>
      </p:graphicFrame>
      <p:grpSp>
        <p:nvGrpSpPr>
          <p:cNvPr id="28" name="그룹 2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29" name="사다리꼴 2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30" name="사다리꼴 2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사다리꼴 3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32" name="사다리꼴 3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직선 화살표 연결선 38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71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#3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</a:t>
                </a:r>
                <a:r>
                  <a:rPr lang="en-US" altLang="ko-KR" dirty="0" smtClean="0"/>
                  <a:t>11be</a:t>
                </a:r>
              </a:p>
              <a:p>
                <a:pPr lvl="1"/>
                <a:r>
                  <a:rPr lang="en-US" altLang="ko-KR" dirty="0" smtClean="0"/>
                  <a:t>See [3] for the value of RU allocation subfield</a:t>
                </a:r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2181903" y="3249000"/>
          <a:ext cx="4856393" cy="10550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30097">
                  <a:extLst>
                    <a:ext uri="{9D8B030D-6E8A-4147-A177-3AD203B41FA5}">
                      <a16:colId xmlns:a16="http://schemas.microsoft.com/office/drawing/2014/main" xmlns="" val="573511293"/>
                    </a:ext>
                  </a:extLst>
                </a:gridCol>
                <a:gridCol w="2826296">
                  <a:extLst>
                    <a:ext uri="{9D8B030D-6E8A-4147-A177-3AD203B41FA5}">
                      <a16:colId xmlns:a16="http://schemas.microsoft.com/office/drawing/2014/main" xmlns="" val="973823074"/>
                    </a:ext>
                  </a:extLst>
                </a:gridCol>
              </a:tblGrid>
              <a:tr h="3524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RU</a:t>
                      </a:r>
                      <a:r>
                        <a:rPr lang="en-US" altLang="ko-KR" sz="1500" baseline="0" dirty="0" smtClean="0"/>
                        <a:t> allocation subfield [X8-X0]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6937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001010111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830060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001000001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091455"/>
                  </a:ext>
                </a:extLst>
              </a:tr>
            </a:tbl>
          </a:graphicData>
        </a:graphic>
      </p:graphicFrame>
      <p:grpSp>
        <p:nvGrpSpPr>
          <p:cNvPr id="38" name="그룹 3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39" name="사다리꼴 3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40" name="사다리꼴 3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사다리꼴 4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42" name="사다리꼴 4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0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[RU Start Index, RU End Index] to cover the allocated RU only, feedback overhead can be reduced compared with full BW feedback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 </a:t>
            </a:r>
            <a:r>
              <a:rPr lang="en-US" altLang="ko-KR" dirty="0"/>
              <a:t>Announcement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signals </a:t>
            </a:r>
            <a:r>
              <a:rPr lang="en-US" altLang="ko-KR" dirty="0" smtClean="0"/>
              <a:t>the partial BW info subfield in NDPA</a:t>
            </a:r>
          </a:p>
          <a:p>
            <a:pPr lvl="1"/>
            <a:r>
              <a:rPr lang="en-US" altLang="ko-KR" dirty="0"/>
              <a:t>AP signals RU Start Index (the first 26-tone RU) and RU End Index (the last 26-tone RU) for feedback</a:t>
            </a:r>
          </a:p>
          <a:p>
            <a:pPr lvl="1"/>
            <a:r>
              <a:rPr lang="en-US" altLang="ko-KR" dirty="0"/>
              <a:t>STA feedbacks channel information (CSI) in the tones between RU Start Index and RU End Index</a:t>
            </a:r>
          </a:p>
          <a:p>
            <a:pPr lvl="1"/>
            <a:r>
              <a:rPr lang="en-US" altLang="ko-KR" dirty="0"/>
              <a:t>STA Info subfield: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52000" y="3479140"/>
            <a:ext cx="6840000" cy="2996273"/>
            <a:chOff x="983099" y="2349000"/>
            <a:chExt cx="7033840" cy="3918824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4274" y="2349000"/>
              <a:ext cx="6962665" cy="141853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3099" y="3831919"/>
              <a:ext cx="7024283" cy="1217081"/>
            </a:xfrm>
            <a:prstGeom prst="rect">
              <a:avLst/>
            </a:prstGeom>
          </p:spPr>
        </p:pic>
        <p:cxnSp>
          <p:nvCxnSpPr>
            <p:cNvPr id="9" name="직선 연결선 8"/>
            <p:cNvCxnSpPr/>
            <p:nvPr/>
          </p:nvCxnSpPr>
          <p:spPr bwMode="auto">
            <a:xfrm flipH="1">
              <a:off x="1862808" y="3500969"/>
              <a:ext cx="3223125" cy="528851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 bwMode="auto">
            <a:xfrm>
              <a:off x="6028459" y="3492303"/>
              <a:ext cx="1594349" cy="559074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모서리가 둥근 직사각형 10"/>
            <p:cNvSpPr/>
            <p:nvPr/>
          </p:nvSpPr>
          <p:spPr bwMode="auto">
            <a:xfrm>
              <a:off x="2543445" y="4054759"/>
              <a:ext cx="1241172" cy="889679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ko-KR" altLang="en-US"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2700000" scaled="1"/>
                  <a:tileRect/>
                </a:gradFill>
              </a:endParaRPr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58730" y="5453639"/>
              <a:ext cx="2922382" cy="814185"/>
            </a:xfrm>
            <a:prstGeom prst="rect">
              <a:avLst/>
            </a:prstGeom>
          </p:spPr>
        </p:pic>
        <p:cxnSp>
          <p:nvCxnSpPr>
            <p:cNvPr id="13" name="직선 연결선 12"/>
            <p:cNvCxnSpPr/>
            <p:nvPr/>
          </p:nvCxnSpPr>
          <p:spPr bwMode="auto">
            <a:xfrm>
              <a:off x="2641532" y="4779520"/>
              <a:ext cx="490468" cy="80948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 bwMode="auto">
            <a:xfrm>
              <a:off x="3757578" y="4741528"/>
              <a:ext cx="1443504" cy="676793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87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EHT NDPA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NDPA, EHT NDPA can be designed by updating following subfields:</a:t>
            </a:r>
          </a:p>
          <a:p>
            <a:pPr lvl="1"/>
            <a:r>
              <a:rPr lang="en-US" altLang="ko-KR" dirty="0" smtClean="0"/>
              <a:t>Sounding Dialog Token</a:t>
            </a:r>
          </a:p>
          <a:p>
            <a:pPr lvl="2"/>
            <a:r>
              <a:rPr lang="en-US" altLang="ko-KR" dirty="0" smtClean="0"/>
              <a:t>1: HE, 2: EHT, 3: Reserved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</a:t>
            </a:r>
            <a:r>
              <a:rPr lang="en-US" altLang="ko-KR" dirty="0"/>
              <a:t>subfield is set to 1 to prevent a VHT STA from wrongly identifying its AID in the HE/EHT </a:t>
            </a:r>
            <a:r>
              <a:rPr lang="en-US" altLang="ko-KR" dirty="0" smtClean="0"/>
              <a:t>NDPA, </a:t>
            </a:r>
            <a:r>
              <a:rPr lang="en-US" altLang="ko-KR" dirty="0"/>
              <a:t>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16 spatial streams support</a:t>
            </a:r>
            <a:r>
              <a:rPr lang="en-US" altLang="ko-KR" dirty="0"/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Partial BW Info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16bit  (</a:t>
            </a:r>
            <a:r>
              <a:rPr lang="en-US" altLang="ko-KR" dirty="0"/>
              <a:t>for </a:t>
            </a:r>
            <a:r>
              <a:rPr lang="en-US" altLang="ko-KR" dirty="0" smtClean="0"/>
              <a:t>320MHz support)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only for option </a:t>
            </a:r>
            <a:r>
              <a:rPr lang="en-US" altLang="ko-KR" dirty="0"/>
              <a:t>#1 and option #2 </a:t>
            </a:r>
            <a:r>
              <a:rPr lang="en-US" altLang="ko-KR" dirty="0" smtClean="0"/>
              <a:t>in </a:t>
            </a:r>
            <a:r>
              <a:rPr lang="en-US" altLang="ko-KR" dirty="0"/>
              <a:t>slide 6 and 7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“</a:t>
            </a:r>
            <a:r>
              <a:rPr lang="en-US" altLang="ko-KR" dirty="0"/>
              <a:t>Feedback Type and Ng” and “Codebook Size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2"/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40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Motivation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</a:t>
                </a:r>
                <a:r>
                  <a:rPr lang="en-US" altLang="ko-KR" dirty="0" smtClean="0"/>
                  <a:t> RU for STA #1 and 484 RU for STA #2 with 240MHz OFDMA in 11be. </a:t>
                </a:r>
              </a:p>
              <a:p>
                <a:pPr lvl="1"/>
                <a:r>
                  <a:rPr lang="en-US" altLang="ko-KR" dirty="0" smtClean="0"/>
                  <a:t>Wasteful to feedback entire 240MHz by STA #1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non-adjacent subband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484 </a:t>
                </a:r>
                <a:r>
                  <a:rPr lang="en-US" altLang="ko-KR" dirty="0" smtClean="0"/>
                  <a:t>RU by STA #1</a:t>
                </a:r>
              </a:p>
              <a:p>
                <a:pPr lvl="2"/>
                <a:r>
                  <a:rPr lang="en-US" altLang="ko-KR" dirty="0" smtClean="0"/>
                  <a:t>Can reduce ~2,000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2635"/>
              </p:ext>
            </p:extLst>
          </p:nvPr>
        </p:nvGraphicFramePr>
        <p:xfrm>
          <a:off x="4384637" y="4363507"/>
          <a:ext cx="4147363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2039">
                  <a:extLst>
                    <a:ext uri="{9D8B030D-6E8A-4147-A177-3AD203B41FA5}">
                      <a16:colId xmlns:a16="http://schemas.microsoft.com/office/drawing/2014/main" xmlns="" val="573511293"/>
                    </a:ext>
                  </a:extLst>
                </a:gridCol>
                <a:gridCol w="1437662">
                  <a:extLst>
                    <a:ext uri="{9D8B030D-6E8A-4147-A177-3AD203B41FA5}">
                      <a16:colId xmlns:a16="http://schemas.microsoft.com/office/drawing/2014/main" xmlns="" val="977066478"/>
                    </a:ext>
                  </a:extLst>
                </a:gridCol>
                <a:gridCol w="1437662">
                  <a:extLst>
                    <a:ext uri="{9D8B030D-6E8A-4147-A177-3AD203B41FA5}">
                      <a16:colId xmlns:a16="http://schemas.microsoft.com/office/drawing/2014/main" xmlns="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 Start Index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111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09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27665"/>
              </p:ext>
            </p:extLst>
          </p:nvPr>
        </p:nvGraphicFramePr>
        <p:xfrm>
          <a:off x="1041443" y="3569925"/>
          <a:ext cx="7257363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303366674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Option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Duplicated STA Info subfield for one STA</a:t>
            </a:r>
          </a:p>
          <a:p>
            <a:pPr lvl="1"/>
            <a:r>
              <a:rPr lang="en-US" altLang="ko-KR" dirty="0" smtClean="0"/>
              <a:t>Each Partial BW Info subfield indicates [RU Start Index</a:t>
            </a:r>
            <a:r>
              <a:rPr lang="en-US" altLang="ko-KR" dirty="0"/>
              <a:t>, RU </a:t>
            </a:r>
            <a:r>
              <a:rPr lang="en-US" altLang="ko-KR" dirty="0" smtClean="0"/>
              <a:t>End </a:t>
            </a:r>
            <a:r>
              <a:rPr lang="en-US" altLang="ko-KR" dirty="0"/>
              <a:t>Index] </a:t>
            </a:r>
            <a:r>
              <a:rPr lang="en-US" altLang="ko-KR" dirty="0" smtClean="0"/>
              <a:t>corresponding to each the non-adjacent subband respectively.</a:t>
            </a:r>
          </a:p>
          <a:p>
            <a:pPr lvl="1"/>
            <a:r>
              <a:rPr lang="en-US" altLang="ko-KR" dirty="0" smtClean="0"/>
              <a:t>Following STA Info subfield is </a:t>
            </a:r>
            <a:r>
              <a:rPr lang="en-US" altLang="ko-KR" dirty="0"/>
              <a:t>present if the Partial BW Info #2 Present subfield is equal to </a:t>
            </a:r>
            <a:r>
              <a:rPr lang="en-US" altLang="ko-KR" dirty="0" smtClean="0"/>
              <a:t>1</a:t>
            </a:r>
          </a:p>
          <a:p>
            <a:pPr lvl="1"/>
            <a:r>
              <a:rPr lang="en-US" altLang="ko-KR" dirty="0" smtClean="0"/>
              <a:t>STA Info subfield: 6 byte or 12 byte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56404"/>
              </p:ext>
            </p:extLst>
          </p:nvPr>
        </p:nvGraphicFramePr>
        <p:xfrm>
          <a:off x="204375" y="4676685"/>
          <a:ext cx="753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>
            <a:off x="1030531" y="4357926"/>
            <a:ext cx="4525878" cy="26888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>
            <a:off x="6309661" y="4331608"/>
            <a:ext cx="1909848" cy="29646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 bwMode="auto">
          <a:xfrm flipV="1">
            <a:off x="1251862" y="5179648"/>
            <a:ext cx="5057799" cy="3869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 bwMode="auto">
          <a:xfrm flipH="1" flipV="1">
            <a:off x="7084800" y="5193997"/>
            <a:ext cx="1143022" cy="29773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526593"/>
              </p:ext>
            </p:extLst>
          </p:nvPr>
        </p:nvGraphicFramePr>
        <p:xfrm>
          <a:off x="1136693" y="5360400"/>
          <a:ext cx="7257363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xmlns="" val="3791946970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9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</a:t>
            </a:r>
            <a:r>
              <a:rPr lang="en-US" altLang="ko-KR" dirty="0"/>
              <a:t>Option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 </a:t>
            </a:r>
            <a:r>
              <a:rPr lang="en-US" altLang="ko-KR" dirty="0" smtClean="0"/>
              <a:t>one more “Partial </a:t>
            </a:r>
            <a:r>
              <a:rPr lang="en-US" altLang="ko-KR" dirty="0"/>
              <a:t>BW </a:t>
            </a:r>
            <a:r>
              <a:rPr lang="en-US" altLang="ko-KR" dirty="0" smtClean="0"/>
              <a:t>info subfield” </a:t>
            </a:r>
            <a:r>
              <a:rPr lang="en-US" altLang="ko-KR" dirty="0"/>
              <a:t>for </a:t>
            </a:r>
            <a:r>
              <a:rPr lang="en-US" altLang="ko-KR" dirty="0" smtClean="0"/>
              <a:t>the </a:t>
            </a:r>
            <a:r>
              <a:rPr lang="en-US" altLang="ko-KR" dirty="0"/>
              <a:t>non-adjacent </a:t>
            </a:r>
            <a:r>
              <a:rPr lang="en-US" altLang="ko-KR" dirty="0" smtClean="0"/>
              <a:t>sub band.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dirty="0"/>
              <a:t>Info subfield: </a:t>
            </a:r>
            <a:r>
              <a:rPr lang="en-US" altLang="ko-KR" dirty="0" smtClean="0"/>
              <a:t>8 byte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35210"/>
              </p:ext>
            </p:extLst>
          </p:nvPr>
        </p:nvGraphicFramePr>
        <p:xfrm>
          <a:off x="882351" y="3067982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cxnSp>
        <p:nvCxnSpPr>
          <p:cNvPr id="12" name="직선 연결선 11"/>
          <p:cNvCxnSpPr/>
          <p:nvPr/>
        </p:nvCxnSpPr>
        <p:spPr bwMode="auto">
          <a:xfrm flipV="1">
            <a:off x="977519" y="3648782"/>
            <a:ext cx="4538327" cy="83819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 bwMode="auto">
          <a:xfrm flipH="1" flipV="1">
            <a:off x="6276883" y="3661876"/>
            <a:ext cx="2092561" cy="82510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14860"/>
              </p:ext>
            </p:extLst>
          </p:nvPr>
        </p:nvGraphicFramePr>
        <p:xfrm>
          <a:off x="782475" y="4525080"/>
          <a:ext cx="7935044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624922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7892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09615434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3395515388"/>
                    </a:ext>
                  </a:extLst>
                </a:gridCol>
                <a:gridCol w="624922">
                  <a:extLst>
                    <a:ext uri="{9D8B030D-6E8A-4147-A177-3AD203B41FA5}">
                      <a16:colId xmlns:a16="http://schemas.microsoft.com/office/drawing/2014/main" xmlns="" val="266493396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B59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B63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6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</a:t>
            </a:r>
            <a:r>
              <a:rPr lang="en-US" altLang="ko-KR" dirty="0"/>
              <a:t>Option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11219" cy="4648200"/>
          </a:xfrm>
        </p:spPr>
        <p:txBody>
          <a:bodyPr/>
          <a:lstStyle/>
          <a:p>
            <a:r>
              <a:rPr lang="en-US" altLang="ko-KR" dirty="0" smtClean="0"/>
              <a:t>Use the RU </a:t>
            </a:r>
            <a:r>
              <a:rPr lang="en-US" altLang="ko-KR" dirty="0"/>
              <a:t>allocation </a:t>
            </a:r>
            <a:r>
              <a:rPr lang="en-US" altLang="ko-KR" dirty="0" smtClean="0"/>
              <a:t>map</a:t>
            </a:r>
          </a:p>
          <a:p>
            <a:pPr lvl="1"/>
            <a:r>
              <a:rPr lang="en-US" altLang="ko-KR" dirty="0" smtClean="0"/>
              <a:t>“RU allocation subfield” along with bandwidth information can identify the size and the location of the RU, for which the beamformer is requesting feedback</a:t>
            </a:r>
          </a:p>
          <a:p>
            <a:pPr lvl="2"/>
            <a:r>
              <a:rPr lang="en-US" altLang="ko-KR" dirty="0"/>
              <a:t>In [3], proposed the 9-bit RU Allocation subfield for Trigger frame to indicate the multi-RU combinations in EHT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Provide a table mapping the allocated RU to subcarrier indices [S, E]</a:t>
            </a:r>
          </a:p>
          <a:p>
            <a:pPr lvl="2"/>
            <a:r>
              <a:rPr lang="en-US" altLang="ko-KR" dirty="0"/>
              <a:t>[S, E] tones may lie outside the RU to avoid </a:t>
            </a:r>
            <a:r>
              <a:rPr lang="en-US" altLang="ko-KR" dirty="0" smtClean="0"/>
              <a:t>extrapolation</a:t>
            </a:r>
          </a:p>
          <a:p>
            <a:pPr lvl="1"/>
            <a:r>
              <a:rPr lang="en-US" altLang="ko-KR" dirty="0" smtClean="0"/>
              <a:t>STA Info subfield: 4 byte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65190"/>
              </p:ext>
            </p:extLst>
          </p:nvPr>
        </p:nvGraphicFramePr>
        <p:xfrm>
          <a:off x="1152000" y="5362200"/>
          <a:ext cx="7020000" cy="94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9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1301535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634579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1269158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2294413">
                  <a:extLst>
                    <a:ext uri="{9D8B030D-6E8A-4147-A177-3AD203B41FA5}">
                      <a16:colId xmlns:a16="http://schemas.microsoft.com/office/drawing/2014/main" xmlns="" val="2664933962"/>
                    </a:ext>
                  </a:extLst>
                </a:gridCol>
                <a:gridCol w="813726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B31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7766126"/>
                  </a:ext>
                </a:extLst>
              </a:tr>
              <a:tr h="6665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(9)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115945"/>
              </p:ext>
            </p:extLst>
          </p:nvPr>
        </p:nvGraphicFramePr>
        <p:xfrm>
          <a:off x="1060938" y="4423275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xmlns="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xmlns="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271226717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xmlns="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2455185"/>
                  </a:ext>
                </a:extLst>
              </a:tr>
            </a:tbl>
          </a:graphicData>
        </a:graphic>
      </p:graphicFrame>
      <p:cxnSp>
        <p:nvCxnSpPr>
          <p:cNvPr id="10" name="직선 연결선 9"/>
          <p:cNvCxnSpPr/>
          <p:nvPr/>
        </p:nvCxnSpPr>
        <p:spPr bwMode="auto">
          <a:xfrm flipV="1">
            <a:off x="1337836" y="5049000"/>
            <a:ext cx="4314164" cy="36000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 bwMode="auto">
          <a:xfrm flipH="1" flipV="1">
            <a:off x="6372000" y="5049000"/>
            <a:ext cx="1501594" cy="36000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the Mapping Table for Option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table for mapping allocated RU to subcarrier indices [S, E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The table can be made separately according to the grouping size (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Detailed implementation of the table is TBD</a:t>
            </a:r>
            <a:endParaRPr lang="en-US" altLang="ko-KR" i="1" baseline="-25000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51" y="5187124"/>
            <a:ext cx="7686750" cy="113980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678" y="2576567"/>
            <a:ext cx="4641846" cy="2580500"/>
          </a:xfrm>
          <a:prstGeom prst="rect">
            <a:avLst/>
          </a:prstGeom>
        </p:spPr>
      </p:pic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936212"/>
              </p:ext>
            </p:extLst>
          </p:nvPr>
        </p:nvGraphicFramePr>
        <p:xfrm>
          <a:off x="7088551" y="338613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문서" showAsIcon="1" r:id="rId5" imgW="914400" imgH="771480" progId="Word.Document.12">
                  <p:embed/>
                </p:oleObj>
              </mc:Choice>
              <mc:Fallback>
                <p:oleObj name="문서" showAsIcon="1" r:id="rId5" imgW="914400" imgH="771480" progId="Word.Document.12">
                  <p:embed/>
                  <p:pic>
                    <p:nvPicPr>
                      <p:cNvPr id="12" name="개체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8551" y="338613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4389" y="6234124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[Arrangement of RU Index]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426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160723</TotalTime>
  <Words>1924</Words>
  <Application>Microsoft Office PowerPoint</Application>
  <PresentationFormat>On-screen Show (4:3)</PresentationFormat>
  <Paragraphs>459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문서</vt:lpstr>
      <vt:lpstr>Partial Bandwidth Feedback for Multi-RU</vt:lpstr>
      <vt:lpstr>Introduction</vt:lpstr>
      <vt:lpstr>Recap: HE NDP Announcement Frame</vt:lpstr>
      <vt:lpstr>Update for EHT NDPA</vt:lpstr>
      <vt:lpstr>Partial BW feedback for Multi-RU: Motivation</vt:lpstr>
      <vt:lpstr>Partial BW feedback for Multi-RU: Option #1</vt:lpstr>
      <vt:lpstr>Partial BW feedback for Multi-RU: Option #2</vt:lpstr>
      <vt:lpstr>Partial BW feedback for Multi-RU: Option #3</vt:lpstr>
      <vt:lpstr>Example of the Mapping Table for Option #3</vt:lpstr>
      <vt:lpstr>Update for EHT MIMO Control Field</vt:lpstr>
      <vt:lpstr>Update for MIMO Control Field</vt:lpstr>
      <vt:lpstr>Summary</vt:lpstr>
      <vt:lpstr>SP #1</vt:lpstr>
      <vt:lpstr>SP #2</vt:lpstr>
      <vt:lpstr>SP #3</vt:lpstr>
      <vt:lpstr>Reference</vt:lpstr>
      <vt:lpstr>Appendices</vt:lpstr>
      <vt:lpstr>Example of Option #1 and Option #2</vt:lpstr>
      <vt:lpstr>Example of Option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3355</cp:revision>
  <cp:lastPrinted>2020-06-10T06:40:30Z</cp:lastPrinted>
  <dcterms:created xsi:type="dcterms:W3CDTF">2007-05-21T21:00:37Z</dcterms:created>
  <dcterms:modified xsi:type="dcterms:W3CDTF">2020-08-10T17:32:48Z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