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7"/>
  </p:notesMasterIdLst>
  <p:handoutMasterIdLst>
    <p:handoutMasterId r:id="rId28"/>
  </p:handoutMasterIdLst>
  <p:sldIdLst>
    <p:sldId id="269" r:id="rId4"/>
    <p:sldId id="377" r:id="rId5"/>
    <p:sldId id="436" r:id="rId6"/>
    <p:sldId id="429" r:id="rId7"/>
    <p:sldId id="417" r:id="rId8"/>
    <p:sldId id="444" r:id="rId9"/>
    <p:sldId id="418" r:id="rId10"/>
    <p:sldId id="443" r:id="rId11"/>
    <p:sldId id="427" r:id="rId12"/>
    <p:sldId id="433" r:id="rId13"/>
    <p:sldId id="428" r:id="rId14"/>
    <p:sldId id="439" r:id="rId15"/>
    <p:sldId id="435" r:id="rId16"/>
    <p:sldId id="420" r:id="rId17"/>
    <p:sldId id="446" r:id="rId18"/>
    <p:sldId id="438" r:id="rId19"/>
    <p:sldId id="415" r:id="rId20"/>
    <p:sldId id="440" r:id="rId21"/>
    <p:sldId id="441" r:id="rId22"/>
    <p:sldId id="409" r:id="rId23"/>
    <p:sldId id="422" r:id="rId24"/>
    <p:sldId id="411" r:id="rId25"/>
    <p:sldId id="437" r:id="rId2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13921"/>
              </p:ext>
            </p:extLst>
          </p:nvPr>
        </p:nvGraphicFramePr>
        <p:xfrm>
          <a:off x="519113" y="2752725"/>
          <a:ext cx="77628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Document" r:id="rId4" imgW="9226891" imgH="4496720" progId="Word.Document.8">
                  <p:embed/>
                </p:oleObj>
              </mc:Choice>
              <mc:Fallback>
                <p:oleObj name="Document" r:id="rId4" imgW="9226891" imgH="4496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762875" cy="376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</a:t>
            </a:r>
            <a:r>
              <a:rPr lang="en-US" altLang="ko-KR" dirty="0"/>
              <a:t>2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</a:t>
                </a:r>
                <a:r>
                  <a:rPr lang="en-US" altLang="ko-KR" dirty="0" smtClean="0"/>
                  <a:t>11be</a:t>
                </a:r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57962"/>
              </p:ext>
            </p:extLst>
          </p:nvPr>
        </p:nvGraphicFramePr>
        <p:xfrm>
          <a:off x="1548900" y="3004362"/>
          <a:ext cx="6046200" cy="12821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9240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1096316371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869020881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aseline="0" dirty="0" smtClean="0"/>
                        <a:t>S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E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E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28" name="그룹 2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29" name="사다리꼴 2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30" name="사다리꼴 2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사다리꼴 3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32" name="사다리꼴 3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직선 화살표 연결선 38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18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Option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11219" cy="4648200"/>
          </a:xfrm>
        </p:spPr>
        <p:txBody>
          <a:bodyPr/>
          <a:lstStyle/>
          <a:p>
            <a:r>
              <a:rPr lang="en-US" altLang="ko-KR" dirty="0" smtClean="0"/>
              <a:t>Reuse the RU </a:t>
            </a:r>
            <a:r>
              <a:rPr lang="en-US" altLang="ko-KR" dirty="0"/>
              <a:t>allocation </a:t>
            </a:r>
            <a:r>
              <a:rPr lang="en-US" altLang="ko-KR" dirty="0" smtClean="0"/>
              <a:t>map</a:t>
            </a:r>
          </a:p>
          <a:p>
            <a:pPr lvl="1"/>
            <a:r>
              <a:rPr lang="en-US" altLang="ko-KR" dirty="0" smtClean="0"/>
              <a:t>RU allocation subfield along with bandwidth information can identify the size and the location of the RU, for which the beamformer is requesting feedback</a:t>
            </a:r>
          </a:p>
          <a:p>
            <a:pPr lvl="2"/>
            <a:r>
              <a:rPr lang="en-US" altLang="ko-KR" dirty="0"/>
              <a:t>In [3], proposed the 9-bit RU Allocation subfield for Trigger frame to indicate the multi-RU combinations in EHT.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Provide a table mapping </a:t>
            </a:r>
            <a:r>
              <a:rPr lang="en-US" altLang="ko-KR" dirty="0" smtClean="0"/>
              <a:t>(RU Start Index (S), RU End Index(E)) to the allocated RU, which is fed </a:t>
            </a:r>
            <a:r>
              <a:rPr lang="en-US" altLang="ko-KR" dirty="0"/>
              <a:t>back by STA</a:t>
            </a:r>
          </a:p>
          <a:p>
            <a:pPr lvl="1"/>
            <a:r>
              <a:rPr lang="en-US" altLang="ko-KR" dirty="0" smtClean="0"/>
              <a:t>[S, E] tones </a:t>
            </a:r>
            <a:r>
              <a:rPr lang="en-US" altLang="ko-KR" dirty="0"/>
              <a:t>may lie outside the RU to avoid </a:t>
            </a:r>
            <a:r>
              <a:rPr lang="en-US" altLang="ko-KR" dirty="0" smtClean="0"/>
              <a:t>extrapolation</a:t>
            </a:r>
          </a:p>
          <a:p>
            <a:pPr lvl="2"/>
            <a:r>
              <a:rPr lang="en-US" altLang="ko-KR" dirty="0" smtClean="0"/>
              <a:t>Can handle the center 26 RU in 20&amp;80MHz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82074"/>
              </p:ext>
            </p:extLst>
          </p:nvPr>
        </p:nvGraphicFramePr>
        <p:xfrm>
          <a:off x="1692000" y="5049000"/>
          <a:ext cx="5973724" cy="82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277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1107552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952448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692447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01689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B31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57985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(9)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Option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RU allocation subfield and [S,E] mapping for 20MHz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51" y="5031072"/>
            <a:ext cx="7686750" cy="1277928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2000" y="1999275"/>
            <a:ext cx="5162109" cy="2869725"/>
          </a:xfrm>
          <a:prstGeom prst="rect">
            <a:avLst/>
          </a:prstGeom>
        </p:spPr>
      </p:pic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622956"/>
              </p:ext>
            </p:extLst>
          </p:nvPr>
        </p:nvGraphicFramePr>
        <p:xfrm>
          <a:off x="7108954" y="2529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0" name="문서" showAsIcon="1" r:id="rId5" imgW="914400" imgH="771480" progId="Word.Document.12">
                  <p:embed/>
                </p:oleObj>
              </mc:Choice>
              <mc:Fallback>
                <p:oleObj name="문서" showAsIcon="1" r:id="rId5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08954" y="25290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63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#3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11be</a:t>
                </a:r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79637"/>
              </p:ext>
            </p:extLst>
          </p:nvPr>
        </p:nvGraphicFramePr>
        <p:xfrm>
          <a:off x="2181903" y="3249000"/>
          <a:ext cx="4856393" cy="105507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30097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2826296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35240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RU</a:t>
                      </a:r>
                      <a:r>
                        <a:rPr lang="en-US" altLang="ko-KR" sz="1500" baseline="0" dirty="0" smtClean="0"/>
                        <a:t> allocation subfield [X8-X0]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001010111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001000001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38" name="그룹 3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39" name="사다리꼴 3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40" name="사다리꼴 3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사다리꼴 4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42" name="사다리꼴 4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578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MIMO Control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 uses same </a:t>
            </a:r>
            <a:r>
              <a:rPr lang="en-US" altLang="ko-KR" dirty="0" smtClean="0"/>
              <a:t>indexing to </a:t>
            </a:r>
            <a:r>
              <a:rPr lang="en-US" altLang="ko-KR" dirty="0"/>
              <a:t>indicate </a:t>
            </a:r>
            <a:r>
              <a:rPr lang="en-US" altLang="ko-KR" dirty="0" smtClean="0"/>
              <a:t>the tone [S, E] </a:t>
            </a:r>
            <a:r>
              <a:rPr lang="en-US" altLang="ko-KR" dirty="0"/>
              <a:t>RUs in MIMO control </a:t>
            </a:r>
            <a:r>
              <a:rPr lang="en-US" altLang="ko-KR" dirty="0" smtClean="0"/>
              <a:t>field</a:t>
            </a:r>
          </a:p>
          <a:p>
            <a:pPr lvl="1"/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 Index and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End Index are present if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Start-End Index Present is equal to 1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89537"/>
              </p:ext>
            </p:extLst>
          </p:nvPr>
        </p:nvGraphicFramePr>
        <p:xfrm>
          <a:off x="432000" y="3429000"/>
          <a:ext cx="8338591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81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1581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887429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48977145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26107566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Start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End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Start-End Index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End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Pros. &amp; Cons.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Our preference is Option </a:t>
            </a:r>
            <a:r>
              <a:rPr lang="en-US" altLang="ko-KR" dirty="0" smtClean="0"/>
              <a:t>#3, </a:t>
            </a:r>
            <a:r>
              <a:rPr lang="en-US" altLang="ko-KR" dirty="0"/>
              <a:t>which has the shortest STA Specific Subfield</a:t>
            </a:r>
          </a:p>
          <a:p>
            <a:pPr lvl="1"/>
            <a:r>
              <a:rPr lang="en-US" altLang="ko-KR" dirty="0"/>
              <a:t>Option #1: </a:t>
            </a:r>
            <a:r>
              <a:rPr lang="en-US" altLang="ko-KR" dirty="0" smtClean="0"/>
              <a:t>12 byte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#2: </a:t>
            </a:r>
            <a:r>
              <a:rPr lang="en-US" altLang="ko-KR" dirty="0" smtClean="0"/>
              <a:t>8 byte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#3: </a:t>
            </a:r>
            <a:r>
              <a:rPr lang="en-US" altLang="ko-KR" dirty="0" smtClean="0"/>
              <a:t>4 byte (same overhead as HE NDP-A)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969728"/>
              </p:ext>
            </p:extLst>
          </p:nvPr>
        </p:nvGraphicFramePr>
        <p:xfrm>
          <a:off x="319528" y="3422333"/>
          <a:ext cx="8581143" cy="22910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92472">
                  <a:extLst>
                    <a:ext uri="{9D8B030D-6E8A-4147-A177-3AD203B41FA5}">
                      <a16:colId xmlns:a16="http://schemas.microsoft.com/office/drawing/2014/main" val="3773170197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4206809207"/>
                    </a:ext>
                  </a:extLst>
                </a:gridCol>
                <a:gridCol w="3608671">
                  <a:extLst>
                    <a:ext uri="{9D8B030D-6E8A-4147-A177-3AD203B41FA5}">
                      <a16:colId xmlns:a16="http://schemas.microsoft.com/office/drawing/2014/main" val="493226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Pros.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Cons.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2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#1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Similar to the HE NDP-A structure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The Largest overhead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(requiring 12 byte STA Info. subfield) 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452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#2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Flexible representation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Larger overhead than Option #3 (requiring 8 byte STA Info. subfield)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202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#3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Same overhead as</a:t>
                      </a:r>
                      <a:r>
                        <a:rPr lang="en-US" altLang="ko-KR" baseline="0" dirty="0" smtClean="0"/>
                        <a:t> HE NDP-A</a:t>
                      </a:r>
                      <a:endParaRPr lang="en-US" altLang="ko-KR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(requiring 4 byte STA Info.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dirty="0" smtClean="0"/>
                        <a:t>subfield)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Reduced flexibility in representation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935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7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slide, </a:t>
            </a:r>
            <a:r>
              <a:rPr lang="en-US" altLang="ko-KR" dirty="0"/>
              <a:t>we proposed a</a:t>
            </a:r>
            <a:r>
              <a:rPr lang="en-US" altLang="ko-KR" dirty="0" smtClean="0"/>
              <a:t> modified signaling for the partial BW feedback to reduce feedback overhead </a:t>
            </a:r>
            <a:r>
              <a:rPr lang="en-US" altLang="ko-KR" dirty="0"/>
              <a:t>in multi-RU combination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#1</a:t>
            </a:r>
            <a:endParaRPr lang="en-US" altLang="ko-KR" dirty="0"/>
          </a:p>
          <a:p>
            <a:pPr lvl="2"/>
            <a:r>
              <a:rPr lang="en-US" altLang="ko-KR" dirty="0"/>
              <a:t>Duplicated STA Info subfield for one </a:t>
            </a:r>
            <a:r>
              <a:rPr lang="en-US" altLang="ko-KR" dirty="0" smtClean="0"/>
              <a:t>STA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#2</a:t>
            </a:r>
            <a:endParaRPr lang="en-US" altLang="ko-KR" dirty="0"/>
          </a:p>
          <a:p>
            <a:pPr lvl="2"/>
            <a:r>
              <a:rPr lang="en-US" altLang="ko-KR" dirty="0"/>
              <a:t>Add one more Partial BW info subfield to indicate [S, E] for non-adjacent </a:t>
            </a:r>
            <a:r>
              <a:rPr lang="en-US" altLang="ko-KR" dirty="0" err="1"/>
              <a:t>subband</a:t>
            </a:r>
            <a:endParaRPr lang="en-US" altLang="ko-KR" dirty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#3</a:t>
            </a:r>
            <a:endParaRPr lang="en-US" altLang="ko-KR" dirty="0"/>
          </a:p>
          <a:p>
            <a:pPr lvl="2"/>
            <a:r>
              <a:rPr lang="en-US" altLang="ko-KR" dirty="0"/>
              <a:t>Reuse the RU allocation subfield for which the </a:t>
            </a:r>
            <a:r>
              <a:rPr lang="en-US" altLang="ko-KR" dirty="0" err="1"/>
              <a:t>beamformer</a:t>
            </a:r>
            <a:r>
              <a:rPr lang="en-US" altLang="ko-KR" dirty="0"/>
              <a:t> is requesting feedback </a:t>
            </a:r>
          </a:p>
          <a:p>
            <a:pPr lvl="2"/>
            <a:r>
              <a:rPr lang="en-US" altLang="ko-KR" dirty="0"/>
              <a:t>Provide a table mapping [S, E] to the allocated RU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Frame</a:t>
            </a: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the STA Info. Subfield in the NDP-A frame will include separate partial BW feedback indications for each </a:t>
            </a:r>
            <a:r>
              <a:rPr lang="en-US" altLang="ko-KR" dirty="0"/>
              <a:t>non-adjacent </a:t>
            </a:r>
            <a:r>
              <a:rPr lang="en-US" altLang="ko-KR" dirty="0" err="1"/>
              <a:t>subband</a:t>
            </a:r>
            <a:r>
              <a:rPr lang="en-US" altLang="ko-KR" dirty="0"/>
              <a:t> </a:t>
            </a:r>
            <a:r>
              <a:rPr lang="en-US" altLang="ko-KR" dirty="0" smtClean="0"/>
              <a:t>(i.e., set of contiguous RUs) in the multi-RU on which it would like to request feedback?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 / N</a:t>
            </a:r>
            <a:r>
              <a:rPr lang="en-US" altLang="ko-KR" dirty="0"/>
              <a:t> </a:t>
            </a:r>
            <a:r>
              <a:rPr lang="en-US" altLang="ko-KR" dirty="0" smtClean="0"/>
              <a:t>/ 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994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separate indication of the partial BW feedback, which option do you support?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Option #</a:t>
            </a:r>
            <a:r>
              <a:rPr lang="en-US" altLang="ko-KR" dirty="0"/>
              <a:t>1 /Option #</a:t>
            </a:r>
            <a:r>
              <a:rPr lang="en-US" altLang="ko-KR" dirty="0" smtClean="0"/>
              <a:t>2 / Option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1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2"/>
            <a:r>
              <a:rPr lang="en-US" altLang="ko-KR" dirty="0" smtClean="0"/>
              <a:t>320/160+160MHz, 240/160+80MHz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  <a:endParaRPr lang="en-US" altLang="ko-KR" dirty="0"/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RU Start Index (S) and RU End Index (E) to cover the allocated RU only, feedback overhead can be reduced compared with full BW feedback </a:t>
            </a:r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29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Data 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–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Table 27-7 in 11ax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0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Data 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–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Table 27-8 in 11ax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645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B7–B1 of the RU Allocation subfield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273" y="1527091"/>
            <a:ext cx="4067654" cy="475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Recap: HE Trigger based Sounding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NDP-A is broadcasted to two or more STAs for initiation.</a:t>
            </a:r>
          </a:p>
          <a:p>
            <a:pPr lvl="1"/>
            <a:r>
              <a:rPr lang="en-US" altLang="ko-KR" b="0" dirty="0" smtClean="0"/>
              <a:t>HE </a:t>
            </a:r>
            <a:r>
              <a:rPr lang="en-US" altLang="ko-KR" b="0" dirty="0"/>
              <a:t>beamformer may </a:t>
            </a:r>
            <a:r>
              <a:rPr lang="en-US" altLang="ko-KR" dirty="0" smtClean="0"/>
              <a:t>request</a:t>
            </a:r>
            <a:r>
              <a:rPr lang="en-US" altLang="ko-KR" b="0" dirty="0" smtClean="0"/>
              <a:t> full </a:t>
            </a:r>
            <a:r>
              <a:rPr lang="en-US" altLang="ko-KR" b="0" dirty="0"/>
              <a:t>bandwidth </a:t>
            </a:r>
            <a:r>
              <a:rPr lang="en-US" altLang="ko-KR" b="0" dirty="0" smtClean="0"/>
              <a:t>or </a:t>
            </a:r>
            <a:r>
              <a:rPr lang="en-US" altLang="ko-KR" b="0" dirty="0"/>
              <a:t>partial bandwidth feedback in a STA Info </a:t>
            </a:r>
            <a:r>
              <a:rPr lang="en-US" altLang="ko-KR" b="0" dirty="0" smtClean="0"/>
              <a:t>subfield in the HE NDP Announcement (NDP-A)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031" y="3228747"/>
            <a:ext cx="7054138" cy="294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 </a:t>
            </a:r>
            <a:r>
              <a:rPr lang="en-US" altLang="ko-KR" dirty="0"/>
              <a:t>Announcement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signals </a:t>
            </a:r>
            <a:r>
              <a:rPr lang="en-US" altLang="ko-KR" dirty="0" smtClean="0"/>
              <a:t>the partial BW info subfield in NDP-A</a:t>
            </a:r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983099" y="2349000"/>
            <a:ext cx="7033840" cy="3918824"/>
            <a:chOff x="983099" y="2349000"/>
            <a:chExt cx="7033840" cy="3918824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4274" y="2349000"/>
              <a:ext cx="6962665" cy="141853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3099" y="3831919"/>
              <a:ext cx="7024283" cy="1217081"/>
            </a:xfrm>
            <a:prstGeom prst="rect">
              <a:avLst/>
            </a:prstGeom>
          </p:spPr>
        </p:pic>
        <p:cxnSp>
          <p:nvCxnSpPr>
            <p:cNvPr id="9" name="직선 연결선 8"/>
            <p:cNvCxnSpPr/>
            <p:nvPr/>
          </p:nvCxnSpPr>
          <p:spPr bwMode="auto">
            <a:xfrm flipH="1">
              <a:off x="1862808" y="3500969"/>
              <a:ext cx="3223125" cy="528851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 bwMode="auto">
            <a:xfrm>
              <a:off x="6028459" y="3492303"/>
              <a:ext cx="1594349" cy="559074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모서리가 둥근 직사각형 10"/>
            <p:cNvSpPr/>
            <p:nvPr/>
          </p:nvSpPr>
          <p:spPr bwMode="auto">
            <a:xfrm>
              <a:off x="2543445" y="4054759"/>
              <a:ext cx="1241172" cy="889679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ko-KR" altLang="en-US"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</a:endParaRPr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58730" y="5453639"/>
              <a:ext cx="2922382" cy="814185"/>
            </a:xfrm>
            <a:prstGeom prst="rect">
              <a:avLst/>
            </a:prstGeom>
          </p:spPr>
        </p:pic>
        <p:cxnSp>
          <p:nvCxnSpPr>
            <p:cNvPr id="13" name="직선 연결선 12"/>
            <p:cNvCxnSpPr/>
            <p:nvPr/>
          </p:nvCxnSpPr>
          <p:spPr bwMode="auto">
            <a:xfrm>
              <a:off x="2641532" y="4779520"/>
              <a:ext cx="490468" cy="80948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 bwMode="auto">
            <a:xfrm>
              <a:off x="3757578" y="4741528"/>
              <a:ext cx="1443504" cy="676793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87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Partial BW </a:t>
            </a:r>
            <a:r>
              <a:rPr lang="en-US" altLang="ko-KR" dirty="0" smtClean="0"/>
              <a:t>feedback in 11ax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P</a:t>
            </a:r>
            <a:r>
              <a:rPr lang="en-US" altLang="ko-KR" dirty="0" smtClean="0"/>
              <a:t>artial BW Info subfield</a:t>
            </a:r>
          </a:p>
          <a:p>
            <a:pPr lvl="1"/>
            <a:r>
              <a:rPr lang="en-US" altLang="ko-KR" dirty="0" smtClean="0"/>
              <a:t>RU Start Index (S): the first 26-tone for which the beamformer is requesting feedback</a:t>
            </a:r>
          </a:p>
          <a:p>
            <a:pPr lvl="1"/>
            <a:r>
              <a:rPr lang="en-US" altLang="ko-KR" dirty="0" smtClean="0"/>
              <a:t>RU End Index (E): the last 26-tone for which the beamformer is requesting feedback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STA </a:t>
            </a:r>
            <a:r>
              <a:rPr lang="en-US" altLang="ko-KR" dirty="0"/>
              <a:t>feedbacks channel information (CSI) in the tones between RU Start Index (S) and RU End Index (E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[0 – 8] if BW of HE NDPA is 20MHz</a:t>
            </a:r>
          </a:p>
          <a:p>
            <a:pPr lvl="1"/>
            <a:r>
              <a:rPr lang="en-US" altLang="ko-KR" dirty="0"/>
              <a:t>[0 – 17] if BW of HE NDPA is 40MHz </a:t>
            </a:r>
          </a:p>
          <a:p>
            <a:pPr lvl="1"/>
            <a:r>
              <a:rPr lang="en-US" altLang="ko-KR" dirty="0"/>
              <a:t>[0 – 36] if BW of HE NDPA is 80MHz</a:t>
            </a:r>
          </a:p>
          <a:p>
            <a:pPr lvl="1"/>
            <a:r>
              <a:rPr lang="en-US" altLang="ko-KR" dirty="0"/>
              <a:t>[0 – 73] if BW of HE NDPA is 80+80MHz, 160MHz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819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EHT NDP-A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NDP-A, EHT NDP-A can be designed by updating following subfields:</a:t>
            </a:r>
          </a:p>
          <a:p>
            <a:pPr lvl="1"/>
            <a:r>
              <a:rPr lang="en-US" altLang="ko-KR" dirty="0" smtClean="0"/>
              <a:t>Sounding Dialog Token</a:t>
            </a:r>
          </a:p>
          <a:p>
            <a:pPr lvl="2"/>
            <a:r>
              <a:rPr lang="en-US" altLang="ko-KR" dirty="0" smtClean="0"/>
              <a:t>1: HE, 2: EHT, 3: Reserved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</a:t>
            </a:r>
            <a:r>
              <a:rPr lang="en-US" altLang="ko-KR" dirty="0"/>
              <a:t>subfield is set to 1 to prevent a VHT STA from wrongly identifying its AID in the HE/EHT NDP-A, 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dirty="0"/>
              <a:t>Partial BW </a:t>
            </a:r>
            <a:r>
              <a:rPr lang="en-US" altLang="ko-KR" dirty="0" smtClean="0"/>
              <a:t>Info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value </a:t>
            </a:r>
            <a:r>
              <a:rPr lang="en-US" altLang="ko-KR" dirty="0" smtClean="0"/>
              <a:t>for [S</a:t>
            </a:r>
            <a:r>
              <a:rPr lang="en-US" altLang="ko-KR" dirty="0"/>
              <a:t>, E] is </a:t>
            </a:r>
            <a:r>
              <a:rPr lang="en-US" altLang="ko-KR" dirty="0" smtClean="0"/>
              <a:t>increased from [0, 73] to  [0, 147] for 320MHz</a:t>
            </a:r>
          </a:p>
          <a:p>
            <a:pPr lvl="2"/>
            <a:r>
              <a:rPr lang="en-US" altLang="ko-KR" dirty="0"/>
              <a:t>Bit width is increased from 14 to</a:t>
            </a:r>
            <a:r>
              <a:rPr lang="en-US" altLang="ko-KR" dirty="0">
                <a:sym typeface="Wingdings" panose="05000000000000000000" pitchFamily="2" charset="2"/>
              </a:rPr>
              <a:t> 16 bits</a:t>
            </a:r>
            <a:endParaRPr lang="en-US" altLang="ko-KR" dirty="0"/>
          </a:p>
          <a:p>
            <a:pPr lvl="1"/>
            <a:r>
              <a:rPr lang="en-US" altLang="ko-KR" i="1" dirty="0" err="1"/>
              <a:t>N</a:t>
            </a:r>
            <a:r>
              <a:rPr lang="en-US" altLang="ko-KR" i="1" baseline="-25000" dirty="0" err="1"/>
              <a:t>c</a:t>
            </a:r>
            <a:r>
              <a:rPr lang="en-US" altLang="ko-KR" dirty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>
                <a:sym typeface="Wingdings" panose="05000000000000000000" pitchFamily="2" charset="2"/>
              </a:rPr>
              <a:t>Maximum number of supported spatial stream is up to </a:t>
            </a:r>
            <a:r>
              <a:rPr lang="en-US" altLang="ko-KR" dirty="0" smtClean="0">
                <a:sym typeface="Wingdings" panose="05000000000000000000" pitchFamily="2" charset="2"/>
              </a:rPr>
              <a:t>16</a:t>
            </a:r>
          </a:p>
          <a:p>
            <a:pPr lvl="2"/>
            <a:r>
              <a:rPr lang="en-US" altLang="ko-KR" dirty="0"/>
              <a:t>Bit width is increased from </a:t>
            </a:r>
            <a:r>
              <a:rPr lang="en-US" altLang="ko-KR" dirty="0" smtClean="0"/>
              <a:t>3 </a:t>
            </a:r>
            <a:r>
              <a:rPr lang="en-US" altLang="ko-KR" dirty="0"/>
              <a:t>to</a:t>
            </a:r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4 </a:t>
            </a:r>
            <a:r>
              <a:rPr lang="en-US" altLang="ko-KR" dirty="0">
                <a:sym typeface="Wingdings" panose="05000000000000000000" pitchFamily="2" charset="2"/>
              </a:rPr>
              <a:t>bits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r>
              <a:rPr lang="en-US" altLang="ko-KR" dirty="0" smtClean="0"/>
              <a:t>“</a:t>
            </a:r>
            <a:r>
              <a:rPr lang="en-US" altLang="ko-KR" dirty="0"/>
              <a:t>Feedback Type and Ng” and “Codebook Size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2"/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40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Motivation for Proposal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</a:t>
                </a:r>
                <a:r>
                  <a:rPr lang="en-US" altLang="ko-KR" dirty="0" smtClean="0"/>
                  <a:t> RU for STA #1 and 484 RU for STA #2 with 240MHz OFDMA in 11be. </a:t>
                </a:r>
              </a:p>
              <a:p>
                <a:pPr lvl="1"/>
                <a:r>
                  <a:rPr lang="en-US" altLang="ko-KR" dirty="0" smtClean="0"/>
                  <a:t>Wasteful to feedback entire 240MHz by STA #1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non-adjacent 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484 </a:t>
                </a:r>
                <a:r>
                  <a:rPr lang="en-US" altLang="ko-KR" dirty="0" smtClean="0"/>
                  <a:t>RU by STA #1</a:t>
                </a:r>
              </a:p>
              <a:p>
                <a:pPr lvl="2"/>
                <a:r>
                  <a:rPr lang="en-US" altLang="ko-KR" dirty="0" smtClean="0"/>
                  <a:t>Can reduce ~2K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02768"/>
              </p:ext>
            </p:extLst>
          </p:nvPr>
        </p:nvGraphicFramePr>
        <p:xfrm>
          <a:off x="4868796" y="4363507"/>
          <a:ext cx="3627720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9240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aseline="0" dirty="0" smtClean="0"/>
                        <a:t>S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E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111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09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Option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Duplicated STA Info subfield for one STA</a:t>
            </a:r>
          </a:p>
          <a:p>
            <a:pPr lvl="1"/>
            <a:r>
              <a:rPr lang="en-US" altLang="ko-KR" dirty="0" smtClean="0"/>
              <a:t>Have identical subfields except the Partial BW Info subfield</a:t>
            </a:r>
          </a:p>
          <a:p>
            <a:pPr lvl="2"/>
            <a:r>
              <a:rPr lang="en-US" altLang="ko-KR" dirty="0" smtClean="0"/>
              <a:t>Each Partial BW Info subfield indicates [S, E] corresponding to each the non-adjacent subband respectively.</a:t>
            </a:r>
          </a:p>
          <a:p>
            <a:pPr lvl="1"/>
            <a:r>
              <a:rPr lang="en-US" altLang="ko-KR" dirty="0" smtClean="0"/>
              <a:t>Following STA Info subfield is </a:t>
            </a:r>
            <a:r>
              <a:rPr lang="en-US" altLang="ko-KR" dirty="0"/>
              <a:t>present if the Partial BW Info #2 Present subfield is equal to 1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942354"/>
              </p:ext>
            </p:extLst>
          </p:nvPr>
        </p:nvGraphicFramePr>
        <p:xfrm>
          <a:off x="659966" y="4618033"/>
          <a:ext cx="753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>
            <a:off x="1434366" y="4244798"/>
            <a:ext cx="4525878" cy="26888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>
            <a:off x="6732000" y="4218920"/>
            <a:ext cx="1525110" cy="29475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 bwMode="auto">
          <a:xfrm flipV="1">
            <a:off x="1692000" y="5157209"/>
            <a:ext cx="5027628" cy="43179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 bwMode="auto">
          <a:xfrm flipH="1" flipV="1">
            <a:off x="7452000" y="5157208"/>
            <a:ext cx="1080000" cy="43179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889380"/>
              </p:ext>
            </p:extLst>
          </p:nvPr>
        </p:nvGraphicFramePr>
        <p:xfrm>
          <a:off x="1434366" y="5595977"/>
          <a:ext cx="721496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672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9683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1121529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1465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84368"/>
              </p:ext>
            </p:extLst>
          </p:nvPr>
        </p:nvGraphicFramePr>
        <p:xfrm>
          <a:off x="1015502" y="3335261"/>
          <a:ext cx="721496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672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9683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1121529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1465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9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Option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 </a:t>
            </a:r>
            <a:r>
              <a:rPr lang="en-US" altLang="ko-KR" dirty="0" smtClean="0"/>
              <a:t>one more “Partial </a:t>
            </a:r>
            <a:r>
              <a:rPr lang="en-US" altLang="ko-KR" dirty="0"/>
              <a:t>BW </a:t>
            </a:r>
            <a:r>
              <a:rPr lang="en-US" altLang="ko-KR" dirty="0" smtClean="0"/>
              <a:t>info </a:t>
            </a:r>
            <a:r>
              <a:rPr lang="en-US" altLang="ko-KR" dirty="0"/>
              <a:t>subfield” for </a:t>
            </a:r>
            <a:r>
              <a:rPr lang="en-US" altLang="ko-KR" dirty="0" smtClean="0"/>
              <a:t>the </a:t>
            </a:r>
            <a:r>
              <a:rPr lang="en-US" altLang="ko-KR" dirty="0"/>
              <a:t>non-adjacent </a:t>
            </a:r>
            <a:r>
              <a:rPr lang="en-US" altLang="ko-KR" dirty="0" smtClean="0"/>
              <a:t>sub band.</a:t>
            </a:r>
          </a:p>
          <a:p>
            <a:pPr lvl="1"/>
            <a:r>
              <a:rPr lang="en-US" altLang="ko-KR" dirty="0" smtClean="0"/>
              <a:t>Partial </a:t>
            </a:r>
            <a:r>
              <a:rPr lang="en-US" altLang="ko-KR" dirty="0"/>
              <a:t>BW Info #2 subfield</a:t>
            </a:r>
            <a:r>
              <a:rPr lang="en-US" altLang="ko-KR" dirty="0" smtClean="0"/>
              <a:t> is </a:t>
            </a:r>
            <a:r>
              <a:rPr lang="en-US" altLang="ko-KR" dirty="0"/>
              <a:t>present if the Partial BW Info #2 </a:t>
            </a:r>
            <a:r>
              <a:rPr lang="en-US" altLang="ko-KR" dirty="0" smtClean="0"/>
              <a:t>Present subfield </a:t>
            </a:r>
            <a:r>
              <a:rPr lang="en-US" altLang="ko-KR" dirty="0"/>
              <a:t>is equal to </a:t>
            </a:r>
            <a:r>
              <a:rPr lang="en-US" altLang="ko-KR" dirty="0" smtClean="0"/>
              <a:t>1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992863"/>
              </p:ext>
            </p:extLst>
          </p:nvPr>
        </p:nvGraphicFramePr>
        <p:xfrm>
          <a:off x="910724" y="3299460"/>
          <a:ext cx="762034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7168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61884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789662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63200">
                  <a:extLst>
                    <a:ext uri="{9D8B030D-6E8A-4147-A177-3AD203B41FA5}">
                      <a16:colId xmlns:a16="http://schemas.microsoft.com/office/drawing/2014/main" val="3395515388"/>
                    </a:ext>
                  </a:extLst>
                </a:gridCol>
                <a:gridCol w="803841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771687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761884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34903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B59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B63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Partial BW Info #2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6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158789</TotalTime>
  <Words>1859</Words>
  <Application>Microsoft Office PowerPoint</Application>
  <PresentationFormat>화면 슬라이드 쇼(4:3)</PresentationFormat>
  <Paragraphs>388</Paragraphs>
  <Slides>23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23</vt:i4>
      </vt:variant>
    </vt:vector>
  </HeadingPairs>
  <TitlesOfParts>
    <vt:vector size="33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문서</vt:lpstr>
      <vt:lpstr>Partial Bandwidth Feedback for Multi-RU</vt:lpstr>
      <vt:lpstr>Introduction</vt:lpstr>
      <vt:lpstr>Recap: HE Trigger based Sounding Process</vt:lpstr>
      <vt:lpstr>Recap: HE NDP Announcement Frame</vt:lpstr>
      <vt:lpstr>Recap: Partial BW feedback in 11ax</vt:lpstr>
      <vt:lpstr>Update for EHT NDP-A</vt:lpstr>
      <vt:lpstr>Motivation for Proposal</vt:lpstr>
      <vt:lpstr>Option #1</vt:lpstr>
      <vt:lpstr>Option #2</vt:lpstr>
      <vt:lpstr>Example of Option #2</vt:lpstr>
      <vt:lpstr>Option #3</vt:lpstr>
      <vt:lpstr>Option #3</vt:lpstr>
      <vt:lpstr>Example of Option #3</vt:lpstr>
      <vt:lpstr>MIMO Control field</vt:lpstr>
      <vt:lpstr>Pros. &amp; Cons.</vt:lpstr>
      <vt:lpstr>Summary</vt:lpstr>
      <vt:lpstr>Reference</vt:lpstr>
      <vt:lpstr>SP #1</vt:lpstr>
      <vt:lpstr>SP #2</vt:lpstr>
      <vt:lpstr>Appendices</vt:lpstr>
      <vt:lpstr>Data and pilot Subcarrier Indices for RUs in an 20 MHz HE PPDU and in a Non-OFDMA 20 MHz HE PPDU – Table 27-7 in 11ax</vt:lpstr>
      <vt:lpstr>Data and pilot Subcarrier Indices for RUs in an 40 MHz HE PPDU and in a Non-OFDMA 40 MHz HE PPDU – Table 27-8 in 11ax</vt:lpstr>
      <vt:lpstr>B7–B1 of the RU Allocation subfield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3241</cp:revision>
  <cp:lastPrinted>2020-06-10T06:40:30Z</cp:lastPrinted>
  <dcterms:created xsi:type="dcterms:W3CDTF">2007-05-21T21:00:37Z</dcterms:created>
  <dcterms:modified xsi:type="dcterms:W3CDTF">2020-06-30T23:53:33Z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