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8" r:id="rId2"/>
    <p:sldId id="339" r:id="rId3"/>
    <p:sldId id="358" r:id="rId4"/>
    <p:sldId id="359" r:id="rId5"/>
    <p:sldId id="360" r:id="rId6"/>
    <p:sldId id="336" r:id="rId7"/>
    <p:sldId id="361" r:id="rId8"/>
    <p:sldId id="362" r:id="rId9"/>
    <p:sldId id="364" r:id="rId10"/>
    <p:sldId id="363" r:id="rId11"/>
    <p:sldId id="344" r:id="rId12"/>
    <p:sldId id="365" r:id="rId13"/>
    <p:sldId id="270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s, Subir" initials="DS" lastIdx="8" clrIdx="0">
    <p:extLst>
      <p:ext uri="{19B8F6BF-5375-455C-9EA6-DF929625EA0E}">
        <p15:presenceInfo xmlns:p15="http://schemas.microsoft.com/office/powerpoint/2012/main" userId="S-1-5-21-2516362485-2315034880-3496289929-2358" providerId="AD"/>
      </p:ext>
    </p:extLst>
  </p:cmAuthor>
  <p:cmAuthor id="2" name="singh" initials="SRP" lastIdx="9" clrIdx="1">
    <p:extLst>
      <p:ext uri="{19B8F6BF-5375-455C-9EA6-DF929625EA0E}">
        <p15:presenceInfo xmlns:p15="http://schemas.microsoft.com/office/powerpoint/2012/main" userId="singh" providerId="None"/>
      </p:ext>
    </p:extLst>
  </p:cmAuthor>
  <p:cmAuthor id="3" name="Rege, Kiran" initials="RK" lastIdx="1" clrIdx="2">
    <p:extLst>
      <p:ext uri="{19B8F6BF-5375-455C-9EA6-DF929625EA0E}">
        <p15:presenceInfo xmlns:p15="http://schemas.microsoft.com/office/powerpoint/2012/main" userId="S-1-5-21-1657834146-1657363379-822624550-87148" providerId="AD"/>
      </p:ext>
    </p:extLst>
  </p:cmAuthor>
  <p:cmAuthor id="4" name="Shaikh, Viqar A" initials="SVA" lastIdx="1" clrIdx="3">
    <p:extLst>
      <p:ext uri="{19B8F6BF-5375-455C-9EA6-DF929625EA0E}">
        <p15:presenceInfo xmlns:p15="http://schemas.microsoft.com/office/powerpoint/2012/main" userId="S-1-5-21-2516362485-2315034880-3496289929-2441" providerId="AD"/>
      </p:ext>
    </p:extLst>
  </p:cmAuthor>
  <p:cmAuthor id="5" name="John Wullert" initials="JRWII" lastIdx="14" clrIdx="4">
    <p:extLst>
      <p:ext uri="{19B8F6BF-5375-455C-9EA6-DF929625EA0E}">
        <p15:presenceInfo xmlns:p15="http://schemas.microsoft.com/office/powerpoint/2012/main" userId="John Wuller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63" autoAdjust="0"/>
    <p:restoredTop sz="86410" autoAdjust="0"/>
  </p:normalViewPr>
  <p:slideViewPr>
    <p:cSldViewPr>
      <p:cViewPr varScale="1">
        <p:scale>
          <a:sx n="115" d="100"/>
          <a:sy n="115" d="100"/>
        </p:scale>
        <p:origin x="486" y="6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34" y="4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06045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20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463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151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536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926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205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727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865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802.11-20-0948/r3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752475"/>
            <a:ext cx="10134600" cy="110013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NS/EP Priority Service </a:t>
            </a:r>
            <a:r>
              <a:rPr lang="en-GB" dirty="0" smtClean="0"/>
              <a:t>Capability Information and Indication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182721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2020-07-10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93823DB3-BAA4-4F4A-B4B3-ED9ABE70E976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1938356"/>
              </p:ext>
            </p:extLst>
          </p:nvPr>
        </p:nvGraphicFramePr>
        <p:xfrm>
          <a:off x="989013" y="3352800"/>
          <a:ext cx="10331450" cy="265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6" name="Document" r:id="rId4" imgW="10729895" imgH="2759441" progId="Word.Document.8">
                  <p:embed/>
                </p:oleObj>
              </mc:Choice>
              <mc:Fallback>
                <p:oleObj name="Document" r:id="rId4" imgW="10729895" imgH="275944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352800"/>
                        <a:ext cx="10331450" cy="26590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43000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424764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7580" y="1860483"/>
            <a:ext cx="10414820" cy="370211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Proposed to use one bit in EHT MAC capability by </a:t>
            </a:r>
            <a:r>
              <a:rPr lang="en-US" dirty="0" smtClean="0"/>
              <a:t>which NS/EP Priority Service </a:t>
            </a:r>
            <a:r>
              <a:rPr lang="en-US" dirty="0" smtClean="0"/>
              <a:t>capability can be advertised and or queried 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Proposed using </a:t>
            </a:r>
            <a:r>
              <a:rPr lang="en-US" dirty="0" smtClean="0">
                <a:solidFill>
                  <a:schemeClr val="tx1"/>
                </a:solidFill>
              </a:rPr>
              <a:t>dedicated </a:t>
            </a:r>
            <a:r>
              <a:rPr lang="en-US" dirty="0" smtClean="0">
                <a:solidFill>
                  <a:schemeClr val="tx1"/>
                </a:solidFill>
              </a:rPr>
              <a:t>Request/Response </a:t>
            </a:r>
            <a:r>
              <a:rPr lang="en-US" dirty="0" smtClean="0">
                <a:solidFill>
                  <a:schemeClr val="tx1"/>
                </a:solidFill>
              </a:rPr>
              <a:t>Action </a:t>
            </a:r>
            <a:r>
              <a:rPr lang="en-US" dirty="0">
                <a:solidFill>
                  <a:schemeClr val="tx1"/>
                </a:solidFill>
              </a:rPr>
              <a:t>F</a:t>
            </a:r>
            <a:r>
              <a:rPr lang="en-US" dirty="0" smtClean="0">
                <a:solidFill>
                  <a:schemeClr val="tx1"/>
                </a:solidFill>
              </a:rPr>
              <a:t>rames </a:t>
            </a:r>
            <a:r>
              <a:rPr lang="en-US" dirty="0" smtClean="0">
                <a:solidFill>
                  <a:schemeClr val="tx1"/>
                </a:solidFill>
              </a:rPr>
              <a:t>to enable/disable </a:t>
            </a:r>
            <a:r>
              <a:rPr lang="en-US" dirty="0" smtClean="0">
                <a:solidFill>
                  <a:schemeClr val="tx1"/>
                </a:solidFill>
              </a:rPr>
              <a:t>the Priority Access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lvl="1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054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42" y="1899219"/>
            <a:ext cx="9906000" cy="404438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</a:t>
            </a:r>
            <a:r>
              <a:rPr lang="en-US" dirty="0" smtClean="0"/>
              <a:t>support the addition of following text to TGbe </a:t>
            </a:r>
            <a:r>
              <a:rPr lang="en-US" dirty="0" smtClean="0"/>
              <a:t>SFD (R1)?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Priority Service Information shall be defined in EHT MAC Capability Information Element to exchange the NS/EP </a:t>
            </a:r>
            <a:r>
              <a:rPr lang="en-US" dirty="0"/>
              <a:t>Priority Service </a:t>
            </a:r>
            <a:r>
              <a:rPr lang="en-US" dirty="0" smtClean="0"/>
              <a:t>capability </a:t>
            </a:r>
            <a:r>
              <a:rPr lang="en-US" dirty="0" smtClean="0"/>
              <a:t>information between </a:t>
            </a:r>
            <a:r>
              <a:rPr lang="en-US" dirty="0"/>
              <a:t>AP </a:t>
            </a:r>
            <a:r>
              <a:rPr lang="en-US" dirty="0" smtClean="0"/>
              <a:t>STA and </a:t>
            </a:r>
            <a:r>
              <a:rPr lang="en-US" dirty="0"/>
              <a:t>non-AP </a:t>
            </a:r>
            <a:r>
              <a:rPr lang="en-US" dirty="0" smtClean="0"/>
              <a:t>STA </a:t>
            </a:r>
            <a:endParaRPr lang="en-US" dirty="0" smtClean="0"/>
          </a:p>
          <a:p>
            <a:pPr marL="0" indent="0"/>
            <a:endParaRPr lang="en-US" dirty="0"/>
          </a:p>
          <a:p>
            <a:pPr marL="0" indent="0"/>
            <a:r>
              <a:rPr lang="en-US" dirty="0" smtClean="0"/>
              <a:t>     </a:t>
            </a:r>
            <a:r>
              <a:rPr lang="en-US" b="0" dirty="0" smtClean="0"/>
              <a:t>Y: </a:t>
            </a:r>
            <a:endParaRPr lang="en-US" b="0" dirty="0"/>
          </a:p>
          <a:p>
            <a:pPr lvl="1"/>
            <a:r>
              <a:rPr lang="en-US" dirty="0"/>
              <a:t>N</a:t>
            </a:r>
            <a:r>
              <a:rPr lang="en-US" dirty="0" smtClean="0"/>
              <a:t>: </a:t>
            </a:r>
            <a:endParaRPr lang="en-US" dirty="0"/>
          </a:p>
          <a:p>
            <a:pPr lvl="1"/>
            <a:r>
              <a:rPr lang="en-US" dirty="0"/>
              <a:t>A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9296400" y="6475414"/>
            <a:ext cx="2093384" cy="23018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Subir Das, Perspecta Labs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6945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42" y="1899219"/>
            <a:ext cx="9906000" cy="404438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Amend the following paragraph of the TGbe SFD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NS/EP Priority Service if supported by a non-AP STA, shall use </a:t>
            </a:r>
            <a:r>
              <a:rPr lang="en-US" strike="sngStrike" dirty="0">
                <a:solidFill>
                  <a:schemeClr val="tx1"/>
                </a:solidFill>
              </a:rPr>
              <a:t>a TID value (TBD) that is greater than 7 </a:t>
            </a:r>
            <a:r>
              <a:rPr lang="en-US" u="sng" dirty="0" smtClean="0">
                <a:solidFill>
                  <a:schemeClr val="tx1"/>
                </a:solidFill>
              </a:rPr>
              <a:t>an </a:t>
            </a:r>
            <a:r>
              <a:rPr lang="en-US" u="sng" dirty="0">
                <a:solidFill>
                  <a:schemeClr val="tx1"/>
                </a:solidFill>
              </a:rPr>
              <a:t>action </a:t>
            </a:r>
            <a:r>
              <a:rPr lang="en-US" u="sng" dirty="0" smtClean="0">
                <a:solidFill>
                  <a:schemeClr val="tx1"/>
                </a:solidFill>
              </a:rPr>
              <a:t>frame </a:t>
            </a:r>
            <a:r>
              <a:rPr lang="en-US" dirty="0">
                <a:solidFill>
                  <a:schemeClr val="tx1"/>
                </a:solidFill>
              </a:rPr>
              <a:t>to indicate the need for priority access to its associated AP STA </a:t>
            </a:r>
            <a:r>
              <a:rPr lang="en-US" u="sng" dirty="0">
                <a:solidFill>
                  <a:schemeClr val="tx1"/>
                </a:solidFill>
              </a:rPr>
              <a:t>and to be included in Release 1 specification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marL="457200" indent="0"/>
            <a:endParaRPr lang="en-US" dirty="0" smtClean="0"/>
          </a:p>
          <a:p>
            <a:pPr marL="457200" indent="0"/>
            <a:r>
              <a:rPr lang="en-US" dirty="0" smtClean="0"/>
              <a:t>Move:  </a:t>
            </a:r>
          </a:p>
          <a:p>
            <a:pPr marL="457200" indent="0"/>
            <a:r>
              <a:rPr lang="en-US" dirty="0" smtClean="0"/>
              <a:t>Second: </a:t>
            </a:r>
          </a:p>
          <a:p>
            <a:pPr marL="457200" indent="0"/>
            <a:r>
              <a:rPr lang="en-US" dirty="0" smtClean="0"/>
              <a:t>Discussion: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9296400" y="6475414"/>
            <a:ext cx="2093384" cy="23018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Subir Das, Perspecta Labs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Amended Motion Text (#126)  </a:t>
            </a:r>
            <a:endParaRPr lang="en-US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191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219199" y="685801"/>
            <a:ext cx="10056285" cy="914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8267" y="1676400"/>
            <a:ext cx="10667999" cy="4113213"/>
          </a:xfrm>
        </p:spPr>
        <p:txBody>
          <a:bodyPr/>
          <a:lstStyle/>
          <a:p>
            <a:pPr marL="457200" indent="-457200"/>
            <a:r>
              <a:rPr lang="en-US" sz="1800" dirty="0" smtClean="0"/>
              <a:t>[1]	11-19-1901-04-00be-priority-access-support-in-ieee-802-11be-what-and-why.pptx </a:t>
            </a:r>
          </a:p>
          <a:p>
            <a:pPr marL="457200" indent="-457200"/>
            <a:r>
              <a:rPr lang="en-US" sz="1800" dirty="0" smtClean="0"/>
              <a:t>[2</a:t>
            </a:r>
            <a:r>
              <a:rPr lang="en-US" sz="1800" dirty="0"/>
              <a:t>]  </a:t>
            </a:r>
            <a:r>
              <a:rPr lang="en-US" sz="1800" dirty="0" smtClean="0"/>
              <a:t> 11-20-0463-03-00be-priority-access-support-options-for-ns-ep-serveices.pptx</a:t>
            </a:r>
          </a:p>
          <a:p>
            <a:pPr marL="457200" indent="-457200"/>
            <a:r>
              <a:rPr lang="en-US" sz="1800" dirty="0" smtClean="0"/>
              <a:t>[</a:t>
            </a:r>
            <a:r>
              <a:rPr lang="en-US" sz="1800" dirty="0" smtClean="0">
                <a:solidFill>
                  <a:schemeClr val="tx1"/>
                </a:solidFill>
              </a:rPr>
              <a:t>3</a:t>
            </a:r>
            <a:r>
              <a:rPr lang="en-US" sz="1800" dirty="0" smtClean="0"/>
              <a:t>]    11-20-0021-01-00be-Priority-Access-support_for_NS_EP_Services.pptx</a:t>
            </a:r>
            <a:r>
              <a:rPr lang="en-US" sz="1800" dirty="0"/>
              <a:t>, </a:t>
            </a:r>
            <a:endParaRPr lang="en-US" sz="1800" dirty="0" smtClean="0"/>
          </a:p>
          <a:p>
            <a:pPr marL="457200" indent="-457200"/>
            <a:r>
              <a:rPr lang="en-US" sz="1800" dirty="0" smtClean="0"/>
              <a:t>[</a:t>
            </a:r>
            <a:r>
              <a:rPr lang="en-US" sz="1800" dirty="0" smtClean="0">
                <a:solidFill>
                  <a:schemeClr val="tx1"/>
                </a:solidFill>
              </a:rPr>
              <a:t>4</a:t>
            </a:r>
            <a:r>
              <a:rPr lang="en-US" sz="1800" dirty="0" smtClean="0"/>
              <a:t>]	IEEE </a:t>
            </a:r>
            <a:r>
              <a:rPr lang="en-US" sz="1800" dirty="0"/>
              <a:t>P802.11ax™/D6.0</a:t>
            </a:r>
            <a:r>
              <a:rPr lang="en-US" sz="1800" dirty="0" smtClean="0"/>
              <a:t>, “</a:t>
            </a:r>
            <a:r>
              <a:rPr lang="en-US" sz="1800" dirty="0"/>
              <a:t>Part 11: Wireless LAN Medium Access Control </a:t>
            </a:r>
            <a:r>
              <a:rPr lang="en-US" sz="1800" dirty="0" smtClean="0"/>
              <a:t>(</a:t>
            </a:r>
            <a:r>
              <a:rPr lang="en-US" sz="1800" dirty="0"/>
              <a:t>MAC) and Physical Layer (PHY) </a:t>
            </a:r>
            <a:r>
              <a:rPr lang="en-US" sz="1800" dirty="0" smtClean="0"/>
              <a:t>Specifications, Amendment </a:t>
            </a:r>
            <a:r>
              <a:rPr lang="en-US" sz="1800" dirty="0"/>
              <a:t>1: Enhancements for High </a:t>
            </a:r>
            <a:r>
              <a:rPr lang="en-US" sz="1800" dirty="0" smtClean="0"/>
              <a:t>Efficiency WLAN”,  </a:t>
            </a:r>
            <a:r>
              <a:rPr lang="en-US" sz="1800" dirty="0"/>
              <a:t>November </a:t>
            </a:r>
            <a:r>
              <a:rPr lang="en-US" sz="1800" dirty="0" smtClean="0"/>
              <a:t>2019 </a:t>
            </a:r>
          </a:p>
          <a:p>
            <a:pPr marL="457200" indent="-457200"/>
            <a:r>
              <a:rPr lang="en-US" sz="1800" dirty="0" smtClean="0"/>
              <a:t>[</a:t>
            </a:r>
            <a:r>
              <a:rPr lang="en-US" sz="1800" dirty="0" smtClean="0">
                <a:solidFill>
                  <a:schemeClr val="tx1"/>
                </a:solidFill>
              </a:rPr>
              <a:t>5</a:t>
            </a:r>
            <a:r>
              <a:rPr lang="en-US" sz="1800" dirty="0" smtClean="0"/>
              <a:t>] 	IEEE Std 802.11™-2016</a:t>
            </a:r>
            <a:r>
              <a:rPr lang="en-US" sz="1800" dirty="0"/>
              <a:t>, </a:t>
            </a:r>
            <a:r>
              <a:rPr lang="en-US" sz="1800" dirty="0" smtClean="0"/>
              <a:t>“Part </a:t>
            </a:r>
            <a:r>
              <a:rPr lang="en-US" sz="1800" dirty="0"/>
              <a:t>11: Wireless LAN Medium Access </a:t>
            </a:r>
            <a:r>
              <a:rPr lang="en-US" sz="1800" dirty="0" smtClean="0"/>
              <a:t>Control (</a:t>
            </a:r>
            <a:r>
              <a:rPr lang="en-US" sz="1800" dirty="0"/>
              <a:t>MAC) and Physical Layer (PHY) </a:t>
            </a:r>
            <a:r>
              <a:rPr lang="en-US" sz="1800" dirty="0" smtClean="0"/>
              <a:t>Specifications</a:t>
            </a:r>
            <a:r>
              <a:rPr lang="en-US" sz="1800" dirty="0"/>
              <a:t>”, 7 December 2016 </a:t>
            </a:r>
            <a:endParaRPr lang="en-US" sz="1800" dirty="0" smtClean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3688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915985"/>
          </a:xfrm>
        </p:spPr>
        <p:txBody>
          <a:bodyPr/>
          <a:lstStyle/>
          <a:p>
            <a:r>
              <a:rPr lang="en-US" dirty="0" smtClean="0"/>
              <a:t>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0885" y="1545594"/>
            <a:ext cx="101346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Priority </a:t>
            </a:r>
            <a:r>
              <a:rPr lang="en-US" dirty="0"/>
              <a:t>access support </a:t>
            </a:r>
            <a:r>
              <a:rPr lang="en-US" dirty="0" smtClean="0"/>
              <a:t>for </a:t>
            </a:r>
            <a:r>
              <a:rPr lang="en-US" dirty="0"/>
              <a:t>National Security and Emergency Preparedness (NS/EP) priority services </a:t>
            </a:r>
            <a:r>
              <a:rPr lang="en-US" dirty="0" smtClean="0"/>
              <a:t>was approved as a work item </a:t>
            </a:r>
            <a:r>
              <a:rPr lang="en-US" dirty="0"/>
              <a:t>in IEEE 802.11be</a:t>
            </a:r>
            <a:r>
              <a:rPr lang="en-US" dirty="0" smtClean="0"/>
              <a:t> during January 2020 meeting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Priority access indication support </a:t>
            </a:r>
            <a:r>
              <a:rPr lang="en-US" dirty="0"/>
              <a:t>for National Security and Emergency Preparedness (NS/EP) </a:t>
            </a:r>
            <a:r>
              <a:rPr lang="en-US" dirty="0" smtClean="0"/>
              <a:t>Priority </a:t>
            </a:r>
            <a:r>
              <a:rPr lang="en-US" dirty="0"/>
              <a:t>S</a:t>
            </a:r>
            <a:r>
              <a:rPr lang="en-US" dirty="0" smtClean="0"/>
              <a:t>ervices </a:t>
            </a:r>
            <a:r>
              <a:rPr lang="en-US" dirty="0"/>
              <a:t>was </a:t>
            </a:r>
            <a:r>
              <a:rPr lang="en-US" dirty="0" smtClean="0"/>
              <a:t>accepted in June Teleconference in [2]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</a:t>
            </a:r>
            <a:r>
              <a:rPr lang="en-US" dirty="0" smtClean="0"/>
              <a:t>bjective Summary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standardized </a:t>
            </a:r>
            <a:r>
              <a:rPr lang="en-US" dirty="0"/>
              <a:t>mechanism to support the NS/EP </a:t>
            </a:r>
            <a:r>
              <a:rPr lang="en-US" dirty="0" smtClean="0"/>
              <a:t>Priority </a:t>
            </a:r>
            <a:r>
              <a:rPr lang="en-US" dirty="0"/>
              <a:t>S</a:t>
            </a:r>
            <a:r>
              <a:rPr lang="en-US" dirty="0" smtClean="0"/>
              <a:t>ervices </a:t>
            </a:r>
            <a:r>
              <a:rPr lang="en-US" dirty="0"/>
              <a:t>in </a:t>
            </a:r>
            <a:r>
              <a:rPr lang="en-US" dirty="0" smtClean="0"/>
              <a:t>WLANs </a:t>
            </a:r>
            <a:r>
              <a:rPr lang="en-US" dirty="0"/>
              <a:t>without requiring additional </a:t>
            </a:r>
            <a:r>
              <a:rPr lang="en-US" dirty="0" smtClean="0"/>
              <a:t>infrastructure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Priority Access in IEEE 802.11be would also be beneficial to other </a:t>
            </a:r>
            <a:r>
              <a:rPr lang="en-US" dirty="0" smtClean="0"/>
              <a:t>services</a:t>
            </a:r>
            <a:r>
              <a:rPr lang="en-US" dirty="0"/>
              <a:t> </a:t>
            </a:r>
            <a:r>
              <a:rPr lang="en-US" dirty="0" smtClean="0"/>
              <a:t>( e.g., Public-Safety Mission-Critical Services, Critical </a:t>
            </a:r>
            <a:r>
              <a:rPr lang="en-US" dirty="0"/>
              <a:t>medical applications</a:t>
            </a:r>
            <a:r>
              <a:rPr lang="en-US" dirty="0" smtClean="0"/>
              <a:t>)</a:t>
            </a:r>
            <a:endParaRPr lang="en-US" dirty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15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399" y="685801"/>
            <a:ext cx="8991601" cy="1022683"/>
          </a:xfrm>
        </p:spPr>
        <p:txBody>
          <a:bodyPr/>
          <a:lstStyle/>
          <a:p>
            <a:r>
              <a:rPr lang="en-US" dirty="0" smtClean="0"/>
              <a:t>NS/EP Priority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492" y="1600200"/>
            <a:ext cx="10361084" cy="449421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Service Objective: Provide priority access to system </a:t>
            </a:r>
            <a:r>
              <a:rPr lang="en-US" sz="1800" dirty="0"/>
              <a:t>resources for </a:t>
            </a:r>
            <a:r>
              <a:rPr lang="en-US" sz="1800" dirty="0" smtClean="0"/>
              <a:t>a limited </a:t>
            </a:r>
            <a:r>
              <a:rPr lang="en-US" sz="1800" dirty="0"/>
              <a:t>set of authorized </a:t>
            </a:r>
            <a:r>
              <a:rPr lang="en-US" sz="1800" dirty="0" smtClean="0"/>
              <a:t>users during network congestion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 smtClean="0"/>
              <a:t>Priority </a:t>
            </a:r>
            <a:r>
              <a:rPr lang="en-US" sz="1600" b="1" dirty="0"/>
              <a:t>Access:</a:t>
            </a:r>
            <a:r>
              <a:rPr lang="en-US" sz="1600" dirty="0"/>
              <a:t> </a:t>
            </a:r>
            <a:r>
              <a:rPr lang="en-US" sz="1600" dirty="0" smtClean="0"/>
              <a:t>Allow preferred access to the wireless medium during network </a:t>
            </a:r>
            <a:r>
              <a:rPr lang="en-US" sz="1600" dirty="0"/>
              <a:t>congestion and/or </a:t>
            </a:r>
            <a:r>
              <a:rPr lang="en-US" sz="1600" dirty="0" smtClean="0"/>
              <a:t>failures to establish a data session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 smtClean="0"/>
              <a:t>Limited Set:</a:t>
            </a:r>
            <a:r>
              <a:rPr lang="en-US" sz="1600" dirty="0" smtClean="0"/>
              <a:t> Number of users is generally a small fraction of the overall user base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 smtClean="0"/>
              <a:t>Authorized </a:t>
            </a:r>
            <a:r>
              <a:rPr lang="en-US" sz="1600" b="1" dirty="0"/>
              <a:t>U</a:t>
            </a:r>
            <a:r>
              <a:rPr lang="en-US" sz="1600" b="1" dirty="0" smtClean="0"/>
              <a:t>sers:</a:t>
            </a:r>
            <a:r>
              <a:rPr lang="en-US" sz="1600" dirty="0" smtClean="0"/>
              <a:t> Only available to some designated individuals who are identified to receive such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Existing NS/EP Priority Services in the US provide priority voice calls over public networks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Government </a:t>
            </a:r>
            <a:r>
              <a:rPr lang="en-US" sz="1600" dirty="0"/>
              <a:t>Emergency </a:t>
            </a:r>
            <a:r>
              <a:rPr lang="en-US" sz="1600" dirty="0" smtClean="0"/>
              <a:t>Telecommunications Service (GETS): Landline phone networks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Wireless </a:t>
            </a:r>
            <a:r>
              <a:rPr lang="en-US" sz="1600" dirty="0"/>
              <a:t>Priority </a:t>
            </a:r>
            <a:r>
              <a:rPr lang="en-US" sz="1600" dirty="0" smtClean="0"/>
              <a:t>Service (WPS): Wireless phone networks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Next Generation Network Priority Services (NGN-PS): Providers’ IP-based communications 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Many </a:t>
            </a:r>
            <a:r>
              <a:rPr lang="en-US" sz="1800" dirty="0" smtClean="0"/>
              <a:t>countries have similar priority telecommunications services, e.g.,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Belgium: Blue </a:t>
            </a:r>
            <a:r>
              <a:rPr lang="en-US" sz="1400" dirty="0"/>
              <a:t>Light </a:t>
            </a:r>
            <a:r>
              <a:rPr lang="en-US" sz="1400" dirty="0" smtClean="0"/>
              <a:t>Mobile, Canada: WPS, </a:t>
            </a:r>
            <a:r>
              <a:rPr lang="en-US" sz="1400" dirty="0"/>
              <a:t>Czech Republic: Mobile Crisis Communications </a:t>
            </a:r>
            <a:r>
              <a:rPr lang="en-US" sz="1400" dirty="0" smtClean="0"/>
              <a:t>service, </a:t>
            </a:r>
            <a:r>
              <a:rPr lang="en-US" sz="1400" dirty="0"/>
              <a:t>Great Britain: </a:t>
            </a:r>
            <a:r>
              <a:rPr lang="en-US" sz="1400" dirty="0" smtClean="0"/>
              <a:t>MTPAS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GSM for Railway </a:t>
            </a:r>
            <a:r>
              <a:rPr lang="en-US" sz="1400" dirty="0" smtClean="0"/>
              <a:t>Communications deployed in multiple countries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NS/EP </a:t>
            </a:r>
            <a:r>
              <a:rPr lang="en-US" sz="1800" dirty="0"/>
              <a:t>Priority </a:t>
            </a:r>
            <a:r>
              <a:rPr lang="en-US" sz="1800" dirty="0" smtClean="0"/>
              <a:t>Services </a:t>
            </a:r>
            <a:r>
              <a:rPr lang="en-US" sz="1800" dirty="0"/>
              <a:t>are NOT </a:t>
            </a:r>
            <a:r>
              <a:rPr lang="en-US" sz="1800" dirty="0" smtClean="0"/>
              <a:t>Emergency </a:t>
            </a:r>
            <a:r>
              <a:rPr lang="en-US" sz="1800" dirty="0"/>
              <a:t>Services (e.g., E911 in </a:t>
            </a:r>
            <a:r>
              <a:rPr lang="en-US" sz="1800" dirty="0" smtClean="0"/>
              <a:t>US; </a:t>
            </a:r>
            <a:r>
              <a:rPr lang="en-US" sz="1800" dirty="0"/>
              <a:t>112, </a:t>
            </a:r>
            <a:r>
              <a:rPr lang="en-US" sz="1800" dirty="0" smtClean="0"/>
              <a:t>999</a:t>
            </a:r>
            <a:r>
              <a:rPr lang="en-US" sz="1800" dirty="0"/>
              <a:t>, etc. in Europe</a:t>
            </a:r>
            <a:r>
              <a:rPr lang="en-US" sz="1800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smtClean="0"/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283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914399"/>
          </a:xfrm>
        </p:spPr>
        <p:txBody>
          <a:bodyPr/>
          <a:lstStyle/>
          <a:p>
            <a:r>
              <a:rPr lang="en-US" dirty="0" smtClean="0"/>
              <a:t>Assumptions/Requirements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0" y="1600200"/>
            <a:ext cx="10361084" cy="4875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If </a:t>
            </a:r>
            <a:r>
              <a:rPr lang="en-US" sz="2000" dirty="0"/>
              <a:t>the priority access for NS/EP Priority Services is supported in a BSS, non-AP STA should be able to gather such capability information from an AP STA before Association/Re-association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If  the priority access for NS/EP Priority Services is supported in a non-AP STA, it should be able to provide such capability information to an AP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NS/EP </a:t>
            </a:r>
            <a:r>
              <a:rPr lang="en-US" sz="2000" dirty="0" smtClean="0"/>
              <a:t>Priority Service user’s non-AP STA is associated with BSS prior to invocation of priority capabilities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Authentication/Association and authorization occur via standard procedures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After association, AP STA  has the knowledge of which non-AP STAs are authorized to use NS/EP priority services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/>
              <a:t>NS/EP </a:t>
            </a:r>
            <a:r>
              <a:rPr lang="en-US" sz="2000" dirty="0"/>
              <a:t>Priority Service </a:t>
            </a:r>
            <a:r>
              <a:rPr lang="en-US" sz="2000" dirty="0" smtClean="0"/>
              <a:t>non-AP </a:t>
            </a:r>
            <a:r>
              <a:rPr lang="en-US" sz="2000" dirty="0"/>
              <a:t>STA will </a:t>
            </a:r>
            <a:r>
              <a:rPr lang="en-US" sz="2000" dirty="0" smtClean="0"/>
              <a:t>inform </a:t>
            </a:r>
            <a:r>
              <a:rPr lang="en-US" sz="2000" dirty="0"/>
              <a:t>the AP </a:t>
            </a:r>
            <a:r>
              <a:rPr lang="en-US" sz="2000" dirty="0" smtClean="0"/>
              <a:t>STA regarding the need for Priority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Similarly, AP </a:t>
            </a:r>
            <a:r>
              <a:rPr lang="en-US" sz="2200" dirty="0" smtClean="0">
                <a:solidFill>
                  <a:schemeClr val="tx1"/>
                </a:solidFill>
              </a:rPr>
              <a:t>can instruct non-AP STA to enable </a:t>
            </a:r>
            <a:r>
              <a:rPr lang="en-US" sz="2200" dirty="0" smtClean="0">
                <a:solidFill>
                  <a:schemeClr val="tx1"/>
                </a:solidFill>
              </a:rPr>
              <a:t>the priority access</a:t>
            </a:r>
            <a:endParaRPr lang="en-US" sz="22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 priority remains in effect until terminated by either party 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smtClean="0"/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837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Approach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2209800"/>
            <a:ext cx="10361084" cy="2514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Add NS/EP </a:t>
            </a:r>
            <a:r>
              <a:rPr lang="en-US" dirty="0"/>
              <a:t>Priority Service capability information in EHT MAC Capability Information Element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Use </a:t>
            </a:r>
            <a:r>
              <a:rPr lang="en-US" dirty="0" smtClean="0">
                <a:solidFill>
                  <a:schemeClr val="tx1"/>
                </a:solidFill>
              </a:rPr>
              <a:t>Action frames (request/response) to </a:t>
            </a:r>
            <a:r>
              <a:rPr lang="en-US" dirty="0">
                <a:solidFill>
                  <a:schemeClr val="tx1"/>
                </a:solidFill>
              </a:rPr>
              <a:t>indicate the need (enable/disable) </a:t>
            </a:r>
            <a:r>
              <a:rPr lang="en-US" dirty="0" smtClean="0">
                <a:solidFill>
                  <a:schemeClr val="tx1"/>
                </a:solidFill>
              </a:rPr>
              <a:t>for NS/EP </a:t>
            </a:r>
            <a:r>
              <a:rPr lang="en-US" dirty="0" smtClean="0">
                <a:solidFill>
                  <a:schemeClr val="tx1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riority Access </a:t>
            </a:r>
            <a:endParaRPr lang="en-US" dirty="0" smtClean="0">
              <a:solidFill>
                <a:schemeClr val="tx1"/>
              </a:solidFill>
            </a:endParaRP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smtClean="0"/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545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1"/>
            <a:ext cx="10475383" cy="996217"/>
          </a:xfrm>
        </p:spPr>
        <p:txBody>
          <a:bodyPr/>
          <a:lstStyle/>
          <a:p>
            <a:r>
              <a:rPr lang="en-US" dirty="0" smtClean="0"/>
              <a:t>Priority </a:t>
            </a:r>
            <a:r>
              <a:rPr lang="en-US" dirty="0" smtClean="0"/>
              <a:t>Service Capability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450647"/>
            <a:ext cx="10361084" cy="37977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When </a:t>
            </a:r>
            <a:r>
              <a:rPr lang="en-US" sz="2000" dirty="0" smtClean="0"/>
              <a:t>dot11PriorityServiceActivated </a:t>
            </a:r>
            <a:r>
              <a:rPr lang="en-US" sz="2000" dirty="0"/>
              <a:t>is true, </a:t>
            </a:r>
            <a:r>
              <a:rPr lang="en-US" sz="2000" dirty="0" smtClean="0"/>
              <a:t>priority channel access for NS/EP Priority Service shall be supported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When priority channel access is not supported, </a:t>
            </a:r>
            <a:r>
              <a:rPr lang="en-US" sz="2000" dirty="0" smtClean="0"/>
              <a:t>dot11PriorityServiceActivated </a:t>
            </a:r>
            <a:r>
              <a:rPr lang="en-US" sz="2000" dirty="0" smtClean="0"/>
              <a:t>is false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When </a:t>
            </a:r>
            <a:r>
              <a:rPr lang="en-US" sz="2000" dirty="0"/>
              <a:t>the IEEE 802.11 </a:t>
            </a:r>
            <a:r>
              <a:rPr lang="en-US" sz="2000" dirty="0" smtClean="0"/>
              <a:t>infrastructure </a:t>
            </a:r>
            <a:r>
              <a:rPr lang="en-US" sz="2000" dirty="0"/>
              <a:t>is informed of the availability of </a:t>
            </a:r>
            <a:r>
              <a:rPr lang="en-US" sz="2000" dirty="0" smtClean="0"/>
              <a:t>Priority </a:t>
            </a:r>
            <a:r>
              <a:rPr lang="en-US" sz="2000" dirty="0"/>
              <a:t>Service (the mechanism by which is outside the scope of this standard), an AP </a:t>
            </a:r>
            <a:r>
              <a:rPr lang="en-US" sz="2000" dirty="0" smtClean="0"/>
              <a:t>STA with </a:t>
            </a:r>
            <a:r>
              <a:rPr lang="en-US" sz="2000" dirty="0" smtClean="0"/>
              <a:t>dot11PriorityServiceActivated </a:t>
            </a:r>
            <a:r>
              <a:rPr lang="en-US" sz="2000" dirty="0"/>
              <a:t>equal true shall advertise the support of the priority channel access by including  the </a:t>
            </a:r>
            <a:r>
              <a:rPr lang="en-US" sz="2000" dirty="0" smtClean="0"/>
              <a:t>Priority </a:t>
            </a:r>
            <a:r>
              <a:rPr lang="en-US" sz="2000" dirty="0"/>
              <a:t>Service </a:t>
            </a:r>
            <a:r>
              <a:rPr lang="en-US" sz="2000" dirty="0" smtClean="0"/>
              <a:t>Information </a:t>
            </a:r>
            <a:r>
              <a:rPr lang="en-US" sz="2000" dirty="0"/>
              <a:t>in its Beacon and Probe Response </a:t>
            </a:r>
            <a:r>
              <a:rPr lang="en-US" sz="2000" dirty="0" smtClean="0"/>
              <a:t>frames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non-AP STA with </a:t>
            </a:r>
            <a:r>
              <a:rPr lang="en-US" sz="2000" dirty="0" smtClean="0"/>
              <a:t>dot11PriorityServiceActivated </a:t>
            </a:r>
            <a:r>
              <a:rPr lang="en-US" sz="2000" dirty="0"/>
              <a:t>equal true shall include the </a:t>
            </a:r>
            <a:r>
              <a:rPr lang="en-US" sz="2000" dirty="0" smtClean="0"/>
              <a:t>Priority Service Information </a:t>
            </a:r>
            <a:r>
              <a:rPr lang="en-US" sz="2000" dirty="0"/>
              <a:t>in its Probe Request and (Re) Association Request </a:t>
            </a:r>
            <a:r>
              <a:rPr lang="en-US" sz="2000" dirty="0" smtClean="0"/>
              <a:t>frames</a:t>
            </a:r>
          </a:p>
          <a:p>
            <a:pPr marL="0" indent="0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7085089" y="2433036"/>
            <a:ext cx="600322" cy="198903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buClr>
                <a:schemeClr val="tx1"/>
              </a:buClr>
              <a:buSzPct val="100000"/>
            </a:pPr>
            <a:r>
              <a:rPr lang="en-US" sz="1200" dirty="0" smtClean="0"/>
              <a:t>Variable </a:t>
            </a:r>
            <a:endParaRPr lang="en-US" sz="12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58579"/>
              </p:ext>
            </p:extLst>
          </p:nvPr>
        </p:nvGraphicFramePr>
        <p:xfrm>
          <a:off x="1729925" y="1761394"/>
          <a:ext cx="8831634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43878">
                  <a:extLst>
                    <a:ext uri="{9D8B030D-6E8A-4147-A177-3AD203B41FA5}">
                      <a16:colId xmlns:a16="http://schemas.microsoft.com/office/drawing/2014/main" val="347070005"/>
                    </a:ext>
                  </a:extLst>
                </a:gridCol>
                <a:gridCol w="2230156">
                  <a:extLst>
                    <a:ext uri="{9D8B030D-6E8A-4147-A177-3AD203B41FA5}">
                      <a16:colId xmlns:a16="http://schemas.microsoft.com/office/drawing/2014/main" val="3081451163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42122972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EHT MAC Element ID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Length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…… Priority Service Info  ……. 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193245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828800" y="2413559"/>
            <a:ext cx="461639" cy="198903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buClr>
                <a:schemeClr val="tx1"/>
              </a:buClr>
              <a:buSzPct val="100000"/>
            </a:pPr>
            <a:r>
              <a:rPr lang="en-US" sz="1200" dirty="0" smtClean="0"/>
              <a:t>Octets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3326167" y="2403359"/>
            <a:ext cx="222543" cy="17770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buClr>
                <a:schemeClr val="tx1"/>
              </a:buClr>
              <a:buSzPct val="100000"/>
            </a:pPr>
            <a:r>
              <a:rPr lang="en-US" sz="1200" dirty="0" smtClean="0"/>
              <a:t>  1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5196697" y="2443636"/>
            <a:ext cx="222543" cy="17770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buClr>
                <a:schemeClr val="tx1"/>
              </a:buClr>
              <a:buSzPct val="100000"/>
            </a:pPr>
            <a:r>
              <a:rPr lang="en-US" sz="1200" dirty="0" smtClean="0"/>
              <a:t>  1</a:t>
            </a:r>
            <a:endParaRPr lang="en-US" sz="1200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7467600" y="1761394"/>
            <a:ext cx="0" cy="37220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9601200" y="1761394"/>
            <a:ext cx="0" cy="37220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59355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Priority Service Indication using</a:t>
            </a:r>
            <a:r>
              <a:rPr lang="en-US" dirty="0" smtClean="0">
                <a:solidFill>
                  <a:schemeClr val="tx1"/>
                </a:solidFill>
              </a:rPr>
              <a:t> Action Frame  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10591799" cy="44196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Use </a:t>
            </a:r>
            <a:r>
              <a:rPr lang="en-US" sz="1800" dirty="0" smtClean="0">
                <a:solidFill>
                  <a:schemeClr val="tx1"/>
                </a:solidFill>
              </a:rPr>
              <a:t>Request </a:t>
            </a:r>
            <a:r>
              <a:rPr lang="en-US" sz="1800" dirty="0">
                <a:solidFill>
                  <a:schemeClr val="tx1"/>
                </a:solidFill>
              </a:rPr>
              <a:t>and Response Action </a:t>
            </a:r>
            <a:r>
              <a:rPr lang="en-US" sz="1800" dirty="0">
                <a:solidFill>
                  <a:schemeClr val="tx1"/>
                </a:solidFill>
              </a:rPr>
              <a:t>f</a:t>
            </a:r>
            <a:r>
              <a:rPr lang="en-US" sz="1800" dirty="0" smtClean="0">
                <a:solidFill>
                  <a:schemeClr val="tx1"/>
                </a:solidFill>
              </a:rPr>
              <a:t>rames </a:t>
            </a:r>
            <a:r>
              <a:rPr lang="en-US" sz="1800" dirty="0" smtClean="0">
                <a:solidFill>
                  <a:schemeClr val="tx1"/>
                </a:solidFill>
              </a:rPr>
              <a:t>for enabling/disabling </a:t>
            </a:r>
            <a:r>
              <a:rPr lang="en-US" sz="1800" dirty="0" smtClean="0">
                <a:solidFill>
                  <a:schemeClr val="tx1"/>
                </a:solidFill>
              </a:rPr>
              <a:t>the NS/EP </a:t>
            </a:r>
            <a:r>
              <a:rPr lang="en-US" sz="1800" dirty="0">
                <a:solidFill>
                  <a:schemeClr val="tx1"/>
                </a:solidFill>
              </a:rPr>
              <a:t>P</a:t>
            </a:r>
            <a:r>
              <a:rPr lang="en-US" sz="1800" dirty="0" smtClean="0">
                <a:solidFill>
                  <a:schemeClr val="tx1"/>
                </a:solidFill>
              </a:rPr>
              <a:t>riority </a:t>
            </a:r>
            <a:r>
              <a:rPr lang="en-US" sz="1800" dirty="0" smtClean="0">
                <a:solidFill>
                  <a:schemeClr val="tx1"/>
                </a:solidFill>
              </a:rPr>
              <a:t>Access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Request Action </a:t>
            </a:r>
            <a:r>
              <a:rPr lang="en-US" sz="1400" dirty="0">
                <a:solidFill>
                  <a:schemeClr val="tx1"/>
                </a:solidFill>
              </a:rPr>
              <a:t>f</a:t>
            </a:r>
            <a:r>
              <a:rPr lang="en-US" sz="1400" dirty="0" smtClean="0">
                <a:solidFill>
                  <a:schemeClr val="tx1"/>
                </a:solidFill>
              </a:rPr>
              <a:t>rame is used </a:t>
            </a:r>
            <a:r>
              <a:rPr lang="en-US" sz="1400" dirty="0" smtClean="0">
                <a:solidFill>
                  <a:schemeClr val="tx1"/>
                </a:solidFill>
              </a:rPr>
              <a:t>to </a:t>
            </a:r>
            <a:r>
              <a:rPr lang="en-US" sz="1400" dirty="0" smtClean="0">
                <a:solidFill>
                  <a:schemeClr val="tx1"/>
                </a:solidFill>
              </a:rPr>
              <a:t>enable/disable the priority </a:t>
            </a:r>
            <a:r>
              <a:rPr lang="en-US" sz="1400" dirty="0">
                <a:solidFill>
                  <a:schemeClr val="tx1"/>
                </a:solidFill>
              </a:rPr>
              <a:t>a</a:t>
            </a:r>
            <a:r>
              <a:rPr lang="en-US" sz="1400" dirty="0" smtClean="0">
                <a:solidFill>
                  <a:schemeClr val="tx1"/>
                </a:solidFill>
              </a:rPr>
              <a:t>ccess, and Response Action frame is used </a:t>
            </a:r>
            <a:r>
              <a:rPr lang="en-US" sz="1400" dirty="0" smtClean="0">
                <a:solidFill>
                  <a:schemeClr val="tx1"/>
                </a:solidFill>
              </a:rPr>
              <a:t>to confirm/provide status </a:t>
            </a:r>
            <a:endParaRPr lang="en-US" sz="1400" dirty="0">
              <a:solidFill>
                <a:schemeClr val="tx1"/>
              </a:solidFill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Non-AP </a:t>
            </a:r>
            <a:r>
              <a:rPr lang="en-US" sz="1800" dirty="0">
                <a:solidFill>
                  <a:schemeClr val="tx1"/>
                </a:solidFill>
              </a:rPr>
              <a:t>STA initiated priority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Non-AP STA sends </a:t>
            </a:r>
            <a:r>
              <a:rPr lang="en-US" sz="1600" dirty="0" smtClean="0">
                <a:solidFill>
                  <a:schemeClr val="tx1"/>
                </a:solidFill>
              </a:rPr>
              <a:t>NS/EP Request </a:t>
            </a:r>
            <a:r>
              <a:rPr lang="en-US" sz="1600" dirty="0" smtClean="0">
                <a:solidFill>
                  <a:schemeClr val="tx1"/>
                </a:solidFill>
              </a:rPr>
              <a:t>Action </a:t>
            </a:r>
            <a:r>
              <a:rPr lang="en-US" sz="1600" dirty="0">
                <a:solidFill>
                  <a:schemeClr val="tx1"/>
                </a:solidFill>
              </a:rPr>
              <a:t>f</a:t>
            </a:r>
            <a:r>
              <a:rPr lang="en-US" sz="1600" dirty="0" smtClean="0">
                <a:solidFill>
                  <a:schemeClr val="tx1"/>
                </a:solidFill>
              </a:rPr>
              <a:t>rame </a:t>
            </a:r>
            <a:r>
              <a:rPr lang="en-US" sz="1600" dirty="0">
                <a:solidFill>
                  <a:schemeClr val="tx1"/>
                </a:solidFill>
              </a:rPr>
              <a:t>to </a:t>
            </a:r>
            <a:r>
              <a:rPr lang="en-US" sz="1600" dirty="0" smtClean="0">
                <a:solidFill>
                  <a:schemeClr val="tx1"/>
                </a:solidFill>
              </a:rPr>
              <a:t>AP STA </a:t>
            </a:r>
            <a:r>
              <a:rPr lang="en-US" sz="1600" dirty="0">
                <a:solidFill>
                  <a:schemeClr val="tx1"/>
                </a:solidFill>
              </a:rPr>
              <a:t>to enable NS/EP </a:t>
            </a:r>
            <a:r>
              <a:rPr lang="en-US" sz="1600" dirty="0" smtClean="0">
                <a:solidFill>
                  <a:schemeClr val="tx1"/>
                </a:solidFill>
              </a:rPr>
              <a:t>priority </a:t>
            </a:r>
            <a:r>
              <a:rPr lang="en-US" sz="1600" dirty="0">
                <a:solidFill>
                  <a:schemeClr val="tx1"/>
                </a:solidFill>
              </a:rPr>
              <a:t>a</a:t>
            </a:r>
            <a:r>
              <a:rPr lang="en-US" sz="1600" dirty="0" smtClean="0">
                <a:solidFill>
                  <a:schemeClr val="tx1"/>
                </a:solidFill>
              </a:rPr>
              <a:t>ccess</a:t>
            </a:r>
            <a:endParaRPr lang="en-US" sz="1600" dirty="0">
              <a:solidFill>
                <a:schemeClr val="tx1"/>
              </a:solidFill>
            </a:endParaRP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Request is only sent if non-AP STA is associated with </a:t>
            </a:r>
            <a:r>
              <a:rPr lang="en-US" sz="1400" dirty="0" smtClean="0">
                <a:solidFill>
                  <a:schemeClr val="tx1"/>
                </a:solidFill>
              </a:rPr>
              <a:t>an AP</a:t>
            </a:r>
            <a:endParaRPr lang="en-US" sz="1400" dirty="0">
              <a:solidFill>
                <a:schemeClr val="tx1"/>
              </a:solidFill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AP STA sends NS/EP Response Action frame to </a:t>
            </a:r>
            <a:r>
              <a:rPr lang="en-US" sz="1600" dirty="0">
                <a:solidFill>
                  <a:schemeClr val="tx1"/>
                </a:solidFill>
              </a:rPr>
              <a:t>non-AP STA with </a:t>
            </a:r>
            <a:r>
              <a:rPr lang="en-US" sz="1600" dirty="0" smtClean="0">
                <a:solidFill>
                  <a:schemeClr val="tx1"/>
                </a:solidFill>
              </a:rPr>
              <a:t>status (e.g., SUCCESS)</a:t>
            </a:r>
            <a:endParaRPr lang="en-US" sz="1600" dirty="0">
              <a:solidFill>
                <a:schemeClr val="tx1"/>
              </a:solidFill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 STA  </a:t>
            </a:r>
            <a:r>
              <a:rPr lang="en-US" sz="1800" dirty="0">
                <a:solidFill>
                  <a:schemeClr val="tx1"/>
                </a:solidFill>
              </a:rPr>
              <a:t>initiated priority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AP </a:t>
            </a:r>
            <a:r>
              <a:rPr lang="en-US" sz="1600" dirty="0" smtClean="0">
                <a:solidFill>
                  <a:schemeClr val="tx1"/>
                </a:solidFill>
              </a:rPr>
              <a:t>STA sends NS/EP </a:t>
            </a:r>
            <a:r>
              <a:rPr lang="en-US" sz="1600" dirty="0">
                <a:solidFill>
                  <a:schemeClr val="tx1"/>
                </a:solidFill>
              </a:rPr>
              <a:t>Request Action </a:t>
            </a:r>
            <a:r>
              <a:rPr lang="en-US" sz="1600" dirty="0" smtClean="0">
                <a:solidFill>
                  <a:schemeClr val="tx1"/>
                </a:solidFill>
              </a:rPr>
              <a:t>f</a:t>
            </a:r>
            <a:r>
              <a:rPr lang="en-US" sz="1600" dirty="0" smtClean="0">
                <a:solidFill>
                  <a:schemeClr val="tx1"/>
                </a:solidFill>
              </a:rPr>
              <a:t>rame </a:t>
            </a:r>
            <a:r>
              <a:rPr lang="en-US" sz="1600" dirty="0" smtClean="0">
                <a:solidFill>
                  <a:schemeClr val="tx1"/>
                </a:solidFill>
              </a:rPr>
              <a:t>to inform non-AP STA </a:t>
            </a:r>
            <a:r>
              <a:rPr lang="en-US" sz="1600" dirty="0">
                <a:solidFill>
                  <a:schemeClr val="tx1"/>
                </a:solidFill>
              </a:rPr>
              <a:t>that p</a:t>
            </a:r>
            <a:r>
              <a:rPr lang="en-US" sz="1600" dirty="0" smtClean="0">
                <a:solidFill>
                  <a:schemeClr val="tx1"/>
                </a:solidFill>
              </a:rPr>
              <a:t>riority </a:t>
            </a:r>
            <a:r>
              <a:rPr lang="en-US" sz="1600" dirty="0">
                <a:solidFill>
                  <a:schemeClr val="tx1"/>
                </a:solidFill>
              </a:rPr>
              <a:t>a</a:t>
            </a:r>
            <a:r>
              <a:rPr lang="en-US" sz="1600" dirty="0" smtClean="0">
                <a:solidFill>
                  <a:schemeClr val="tx1"/>
                </a:solidFill>
              </a:rPr>
              <a:t>ccess is </a:t>
            </a:r>
            <a:r>
              <a:rPr lang="en-US" sz="1600" dirty="0">
                <a:solidFill>
                  <a:schemeClr val="tx1"/>
                </a:solidFill>
              </a:rPr>
              <a:t>being enabled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e.g., </a:t>
            </a:r>
            <a:r>
              <a:rPr lang="en-US" sz="1400" dirty="0" smtClean="0">
                <a:solidFill>
                  <a:schemeClr val="tx1"/>
                </a:solidFill>
              </a:rPr>
              <a:t>start </a:t>
            </a:r>
            <a:r>
              <a:rPr lang="en-US" sz="1400" dirty="0">
                <a:solidFill>
                  <a:schemeClr val="tx1"/>
                </a:solidFill>
              </a:rPr>
              <a:t>of incoming priority voice </a:t>
            </a:r>
            <a:r>
              <a:rPr lang="en-US" sz="1400" dirty="0" smtClean="0">
                <a:solidFill>
                  <a:schemeClr val="tx1"/>
                </a:solidFill>
              </a:rPr>
              <a:t>call to non-AP STA</a:t>
            </a:r>
            <a:endParaRPr lang="en-US" sz="1400" dirty="0">
              <a:solidFill>
                <a:schemeClr val="tx1"/>
              </a:solidFill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Non-AP STA sends </a:t>
            </a:r>
            <a:r>
              <a:rPr lang="en-US" sz="1600" dirty="0" smtClean="0">
                <a:solidFill>
                  <a:schemeClr val="tx1"/>
                </a:solidFill>
              </a:rPr>
              <a:t>NS/EP Response </a:t>
            </a:r>
            <a:r>
              <a:rPr lang="en-US" sz="1600" dirty="0">
                <a:solidFill>
                  <a:schemeClr val="tx1"/>
                </a:solidFill>
              </a:rPr>
              <a:t>Action </a:t>
            </a:r>
            <a:r>
              <a:rPr lang="en-US" sz="1600" dirty="0" smtClean="0">
                <a:solidFill>
                  <a:schemeClr val="tx1"/>
                </a:solidFill>
              </a:rPr>
              <a:t>frame </a:t>
            </a:r>
            <a:r>
              <a:rPr lang="en-US" sz="1600" dirty="0">
                <a:solidFill>
                  <a:schemeClr val="tx1"/>
                </a:solidFill>
              </a:rPr>
              <a:t>to AP </a:t>
            </a:r>
            <a:r>
              <a:rPr lang="en-US" sz="1600" dirty="0" smtClean="0">
                <a:solidFill>
                  <a:schemeClr val="tx1"/>
                </a:solidFill>
              </a:rPr>
              <a:t>STA to </a:t>
            </a:r>
            <a:r>
              <a:rPr lang="en-US" sz="1600" dirty="0">
                <a:solidFill>
                  <a:schemeClr val="tx1"/>
                </a:solidFill>
              </a:rPr>
              <a:t>confirm </a:t>
            </a:r>
            <a:r>
              <a:rPr lang="en-US" sz="1600" dirty="0" smtClean="0">
                <a:solidFill>
                  <a:schemeClr val="tx1"/>
                </a:solidFill>
              </a:rPr>
              <a:t>receipt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When priority </a:t>
            </a:r>
            <a:r>
              <a:rPr lang="en-US" sz="2000" dirty="0" smtClean="0">
                <a:solidFill>
                  <a:schemeClr val="tx1"/>
                </a:solidFill>
              </a:rPr>
              <a:t>is no </a:t>
            </a:r>
            <a:r>
              <a:rPr lang="en-US" sz="2000" dirty="0">
                <a:solidFill>
                  <a:schemeClr val="tx1"/>
                </a:solidFill>
              </a:rPr>
              <a:t>longer needed, AP </a:t>
            </a:r>
            <a:r>
              <a:rPr lang="en-US" sz="2000" dirty="0" smtClean="0">
                <a:solidFill>
                  <a:schemeClr val="tx1"/>
                </a:solidFill>
              </a:rPr>
              <a:t>STA or </a:t>
            </a:r>
            <a:r>
              <a:rPr lang="en-US" sz="2000" dirty="0">
                <a:solidFill>
                  <a:schemeClr val="tx1"/>
                </a:solidFill>
              </a:rPr>
              <a:t>non-AP STA sends </a:t>
            </a:r>
            <a:r>
              <a:rPr lang="en-US" sz="2000" dirty="0" smtClean="0">
                <a:solidFill>
                  <a:schemeClr val="tx1"/>
                </a:solidFill>
              </a:rPr>
              <a:t>NS/EP Request Action frame to disable the Priority Access </a:t>
            </a:r>
            <a:endParaRPr lang="en-US" sz="2000" dirty="0">
              <a:solidFill>
                <a:schemeClr val="tx1"/>
              </a:solidFill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All priority features cease (for both AP and non-AP STA)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Receipt of </a:t>
            </a:r>
            <a:r>
              <a:rPr lang="en-US" sz="1600" dirty="0" smtClean="0">
                <a:solidFill>
                  <a:schemeClr val="tx1"/>
                </a:solidFill>
              </a:rPr>
              <a:t>request </a:t>
            </a:r>
            <a:r>
              <a:rPr lang="en-US" sz="1600" dirty="0">
                <a:solidFill>
                  <a:schemeClr val="tx1"/>
                </a:solidFill>
              </a:rPr>
              <a:t>is confirmed with </a:t>
            </a:r>
            <a:r>
              <a:rPr lang="en-US" sz="1600" dirty="0" smtClean="0">
                <a:solidFill>
                  <a:schemeClr val="tx1"/>
                </a:solidFill>
              </a:rPr>
              <a:t>a r</a:t>
            </a:r>
            <a:r>
              <a:rPr lang="en-US" sz="1600" dirty="0" smtClean="0">
                <a:solidFill>
                  <a:schemeClr val="tx1"/>
                </a:solidFill>
              </a:rPr>
              <a:t>esponse</a:t>
            </a:r>
            <a:endParaRPr lang="en-US" sz="1800" dirty="0" smtClean="0"/>
          </a:p>
          <a:p>
            <a:pPr lvl="1"/>
            <a:r>
              <a:rPr lang="en-US" sz="1600" dirty="0" smtClean="0"/>
              <a:t>	</a:t>
            </a:r>
          </a:p>
          <a:p>
            <a:pPr lvl="2"/>
            <a:endParaRPr lang="en-US" sz="1400" dirty="0"/>
          </a:p>
        </p:txBody>
      </p:sp>
      <p:sp>
        <p:nvSpPr>
          <p:cNvPr id="5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smtClean="0"/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39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Expected AP </a:t>
            </a:r>
            <a:r>
              <a:rPr lang="en-US" dirty="0" smtClean="0">
                <a:solidFill>
                  <a:schemeClr val="tx1"/>
                </a:solidFill>
              </a:rPr>
              <a:t>STA and </a:t>
            </a:r>
            <a:r>
              <a:rPr lang="en-US" dirty="0" smtClean="0">
                <a:solidFill>
                  <a:schemeClr val="tx1"/>
                </a:solidFill>
              </a:rPr>
              <a:t>non-AP STA </a:t>
            </a:r>
            <a:r>
              <a:rPr lang="en-US" dirty="0" smtClean="0">
                <a:solidFill>
                  <a:schemeClr val="tx1"/>
                </a:solidFill>
              </a:rPr>
              <a:t>Behavior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When priority </a:t>
            </a:r>
            <a:r>
              <a:rPr lang="en-US" dirty="0" smtClean="0">
                <a:solidFill>
                  <a:schemeClr val="tx1"/>
                </a:solidFill>
              </a:rPr>
              <a:t>access is enabled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</a:rPr>
              <a:t>priority is applied </a:t>
            </a:r>
            <a:r>
              <a:rPr lang="en-US" dirty="0" smtClean="0">
                <a:solidFill>
                  <a:schemeClr val="tx1"/>
                </a:solidFill>
              </a:rPr>
              <a:t>to all traffic to/from non-AP STA, including: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AP STA treats </a:t>
            </a:r>
            <a:r>
              <a:rPr lang="en-US" dirty="0" smtClean="0">
                <a:solidFill>
                  <a:schemeClr val="tx1"/>
                </a:solidFill>
              </a:rPr>
              <a:t>all traffic to/from non-AP STA as AC_VO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AP </a:t>
            </a:r>
            <a:r>
              <a:rPr lang="en-US" dirty="0" smtClean="0">
                <a:solidFill>
                  <a:schemeClr val="tx1"/>
                </a:solidFill>
              </a:rPr>
              <a:t>STA should </a:t>
            </a:r>
            <a:r>
              <a:rPr lang="en-US" dirty="0" smtClean="0">
                <a:solidFill>
                  <a:schemeClr val="tx1"/>
                </a:solidFill>
              </a:rPr>
              <a:t>give preference to traffic to/from </a:t>
            </a:r>
            <a:r>
              <a:rPr lang="en-US" dirty="0" smtClean="0">
                <a:solidFill>
                  <a:schemeClr val="tx1"/>
                </a:solidFill>
              </a:rPr>
              <a:t>non-AP </a:t>
            </a:r>
            <a:r>
              <a:rPr lang="en-US" dirty="0" smtClean="0">
                <a:solidFill>
                  <a:schemeClr val="tx1"/>
                </a:solidFill>
              </a:rPr>
              <a:t>STA over other AC_VO traffic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Preference </a:t>
            </a:r>
            <a:r>
              <a:rPr lang="en-US" dirty="0" smtClean="0">
                <a:solidFill>
                  <a:schemeClr val="tx1"/>
                </a:solidFill>
              </a:rPr>
              <a:t>applies </a:t>
            </a:r>
            <a:r>
              <a:rPr lang="en-US" dirty="0" smtClean="0">
                <a:solidFill>
                  <a:schemeClr val="tx1"/>
                </a:solidFill>
              </a:rPr>
              <a:t>to ordering of DL MPDU delivery and to UL resource allocation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Non-AP STA uses AC_VO EDCA parameters for all UL transmissions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When priority </a:t>
            </a:r>
            <a:r>
              <a:rPr lang="en-US" dirty="0" smtClean="0">
                <a:solidFill>
                  <a:schemeClr val="tx1"/>
                </a:solidFill>
              </a:rPr>
              <a:t>access is </a:t>
            </a:r>
            <a:r>
              <a:rPr lang="en-US" dirty="0" smtClean="0">
                <a:solidFill>
                  <a:schemeClr val="tx1"/>
                </a:solidFill>
              </a:rPr>
              <a:t>disabled, all traffic to/from non-AP STA is treated normally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AP </a:t>
            </a:r>
            <a:r>
              <a:rPr lang="en-US" dirty="0" smtClean="0">
                <a:solidFill>
                  <a:schemeClr val="tx1"/>
                </a:solidFill>
              </a:rPr>
              <a:t>STA treats </a:t>
            </a:r>
            <a:r>
              <a:rPr lang="en-US" dirty="0" smtClean="0">
                <a:solidFill>
                  <a:schemeClr val="tx1"/>
                </a:solidFill>
              </a:rPr>
              <a:t>all DL traffic and assigns UL resources according to assigned </a:t>
            </a:r>
            <a:r>
              <a:rPr lang="en-US" dirty="0" smtClean="0">
                <a:solidFill>
                  <a:schemeClr val="tx1"/>
                </a:solidFill>
              </a:rPr>
              <a:t>ACs </a:t>
            </a:r>
            <a:endParaRPr lang="en-US" dirty="0" smtClean="0">
              <a:solidFill>
                <a:schemeClr val="tx1"/>
              </a:solidFill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Non-AP STA uses AC-specific EDCA parameters for all UL transmissions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smtClean="0"/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24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r>
              <a:rPr lang="en-US" dirty="0" smtClean="0"/>
              <a:t> Priority </a:t>
            </a:r>
            <a:r>
              <a:rPr lang="en-US" dirty="0"/>
              <a:t>Service </a:t>
            </a:r>
            <a:r>
              <a:rPr lang="en-US" dirty="0" smtClean="0"/>
              <a:t>Action Frame Format* </a:t>
            </a:r>
            <a:endParaRPr lang="en-US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01187170"/>
              </p:ext>
            </p:extLst>
          </p:nvPr>
        </p:nvGraphicFramePr>
        <p:xfrm>
          <a:off x="1828800" y="2716212"/>
          <a:ext cx="42672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4348">
                  <a:extLst>
                    <a:ext uri="{9D8B030D-6E8A-4147-A177-3AD203B41FA5}">
                      <a16:colId xmlns:a16="http://schemas.microsoft.com/office/drawing/2014/main" val="362375593"/>
                    </a:ext>
                  </a:extLst>
                </a:gridCol>
                <a:gridCol w="3442852">
                  <a:extLst>
                    <a:ext uri="{9D8B030D-6E8A-4147-A177-3AD203B41FA5}">
                      <a16:colId xmlns:a16="http://schemas.microsoft.com/office/drawing/2014/main" val="18062017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Information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368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(TBD)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308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Priority </a:t>
                      </a:r>
                      <a:r>
                        <a:rPr lang="en-US" baseline="0" dirty="0" smtClean="0"/>
                        <a:t>Service </a:t>
                      </a:r>
                      <a:r>
                        <a:rPr lang="en-US" baseline="0" dirty="0" smtClean="0"/>
                        <a:t>Action (Request)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815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Dialog Token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772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Request Type (Enable/Disable)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122654"/>
                  </a:ext>
                </a:extLst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066800" y="6019800"/>
            <a:ext cx="3495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* Details TBD 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2" name="Content Placeholder 13"/>
          <p:cNvSpPr>
            <a:spLocks noGrp="1"/>
          </p:cNvSpPr>
          <p:nvPr>
            <p:ph sz="half" idx="1"/>
          </p:nvPr>
        </p:nvSpPr>
        <p:spPr>
          <a:xfrm>
            <a:off x="2057400" y="2133600"/>
            <a:ext cx="4343400" cy="427920"/>
          </a:xfrm>
        </p:spPr>
        <p:txBody>
          <a:bodyPr/>
          <a:lstStyle/>
          <a:p>
            <a:pPr algn="ctr"/>
            <a:r>
              <a:rPr lang="en-US" sz="2000" dirty="0" smtClean="0"/>
              <a:t>Request Frame </a:t>
            </a:r>
            <a:endParaRPr lang="en-US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15" name="Content Placeholder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9957496"/>
              </p:ext>
            </p:extLst>
          </p:nvPr>
        </p:nvGraphicFramePr>
        <p:xfrm>
          <a:off x="6915157" y="2687073"/>
          <a:ext cx="4743443" cy="19204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6350">
                  <a:extLst>
                    <a:ext uri="{9D8B030D-6E8A-4147-A177-3AD203B41FA5}">
                      <a16:colId xmlns:a16="http://schemas.microsoft.com/office/drawing/2014/main" val="362375593"/>
                    </a:ext>
                  </a:extLst>
                </a:gridCol>
                <a:gridCol w="3827093">
                  <a:extLst>
                    <a:ext uri="{9D8B030D-6E8A-4147-A177-3AD203B41FA5}">
                      <a16:colId xmlns:a16="http://schemas.microsoft.com/office/drawing/2014/main" val="1806201768"/>
                    </a:ext>
                  </a:extLst>
                </a:gridCol>
              </a:tblGrid>
              <a:tr h="4371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Information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368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(TBD)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308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Priority </a:t>
                      </a:r>
                      <a:r>
                        <a:rPr lang="en-US" baseline="0" dirty="0" smtClean="0"/>
                        <a:t>Service </a:t>
                      </a:r>
                      <a:r>
                        <a:rPr lang="en-US" baseline="0" dirty="0" smtClean="0"/>
                        <a:t>Action (Response)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815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Dialog Token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772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Status Code (Success/Failure)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122654"/>
                  </a:ext>
                </a:extLst>
              </a:tr>
            </a:tbl>
          </a:graphicData>
        </a:graphic>
      </p:graphicFrame>
      <p:sp>
        <p:nvSpPr>
          <p:cNvPr id="20" name="Content Placeholder 13"/>
          <p:cNvSpPr txBox="1">
            <a:spLocks/>
          </p:cNvSpPr>
          <p:nvPr/>
        </p:nvSpPr>
        <p:spPr bwMode="auto">
          <a:xfrm>
            <a:off x="7143757" y="2104461"/>
            <a:ext cx="4343400" cy="4279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/>
            <a:r>
              <a:rPr lang="en-US" sz="2000" kern="0" dirty="0" smtClean="0"/>
              <a:t>Response Frame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604554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90130</TotalTime>
  <Words>1293</Words>
  <Application>Microsoft Office PowerPoint</Application>
  <PresentationFormat>Widescreen</PresentationFormat>
  <Paragraphs>185</Paragraphs>
  <Slides>13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Office Theme</vt:lpstr>
      <vt:lpstr>Document</vt:lpstr>
      <vt:lpstr>NS/EP Priority Service Capability Information and Indication</vt:lpstr>
      <vt:lpstr>Overview </vt:lpstr>
      <vt:lpstr>NS/EP Priority Services</vt:lpstr>
      <vt:lpstr>Assumptions/Requirements</vt:lpstr>
      <vt:lpstr>Proposed Approach </vt:lpstr>
      <vt:lpstr>Priority Service Capability    </vt:lpstr>
      <vt:lpstr>Priority Service Indication using Action Frame    </vt:lpstr>
      <vt:lpstr>Expected AP STA and non-AP STA Behavior</vt:lpstr>
      <vt:lpstr>Example Priority Service Action Frame Format* </vt:lpstr>
      <vt:lpstr>Summary</vt:lpstr>
      <vt:lpstr>Straw Poll #1</vt:lpstr>
      <vt:lpstr>Amended Motion Text (#126) 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Priority Access for IEEE 802.11be: What and Why?</dc:title>
  <dc:creator>Das, Subir</dc:creator>
  <cp:lastModifiedBy>Das, Subir</cp:lastModifiedBy>
  <cp:revision>801</cp:revision>
  <cp:lastPrinted>1601-01-01T00:00:00Z</cp:lastPrinted>
  <dcterms:created xsi:type="dcterms:W3CDTF">2019-10-02T12:54:36Z</dcterms:created>
  <dcterms:modified xsi:type="dcterms:W3CDTF">2020-09-01T21:28:55Z</dcterms:modified>
</cp:coreProperties>
</file>