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38" r:id="rId2"/>
    <p:sldId id="339" r:id="rId3"/>
    <p:sldId id="341" r:id="rId4"/>
    <p:sldId id="342" r:id="rId5"/>
    <p:sldId id="336" r:id="rId6"/>
    <p:sldId id="344" r:id="rId7"/>
    <p:sldId id="355" r:id="rId8"/>
    <p:sldId id="270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s, Subir" initials="DS" lastIdx="8" clrIdx="0">
    <p:extLst>
      <p:ext uri="{19B8F6BF-5375-455C-9EA6-DF929625EA0E}">
        <p15:presenceInfo xmlns:p15="http://schemas.microsoft.com/office/powerpoint/2012/main" userId="S-1-5-21-2516362485-2315034880-3496289929-2358" providerId="AD"/>
      </p:ext>
    </p:extLst>
  </p:cmAuthor>
  <p:cmAuthor id="2" name="singh" initials="SRP" lastIdx="9" clrIdx="1">
    <p:extLst>
      <p:ext uri="{19B8F6BF-5375-455C-9EA6-DF929625EA0E}">
        <p15:presenceInfo xmlns:p15="http://schemas.microsoft.com/office/powerpoint/2012/main" userId="singh" providerId="None"/>
      </p:ext>
    </p:extLst>
  </p:cmAuthor>
  <p:cmAuthor id="3" name="Rege, Kiran" initials="RK" lastIdx="1" clrIdx="2">
    <p:extLst>
      <p:ext uri="{19B8F6BF-5375-455C-9EA6-DF929625EA0E}">
        <p15:presenceInfo xmlns:p15="http://schemas.microsoft.com/office/powerpoint/2012/main" userId="S-1-5-21-1657834146-1657363379-822624550-87148" providerId="AD"/>
      </p:ext>
    </p:extLst>
  </p:cmAuthor>
  <p:cmAuthor id="4" name="Shaikh, Viqar A" initials="SVA" lastIdx="1" clrIdx="3">
    <p:extLst>
      <p:ext uri="{19B8F6BF-5375-455C-9EA6-DF929625EA0E}">
        <p15:presenceInfo xmlns:p15="http://schemas.microsoft.com/office/powerpoint/2012/main" userId="S-1-5-21-2516362485-2315034880-3496289929-2441" providerId="AD"/>
      </p:ext>
    </p:extLst>
  </p:cmAuthor>
  <p:cmAuthor id="5" name="John Wullert" initials="JRWII" lastIdx="14" clrIdx="4">
    <p:extLst>
      <p:ext uri="{19B8F6BF-5375-455C-9EA6-DF929625EA0E}">
        <p15:presenceInfo xmlns:p15="http://schemas.microsoft.com/office/powerpoint/2012/main" userId="John Wuller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80" autoAdjust="0"/>
    <p:restoredTop sz="86410" autoAdjust="0"/>
  </p:normalViewPr>
  <p:slideViewPr>
    <p:cSldViewPr>
      <p:cViewPr varScale="1">
        <p:scale>
          <a:sx n="97" d="100"/>
          <a:sy n="97" d="100"/>
        </p:scale>
        <p:origin x="411" y="57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912" y="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106045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Page </a:t>
            </a:r>
            <a:fld id="{465D53FD-DB5F-4815-BF01-6488A8FBD189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pPr marL="0" marR="0" lvl="0" indent="0" algn="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4205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3772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09264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21731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27270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2020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865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802.11-20-0948/r0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838200" y="752475"/>
            <a:ext cx="10134600" cy="1100136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NS/EP Priority Service Capability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1827212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2020-07-10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July 2020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Subir Das, Perspecta Labs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Slide </a:t>
            </a:r>
            <a:fld id="{93823DB3-BAA4-4F4A-B4B3-ED9ABE70E976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1938356"/>
              </p:ext>
            </p:extLst>
          </p:nvPr>
        </p:nvGraphicFramePr>
        <p:xfrm>
          <a:off x="989013" y="3352800"/>
          <a:ext cx="10331450" cy="2659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30" name="Document" r:id="rId4" imgW="10729895" imgH="2759441" progId="Word.Document.8">
                  <p:embed/>
                </p:oleObj>
              </mc:Choice>
              <mc:Fallback>
                <p:oleObj name="Document" r:id="rId4" imgW="10729895" imgH="2759441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9013" y="3352800"/>
                        <a:ext cx="10331450" cy="26590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143000" y="26670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+mn-cs"/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24247640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915985"/>
          </a:xfrm>
        </p:spPr>
        <p:txBody>
          <a:bodyPr/>
          <a:lstStyle/>
          <a:p>
            <a:r>
              <a:rPr lang="en-US" dirty="0" smtClean="0"/>
              <a:t>Overview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0884" y="1545594"/>
            <a:ext cx="10365315" cy="472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Priority </a:t>
            </a:r>
            <a:r>
              <a:rPr lang="en-US" dirty="0"/>
              <a:t>access support </a:t>
            </a:r>
            <a:r>
              <a:rPr lang="en-US" dirty="0" smtClean="0"/>
              <a:t>for </a:t>
            </a:r>
            <a:r>
              <a:rPr lang="en-US" dirty="0"/>
              <a:t>National Security and Emergency Preparedness (NS/EP) priority services </a:t>
            </a:r>
            <a:r>
              <a:rPr lang="en-US" dirty="0" smtClean="0"/>
              <a:t>was approved as a work item </a:t>
            </a:r>
            <a:r>
              <a:rPr lang="en-US" dirty="0"/>
              <a:t>in IEEE 802.11be</a:t>
            </a:r>
            <a:r>
              <a:rPr lang="en-US" dirty="0" smtClean="0"/>
              <a:t> during January 2020 meeting [1]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Priority access indication support </a:t>
            </a:r>
            <a:r>
              <a:rPr lang="en-US" dirty="0"/>
              <a:t>for National Security and Emergency Preparedness (NS/EP) </a:t>
            </a:r>
            <a:r>
              <a:rPr lang="en-US" dirty="0" smtClean="0"/>
              <a:t>Priority </a:t>
            </a:r>
            <a:r>
              <a:rPr lang="en-US" dirty="0"/>
              <a:t>S</a:t>
            </a:r>
            <a:r>
              <a:rPr lang="en-US" dirty="0" smtClean="0"/>
              <a:t>ervices </a:t>
            </a:r>
            <a:r>
              <a:rPr lang="en-US" dirty="0"/>
              <a:t>was </a:t>
            </a:r>
            <a:r>
              <a:rPr lang="en-US" dirty="0" smtClean="0"/>
              <a:t>accepted in June </a:t>
            </a:r>
            <a:r>
              <a:rPr lang="en-US" dirty="0" smtClean="0"/>
              <a:t>Teleconference </a:t>
            </a:r>
            <a:r>
              <a:rPr lang="en-US" dirty="0" smtClean="0"/>
              <a:t>[</a:t>
            </a:r>
            <a:r>
              <a:rPr lang="en-US" dirty="0" smtClean="0"/>
              <a:t>2]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</a:t>
            </a:r>
            <a:r>
              <a:rPr lang="en-US" dirty="0" smtClean="0"/>
              <a:t>bjective Summary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 standardized </a:t>
            </a:r>
            <a:r>
              <a:rPr lang="en-US" dirty="0"/>
              <a:t>mechanism to support the NS/EP </a:t>
            </a:r>
            <a:r>
              <a:rPr lang="en-US" dirty="0" smtClean="0"/>
              <a:t>Priority </a:t>
            </a:r>
            <a:r>
              <a:rPr lang="en-US" dirty="0"/>
              <a:t>S</a:t>
            </a:r>
            <a:r>
              <a:rPr lang="en-US" dirty="0" smtClean="0"/>
              <a:t>ervices </a:t>
            </a:r>
            <a:r>
              <a:rPr lang="en-US" dirty="0"/>
              <a:t>in </a:t>
            </a:r>
            <a:r>
              <a:rPr lang="en-US" dirty="0" smtClean="0"/>
              <a:t>WLANs </a:t>
            </a:r>
            <a:r>
              <a:rPr lang="en-US" dirty="0"/>
              <a:t>without requiring additional </a:t>
            </a:r>
            <a:r>
              <a:rPr lang="en-US" dirty="0" smtClean="0"/>
              <a:t>infrastructure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Priority Access in IEEE 802.11be would also be beneficial to other </a:t>
            </a:r>
            <a:r>
              <a:rPr lang="en-US" dirty="0" smtClean="0"/>
              <a:t>services</a:t>
            </a:r>
            <a:r>
              <a:rPr lang="en-US" dirty="0"/>
              <a:t> </a:t>
            </a:r>
            <a:r>
              <a:rPr lang="en-US" dirty="0" smtClean="0"/>
              <a:t>( e.g., Public-Safety Mission-Critical Services, Critical </a:t>
            </a:r>
            <a:r>
              <a:rPr lang="en-US" dirty="0"/>
              <a:t>medical applications</a:t>
            </a:r>
            <a:r>
              <a:rPr lang="en-US" dirty="0" smtClean="0"/>
              <a:t>)</a:t>
            </a:r>
            <a:endParaRPr lang="en-US" dirty="0"/>
          </a:p>
          <a:p>
            <a:pPr marL="457200" lvl="1" indent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2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Subir Das, Perspecta Labs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July 2020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7159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399" y="685801"/>
            <a:ext cx="8991601" cy="1022683"/>
          </a:xfrm>
        </p:spPr>
        <p:txBody>
          <a:bodyPr/>
          <a:lstStyle/>
          <a:p>
            <a:r>
              <a:rPr lang="en-US" dirty="0" smtClean="0"/>
              <a:t>Motivation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1731092"/>
            <a:ext cx="10361084" cy="329810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If the priority access for NS/EP Priority Services is supported in a BSS, non-AP STA should be able to gather such capability information from an AP STA before Association/Re-association  </a:t>
            </a:r>
          </a:p>
          <a:p>
            <a:pPr marL="0" indent="0"/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If </a:t>
            </a:r>
            <a:r>
              <a:rPr lang="en-US" dirty="0" smtClean="0"/>
              <a:t> </a:t>
            </a:r>
            <a:r>
              <a:rPr lang="en-US" dirty="0"/>
              <a:t>the priority access for NS/EP Priority Services is supported in </a:t>
            </a:r>
            <a:r>
              <a:rPr lang="en-US" dirty="0" smtClean="0"/>
              <a:t>a non-AP STA, it </a:t>
            </a:r>
            <a:r>
              <a:rPr lang="en-US" dirty="0"/>
              <a:t>should be able to </a:t>
            </a:r>
            <a:r>
              <a:rPr lang="en-US" dirty="0" smtClean="0"/>
              <a:t>provide such capability information to an AP </a:t>
            </a:r>
            <a:r>
              <a:rPr lang="en-US" dirty="0" smtClean="0"/>
              <a:t>STA</a:t>
            </a:r>
          </a:p>
          <a:p>
            <a:pPr marL="457200" lvl="1" indent="0"/>
            <a:endParaRPr lang="en-US" dirty="0"/>
          </a:p>
          <a:p>
            <a:pPr marL="0" indent="0"/>
            <a:r>
              <a:rPr lang="en-US" dirty="0" smtClean="0"/>
              <a:t> 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3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Subir Das, Perspecta Labs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7" name="Date Placeholder 5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July 2020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6569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Priority Service Capability Information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5200" y="1676400"/>
            <a:ext cx="10361084" cy="3352800"/>
          </a:xfrm>
        </p:spPr>
        <p:txBody>
          <a:bodyPr/>
          <a:lstStyle/>
          <a:p>
            <a:pPr marL="0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We propose </a:t>
            </a:r>
            <a:r>
              <a:rPr lang="en-US" dirty="0" smtClean="0"/>
              <a:t>to include the NS/EP </a:t>
            </a:r>
            <a:r>
              <a:rPr lang="en-US" dirty="0" smtClean="0"/>
              <a:t>Priority Service capability information in EHT </a:t>
            </a:r>
            <a:r>
              <a:rPr lang="en-US" dirty="0"/>
              <a:t>MAC </a:t>
            </a:r>
            <a:r>
              <a:rPr lang="en-US" dirty="0" smtClean="0"/>
              <a:t>Capability Information </a:t>
            </a:r>
            <a:r>
              <a:rPr lang="en-US" dirty="0"/>
              <a:t>Element </a:t>
            </a:r>
            <a:endParaRPr lang="en-US" sz="20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4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Subir Das, Perspecta Labs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7" name="Date Placeholder 5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July 2020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81594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1"/>
            <a:ext cx="10475383" cy="996217"/>
          </a:xfrm>
        </p:spPr>
        <p:txBody>
          <a:bodyPr/>
          <a:lstStyle/>
          <a:p>
            <a:r>
              <a:rPr lang="en-US" dirty="0" smtClean="0"/>
              <a:t>Indicating Priority </a:t>
            </a:r>
            <a:r>
              <a:rPr lang="en-US" dirty="0" smtClean="0"/>
              <a:t>Service </a:t>
            </a:r>
            <a:r>
              <a:rPr lang="en-US" dirty="0" smtClean="0"/>
              <a:t>Capability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2663055"/>
            <a:ext cx="10361084" cy="351989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When dot11PriorityService </a:t>
            </a:r>
            <a:r>
              <a:rPr lang="en-US" sz="2000" dirty="0"/>
              <a:t>is true, </a:t>
            </a:r>
            <a:r>
              <a:rPr lang="en-US" sz="2000" dirty="0" smtClean="0"/>
              <a:t>priority channel access for NS/EP Priority Service shall be supported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When priority channel access is not supported, dot11PriorityService is false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When </a:t>
            </a:r>
            <a:r>
              <a:rPr lang="en-US" sz="2000" dirty="0"/>
              <a:t>the IEEE 802.11 </a:t>
            </a:r>
            <a:r>
              <a:rPr lang="en-US" sz="2000" dirty="0" smtClean="0"/>
              <a:t>infrastructure </a:t>
            </a:r>
            <a:r>
              <a:rPr lang="en-US" sz="2000" dirty="0"/>
              <a:t>is informed of the availability of </a:t>
            </a:r>
            <a:r>
              <a:rPr lang="en-US" sz="2000" dirty="0" smtClean="0"/>
              <a:t>Priority </a:t>
            </a:r>
            <a:r>
              <a:rPr lang="en-US" sz="2000" dirty="0"/>
              <a:t>Service (the mechanism by which is outside the scope of this standard), an AP </a:t>
            </a:r>
            <a:r>
              <a:rPr lang="en-US" sz="2000" dirty="0" smtClean="0"/>
              <a:t>STA with dot11PriorityService </a:t>
            </a:r>
            <a:r>
              <a:rPr lang="en-US" sz="2000" dirty="0"/>
              <a:t>equal true shall advertise the support of the priority channel access by including  the </a:t>
            </a:r>
            <a:r>
              <a:rPr lang="en-US" sz="2000" dirty="0" smtClean="0"/>
              <a:t>Priority </a:t>
            </a:r>
            <a:r>
              <a:rPr lang="en-US" sz="2000" dirty="0"/>
              <a:t>Service </a:t>
            </a:r>
            <a:r>
              <a:rPr lang="en-US" sz="2000" dirty="0" smtClean="0"/>
              <a:t>Information </a:t>
            </a:r>
            <a:r>
              <a:rPr lang="en-US" sz="2000" dirty="0"/>
              <a:t>in its Beacon and Probe Response </a:t>
            </a:r>
            <a:r>
              <a:rPr lang="en-US" sz="2000" dirty="0" smtClean="0"/>
              <a:t>frames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 non-AP STA with </a:t>
            </a:r>
            <a:r>
              <a:rPr lang="en-US" sz="2000" dirty="0" smtClean="0"/>
              <a:t>dot11PrirotiyService </a:t>
            </a:r>
            <a:r>
              <a:rPr lang="en-US" sz="2000" dirty="0"/>
              <a:t>equal true shall include the </a:t>
            </a:r>
            <a:r>
              <a:rPr lang="en-US" sz="2000" dirty="0" smtClean="0"/>
              <a:t>Priority Service </a:t>
            </a:r>
            <a:r>
              <a:rPr lang="en-US" sz="2000" dirty="0" smtClean="0"/>
              <a:t>Information </a:t>
            </a:r>
            <a:r>
              <a:rPr lang="en-US" sz="2000" dirty="0"/>
              <a:t>in its Probe Request and (Re) Association Request </a:t>
            </a:r>
            <a:r>
              <a:rPr lang="en-US" sz="2000" dirty="0" smtClean="0"/>
              <a:t>frames</a:t>
            </a:r>
          </a:p>
          <a:p>
            <a:pPr marL="0" indent="0"/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2020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7085089" y="2433036"/>
            <a:ext cx="600322" cy="198903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100000"/>
              </a:lnSpc>
              <a:spcBef>
                <a:spcPts val="900"/>
              </a:spcBef>
              <a:buClr>
                <a:schemeClr val="tx1"/>
              </a:buClr>
              <a:buSzPct val="100000"/>
            </a:pPr>
            <a:r>
              <a:rPr lang="en-US" sz="1200" dirty="0" smtClean="0"/>
              <a:t>Variable </a:t>
            </a:r>
            <a:endParaRPr lang="en-US" sz="12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7193276"/>
              </p:ext>
            </p:extLst>
          </p:nvPr>
        </p:nvGraphicFramePr>
        <p:xfrm>
          <a:off x="1523999" y="1761394"/>
          <a:ext cx="9596440" cy="64008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36224">
                  <a:extLst>
                    <a:ext uri="{9D8B030D-6E8A-4147-A177-3AD203B41FA5}">
                      <a16:colId xmlns:a16="http://schemas.microsoft.com/office/drawing/2014/main" val="347070005"/>
                    </a:ext>
                  </a:extLst>
                </a:gridCol>
                <a:gridCol w="1459092">
                  <a:extLst>
                    <a:ext uri="{9D8B030D-6E8A-4147-A177-3AD203B41FA5}">
                      <a16:colId xmlns:a16="http://schemas.microsoft.com/office/drawing/2014/main" val="3081451163"/>
                    </a:ext>
                  </a:extLst>
                </a:gridCol>
                <a:gridCol w="5201124">
                  <a:extLst>
                    <a:ext uri="{9D8B030D-6E8A-4147-A177-3AD203B41FA5}">
                      <a16:colId xmlns:a16="http://schemas.microsoft.com/office/drawing/2014/main" val="42122972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EHT Capabilities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 </a:t>
                      </a:r>
                    </a:p>
                    <a:p>
                      <a:pPr algn="ctr"/>
                      <a:r>
                        <a:rPr lang="en-US" dirty="0" smtClean="0"/>
                        <a:t>Element ID                                                             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</a:t>
                      </a:r>
                      <a:r>
                        <a:rPr lang="en-US" dirty="0" smtClean="0"/>
                        <a:t>Length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… ..      EHT MAC Capabilities Information   …….</a:t>
                      </a:r>
                      <a:endParaRPr 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2193245"/>
                  </a:ext>
                </a:extLst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1828800" y="2413559"/>
            <a:ext cx="461639" cy="198903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100000"/>
              </a:lnSpc>
              <a:spcBef>
                <a:spcPts val="900"/>
              </a:spcBef>
              <a:buClr>
                <a:schemeClr val="tx1"/>
              </a:buClr>
              <a:buSzPct val="100000"/>
            </a:pPr>
            <a:r>
              <a:rPr lang="en-US" sz="1200" dirty="0" smtClean="0"/>
              <a:t>Octets</a:t>
            </a:r>
            <a:endParaRPr lang="en-US" sz="1200" dirty="0"/>
          </a:p>
        </p:txBody>
      </p:sp>
      <p:sp>
        <p:nvSpPr>
          <p:cNvPr id="15" name="TextBox 14"/>
          <p:cNvSpPr txBox="1"/>
          <p:nvPr/>
        </p:nvSpPr>
        <p:spPr>
          <a:xfrm>
            <a:off x="3326167" y="2403359"/>
            <a:ext cx="222543" cy="177704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100000"/>
              </a:lnSpc>
              <a:spcBef>
                <a:spcPts val="900"/>
              </a:spcBef>
              <a:buClr>
                <a:schemeClr val="tx1"/>
              </a:buClr>
              <a:buSzPct val="100000"/>
            </a:pPr>
            <a:r>
              <a:rPr lang="en-US" sz="1200" dirty="0" smtClean="0"/>
              <a:t>  1</a:t>
            </a:r>
            <a:endParaRPr lang="en-US" sz="1200" dirty="0"/>
          </a:p>
        </p:txBody>
      </p:sp>
      <p:sp>
        <p:nvSpPr>
          <p:cNvPr id="16" name="TextBox 15"/>
          <p:cNvSpPr txBox="1"/>
          <p:nvPr/>
        </p:nvSpPr>
        <p:spPr>
          <a:xfrm>
            <a:off x="5196697" y="2443636"/>
            <a:ext cx="222543" cy="177704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100000"/>
              </a:lnSpc>
              <a:spcBef>
                <a:spcPts val="900"/>
              </a:spcBef>
              <a:buClr>
                <a:schemeClr val="tx1"/>
              </a:buClr>
              <a:buSzPct val="100000"/>
            </a:pPr>
            <a:r>
              <a:rPr lang="en-US" sz="1200" dirty="0" smtClean="0"/>
              <a:t>  1</a:t>
            </a:r>
            <a:endParaRPr lang="en-US" sz="1200" dirty="0"/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6705600" y="1803556"/>
            <a:ext cx="0" cy="64008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>
            <a:off x="10439400" y="1761394"/>
            <a:ext cx="0" cy="64008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>
            <a:off x="6705600" y="2133600"/>
            <a:ext cx="3733800" cy="0"/>
          </a:xfrm>
          <a:prstGeom prst="line">
            <a:avLst/>
          </a:prstGeom>
          <a:solidFill>
            <a:srgbClr val="00B8FF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>
            <a:off x="7315200" y="2133600"/>
            <a:ext cx="0" cy="26787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6705599" y="2118290"/>
            <a:ext cx="3733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……      Priority Service Info           ………   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29" name="Straight Connector 28"/>
          <p:cNvCxnSpPr/>
          <p:nvPr/>
        </p:nvCxnSpPr>
        <p:spPr bwMode="auto">
          <a:xfrm>
            <a:off x="9296400" y="2158193"/>
            <a:ext cx="0" cy="26787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259355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6B6F616-FFD2-4AB6-8EAC-43B5F374E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2742" y="1899219"/>
            <a:ext cx="9906000" cy="4044381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</a:t>
            </a:r>
            <a:r>
              <a:rPr lang="en-US" dirty="0"/>
              <a:t>you </a:t>
            </a:r>
            <a:r>
              <a:rPr lang="en-US" dirty="0" smtClean="0"/>
              <a:t>support the addition of following text to TGbe SFD?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</a:t>
            </a:r>
            <a:r>
              <a:rPr lang="en-US" dirty="0" smtClean="0"/>
              <a:t> </a:t>
            </a:r>
            <a:r>
              <a:rPr lang="en-US" dirty="0" smtClean="0"/>
              <a:t>Priority Service </a:t>
            </a:r>
            <a:r>
              <a:rPr lang="en-US" dirty="0" smtClean="0"/>
              <a:t>Information </a:t>
            </a:r>
            <a:r>
              <a:rPr lang="en-US" dirty="0" smtClean="0"/>
              <a:t>shall </a:t>
            </a:r>
            <a:r>
              <a:rPr lang="en-US" dirty="0" smtClean="0"/>
              <a:t>be </a:t>
            </a:r>
            <a:r>
              <a:rPr lang="en-US" dirty="0" smtClean="0"/>
              <a:t>defined</a:t>
            </a:r>
            <a:r>
              <a:rPr lang="en-US" dirty="0" smtClean="0"/>
              <a:t> in EHT MAC Capability Information Element </a:t>
            </a:r>
            <a:r>
              <a:rPr lang="en-US" dirty="0" smtClean="0"/>
              <a:t>to </a:t>
            </a:r>
            <a:r>
              <a:rPr lang="en-US" dirty="0" smtClean="0"/>
              <a:t>exchange </a:t>
            </a:r>
            <a:r>
              <a:rPr lang="en-US" smtClean="0"/>
              <a:t>the </a:t>
            </a:r>
            <a:r>
              <a:rPr lang="en-US" smtClean="0"/>
              <a:t>Priority </a:t>
            </a:r>
            <a:r>
              <a:rPr lang="en-US" dirty="0"/>
              <a:t>Service </a:t>
            </a:r>
            <a:r>
              <a:rPr lang="en-US" dirty="0" smtClean="0"/>
              <a:t>capability </a:t>
            </a:r>
            <a:r>
              <a:rPr lang="en-US" dirty="0" smtClean="0"/>
              <a:t>information </a:t>
            </a:r>
            <a:endParaRPr lang="en-US" dirty="0" smtClean="0"/>
          </a:p>
          <a:p>
            <a:pPr marL="0" indent="0"/>
            <a:endParaRPr lang="en-US" dirty="0"/>
          </a:p>
          <a:p>
            <a:pPr marL="0" indent="0"/>
            <a:r>
              <a:rPr lang="en-US" dirty="0" smtClean="0"/>
              <a:t>     </a:t>
            </a:r>
            <a:r>
              <a:rPr lang="en-US" b="0" dirty="0" smtClean="0"/>
              <a:t>Y: </a:t>
            </a:r>
            <a:endParaRPr lang="en-US" b="0" dirty="0"/>
          </a:p>
          <a:p>
            <a:pPr lvl="1"/>
            <a:r>
              <a:rPr lang="en-US" dirty="0"/>
              <a:t>N</a:t>
            </a:r>
            <a:r>
              <a:rPr lang="en-US" dirty="0" smtClean="0"/>
              <a:t>: </a:t>
            </a:r>
            <a:endParaRPr lang="en-US" dirty="0"/>
          </a:p>
          <a:p>
            <a:pPr lvl="1"/>
            <a:r>
              <a:rPr lang="en-US" dirty="0"/>
              <a:t>A</a:t>
            </a:r>
            <a:r>
              <a:rPr lang="en-US" dirty="0" smtClean="0"/>
              <a:t>: 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6537505-30A6-4468-9FBF-4970C0418B67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2F8E0D-EAFB-4D32-8301-07F30E415437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9296400" y="6475414"/>
            <a:ext cx="2093384" cy="23018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Subir Das, Perspecta Labs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9979B8E-B899-49FE-94A0-62078E9EA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#1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69457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6B6F616-FFD2-4AB6-8EAC-43B5F374E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2742" y="1899219"/>
            <a:ext cx="9906000" cy="4044381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</a:t>
            </a:r>
            <a:r>
              <a:rPr lang="en-US" dirty="0"/>
              <a:t>you </a:t>
            </a:r>
            <a:r>
              <a:rPr lang="en-US" dirty="0" smtClean="0"/>
              <a:t>support the addition of following text to TGbe SFD?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  Priority Service  if supported by a BSS, AP STA shall </a:t>
            </a:r>
            <a:r>
              <a:rPr lang="en-US" dirty="0" smtClean="0"/>
              <a:t>advertise </a:t>
            </a:r>
            <a:r>
              <a:rPr lang="en-US" dirty="0" smtClean="0"/>
              <a:t>such capability information </a:t>
            </a:r>
            <a:r>
              <a:rPr lang="en-US" dirty="0"/>
              <a:t>in </a:t>
            </a:r>
            <a:r>
              <a:rPr lang="en-US" dirty="0" smtClean="0"/>
              <a:t>Beacon </a:t>
            </a:r>
            <a:r>
              <a:rPr lang="en-US" dirty="0"/>
              <a:t>and Probe Response </a:t>
            </a:r>
            <a:r>
              <a:rPr lang="en-US" dirty="0" smtClean="0"/>
              <a:t>frames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Priority Service if supported by a non-AP STA, non-AP STA shall include such capability information in Probe Request and (Re) Association Request frames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0" indent="0"/>
            <a:endParaRPr lang="en-US" dirty="0"/>
          </a:p>
          <a:p>
            <a:pPr marL="0" indent="0"/>
            <a:r>
              <a:rPr lang="en-US" dirty="0" smtClean="0"/>
              <a:t>     </a:t>
            </a:r>
            <a:r>
              <a:rPr lang="en-US" b="0" dirty="0" smtClean="0"/>
              <a:t>Y: </a:t>
            </a:r>
            <a:endParaRPr lang="en-US" b="0" dirty="0"/>
          </a:p>
          <a:p>
            <a:pPr lvl="1"/>
            <a:r>
              <a:rPr lang="en-US" dirty="0"/>
              <a:t>N</a:t>
            </a:r>
            <a:r>
              <a:rPr lang="en-US" dirty="0" smtClean="0"/>
              <a:t>: </a:t>
            </a:r>
            <a:endParaRPr lang="en-US" dirty="0"/>
          </a:p>
          <a:p>
            <a:pPr lvl="1"/>
            <a:r>
              <a:rPr lang="en-US" dirty="0"/>
              <a:t>A</a:t>
            </a:r>
            <a:r>
              <a:rPr lang="en-US" dirty="0" smtClean="0"/>
              <a:t>: 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6537505-30A6-4468-9FBF-4970C0418B67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2F8E0D-EAFB-4D32-8301-07F30E415437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9296400" y="6475414"/>
            <a:ext cx="2093384" cy="23018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Subir Das, Perspecta Labs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9979B8E-B899-49FE-94A0-62078E9EA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#2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46138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1219199" y="685801"/>
            <a:ext cx="10056285" cy="914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48267" y="1676400"/>
            <a:ext cx="10667999" cy="4113213"/>
          </a:xfrm>
        </p:spPr>
        <p:txBody>
          <a:bodyPr/>
          <a:lstStyle/>
          <a:p>
            <a:pPr marL="457200" indent="-457200"/>
            <a:r>
              <a:rPr lang="en-US" sz="1800" dirty="0" smtClean="0"/>
              <a:t>[1]	11-19-1901-04-00be-priority-access-support-in-ieee-802-11be-what-and-why.pptx </a:t>
            </a:r>
          </a:p>
          <a:p>
            <a:pPr marL="457200" indent="-457200"/>
            <a:r>
              <a:rPr lang="en-US" sz="1800" dirty="0" smtClean="0"/>
              <a:t>[2</a:t>
            </a:r>
            <a:r>
              <a:rPr lang="en-US" sz="1800" dirty="0"/>
              <a:t>]  </a:t>
            </a:r>
            <a:r>
              <a:rPr lang="en-US" sz="1800" dirty="0" smtClean="0"/>
              <a:t> 11-20-0463-03-00be-priority-access-support-options-for-ns-ep-serveices.pptx</a:t>
            </a:r>
          </a:p>
          <a:p>
            <a:pPr marL="457200" indent="-457200"/>
            <a:r>
              <a:rPr lang="en-US" sz="1800" dirty="0" smtClean="0"/>
              <a:t>[</a:t>
            </a:r>
            <a:r>
              <a:rPr lang="en-US" sz="1800" dirty="0" smtClean="0">
                <a:solidFill>
                  <a:schemeClr val="tx1"/>
                </a:solidFill>
              </a:rPr>
              <a:t>3</a:t>
            </a:r>
            <a:r>
              <a:rPr lang="en-US" sz="1800" dirty="0" smtClean="0"/>
              <a:t>]    11-20-0021-01-00be-Priority-Access-support_for_NS_EP_Services.pptx</a:t>
            </a:r>
            <a:r>
              <a:rPr lang="en-US" sz="1800" dirty="0"/>
              <a:t>, </a:t>
            </a:r>
            <a:endParaRPr lang="en-US" sz="1800" dirty="0" smtClean="0"/>
          </a:p>
          <a:p>
            <a:pPr marL="457200" indent="-457200"/>
            <a:r>
              <a:rPr lang="en-US" sz="1800" dirty="0" smtClean="0"/>
              <a:t>[</a:t>
            </a:r>
            <a:r>
              <a:rPr lang="en-US" sz="1800" dirty="0" smtClean="0">
                <a:solidFill>
                  <a:schemeClr val="tx1"/>
                </a:solidFill>
              </a:rPr>
              <a:t>4</a:t>
            </a:r>
            <a:r>
              <a:rPr lang="en-US" sz="1800" dirty="0" smtClean="0"/>
              <a:t>]	IEEE </a:t>
            </a:r>
            <a:r>
              <a:rPr lang="en-US" sz="1800" dirty="0"/>
              <a:t>P802.11ax™/D6.0</a:t>
            </a:r>
            <a:r>
              <a:rPr lang="en-US" sz="1800" dirty="0" smtClean="0"/>
              <a:t>, “</a:t>
            </a:r>
            <a:r>
              <a:rPr lang="en-US" sz="1800" dirty="0"/>
              <a:t>Part 11: Wireless LAN Medium Access Control </a:t>
            </a:r>
            <a:r>
              <a:rPr lang="en-US" sz="1800" dirty="0" smtClean="0"/>
              <a:t>(</a:t>
            </a:r>
            <a:r>
              <a:rPr lang="en-US" sz="1800" dirty="0"/>
              <a:t>MAC) and Physical Layer (PHY) </a:t>
            </a:r>
            <a:r>
              <a:rPr lang="en-US" sz="1800" dirty="0" smtClean="0"/>
              <a:t>Specifications, Amendment </a:t>
            </a:r>
            <a:r>
              <a:rPr lang="en-US" sz="1800" dirty="0"/>
              <a:t>1: Enhancements for High </a:t>
            </a:r>
            <a:r>
              <a:rPr lang="en-US" sz="1800" dirty="0" smtClean="0"/>
              <a:t>Efficiency WLAN”,  </a:t>
            </a:r>
            <a:r>
              <a:rPr lang="en-US" sz="1800" dirty="0"/>
              <a:t>November </a:t>
            </a:r>
            <a:r>
              <a:rPr lang="en-US" sz="1800" dirty="0" smtClean="0"/>
              <a:t>2019 </a:t>
            </a:r>
          </a:p>
          <a:p>
            <a:pPr marL="457200" indent="-457200"/>
            <a:r>
              <a:rPr lang="en-US" sz="1800" dirty="0" smtClean="0"/>
              <a:t>[</a:t>
            </a:r>
            <a:r>
              <a:rPr lang="en-US" sz="1800" dirty="0" smtClean="0">
                <a:solidFill>
                  <a:schemeClr val="tx1"/>
                </a:solidFill>
              </a:rPr>
              <a:t>5</a:t>
            </a:r>
            <a:r>
              <a:rPr lang="en-US" sz="1800" dirty="0" smtClean="0"/>
              <a:t>] 	IEEE Std 802.11™-2016</a:t>
            </a:r>
            <a:r>
              <a:rPr lang="en-US" sz="1800" dirty="0"/>
              <a:t>, </a:t>
            </a:r>
            <a:r>
              <a:rPr lang="en-US" sz="1800" dirty="0" smtClean="0"/>
              <a:t>“Part </a:t>
            </a:r>
            <a:r>
              <a:rPr lang="en-US" sz="1800" dirty="0"/>
              <a:t>11: Wireless LAN Medium Access </a:t>
            </a:r>
            <a:r>
              <a:rPr lang="en-US" sz="1800" dirty="0" smtClean="0"/>
              <a:t>Control (</a:t>
            </a:r>
            <a:r>
              <a:rPr lang="en-US" sz="1800" dirty="0"/>
              <a:t>MAC) and Physical Layer (PHY) </a:t>
            </a:r>
            <a:r>
              <a:rPr lang="en-US" sz="1800" dirty="0" smtClean="0"/>
              <a:t>Specifications</a:t>
            </a:r>
            <a:r>
              <a:rPr lang="en-US" sz="1800" dirty="0"/>
              <a:t>”, 7 December 2016 </a:t>
            </a:r>
            <a:endParaRPr lang="en-US" sz="1800" dirty="0" smtClean="0"/>
          </a:p>
          <a:p>
            <a:pPr marL="457200" indent="-457200">
              <a:buFont typeface="+mj-lt"/>
              <a:buAutoNum type="arabicPeriod"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7" name="Date Placeholder 5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 smtClean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33688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80140</TotalTime>
  <Words>573</Words>
  <Application>Microsoft Office PowerPoint</Application>
  <PresentationFormat>Widescreen</PresentationFormat>
  <Paragraphs>98</Paragraphs>
  <Slides>8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 Unicode MS</vt:lpstr>
      <vt:lpstr>MS Gothic</vt:lpstr>
      <vt:lpstr>Arial</vt:lpstr>
      <vt:lpstr>Times New Roman</vt:lpstr>
      <vt:lpstr>Office Theme</vt:lpstr>
      <vt:lpstr>Document</vt:lpstr>
      <vt:lpstr>NS/EP Priority Service Capability Information</vt:lpstr>
      <vt:lpstr>Overview </vt:lpstr>
      <vt:lpstr>Motivation </vt:lpstr>
      <vt:lpstr>Priority Service Capability Information  </vt:lpstr>
      <vt:lpstr>Indicating Priority Service Capability    </vt:lpstr>
      <vt:lpstr>Straw Poll #1</vt:lpstr>
      <vt:lpstr>Straw Poll #2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Priority Access for IEEE 802.11be: What and Why?</dc:title>
  <dc:creator>Das, Subir</dc:creator>
  <cp:lastModifiedBy>Das, Subir</cp:lastModifiedBy>
  <cp:revision>786</cp:revision>
  <cp:lastPrinted>1601-01-01T00:00:00Z</cp:lastPrinted>
  <dcterms:created xsi:type="dcterms:W3CDTF">2019-10-02T12:54:36Z</dcterms:created>
  <dcterms:modified xsi:type="dcterms:W3CDTF">2020-07-10T20:13:05Z</dcterms:modified>
</cp:coreProperties>
</file>