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5" r:id="rId6"/>
    <p:sldId id="257" r:id="rId7"/>
    <p:sldId id="266" r:id="rId8"/>
    <p:sldId id="267" r:id="rId9"/>
    <p:sldId id="263" r:id="rId10"/>
    <p:sldId id="268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nnis Sundman" initials="DS" lastIdx="2" clrIdx="0">
    <p:extLst>
      <p:ext uri="{19B8F6BF-5375-455C-9EA6-DF929625EA0E}">
        <p15:presenceInfo xmlns:p15="http://schemas.microsoft.com/office/powerpoint/2012/main" userId="S::dennis.sundman@ericsson.com::ae78ff37-7da9-42c0-858e-ffb7d3dd0f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0E0081-263A-452F-BBA9-E49526939E05}" v="4" dt="2020-06-22T06:21:58.5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53" d="100"/>
          <a:sy n="153" d="100"/>
        </p:scale>
        <p:origin x="156" y="5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nis Sundman" userId="ae78ff37-7da9-42c0-858e-ffb7d3dd0f00" providerId="ADAL" clId="{790E0081-263A-452F-BBA9-E49526939E05}"/>
    <pc:docChg chg="modSld modMainMaster">
      <pc:chgData name="Dennis Sundman" userId="ae78ff37-7da9-42c0-858e-ffb7d3dd0f00" providerId="ADAL" clId="{790E0081-263A-452F-BBA9-E49526939E05}" dt="2020-06-22T06:22:31.806" v="11" actId="20577"/>
      <pc:docMkLst>
        <pc:docMk/>
      </pc:docMkLst>
      <pc:sldChg chg="modSp">
        <pc:chgData name="Dennis Sundman" userId="ae78ff37-7da9-42c0-858e-ffb7d3dd0f00" providerId="ADAL" clId="{790E0081-263A-452F-BBA9-E49526939E05}" dt="2020-06-22T06:22:31.806" v="11" actId="20577"/>
        <pc:sldMkLst>
          <pc:docMk/>
          <pc:sldMk cId="0" sldId="263"/>
        </pc:sldMkLst>
        <pc:spChg chg="mod">
          <ac:chgData name="Dennis Sundman" userId="ae78ff37-7da9-42c0-858e-ffb7d3dd0f00" providerId="ADAL" clId="{790E0081-263A-452F-BBA9-E49526939E05}" dt="2020-06-22T06:22:31.806" v="11" actId="20577"/>
          <ac:spMkLst>
            <pc:docMk/>
            <pc:sldMk cId="0" sldId="263"/>
            <ac:spMk id="3" creationId="{00000000-0000-0000-0000-000000000000}"/>
          </ac:spMkLst>
        </pc:spChg>
      </pc:sldChg>
      <pc:sldMasterChg chg="modSp">
        <pc:chgData name="Dennis Sundman" userId="ae78ff37-7da9-42c0-858e-ffb7d3dd0f00" providerId="ADAL" clId="{790E0081-263A-452F-BBA9-E49526939E05}" dt="2020-06-22T06:21:58.530" v="2"/>
        <pc:sldMasterMkLst>
          <pc:docMk/>
          <pc:sldMasterMk cId="0" sldId="2147483648"/>
        </pc:sldMasterMkLst>
        <pc:spChg chg="mod">
          <ac:chgData name="Dennis Sundman" userId="ae78ff37-7da9-42c0-858e-ffb7d3dd0f00" providerId="ADAL" clId="{790E0081-263A-452F-BBA9-E49526939E05}" dt="2020-06-22T06:21:58.530" v="2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802.11-20/0933r0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802.11-20/0933r0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Dennis Sundman,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802.11-20/0933r0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Dennis Sundman,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802.11-20/0933r0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Dennis Sundman,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802.11-20/0933r0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Dennis Sundman,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802.11-20/0933r0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Dennis Sundman,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802.11-20/0933r0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262-09-00be-specification-framework-for-tgbe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643-00-00be-mu-rts-in-multi-ap-operatio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000" dirty="0"/>
              <a:t>Hidden Node Protection in Coordinated AP Transmissions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2020-06-22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8049992"/>
              </p:ext>
            </p:extLst>
          </p:nvPr>
        </p:nvGraphicFramePr>
        <p:xfrm>
          <a:off x="995363" y="2417763"/>
          <a:ext cx="102282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7763"/>
                        <a:ext cx="10228262" cy="2486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6C9A4-9526-4F32-B2CC-BBBCAEA80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A0AC5-CE0E-4378-B757-24C96BEA6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872" y="2058986"/>
            <a:ext cx="10361084" cy="4113213"/>
          </a:xfrm>
        </p:spPr>
        <p:txBody>
          <a:bodyPr/>
          <a:lstStyle/>
          <a:p>
            <a:r>
              <a:rPr lang="sv-SE" dirty="0"/>
              <a:t>802.11be shall define coordinated AP transmission mechanism, see section 9.4 in the SFD [1].</a:t>
            </a:r>
          </a:p>
          <a:p>
            <a:pPr>
              <a:spcBef>
                <a:spcPts val="0"/>
              </a:spcBef>
            </a:pPr>
            <a:endParaRPr lang="sv-SE" sz="1200" dirty="0"/>
          </a:p>
          <a:p>
            <a:r>
              <a:rPr lang="sv-SE" dirty="0"/>
              <a:t>As coordinated AP transmission effectively increases the operational spatial domain, the likelihood of hidden nodes increases. </a:t>
            </a:r>
          </a:p>
          <a:p>
            <a:endParaRPr lang="sv-SE" sz="1200" dirty="0"/>
          </a:p>
          <a:p>
            <a:r>
              <a:rPr lang="sv-SE" dirty="0"/>
              <a:t>The increased hidden node problem emphasizes the need to adapt the TXOP protection mechanisms.</a:t>
            </a:r>
            <a:r>
              <a:rPr lang="en-GB" dirty="0"/>
              <a:t> This was discussed in [2].</a:t>
            </a:r>
            <a:endParaRPr lang="sv-SE" dirty="0"/>
          </a:p>
          <a:p>
            <a:pPr>
              <a:spcBef>
                <a:spcPts val="0"/>
              </a:spcBef>
            </a:pPr>
            <a:endParaRPr lang="sv-SE" sz="1200" dirty="0"/>
          </a:p>
          <a:p>
            <a:r>
              <a:rPr lang="sv-SE" dirty="0"/>
              <a:t>This contribution focuses on the use of MU-RTS/CTS to protect against hidden nodes.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26B5B-E105-4281-8064-530099FEA6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E0B0C-6175-4C3B-8A93-3C773BEA9DA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070EEB-5709-476E-A321-3AFDE9A56B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768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Hidden Node Problem in Multi-AP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820858"/>
            <a:ext cx="10361084" cy="1447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An example of the problem: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AP1 is Sharing AP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AP 2 is Shared AP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AP3 is an independent BSS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STA1 will not be protected without sending a CTS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STA2 and AP3 are hidden to AP2 and AP1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  <p:grpSp>
        <p:nvGrpSpPr>
          <p:cNvPr id="7" name="Picture Placeholder 41">
            <a:extLst>
              <a:ext uri="{FF2B5EF4-FFF2-40B4-BE49-F238E27FC236}">
                <a16:creationId xmlns:a16="http://schemas.microsoft.com/office/drawing/2014/main" id="{46C815DD-4209-494A-B220-7BD85A0366E2}"/>
              </a:ext>
            </a:extLst>
          </p:cNvPr>
          <p:cNvGrpSpPr/>
          <p:nvPr/>
        </p:nvGrpSpPr>
        <p:grpSpPr>
          <a:xfrm>
            <a:off x="8451095" y="4149080"/>
            <a:ext cx="411209" cy="411209"/>
            <a:chOff x="359537" y="359537"/>
            <a:chExt cx="1081151" cy="1081151"/>
          </a:xfrm>
          <a:solidFill>
            <a:srgbClr val="00FF00"/>
          </a:solidFill>
        </p:grpSpPr>
        <p:sp>
          <p:nvSpPr>
            <p:cNvPr id="8" name="Freeform 2">
              <a:extLst>
                <a:ext uri="{FF2B5EF4-FFF2-40B4-BE49-F238E27FC236}">
                  <a16:creationId xmlns:a16="http://schemas.microsoft.com/office/drawing/2014/main" id="{793FBC0D-68AE-481C-BA1B-BAD27C775584}"/>
                </a:ext>
              </a:extLst>
            </p:cNvPr>
            <p:cNvSpPr/>
            <p:nvPr/>
          </p:nvSpPr>
          <p:spPr>
            <a:xfrm>
              <a:off x="878940" y="428010"/>
              <a:ext cx="45048" cy="900959"/>
            </a:xfrm>
            <a:custGeom>
              <a:avLst/>
              <a:gdLst>
                <a:gd name="connsiteX0" fmla="*/ 0 w 45047"/>
                <a:gd name="connsiteY0" fmla="*/ 0 h 900959"/>
                <a:gd name="connsiteX1" fmla="*/ 45048 w 45047"/>
                <a:gd name="connsiteY1" fmla="*/ 0 h 900959"/>
                <a:gd name="connsiteX2" fmla="*/ 45048 w 45047"/>
                <a:gd name="connsiteY2" fmla="*/ 944656 h 900959"/>
                <a:gd name="connsiteX3" fmla="*/ 0 w 45047"/>
                <a:gd name="connsiteY3" fmla="*/ 944656 h 900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900959">
                  <a:moveTo>
                    <a:pt x="0" y="0"/>
                  </a:moveTo>
                  <a:lnTo>
                    <a:pt x="45048" y="0"/>
                  </a:lnTo>
                  <a:lnTo>
                    <a:pt x="45048" y="944656"/>
                  </a:lnTo>
                  <a:lnTo>
                    <a:pt x="0" y="944656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9" name="Freeform 3">
              <a:extLst>
                <a:ext uri="{FF2B5EF4-FFF2-40B4-BE49-F238E27FC236}">
                  <a16:creationId xmlns:a16="http://schemas.microsoft.com/office/drawing/2014/main" id="{6E13BA5E-444F-4C93-A790-F7CC6DAEE286}"/>
                </a:ext>
              </a:extLst>
            </p:cNvPr>
            <p:cNvSpPr/>
            <p:nvPr/>
          </p:nvSpPr>
          <p:spPr>
            <a:xfrm>
              <a:off x="810467" y="473508"/>
              <a:ext cx="45048" cy="270288"/>
            </a:xfrm>
            <a:custGeom>
              <a:avLst/>
              <a:gdLst>
                <a:gd name="connsiteX0" fmla="*/ 0 w 45047"/>
                <a:gd name="connsiteY0" fmla="*/ 0 h 270287"/>
                <a:gd name="connsiteX1" fmla="*/ 45048 w 45047"/>
                <a:gd name="connsiteY1" fmla="*/ 0 h 270287"/>
                <a:gd name="connsiteX2" fmla="*/ 45048 w 45047"/>
                <a:gd name="connsiteY2" fmla="*/ 314435 h 270287"/>
                <a:gd name="connsiteX3" fmla="*/ 0 w 45047"/>
                <a:gd name="connsiteY3" fmla="*/ 314435 h 27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270287">
                  <a:moveTo>
                    <a:pt x="0" y="0"/>
                  </a:moveTo>
                  <a:lnTo>
                    <a:pt x="45048" y="0"/>
                  </a:lnTo>
                  <a:lnTo>
                    <a:pt x="45048" y="314435"/>
                  </a:lnTo>
                  <a:lnTo>
                    <a:pt x="0" y="314435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50CEFD14-8739-4395-854D-FEF912F606A7}"/>
                </a:ext>
              </a:extLst>
            </p:cNvPr>
            <p:cNvSpPr/>
            <p:nvPr/>
          </p:nvSpPr>
          <p:spPr>
            <a:xfrm>
              <a:off x="950116" y="473058"/>
              <a:ext cx="45048" cy="270288"/>
            </a:xfrm>
            <a:custGeom>
              <a:avLst/>
              <a:gdLst>
                <a:gd name="connsiteX0" fmla="*/ 0 w 45047"/>
                <a:gd name="connsiteY0" fmla="*/ 0 h 270287"/>
                <a:gd name="connsiteX1" fmla="*/ 45048 w 45047"/>
                <a:gd name="connsiteY1" fmla="*/ 0 h 270287"/>
                <a:gd name="connsiteX2" fmla="*/ 45048 w 45047"/>
                <a:gd name="connsiteY2" fmla="*/ 314435 h 270287"/>
                <a:gd name="connsiteX3" fmla="*/ 0 w 45047"/>
                <a:gd name="connsiteY3" fmla="*/ 314435 h 27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270287">
                  <a:moveTo>
                    <a:pt x="0" y="0"/>
                  </a:moveTo>
                  <a:lnTo>
                    <a:pt x="45048" y="0"/>
                  </a:lnTo>
                  <a:lnTo>
                    <a:pt x="45048" y="314435"/>
                  </a:lnTo>
                  <a:lnTo>
                    <a:pt x="0" y="314435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C5E5320-27D0-40F2-BFF1-A2B99BD0B35F}"/>
                </a:ext>
              </a:extLst>
            </p:cNvPr>
            <p:cNvSpPr/>
            <p:nvPr/>
          </p:nvSpPr>
          <p:spPr>
            <a:xfrm>
              <a:off x="1035256" y="536125"/>
              <a:ext cx="45048" cy="180192"/>
            </a:xfrm>
            <a:custGeom>
              <a:avLst/>
              <a:gdLst>
                <a:gd name="connsiteX0" fmla="*/ 0 w 45047"/>
                <a:gd name="connsiteY0" fmla="*/ 153613 h 180191"/>
                <a:gd name="connsiteX1" fmla="*/ 30633 w 45047"/>
                <a:gd name="connsiteY1" fmla="*/ 186499 h 180191"/>
                <a:gd name="connsiteX2" fmla="*/ 47873 w 45047"/>
                <a:gd name="connsiteY2" fmla="*/ 15355 h 180191"/>
                <a:gd name="connsiteX3" fmla="*/ 32885 w 45047"/>
                <a:gd name="connsiteY3" fmla="*/ 0 h 180191"/>
                <a:gd name="connsiteX4" fmla="*/ 0 w 45047"/>
                <a:gd name="connsiteY4" fmla="*/ 32434 h 180191"/>
                <a:gd name="connsiteX5" fmla="*/ 12294 w 45047"/>
                <a:gd name="connsiteY5" fmla="*/ 141319 h 180191"/>
                <a:gd name="connsiteX6" fmla="*/ 0 w 45047"/>
                <a:gd name="connsiteY6" fmla="*/ 153613 h 18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047" h="180191">
                  <a:moveTo>
                    <a:pt x="0" y="153613"/>
                  </a:moveTo>
                  <a:lnTo>
                    <a:pt x="30633" y="186499"/>
                  </a:lnTo>
                  <a:cubicBezTo>
                    <a:pt x="82654" y="143999"/>
                    <a:pt x="90372" y="67376"/>
                    <a:pt x="47873" y="15355"/>
                  </a:cubicBezTo>
                  <a:cubicBezTo>
                    <a:pt x="43339" y="9805"/>
                    <a:pt x="38324" y="4667"/>
                    <a:pt x="32885" y="0"/>
                  </a:cubicBezTo>
                  <a:lnTo>
                    <a:pt x="0" y="32434"/>
                  </a:lnTo>
                  <a:cubicBezTo>
                    <a:pt x="33463" y="59107"/>
                    <a:pt x="38967" y="107857"/>
                    <a:pt x="12294" y="141319"/>
                  </a:cubicBezTo>
                  <a:cubicBezTo>
                    <a:pt x="8670" y="145866"/>
                    <a:pt x="4546" y="149990"/>
                    <a:pt x="0" y="153613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1DA08F0B-B178-453B-9E47-5991F99099C2}"/>
                </a:ext>
              </a:extLst>
            </p:cNvPr>
            <p:cNvSpPr/>
            <p:nvPr/>
          </p:nvSpPr>
          <p:spPr>
            <a:xfrm>
              <a:off x="1096071" y="471706"/>
              <a:ext cx="90096" cy="315336"/>
            </a:xfrm>
            <a:custGeom>
              <a:avLst/>
              <a:gdLst>
                <a:gd name="connsiteX0" fmla="*/ 34236 w 90095"/>
                <a:gd name="connsiteY0" fmla="*/ 0 h 315335"/>
                <a:gd name="connsiteX1" fmla="*/ 3153 w 90095"/>
                <a:gd name="connsiteY1" fmla="*/ 31984 h 315335"/>
                <a:gd name="connsiteX2" fmla="*/ 16922 w 90095"/>
                <a:gd name="connsiteY2" fmla="*/ 267299 h 315335"/>
                <a:gd name="connsiteX3" fmla="*/ 0 w 90095"/>
                <a:gd name="connsiteY3" fmla="*/ 283802 h 315335"/>
                <a:gd name="connsiteX4" fmla="*/ 30633 w 90095"/>
                <a:gd name="connsiteY4" fmla="*/ 316687 h 315335"/>
                <a:gd name="connsiteX5" fmla="*/ 51766 w 90095"/>
                <a:gd name="connsiteY5" fmla="*/ 19286 h 315335"/>
                <a:gd name="connsiteX6" fmla="*/ 34237 w 90095"/>
                <a:gd name="connsiteY6" fmla="*/ 1351 h 315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095" h="315335">
                  <a:moveTo>
                    <a:pt x="34236" y="0"/>
                  </a:moveTo>
                  <a:lnTo>
                    <a:pt x="3153" y="31984"/>
                  </a:lnTo>
                  <a:cubicBezTo>
                    <a:pt x="71936" y="93163"/>
                    <a:pt x="78100" y="198517"/>
                    <a:pt x="16922" y="267299"/>
                  </a:cubicBezTo>
                  <a:cubicBezTo>
                    <a:pt x="11679" y="273194"/>
                    <a:pt x="6024" y="278709"/>
                    <a:pt x="0" y="283802"/>
                  </a:cubicBezTo>
                  <a:lnTo>
                    <a:pt x="30633" y="316687"/>
                  </a:lnTo>
                  <a:cubicBezTo>
                    <a:pt x="118593" y="240398"/>
                    <a:pt x="128055" y="107247"/>
                    <a:pt x="51766" y="19286"/>
                  </a:cubicBezTo>
                  <a:cubicBezTo>
                    <a:pt x="46284" y="12965"/>
                    <a:pt x="40430" y="6977"/>
                    <a:pt x="34237" y="1351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40BD10E5-EB14-47DB-862D-3D8D67A6BB56}"/>
                </a:ext>
              </a:extLst>
            </p:cNvPr>
            <p:cNvSpPr/>
            <p:nvPr/>
          </p:nvSpPr>
          <p:spPr>
            <a:xfrm>
              <a:off x="698259" y="536575"/>
              <a:ext cx="45048" cy="180192"/>
            </a:xfrm>
            <a:custGeom>
              <a:avLst/>
              <a:gdLst>
                <a:gd name="connsiteX0" fmla="*/ 74819 w 45047"/>
                <a:gd name="connsiteY0" fmla="*/ 32885 h 180191"/>
                <a:gd name="connsiteX1" fmla="*/ 44186 w 45047"/>
                <a:gd name="connsiteY1" fmla="*/ 0 h 180191"/>
                <a:gd name="connsiteX2" fmla="*/ 28324 w 45047"/>
                <a:gd name="connsiteY2" fmla="*/ 172557 h 180191"/>
                <a:gd name="connsiteX3" fmla="*/ 41934 w 45047"/>
                <a:gd name="connsiteY3" fmla="*/ 186499 h 180191"/>
                <a:gd name="connsiteX4" fmla="*/ 73017 w 45047"/>
                <a:gd name="connsiteY4" fmla="*/ 154064 h 180191"/>
                <a:gd name="connsiteX5" fmla="*/ 61442 w 45047"/>
                <a:gd name="connsiteY5" fmla="*/ 44460 h 180191"/>
                <a:gd name="connsiteX6" fmla="*/ 73017 w 45047"/>
                <a:gd name="connsiteY6" fmla="*/ 32885 h 18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047" h="180191">
                  <a:moveTo>
                    <a:pt x="74819" y="32885"/>
                  </a:moveTo>
                  <a:lnTo>
                    <a:pt x="44186" y="0"/>
                  </a:lnTo>
                  <a:cubicBezTo>
                    <a:pt x="-7844" y="43270"/>
                    <a:pt x="-14946" y="120526"/>
                    <a:pt x="28324" y="172557"/>
                  </a:cubicBezTo>
                  <a:cubicBezTo>
                    <a:pt x="32484" y="177558"/>
                    <a:pt x="37034" y="182220"/>
                    <a:pt x="41934" y="186499"/>
                  </a:cubicBezTo>
                  <a:lnTo>
                    <a:pt x="73017" y="154064"/>
                  </a:lnTo>
                  <a:cubicBezTo>
                    <a:pt x="39554" y="126994"/>
                    <a:pt x="34372" y="77922"/>
                    <a:pt x="61442" y="44460"/>
                  </a:cubicBezTo>
                  <a:cubicBezTo>
                    <a:pt x="64883" y="40206"/>
                    <a:pt x="68763" y="36326"/>
                    <a:pt x="73017" y="32885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7299C2E6-226A-44B8-BECF-96385766AE63}"/>
                </a:ext>
              </a:extLst>
            </p:cNvPr>
            <p:cNvSpPr/>
            <p:nvPr/>
          </p:nvSpPr>
          <p:spPr>
            <a:xfrm>
              <a:off x="608938" y="470805"/>
              <a:ext cx="90096" cy="315336"/>
            </a:xfrm>
            <a:custGeom>
              <a:avLst/>
              <a:gdLst>
                <a:gd name="connsiteX0" fmla="*/ 102874 w 90095"/>
                <a:gd name="connsiteY0" fmla="*/ 32885 h 315335"/>
                <a:gd name="connsiteX1" fmla="*/ 72241 w 90095"/>
                <a:gd name="connsiteY1" fmla="*/ 0 h 315335"/>
                <a:gd name="connsiteX2" fmla="*/ 52446 w 90095"/>
                <a:gd name="connsiteY2" fmla="*/ 298770 h 315335"/>
                <a:gd name="connsiteX3" fmla="*/ 68637 w 90095"/>
                <a:gd name="connsiteY3" fmla="*/ 315336 h 315335"/>
                <a:gd name="connsiteX4" fmla="*/ 100171 w 90095"/>
                <a:gd name="connsiteY4" fmla="*/ 282901 h 315335"/>
                <a:gd name="connsiteX5" fmla="*/ 44311 w 90095"/>
                <a:gd name="connsiteY5" fmla="*/ 159019 h 315335"/>
                <a:gd name="connsiteX6" fmla="*/ 102874 w 90095"/>
                <a:gd name="connsiteY6" fmla="*/ 32885 h 315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095" h="315335">
                  <a:moveTo>
                    <a:pt x="102874" y="32885"/>
                  </a:moveTo>
                  <a:lnTo>
                    <a:pt x="72241" y="0"/>
                  </a:lnTo>
                  <a:cubicBezTo>
                    <a:pt x="-15728" y="77037"/>
                    <a:pt x="-24591" y="210801"/>
                    <a:pt x="52446" y="298770"/>
                  </a:cubicBezTo>
                  <a:cubicBezTo>
                    <a:pt x="57536" y="304583"/>
                    <a:pt x="62942" y="310113"/>
                    <a:pt x="68637" y="315336"/>
                  </a:cubicBezTo>
                  <a:lnTo>
                    <a:pt x="100171" y="282901"/>
                  </a:lnTo>
                  <a:cubicBezTo>
                    <a:pt x="64751" y="251452"/>
                    <a:pt x="44430" y="206386"/>
                    <a:pt x="44311" y="159019"/>
                  </a:cubicBezTo>
                  <a:cubicBezTo>
                    <a:pt x="44701" y="110490"/>
                    <a:pt x="66054" y="64500"/>
                    <a:pt x="102874" y="32885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</p:grpSp>
      <p:grpSp>
        <p:nvGrpSpPr>
          <p:cNvPr id="15" name="Picture Placeholder 41">
            <a:extLst>
              <a:ext uri="{FF2B5EF4-FFF2-40B4-BE49-F238E27FC236}">
                <a16:creationId xmlns:a16="http://schemas.microsoft.com/office/drawing/2014/main" id="{AC7F2AB9-5212-4B59-B588-91A0FD525D5D}"/>
              </a:ext>
            </a:extLst>
          </p:cNvPr>
          <p:cNvGrpSpPr/>
          <p:nvPr/>
        </p:nvGrpSpPr>
        <p:grpSpPr>
          <a:xfrm>
            <a:off x="8019047" y="3476241"/>
            <a:ext cx="411209" cy="411209"/>
            <a:chOff x="359537" y="359537"/>
            <a:chExt cx="1081151" cy="1081151"/>
          </a:xfrm>
          <a:solidFill>
            <a:srgbClr val="00FF00"/>
          </a:solidFill>
        </p:grpSpPr>
        <p:sp>
          <p:nvSpPr>
            <p:cNvPr id="16" name="Freeform 2">
              <a:extLst>
                <a:ext uri="{FF2B5EF4-FFF2-40B4-BE49-F238E27FC236}">
                  <a16:creationId xmlns:a16="http://schemas.microsoft.com/office/drawing/2014/main" id="{3F0C6BAA-29BD-44DF-9C97-DAF5EF383C0D}"/>
                </a:ext>
              </a:extLst>
            </p:cNvPr>
            <p:cNvSpPr/>
            <p:nvPr/>
          </p:nvSpPr>
          <p:spPr>
            <a:xfrm>
              <a:off x="878940" y="428010"/>
              <a:ext cx="45048" cy="900959"/>
            </a:xfrm>
            <a:custGeom>
              <a:avLst/>
              <a:gdLst>
                <a:gd name="connsiteX0" fmla="*/ 0 w 45047"/>
                <a:gd name="connsiteY0" fmla="*/ 0 h 900959"/>
                <a:gd name="connsiteX1" fmla="*/ 45048 w 45047"/>
                <a:gd name="connsiteY1" fmla="*/ 0 h 900959"/>
                <a:gd name="connsiteX2" fmla="*/ 45048 w 45047"/>
                <a:gd name="connsiteY2" fmla="*/ 944656 h 900959"/>
                <a:gd name="connsiteX3" fmla="*/ 0 w 45047"/>
                <a:gd name="connsiteY3" fmla="*/ 944656 h 900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900959">
                  <a:moveTo>
                    <a:pt x="0" y="0"/>
                  </a:moveTo>
                  <a:lnTo>
                    <a:pt x="45048" y="0"/>
                  </a:lnTo>
                  <a:lnTo>
                    <a:pt x="45048" y="944656"/>
                  </a:lnTo>
                  <a:lnTo>
                    <a:pt x="0" y="944656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7" name="Freeform 3">
              <a:extLst>
                <a:ext uri="{FF2B5EF4-FFF2-40B4-BE49-F238E27FC236}">
                  <a16:creationId xmlns:a16="http://schemas.microsoft.com/office/drawing/2014/main" id="{B724EE90-1289-4DF0-A5DA-9EEFB1E42B01}"/>
                </a:ext>
              </a:extLst>
            </p:cNvPr>
            <p:cNvSpPr/>
            <p:nvPr/>
          </p:nvSpPr>
          <p:spPr>
            <a:xfrm>
              <a:off x="810467" y="473508"/>
              <a:ext cx="45048" cy="270288"/>
            </a:xfrm>
            <a:custGeom>
              <a:avLst/>
              <a:gdLst>
                <a:gd name="connsiteX0" fmla="*/ 0 w 45047"/>
                <a:gd name="connsiteY0" fmla="*/ 0 h 270287"/>
                <a:gd name="connsiteX1" fmla="*/ 45048 w 45047"/>
                <a:gd name="connsiteY1" fmla="*/ 0 h 270287"/>
                <a:gd name="connsiteX2" fmla="*/ 45048 w 45047"/>
                <a:gd name="connsiteY2" fmla="*/ 314435 h 270287"/>
                <a:gd name="connsiteX3" fmla="*/ 0 w 45047"/>
                <a:gd name="connsiteY3" fmla="*/ 314435 h 27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270287">
                  <a:moveTo>
                    <a:pt x="0" y="0"/>
                  </a:moveTo>
                  <a:lnTo>
                    <a:pt x="45048" y="0"/>
                  </a:lnTo>
                  <a:lnTo>
                    <a:pt x="45048" y="314435"/>
                  </a:lnTo>
                  <a:lnTo>
                    <a:pt x="0" y="314435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27D6E893-EC1D-4A31-BF8B-5482D5E32C11}"/>
                </a:ext>
              </a:extLst>
            </p:cNvPr>
            <p:cNvSpPr/>
            <p:nvPr/>
          </p:nvSpPr>
          <p:spPr>
            <a:xfrm>
              <a:off x="950116" y="473058"/>
              <a:ext cx="45048" cy="270288"/>
            </a:xfrm>
            <a:custGeom>
              <a:avLst/>
              <a:gdLst>
                <a:gd name="connsiteX0" fmla="*/ 0 w 45047"/>
                <a:gd name="connsiteY0" fmla="*/ 0 h 270287"/>
                <a:gd name="connsiteX1" fmla="*/ 45048 w 45047"/>
                <a:gd name="connsiteY1" fmla="*/ 0 h 270287"/>
                <a:gd name="connsiteX2" fmla="*/ 45048 w 45047"/>
                <a:gd name="connsiteY2" fmla="*/ 314435 h 270287"/>
                <a:gd name="connsiteX3" fmla="*/ 0 w 45047"/>
                <a:gd name="connsiteY3" fmla="*/ 314435 h 27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270287">
                  <a:moveTo>
                    <a:pt x="0" y="0"/>
                  </a:moveTo>
                  <a:lnTo>
                    <a:pt x="45048" y="0"/>
                  </a:lnTo>
                  <a:lnTo>
                    <a:pt x="45048" y="314435"/>
                  </a:lnTo>
                  <a:lnTo>
                    <a:pt x="0" y="314435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D7C96769-EE87-4B1C-B952-9FA718B50D60}"/>
                </a:ext>
              </a:extLst>
            </p:cNvPr>
            <p:cNvSpPr/>
            <p:nvPr/>
          </p:nvSpPr>
          <p:spPr>
            <a:xfrm>
              <a:off x="1035256" y="536125"/>
              <a:ext cx="45048" cy="180192"/>
            </a:xfrm>
            <a:custGeom>
              <a:avLst/>
              <a:gdLst>
                <a:gd name="connsiteX0" fmla="*/ 0 w 45047"/>
                <a:gd name="connsiteY0" fmla="*/ 153613 h 180191"/>
                <a:gd name="connsiteX1" fmla="*/ 30633 w 45047"/>
                <a:gd name="connsiteY1" fmla="*/ 186499 h 180191"/>
                <a:gd name="connsiteX2" fmla="*/ 47873 w 45047"/>
                <a:gd name="connsiteY2" fmla="*/ 15355 h 180191"/>
                <a:gd name="connsiteX3" fmla="*/ 32885 w 45047"/>
                <a:gd name="connsiteY3" fmla="*/ 0 h 180191"/>
                <a:gd name="connsiteX4" fmla="*/ 0 w 45047"/>
                <a:gd name="connsiteY4" fmla="*/ 32434 h 180191"/>
                <a:gd name="connsiteX5" fmla="*/ 12294 w 45047"/>
                <a:gd name="connsiteY5" fmla="*/ 141319 h 180191"/>
                <a:gd name="connsiteX6" fmla="*/ 0 w 45047"/>
                <a:gd name="connsiteY6" fmla="*/ 153613 h 18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047" h="180191">
                  <a:moveTo>
                    <a:pt x="0" y="153613"/>
                  </a:moveTo>
                  <a:lnTo>
                    <a:pt x="30633" y="186499"/>
                  </a:lnTo>
                  <a:cubicBezTo>
                    <a:pt x="82654" y="143999"/>
                    <a:pt x="90372" y="67376"/>
                    <a:pt x="47873" y="15355"/>
                  </a:cubicBezTo>
                  <a:cubicBezTo>
                    <a:pt x="43339" y="9805"/>
                    <a:pt x="38324" y="4667"/>
                    <a:pt x="32885" y="0"/>
                  </a:cubicBezTo>
                  <a:lnTo>
                    <a:pt x="0" y="32434"/>
                  </a:lnTo>
                  <a:cubicBezTo>
                    <a:pt x="33463" y="59107"/>
                    <a:pt x="38967" y="107857"/>
                    <a:pt x="12294" y="141319"/>
                  </a:cubicBezTo>
                  <a:cubicBezTo>
                    <a:pt x="8670" y="145866"/>
                    <a:pt x="4546" y="149990"/>
                    <a:pt x="0" y="153613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9C9B14B1-028F-4D2C-9028-430D73C44203}"/>
                </a:ext>
              </a:extLst>
            </p:cNvPr>
            <p:cNvSpPr/>
            <p:nvPr/>
          </p:nvSpPr>
          <p:spPr>
            <a:xfrm>
              <a:off x="1096071" y="471706"/>
              <a:ext cx="90096" cy="315336"/>
            </a:xfrm>
            <a:custGeom>
              <a:avLst/>
              <a:gdLst>
                <a:gd name="connsiteX0" fmla="*/ 34236 w 90095"/>
                <a:gd name="connsiteY0" fmla="*/ 0 h 315335"/>
                <a:gd name="connsiteX1" fmla="*/ 3153 w 90095"/>
                <a:gd name="connsiteY1" fmla="*/ 31984 h 315335"/>
                <a:gd name="connsiteX2" fmla="*/ 16922 w 90095"/>
                <a:gd name="connsiteY2" fmla="*/ 267299 h 315335"/>
                <a:gd name="connsiteX3" fmla="*/ 0 w 90095"/>
                <a:gd name="connsiteY3" fmla="*/ 283802 h 315335"/>
                <a:gd name="connsiteX4" fmla="*/ 30633 w 90095"/>
                <a:gd name="connsiteY4" fmla="*/ 316687 h 315335"/>
                <a:gd name="connsiteX5" fmla="*/ 51766 w 90095"/>
                <a:gd name="connsiteY5" fmla="*/ 19286 h 315335"/>
                <a:gd name="connsiteX6" fmla="*/ 34237 w 90095"/>
                <a:gd name="connsiteY6" fmla="*/ 1351 h 315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095" h="315335">
                  <a:moveTo>
                    <a:pt x="34236" y="0"/>
                  </a:moveTo>
                  <a:lnTo>
                    <a:pt x="3153" y="31984"/>
                  </a:lnTo>
                  <a:cubicBezTo>
                    <a:pt x="71936" y="93163"/>
                    <a:pt x="78100" y="198517"/>
                    <a:pt x="16922" y="267299"/>
                  </a:cubicBezTo>
                  <a:cubicBezTo>
                    <a:pt x="11679" y="273194"/>
                    <a:pt x="6024" y="278709"/>
                    <a:pt x="0" y="283802"/>
                  </a:cubicBezTo>
                  <a:lnTo>
                    <a:pt x="30633" y="316687"/>
                  </a:lnTo>
                  <a:cubicBezTo>
                    <a:pt x="118593" y="240398"/>
                    <a:pt x="128055" y="107247"/>
                    <a:pt x="51766" y="19286"/>
                  </a:cubicBezTo>
                  <a:cubicBezTo>
                    <a:pt x="46284" y="12965"/>
                    <a:pt x="40430" y="6977"/>
                    <a:pt x="34237" y="1351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1" name="Freeform 9">
              <a:extLst>
                <a:ext uri="{FF2B5EF4-FFF2-40B4-BE49-F238E27FC236}">
                  <a16:creationId xmlns:a16="http://schemas.microsoft.com/office/drawing/2014/main" id="{80756E7E-E504-4429-B93F-47DC7348E0C8}"/>
                </a:ext>
              </a:extLst>
            </p:cNvPr>
            <p:cNvSpPr/>
            <p:nvPr/>
          </p:nvSpPr>
          <p:spPr>
            <a:xfrm>
              <a:off x="698259" y="536575"/>
              <a:ext cx="45048" cy="180192"/>
            </a:xfrm>
            <a:custGeom>
              <a:avLst/>
              <a:gdLst>
                <a:gd name="connsiteX0" fmla="*/ 74819 w 45047"/>
                <a:gd name="connsiteY0" fmla="*/ 32885 h 180191"/>
                <a:gd name="connsiteX1" fmla="*/ 44186 w 45047"/>
                <a:gd name="connsiteY1" fmla="*/ 0 h 180191"/>
                <a:gd name="connsiteX2" fmla="*/ 28324 w 45047"/>
                <a:gd name="connsiteY2" fmla="*/ 172557 h 180191"/>
                <a:gd name="connsiteX3" fmla="*/ 41934 w 45047"/>
                <a:gd name="connsiteY3" fmla="*/ 186499 h 180191"/>
                <a:gd name="connsiteX4" fmla="*/ 73017 w 45047"/>
                <a:gd name="connsiteY4" fmla="*/ 154064 h 180191"/>
                <a:gd name="connsiteX5" fmla="*/ 61442 w 45047"/>
                <a:gd name="connsiteY5" fmla="*/ 44460 h 180191"/>
                <a:gd name="connsiteX6" fmla="*/ 73017 w 45047"/>
                <a:gd name="connsiteY6" fmla="*/ 32885 h 18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047" h="180191">
                  <a:moveTo>
                    <a:pt x="74819" y="32885"/>
                  </a:moveTo>
                  <a:lnTo>
                    <a:pt x="44186" y="0"/>
                  </a:lnTo>
                  <a:cubicBezTo>
                    <a:pt x="-7844" y="43270"/>
                    <a:pt x="-14946" y="120526"/>
                    <a:pt x="28324" y="172557"/>
                  </a:cubicBezTo>
                  <a:cubicBezTo>
                    <a:pt x="32484" y="177558"/>
                    <a:pt x="37034" y="182220"/>
                    <a:pt x="41934" y="186499"/>
                  </a:cubicBezTo>
                  <a:lnTo>
                    <a:pt x="73017" y="154064"/>
                  </a:lnTo>
                  <a:cubicBezTo>
                    <a:pt x="39554" y="126994"/>
                    <a:pt x="34372" y="77922"/>
                    <a:pt x="61442" y="44460"/>
                  </a:cubicBezTo>
                  <a:cubicBezTo>
                    <a:pt x="64883" y="40206"/>
                    <a:pt x="68763" y="36326"/>
                    <a:pt x="73017" y="32885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id="{8868D84F-275E-4266-8320-6F0F2C06494E}"/>
                </a:ext>
              </a:extLst>
            </p:cNvPr>
            <p:cNvSpPr/>
            <p:nvPr/>
          </p:nvSpPr>
          <p:spPr>
            <a:xfrm>
              <a:off x="608938" y="470805"/>
              <a:ext cx="90096" cy="315336"/>
            </a:xfrm>
            <a:custGeom>
              <a:avLst/>
              <a:gdLst>
                <a:gd name="connsiteX0" fmla="*/ 102874 w 90095"/>
                <a:gd name="connsiteY0" fmla="*/ 32885 h 315335"/>
                <a:gd name="connsiteX1" fmla="*/ 72241 w 90095"/>
                <a:gd name="connsiteY1" fmla="*/ 0 h 315335"/>
                <a:gd name="connsiteX2" fmla="*/ 52446 w 90095"/>
                <a:gd name="connsiteY2" fmla="*/ 298770 h 315335"/>
                <a:gd name="connsiteX3" fmla="*/ 68637 w 90095"/>
                <a:gd name="connsiteY3" fmla="*/ 315336 h 315335"/>
                <a:gd name="connsiteX4" fmla="*/ 100171 w 90095"/>
                <a:gd name="connsiteY4" fmla="*/ 282901 h 315335"/>
                <a:gd name="connsiteX5" fmla="*/ 44311 w 90095"/>
                <a:gd name="connsiteY5" fmla="*/ 159019 h 315335"/>
                <a:gd name="connsiteX6" fmla="*/ 102874 w 90095"/>
                <a:gd name="connsiteY6" fmla="*/ 32885 h 315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095" h="315335">
                  <a:moveTo>
                    <a:pt x="102874" y="32885"/>
                  </a:moveTo>
                  <a:lnTo>
                    <a:pt x="72241" y="0"/>
                  </a:lnTo>
                  <a:cubicBezTo>
                    <a:pt x="-15728" y="77037"/>
                    <a:pt x="-24591" y="210801"/>
                    <a:pt x="52446" y="298770"/>
                  </a:cubicBezTo>
                  <a:cubicBezTo>
                    <a:pt x="57536" y="304583"/>
                    <a:pt x="62942" y="310113"/>
                    <a:pt x="68637" y="315336"/>
                  </a:cubicBezTo>
                  <a:lnTo>
                    <a:pt x="100171" y="282901"/>
                  </a:lnTo>
                  <a:cubicBezTo>
                    <a:pt x="64751" y="251452"/>
                    <a:pt x="44430" y="206386"/>
                    <a:pt x="44311" y="159019"/>
                  </a:cubicBezTo>
                  <a:cubicBezTo>
                    <a:pt x="44701" y="110490"/>
                    <a:pt x="66054" y="64500"/>
                    <a:pt x="102874" y="32885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</p:grpSp>
      <p:grpSp>
        <p:nvGrpSpPr>
          <p:cNvPr id="23" name="Picture Placeholder 41">
            <a:extLst>
              <a:ext uri="{FF2B5EF4-FFF2-40B4-BE49-F238E27FC236}">
                <a16:creationId xmlns:a16="http://schemas.microsoft.com/office/drawing/2014/main" id="{AC4A983C-E89D-4851-9E96-D6C221BC691F}"/>
              </a:ext>
            </a:extLst>
          </p:cNvPr>
          <p:cNvGrpSpPr/>
          <p:nvPr/>
        </p:nvGrpSpPr>
        <p:grpSpPr>
          <a:xfrm>
            <a:off x="10032548" y="3763914"/>
            <a:ext cx="340424" cy="411209"/>
            <a:chOff x="359537" y="359537"/>
            <a:chExt cx="1081151" cy="1081151"/>
          </a:xfrm>
          <a:solidFill>
            <a:srgbClr val="0000FF"/>
          </a:solidFill>
        </p:grpSpPr>
        <p:sp>
          <p:nvSpPr>
            <p:cNvPr id="24" name="Freeform 2">
              <a:extLst>
                <a:ext uri="{FF2B5EF4-FFF2-40B4-BE49-F238E27FC236}">
                  <a16:creationId xmlns:a16="http://schemas.microsoft.com/office/drawing/2014/main" id="{DE3C85C8-7886-4738-A6B4-46AF04BF6C5D}"/>
                </a:ext>
              </a:extLst>
            </p:cNvPr>
            <p:cNvSpPr/>
            <p:nvPr/>
          </p:nvSpPr>
          <p:spPr>
            <a:xfrm>
              <a:off x="878940" y="428010"/>
              <a:ext cx="45048" cy="900959"/>
            </a:xfrm>
            <a:custGeom>
              <a:avLst/>
              <a:gdLst>
                <a:gd name="connsiteX0" fmla="*/ 0 w 45047"/>
                <a:gd name="connsiteY0" fmla="*/ 0 h 900959"/>
                <a:gd name="connsiteX1" fmla="*/ 45048 w 45047"/>
                <a:gd name="connsiteY1" fmla="*/ 0 h 900959"/>
                <a:gd name="connsiteX2" fmla="*/ 45048 w 45047"/>
                <a:gd name="connsiteY2" fmla="*/ 944656 h 900959"/>
                <a:gd name="connsiteX3" fmla="*/ 0 w 45047"/>
                <a:gd name="connsiteY3" fmla="*/ 944656 h 900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900959">
                  <a:moveTo>
                    <a:pt x="0" y="0"/>
                  </a:moveTo>
                  <a:lnTo>
                    <a:pt x="45048" y="0"/>
                  </a:lnTo>
                  <a:lnTo>
                    <a:pt x="45048" y="944656"/>
                  </a:lnTo>
                  <a:lnTo>
                    <a:pt x="0" y="944656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5" name="Freeform 3">
              <a:extLst>
                <a:ext uri="{FF2B5EF4-FFF2-40B4-BE49-F238E27FC236}">
                  <a16:creationId xmlns:a16="http://schemas.microsoft.com/office/drawing/2014/main" id="{BCCF7988-690B-4F9F-9DEE-A2B1A415246F}"/>
                </a:ext>
              </a:extLst>
            </p:cNvPr>
            <p:cNvSpPr/>
            <p:nvPr/>
          </p:nvSpPr>
          <p:spPr>
            <a:xfrm>
              <a:off x="810467" y="473508"/>
              <a:ext cx="45048" cy="270288"/>
            </a:xfrm>
            <a:custGeom>
              <a:avLst/>
              <a:gdLst>
                <a:gd name="connsiteX0" fmla="*/ 0 w 45047"/>
                <a:gd name="connsiteY0" fmla="*/ 0 h 270287"/>
                <a:gd name="connsiteX1" fmla="*/ 45048 w 45047"/>
                <a:gd name="connsiteY1" fmla="*/ 0 h 270287"/>
                <a:gd name="connsiteX2" fmla="*/ 45048 w 45047"/>
                <a:gd name="connsiteY2" fmla="*/ 314435 h 270287"/>
                <a:gd name="connsiteX3" fmla="*/ 0 w 45047"/>
                <a:gd name="connsiteY3" fmla="*/ 314435 h 27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270287">
                  <a:moveTo>
                    <a:pt x="0" y="0"/>
                  </a:moveTo>
                  <a:lnTo>
                    <a:pt x="45048" y="0"/>
                  </a:lnTo>
                  <a:lnTo>
                    <a:pt x="45048" y="314435"/>
                  </a:lnTo>
                  <a:lnTo>
                    <a:pt x="0" y="314435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6" name="Freeform 6">
              <a:extLst>
                <a:ext uri="{FF2B5EF4-FFF2-40B4-BE49-F238E27FC236}">
                  <a16:creationId xmlns:a16="http://schemas.microsoft.com/office/drawing/2014/main" id="{01D6DF94-4AF3-4FFF-AC40-F225C4A40696}"/>
                </a:ext>
              </a:extLst>
            </p:cNvPr>
            <p:cNvSpPr/>
            <p:nvPr/>
          </p:nvSpPr>
          <p:spPr>
            <a:xfrm>
              <a:off x="950116" y="473058"/>
              <a:ext cx="45048" cy="270288"/>
            </a:xfrm>
            <a:custGeom>
              <a:avLst/>
              <a:gdLst>
                <a:gd name="connsiteX0" fmla="*/ 0 w 45047"/>
                <a:gd name="connsiteY0" fmla="*/ 0 h 270287"/>
                <a:gd name="connsiteX1" fmla="*/ 45048 w 45047"/>
                <a:gd name="connsiteY1" fmla="*/ 0 h 270287"/>
                <a:gd name="connsiteX2" fmla="*/ 45048 w 45047"/>
                <a:gd name="connsiteY2" fmla="*/ 314435 h 270287"/>
                <a:gd name="connsiteX3" fmla="*/ 0 w 45047"/>
                <a:gd name="connsiteY3" fmla="*/ 314435 h 27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047" h="270287">
                  <a:moveTo>
                    <a:pt x="0" y="0"/>
                  </a:moveTo>
                  <a:lnTo>
                    <a:pt x="45048" y="0"/>
                  </a:lnTo>
                  <a:lnTo>
                    <a:pt x="45048" y="314435"/>
                  </a:lnTo>
                  <a:lnTo>
                    <a:pt x="0" y="314435"/>
                  </a:ln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7" name="Freeform 7">
              <a:extLst>
                <a:ext uri="{FF2B5EF4-FFF2-40B4-BE49-F238E27FC236}">
                  <a16:creationId xmlns:a16="http://schemas.microsoft.com/office/drawing/2014/main" id="{50873DE8-9B7A-4AF3-ABB4-EA93E02D465A}"/>
                </a:ext>
              </a:extLst>
            </p:cNvPr>
            <p:cNvSpPr/>
            <p:nvPr/>
          </p:nvSpPr>
          <p:spPr>
            <a:xfrm>
              <a:off x="1035256" y="536125"/>
              <a:ext cx="45048" cy="180192"/>
            </a:xfrm>
            <a:custGeom>
              <a:avLst/>
              <a:gdLst>
                <a:gd name="connsiteX0" fmla="*/ 0 w 45047"/>
                <a:gd name="connsiteY0" fmla="*/ 153613 h 180191"/>
                <a:gd name="connsiteX1" fmla="*/ 30633 w 45047"/>
                <a:gd name="connsiteY1" fmla="*/ 186499 h 180191"/>
                <a:gd name="connsiteX2" fmla="*/ 47873 w 45047"/>
                <a:gd name="connsiteY2" fmla="*/ 15355 h 180191"/>
                <a:gd name="connsiteX3" fmla="*/ 32885 w 45047"/>
                <a:gd name="connsiteY3" fmla="*/ 0 h 180191"/>
                <a:gd name="connsiteX4" fmla="*/ 0 w 45047"/>
                <a:gd name="connsiteY4" fmla="*/ 32434 h 180191"/>
                <a:gd name="connsiteX5" fmla="*/ 12294 w 45047"/>
                <a:gd name="connsiteY5" fmla="*/ 141319 h 180191"/>
                <a:gd name="connsiteX6" fmla="*/ 0 w 45047"/>
                <a:gd name="connsiteY6" fmla="*/ 153613 h 18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047" h="180191">
                  <a:moveTo>
                    <a:pt x="0" y="153613"/>
                  </a:moveTo>
                  <a:lnTo>
                    <a:pt x="30633" y="186499"/>
                  </a:lnTo>
                  <a:cubicBezTo>
                    <a:pt x="82654" y="143999"/>
                    <a:pt x="90372" y="67376"/>
                    <a:pt x="47873" y="15355"/>
                  </a:cubicBezTo>
                  <a:cubicBezTo>
                    <a:pt x="43339" y="9805"/>
                    <a:pt x="38324" y="4667"/>
                    <a:pt x="32885" y="0"/>
                  </a:cubicBezTo>
                  <a:lnTo>
                    <a:pt x="0" y="32434"/>
                  </a:lnTo>
                  <a:cubicBezTo>
                    <a:pt x="33463" y="59107"/>
                    <a:pt x="38967" y="107857"/>
                    <a:pt x="12294" y="141319"/>
                  </a:cubicBezTo>
                  <a:cubicBezTo>
                    <a:pt x="8670" y="145866"/>
                    <a:pt x="4546" y="149990"/>
                    <a:pt x="0" y="153613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8" name="Freeform 8">
              <a:extLst>
                <a:ext uri="{FF2B5EF4-FFF2-40B4-BE49-F238E27FC236}">
                  <a16:creationId xmlns:a16="http://schemas.microsoft.com/office/drawing/2014/main" id="{8D6E8D7F-F431-44BB-932E-2ED961473320}"/>
                </a:ext>
              </a:extLst>
            </p:cNvPr>
            <p:cNvSpPr/>
            <p:nvPr/>
          </p:nvSpPr>
          <p:spPr>
            <a:xfrm>
              <a:off x="1096071" y="471706"/>
              <a:ext cx="90096" cy="315336"/>
            </a:xfrm>
            <a:custGeom>
              <a:avLst/>
              <a:gdLst>
                <a:gd name="connsiteX0" fmla="*/ 34236 w 90095"/>
                <a:gd name="connsiteY0" fmla="*/ 0 h 315335"/>
                <a:gd name="connsiteX1" fmla="*/ 3153 w 90095"/>
                <a:gd name="connsiteY1" fmla="*/ 31984 h 315335"/>
                <a:gd name="connsiteX2" fmla="*/ 16922 w 90095"/>
                <a:gd name="connsiteY2" fmla="*/ 267299 h 315335"/>
                <a:gd name="connsiteX3" fmla="*/ 0 w 90095"/>
                <a:gd name="connsiteY3" fmla="*/ 283802 h 315335"/>
                <a:gd name="connsiteX4" fmla="*/ 30633 w 90095"/>
                <a:gd name="connsiteY4" fmla="*/ 316687 h 315335"/>
                <a:gd name="connsiteX5" fmla="*/ 51766 w 90095"/>
                <a:gd name="connsiteY5" fmla="*/ 19286 h 315335"/>
                <a:gd name="connsiteX6" fmla="*/ 34237 w 90095"/>
                <a:gd name="connsiteY6" fmla="*/ 1351 h 315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095" h="315335">
                  <a:moveTo>
                    <a:pt x="34236" y="0"/>
                  </a:moveTo>
                  <a:lnTo>
                    <a:pt x="3153" y="31984"/>
                  </a:lnTo>
                  <a:cubicBezTo>
                    <a:pt x="71936" y="93163"/>
                    <a:pt x="78100" y="198517"/>
                    <a:pt x="16922" y="267299"/>
                  </a:cubicBezTo>
                  <a:cubicBezTo>
                    <a:pt x="11679" y="273194"/>
                    <a:pt x="6024" y="278709"/>
                    <a:pt x="0" y="283802"/>
                  </a:cubicBezTo>
                  <a:lnTo>
                    <a:pt x="30633" y="316687"/>
                  </a:lnTo>
                  <a:cubicBezTo>
                    <a:pt x="118593" y="240398"/>
                    <a:pt x="128055" y="107247"/>
                    <a:pt x="51766" y="19286"/>
                  </a:cubicBezTo>
                  <a:cubicBezTo>
                    <a:pt x="46284" y="12965"/>
                    <a:pt x="40430" y="6977"/>
                    <a:pt x="34237" y="1351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9" name="Freeform 9">
              <a:extLst>
                <a:ext uri="{FF2B5EF4-FFF2-40B4-BE49-F238E27FC236}">
                  <a16:creationId xmlns:a16="http://schemas.microsoft.com/office/drawing/2014/main" id="{954CE319-057A-4545-93C2-ABF46329C2C3}"/>
                </a:ext>
              </a:extLst>
            </p:cNvPr>
            <p:cNvSpPr/>
            <p:nvPr/>
          </p:nvSpPr>
          <p:spPr>
            <a:xfrm>
              <a:off x="698259" y="536575"/>
              <a:ext cx="45048" cy="180192"/>
            </a:xfrm>
            <a:custGeom>
              <a:avLst/>
              <a:gdLst>
                <a:gd name="connsiteX0" fmla="*/ 74819 w 45047"/>
                <a:gd name="connsiteY0" fmla="*/ 32885 h 180191"/>
                <a:gd name="connsiteX1" fmla="*/ 44186 w 45047"/>
                <a:gd name="connsiteY1" fmla="*/ 0 h 180191"/>
                <a:gd name="connsiteX2" fmla="*/ 28324 w 45047"/>
                <a:gd name="connsiteY2" fmla="*/ 172557 h 180191"/>
                <a:gd name="connsiteX3" fmla="*/ 41934 w 45047"/>
                <a:gd name="connsiteY3" fmla="*/ 186499 h 180191"/>
                <a:gd name="connsiteX4" fmla="*/ 73017 w 45047"/>
                <a:gd name="connsiteY4" fmla="*/ 154064 h 180191"/>
                <a:gd name="connsiteX5" fmla="*/ 61442 w 45047"/>
                <a:gd name="connsiteY5" fmla="*/ 44460 h 180191"/>
                <a:gd name="connsiteX6" fmla="*/ 73017 w 45047"/>
                <a:gd name="connsiteY6" fmla="*/ 32885 h 180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047" h="180191">
                  <a:moveTo>
                    <a:pt x="74819" y="32885"/>
                  </a:moveTo>
                  <a:lnTo>
                    <a:pt x="44186" y="0"/>
                  </a:lnTo>
                  <a:cubicBezTo>
                    <a:pt x="-7844" y="43270"/>
                    <a:pt x="-14946" y="120526"/>
                    <a:pt x="28324" y="172557"/>
                  </a:cubicBezTo>
                  <a:cubicBezTo>
                    <a:pt x="32484" y="177558"/>
                    <a:pt x="37034" y="182220"/>
                    <a:pt x="41934" y="186499"/>
                  </a:cubicBezTo>
                  <a:lnTo>
                    <a:pt x="73017" y="154064"/>
                  </a:lnTo>
                  <a:cubicBezTo>
                    <a:pt x="39554" y="126994"/>
                    <a:pt x="34372" y="77922"/>
                    <a:pt x="61442" y="44460"/>
                  </a:cubicBezTo>
                  <a:cubicBezTo>
                    <a:pt x="64883" y="40206"/>
                    <a:pt x="68763" y="36326"/>
                    <a:pt x="73017" y="32885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30" name="Freeform 10">
              <a:extLst>
                <a:ext uri="{FF2B5EF4-FFF2-40B4-BE49-F238E27FC236}">
                  <a16:creationId xmlns:a16="http://schemas.microsoft.com/office/drawing/2014/main" id="{5EEDB084-8514-4BA1-AE0F-755C41DC03D3}"/>
                </a:ext>
              </a:extLst>
            </p:cNvPr>
            <p:cNvSpPr/>
            <p:nvPr/>
          </p:nvSpPr>
          <p:spPr>
            <a:xfrm>
              <a:off x="608938" y="470805"/>
              <a:ext cx="90096" cy="315336"/>
            </a:xfrm>
            <a:custGeom>
              <a:avLst/>
              <a:gdLst>
                <a:gd name="connsiteX0" fmla="*/ 102874 w 90095"/>
                <a:gd name="connsiteY0" fmla="*/ 32885 h 315335"/>
                <a:gd name="connsiteX1" fmla="*/ 72241 w 90095"/>
                <a:gd name="connsiteY1" fmla="*/ 0 h 315335"/>
                <a:gd name="connsiteX2" fmla="*/ 52446 w 90095"/>
                <a:gd name="connsiteY2" fmla="*/ 298770 h 315335"/>
                <a:gd name="connsiteX3" fmla="*/ 68637 w 90095"/>
                <a:gd name="connsiteY3" fmla="*/ 315336 h 315335"/>
                <a:gd name="connsiteX4" fmla="*/ 100171 w 90095"/>
                <a:gd name="connsiteY4" fmla="*/ 282901 h 315335"/>
                <a:gd name="connsiteX5" fmla="*/ 44311 w 90095"/>
                <a:gd name="connsiteY5" fmla="*/ 159019 h 315335"/>
                <a:gd name="connsiteX6" fmla="*/ 102874 w 90095"/>
                <a:gd name="connsiteY6" fmla="*/ 32885 h 315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095" h="315335">
                  <a:moveTo>
                    <a:pt x="102874" y="32885"/>
                  </a:moveTo>
                  <a:lnTo>
                    <a:pt x="72241" y="0"/>
                  </a:lnTo>
                  <a:cubicBezTo>
                    <a:pt x="-15728" y="77037"/>
                    <a:pt x="-24591" y="210801"/>
                    <a:pt x="52446" y="298770"/>
                  </a:cubicBezTo>
                  <a:cubicBezTo>
                    <a:pt x="57536" y="304583"/>
                    <a:pt x="62942" y="310113"/>
                    <a:pt x="68637" y="315336"/>
                  </a:cubicBezTo>
                  <a:lnTo>
                    <a:pt x="100171" y="282901"/>
                  </a:lnTo>
                  <a:cubicBezTo>
                    <a:pt x="64751" y="251452"/>
                    <a:pt x="44430" y="206386"/>
                    <a:pt x="44311" y="159019"/>
                  </a:cubicBezTo>
                  <a:cubicBezTo>
                    <a:pt x="44701" y="110490"/>
                    <a:pt x="66054" y="64500"/>
                    <a:pt x="102874" y="32885"/>
                  </a:cubicBezTo>
                  <a:close/>
                </a:path>
              </a:pathLst>
            </a:custGeom>
            <a:grpFill/>
            <a:ln w="448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</p:grpSp>
      <p:sp>
        <p:nvSpPr>
          <p:cNvPr id="31" name="Oval 30">
            <a:extLst>
              <a:ext uri="{FF2B5EF4-FFF2-40B4-BE49-F238E27FC236}">
                <a16:creationId xmlns:a16="http://schemas.microsoft.com/office/drawing/2014/main" id="{BABA9CB9-B1DC-48A0-BE7F-912F30C82827}"/>
              </a:ext>
            </a:extLst>
          </p:cNvPr>
          <p:cNvSpPr/>
          <p:nvPr/>
        </p:nvSpPr>
        <p:spPr bwMode="auto">
          <a:xfrm>
            <a:off x="7016539" y="2473561"/>
            <a:ext cx="2400120" cy="240012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87B25DE-4EBD-4DA2-9857-9041214E8961}"/>
              </a:ext>
            </a:extLst>
          </p:cNvPr>
          <p:cNvSpPr/>
          <p:nvPr/>
        </p:nvSpPr>
        <p:spPr bwMode="auto">
          <a:xfrm>
            <a:off x="7457154" y="3151316"/>
            <a:ext cx="2400120" cy="240012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8E2402B8-8640-4368-A760-A6BF360C1853}"/>
              </a:ext>
            </a:extLst>
          </p:cNvPr>
          <p:cNvSpPr/>
          <p:nvPr/>
        </p:nvSpPr>
        <p:spPr bwMode="auto">
          <a:xfrm>
            <a:off x="8996033" y="2761234"/>
            <a:ext cx="2400120" cy="240012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7CD9E5B-FC05-421D-8548-7B7B01B32BAC}"/>
              </a:ext>
            </a:extLst>
          </p:cNvPr>
          <p:cNvSpPr/>
          <p:nvPr/>
        </p:nvSpPr>
        <p:spPr bwMode="auto">
          <a:xfrm>
            <a:off x="9363785" y="4246219"/>
            <a:ext cx="288032" cy="196101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STA1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6755EF8-C741-4A9F-9532-4A3F1B159278}"/>
              </a:ext>
            </a:extLst>
          </p:cNvPr>
          <p:cNvSpPr/>
          <p:nvPr/>
        </p:nvSpPr>
        <p:spPr bwMode="auto">
          <a:xfrm>
            <a:off x="10148815" y="4464124"/>
            <a:ext cx="288032" cy="196101"/>
          </a:xfrm>
          <a:prstGeom prst="rect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7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STA2</a:t>
            </a:r>
            <a:endParaRPr kumimoji="0" lang="en-US" sz="700" b="0" i="0" u="none" strike="noStrike" cap="none" normalizeH="0" baseline="0" dirty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9B42C8E-9ABB-4AE1-A21A-24C9DE3D0B7B}"/>
              </a:ext>
            </a:extLst>
          </p:cNvPr>
          <p:cNvSpPr/>
          <p:nvPr/>
        </p:nvSpPr>
        <p:spPr bwMode="auto">
          <a:xfrm>
            <a:off x="8259985" y="3668006"/>
            <a:ext cx="288032" cy="1961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AP1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0B053B3-4BFD-4712-9B70-41B3F9A34EFF}"/>
              </a:ext>
            </a:extLst>
          </p:cNvPr>
          <p:cNvSpPr/>
          <p:nvPr/>
        </p:nvSpPr>
        <p:spPr bwMode="auto">
          <a:xfrm>
            <a:off x="8651728" y="4346197"/>
            <a:ext cx="288032" cy="1961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AP2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6138D5F-473A-4A34-8E92-D7677EF7628A}"/>
              </a:ext>
            </a:extLst>
          </p:cNvPr>
          <p:cNvSpPr/>
          <p:nvPr/>
        </p:nvSpPr>
        <p:spPr bwMode="auto">
          <a:xfrm>
            <a:off x="10202128" y="3941578"/>
            <a:ext cx="288032" cy="1961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AP3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02257-8D54-4054-A355-98613F5BE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Option 1: Centralized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5C72E-AC24-496F-9A16-34EE4FF36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The sharing AP is in control of the MU-RTS/CTS procedure</a:t>
            </a:r>
          </a:p>
          <a:p>
            <a:endParaRPr lang="sv-SE" sz="1200" dirty="0"/>
          </a:p>
          <a:p>
            <a:r>
              <a:rPr lang="sv-SE" dirty="0"/>
              <a:t>Example: Change the MU-RTS such that the sharing AP can request CTS transmissions from STAs in neighboring BSSs</a:t>
            </a:r>
          </a:p>
          <a:p>
            <a:endParaRPr lang="sv-SE" sz="1200" dirty="0"/>
          </a:p>
          <a:p>
            <a:r>
              <a:rPr lang="sv-SE" dirty="0">
                <a:solidFill>
                  <a:srgbClr val="00B050"/>
                </a:solidFill>
              </a:rPr>
              <a:t>Pros:</a:t>
            </a:r>
          </a:p>
          <a:p>
            <a:r>
              <a:rPr lang="sv-SE" sz="2000" dirty="0">
                <a:solidFill>
                  <a:srgbClr val="00B050"/>
                </a:solidFill>
              </a:rPr>
              <a:t>	</a:t>
            </a:r>
            <a:r>
              <a:rPr lang="sv-SE" sz="2000" b="0" dirty="0">
                <a:solidFill>
                  <a:srgbClr val="00B050"/>
                </a:solidFill>
              </a:rPr>
              <a:t>Requires no extra overhead</a:t>
            </a:r>
          </a:p>
          <a:p>
            <a:r>
              <a:rPr lang="sv-SE" dirty="0">
                <a:solidFill>
                  <a:srgbClr val="FF0000"/>
                </a:solidFill>
              </a:rPr>
              <a:t>Cons:</a:t>
            </a:r>
          </a:p>
          <a:p>
            <a:r>
              <a:rPr lang="sv-SE" sz="2000" dirty="0">
                <a:solidFill>
                  <a:srgbClr val="FF0000"/>
                </a:solidFill>
              </a:rPr>
              <a:t>	</a:t>
            </a:r>
            <a:r>
              <a:rPr lang="sv-SE" sz="2000" b="0" dirty="0">
                <a:solidFill>
                  <a:srgbClr val="FF0000"/>
                </a:solidFill>
              </a:rPr>
              <a:t>Does not provide as much coverage as the MU-RTS/CTS in each single BSS</a:t>
            </a:r>
          </a:p>
          <a:p>
            <a:r>
              <a:rPr lang="sv-SE" sz="2000" b="0" dirty="0">
                <a:solidFill>
                  <a:srgbClr val="FF0000"/>
                </a:solidFill>
              </a:rPr>
              <a:t>	Requires some global information (e.g. Global ID information)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643F4E-7A7A-4098-BECE-51C7F47166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3A030-E397-4F7C-929E-DEFE033602D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DAD030-0E75-4E46-B9F7-ADBD7F2E47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0260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A7D08-95B9-45C9-ABC1-571235355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Option 2: Distributed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46791-77E0-4141-A1E2-51BA54276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447" y="1768441"/>
            <a:ext cx="10361084" cy="4113213"/>
          </a:xfrm>
        </p:spPr>
        <p:txBody>
          <a:bodyPr/>
          <a:lstStyle/>
          <a:p>
            <a:r>
              <a:rPr lang="sv-SE" dirty="0"/>
              <a:t>Each AP performs local MU-RTS/CTS frame exchanges within their BSS</a:t>
            </a:r>
          </a:p>
          <a:p>
            <a:endParaRPr lang="sv-SE" sz="1200" dirty="0"/>
          </a:p>
          <a:p>
            <a:r>
              <a:rPr lang="sv-SE" dirty="0"/>
              <a:t>Example: The sharing AP sends a trigger to the shared APs scheduling the local MU-RTS/CTS</a:t>
            </a:r>
          </a:p>
          <a:p>
            <a:endParaRPr lang="sv-SE" sz="1200" dirty="0"/>
          </a:p>
          <a:p>
            <a:r>
              <a:rPr lang="sv-SE" dirty="0">
                <a:solidFill>
                  <a:srgbClr val="00B050"/>
                </a:solidFill>
              </a:rPr>
              <a:t>Pros:</a:t>
            </a:r>
          </a:p>
          <a:p>
            <a:pPr lvl="1"/>
            <a:r>
              <a:rPr lang="sv-SE" dirty="0">
                <a:solidFill>
                  <a:srgbClr val="00B050"/>
                </a:solidFill>
              </a:rPr>
              <a:t>Provides similar protection as single cell MU-RTS/CTS</a:t>
            </a:r>
          </a:p>
          <a:p>
            <a:pPr lvl="1"/>
            <a:r>
              <a:rPr lang="sv-SE" dirty="0">
                <a:solidFill>
                  <a:srgbClr val="00B050"/>
                </a:solidFill>
              </a:rPr>
              <a:t>No changes needed to the MU-RTS/CTS frames</a:t>
            </a:r>
          </a:p>
          <a:p>
            <a:pPr lvl="1"/>
            <a:r>
              <a:rPr lang="sv-SE" dirty="0">
                <a:solidFill>
                  <a:srgbClr val="00B050"/>
                </a:solidFill>
              </a:rPr>
              <a:t>Can be multiplexed with the AP coordination setup frames</a:t>
            </a:r>
          </a:p>
          <a:p>
            <a:r>
              <a:rPr lang="sv-SE" dirty="0">
                <a:solidFill>
                  <a:srgbClr val="FF0000"/>
                </a:solidFill>
              </a:rPr>
              <a:t>Cons:</a:t>
            </a:r>
          </a:p>
          <a:p>
            <a:r>
              <a:rPr lang="sv-SE" sz="2000" dirty="0">
                <a:solidFill>
                  <a:srgbClr val="FF0000"/>
                </a:solidFill>
              </a:rPr>
              <a:t>		</a:t>
            </a:r>
            <a:r>
              <a:rPr lang="sv-SE" sz="2000" b="0" dirty="0">
                <a:solidFill>
                  <a:srgbClr val="FF0000"/>
                </a:solidFill>
              </a:rPr>
              <a:t>Requires some extra overhead compared centralized solution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BFDE8A-E158-4DB5-AF0D-852E44E22E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1FCD5-E50D-4631-AF92-161FDA2202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8D308E-5A92-47FA-BADE-BAC0B164CB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6897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believe the increased hidden node problem in multi-AP environments (e.g. coordinated AP transmission) should be addressed by </a:t>
            </a:r>
            <a:r>
              <a:rPr lang="en-GB" dirty="0" err="1"/>
              <a:t>TGbe</a:t>
            </a:r>
            <a:r>
              <a:rPr lang="en-GB" dirty="0"/>
              <a:t>?</a:t>
            </a:r>
          </a:p>
          <a:p>
            <a:endParaRPr lang="en-GB" dirty="0"/>
          </a:p>
          <a:p>
            <a:r>
              <a:rPr lang="en-GB" dirty="0"/>
              <a:t>Yes/No/Abstain: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4734A-B105-4560-BB2C-32623BDE8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1F6EE-F450-43CF-9935-1492C3545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Do you prefer a centralized solution as in option 1 or a distributed as in </a:t>
            </a:r>
          </a:p>
          <a:p>
            <a:r>
              <a:rPr lang="sv-SE" dirty="0"/>
              <a:t>	option 2 to address the problem in SP 1? (The exact nature of the solution is TBD)</a:t>
            </a:r>
          </a:p>
          <a:p>
            <a:endParaRPr lang="sv-SE" dirty="0"/>
          </a:p>
          <a:p>
            <a:r>
              <a:rPr lang="sv-SE" dirty="0"/>
              <a:t>Option 1/Option 2/Abstain: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13725-AD22-4D26-B47E-DDA0B7CD7C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01FC6-8115-4ED8-B5E3-B30088665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A43B8F-7156-4583-8DB2-7E2B95C5F5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8988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</a:t>
            </a:r>
            <a:r>
              <a:rPr lang="en-GB" dirty="0">
                <a:hlinkClick r:id="rId3"/>
              </a:rPr>
              <a:t>https://mentor.ieee.org/802.11/dcn/19/11-19-1262-09-00be-specification-framework-for-tgbe.docx</a:t>
            </a:r>
            <a:r>
              <a:rPr lang="en-GB" dirty="0"/>
              <a:t> </a:t>
            </a:r>
          </a:p>
          <a:p>
            <a:r>
              <a:rPr lang="en-GB" dirty="0"/>
              <a:t>[2]	</a:t>
            </a:r>
            <a:r>
              <a:rPr lang="en-GB" dirty="0">
                <a:hlinkClick r:id="rId4"/>
              </a:rPr>
              <a:t>https://mentor.ieee.org/802.11/dcn/20/11-20-0643-00-00be-mu-rts-in-multi-ap-operation.pptx</a:t>
            </a:r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3" ma:contentTypeDescription="Create a new document." ma:contentTypeScope="" ma:versionID="18932effffb448ca6814626b164f3f24">
  <xsd:schema xmlns:xsd="http://www.w3.org/2001/XMLSchema" xmlns:xs="http://www.w3.org/2001/XMLSchema" xmlns:p="http://schemas.microsoft.com/office/2006/metadata/properties" xmlns:ns3="6f846979-0e6f-42ff-8b87-e1893efeda99" xmlns:ns4="db33437f-65a5-48c5-b537-19efd290f967" targetNamespace="http://schemas.microsoft.com/office/2006/metadata/properties" ma:root="true" ma:fieldsID="b600a937ee3d06ab6c79a7a5603f0094" ns3:_="" ns4:_="">
    <xsd:import namespace="6f846979-0e6f-42ff-8b87-e1893efeda99"/>
    <xsd:import namespace="db33437f-65a5-48c5-b537-19efd290f9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9DBD0C-3DF7-4653-AE74-BF9F2C0894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34A982-3E97-4EB0-9802-F81AEEAB02B7}">
  <ds:schemaRefs>
    <ds:schemaRef ds:uri="http://schemas.microsoft.com/office/2006/metadata/properties"/>
    <ds:schemaRef ds:uri="db33437f-65a5-48c5-b537-19efd290f967"/>
    <ds:schemaRef ds:uri="http://purl.org/dc/terms/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3BFD701-58DE-4A98-B158-313219A808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db33437f-65a5-48c5-b537-19efd290f9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1387</TotalTime>
  <Words>423</Words>
  <Application>Microsoft Office PowerPoint</Application>
  <PresentationFormat>Widescreen</PresentationFormat>
  <Paragraphs>96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Hidden Node Protection in Coordinated AP Transmissions</vt:lpstr>
      <vt:lpstr>Abstract</vt:lpstr>
      <vt:lpstr>Hidden Node Problem in Multi-AP</vt:lpstr>
      <vt:lpstr>Option 1: Centralized</vt:lpstr>
      <vt:lpstr>Option 2: Distributed</vt:lpstr>
      <vt:lpstr>Straw Poll 1</vt:lpstr>
      <vt:lpstr>Straw Poll 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RTS/CTS with TXOP sharing</dc:title>
  <dc:creator>Dennis Sundman</dc:creator>
  <cp:lastModifiedBy>Dennis Sundman</cp:lastModifiedBy>
  <cp:revision>40</cp:revision>
  <cp:lastPrinted>1601-01-01T00:00:00Z</cp:lastPrinted>
  <dcterms:created xsi:type="dcterms:W3CDTF">2020-05-27T14:17:45Z</dcterms:created>
  <dcterms:modified xsi:type="dcterms:W3CDTF">2020-06-22T06:22:35Z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</Properties>
</file>