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321" r:id="rId3"/>
    <p:sldId id="355" r:id="rId4"/>
    <p:sldId id="353" r:id="rId5"/>
    <p:sldId id="360" r:id="rId6"/>
    <p:sldId id="352" r:id="rId7"/>
    <p:sldId id="354" r:id="rId8"/>
    <p:sldId id="331" r:id="rId9"/>
    <p:sldId id="361" r:id="rId10"/>
    <p:sldId id="337" r:id="rId11"/>
    <p:sldId id="350" r:id="rId12"/>
    <p:sldId id="362" r:id="rId13"/>
    <p:sldId id="334" r:id="rId14"/>
    <p:sldId id="359" r:id="rId15"/>
    <p:sldId id="333" r:id="rId16"/>
    <p:sldId id="356" r:id="rId17"/>
    <p:sldId id="351" r:id="rId18"/>
    <p:sldId id="357" r:id="rId19"/>
    <p:sldId id="358"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93862" cy="276999"/>
          </a:xfrm>
        </p:spPr>
        <p:txBody>
          <a:bodyPr/>
          <a:lstStyle/>
          <a:p>
            <a:pPr>
              <a:defRPr/>
            </a:pPr>
            <a:r>
              <a:rPr lang="en-US" altLang="ko-KR" dirty="0" smtClean="0"/>
              <a:t>June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June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May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802.11-20/0930r1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User-specific field in EHT-SIG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2020-06-23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0515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June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user-specific field of EHT SIG in </a:t>
            </a:r>
            <a:r>
              <a:rPr lang="en-US" altLang="ko-KR" dirty="0"/>
              <a:t>EHT PPDU that is sent to multiple user consists </a:t>
            </a:r>
            <a:r>
              <a:rPr lang="en-US" altLang="ko-KR" dirty="0" smtClean="0"/>
              <a:t>of the user block field(s) that is made up of 2 user fields? </a:t>
            </a:r>
          </a:p>
          <a:p>
            <a:pPr lvl="1"/>
            <a:r>
              <a:rPr lang="en-US" altLang="ko-KR" dirty="0" smtClean="0"/>
              <a:t>The user </a:t>
            </a:r>
            <a:r>
              <a:rPr lang="en-US" altLang="ko-KR" dirty="0"/>
              <a:t>block </a:t>
            </a:r>
            <a:r>
              <a:rPr lang="en-US" altLang="ko-KR" dirty="0" smtClean="0"/>
              <a:t>field includes the CRC and tail bits. </a:t>
            </a:r>
          </a:p>
          <a:p>
            <a:pPr lvl="2"/>
            <a:r>
              <a:rPr lang="en-US" altLang="ko-KR" dirty="0"/>
              <a:t>The number of bits for CRC is </a:t>
            </a:r>
            <a:r>
              <a:rPr lang="en-US" altLang="ko-KR" dirty="0" smtClean="0"/>
              <a:t>4.</a:t>
            </a:r>
            <a:endParaRPr lang="en-US" altLang="ko-KR" dirty="0"/>
          </a:p>
          <a:p>
            <a:pPr lvl="2"/>
            <a:r>
              <a:rPr lang="en-US" altLang="ko-KR" dirty="0"/>
              <a:t>The number of tail bits is </a:t>
            </a:r>
            <a:r>
              <a:rPr lang="en-US" altLang="ko-KR" dirty="0" smtClean="0"/>
              <a:t>6. </a:t>
            </a:r>
            <a:endParaRPr lang="en-US" altLang="ko-KR" dirty="0"/>
          </a:p>
          <a:p>
            <a:pPr lvl="2"/>
            <a:endParaRPr lang="en-US" altLang="ko-KR" dirty="0" smtClean="0"/>
          </a:p>
          <a:p>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2936095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user field in </a:t>
            </a:r>
            <a:r>
              <a:rPr lang="en-US" altLang="ko-KR" dirty="0"/>
              <a:t>EHT PPDU that is sent to multiple user includes </a:t>
            </a:r>
            <a:r>
              <a:rPr lang="en-US" altLang="ko-KR" dirty="0" smtClean="0"/>
              <a:t>the a subfield that indicates the number of spatial streams for each user.  </a:t>
            </a:r>
          </a:p>
          <a:p>
            <a:pPr lvl="1"/>
            <a:r>
              <a:rPr lang="en-US" altLang="ko-KR" dirty="0" smtClean="0"/>
              <a:t>For MU-MIMO allocation</a:t>
            </a:r>
          </a:p>
          <a:p>
            <a:pPr lvl="2"/>
            <a:r>
              <a:rPr lang="en-US" altLang="ko-KR" dirty="0"/>
              <a:t>Spatial Configuration </a:t>
            </a:r>
            <a:endParaRPr lang="en-US" altLang="ko-KR" dirty="0" smtClean="0"/>
          </a:p>
          <a:p>
            <a:pPr lvl="3"/>
            <a:r>
              <a:rPr lang="en-US" altLang="ko-KR" dirty="0" smtClean="0"/>
              <a:t>Indicates the number of spatial streams for a user	in MU-MIMO allocation</a:t>
            </a:r>
          </a:p>
          <a:p>
            <a:pPr lvl="1"/>
            <a:r>
              <a:rPr lang="en-US" altLang="ko-KR" dirty="0" smtClean="0"/>
              <a:t>For non-MU-MIMO allocation</a:t>
            </a:r>
            <a:endParaRPr lang="en-US" altLang="ko-KR" dirty="0"/>
          </a:p>
          <a:p>
            <a:pPr lvl="2"/>
            <a:r>
              <a:rPr lang="en-US" altLang="ko-KR" dirty="0" smtClean="0"/>
              <a:t>NSTS</a:t>
            </a:r>
            <a:endParaRPr lang="en-US" altLang="ko-KR" dirty="0"/>
          </a:p>
          <a:p>
            <a:pPr lvl="1"/>
            <a:r>
              <a:rPr lang="en-US" altLang="ko-KR" dirty="0" smtClean="0"/>
              <a:t>Y/N/A</a:t>
            </a:r>
            <a:endParaRPr lang="en-US" altLang="ko-KR" dirty="0"/>
          </a:p>
          <a:p>
            <a:endParaRPr lang="en-US" altLang="ko-KR" dirty="0"/>
          </a:p>
          <a:p>
            <a:pPr lvl="2"/>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May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81244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a:t>
            </a:r>
            <a:r>
              <a:rPr lang="en-US" altLang="ko-KR" dirty="0" err="1" smtClean="0"/>
              <a:t>Nsts</a:t>
            </a:r>
            <a:r>
              <a:rPr lang="en-US" altLang="ko-KR" dirty="0" smtClean="0"/>
              <a:t> subfield of user field for non-MU-MIMO allocation consists </a:t>
            </a:r>
            <a:r>
              <a:rPr lang="en-US" altLang="ko-KR" dirty="0"/>
              <a:t>of </a:t>
            </a:r>
            <a:r>
              <a:rPr lang="en-US" altLang="ko-KR" dirty="0" smtClean="0"/>
              <a:t>4bits</a:t>
            </a:r>
            <a:r>
              <a:rPr lang="en-US" altLang="ko-KR" dirty="0"/>
              <a:t>?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26608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that the spatial configuration subfield of user field for MU-MIMO allocation consists of 6bits? </a:t>
            </a:r>
          </a:p>
          <a:p>
            <a:endParaRPr lang="en-US" altLang="ko-KR" dirty="0"/>
          </a:p>
          <a:p>
            <a:endParaRPr lang="en-US" altLang="ko-KR" dirty="0" smtClean="0"/>
          </a:p>
          <a:p>
            <a:endParaRPr lang="en-US" altLang="ko-KR" dirty="0"/>
          </a:p>
          <a:p>
            <a:pPr lvl="1"/>
            <a:r>
              <a:rPr lang="en-US" altLang="ko-KR" dirty="0" smtClean="0"/>
              <a:t>Y/N/A</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4264451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the spatial </a:t>
            </a:r>
            <a:r>
              <a:rPr lang="en-US" altLang="ko-KR" dirty="0"/>
              <a:t>configuration </a:t>
            </a:r>
            <a:r>
              <a:rPr lang="en-US" altLang="ko-KR" dirty="0" smtClean="0"/>
              <a:t>subfield is defined as described in slide 14~16? </a:t>
            </a:r>
          </a:p>
          <a:p>
            <a:endParaRPr lang="en-US" altLang="ko-KR" dirty="0"/>
          </a:p>
          <a:p>
            <a:pPr lvl="1"/>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726076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GB" altLang="ko-KR" dirty="0" smtClean="0"/>
              <a:t>[1] 11-20/556r26, </a:t>
            </a:r>
            <a:r>
              <a:rPr lang="en-US" altLang="ko-KR" dirty="0"/>
              <a:t>Compendium of straw polls </a:t>
            </a:r>
            <a:r>
              <a:rPr lang="en-US" altLang="ko-KR" dirty="0" smtClean="0"/>
              <a:t>and potential </a:t>
            </a:r>
            <a:r>
              <a:rPr lang="en-US" altLang="ko-KR" dirty="0"/>
              <a:t>changes to the Specification Framework </a:t>
            </a:r>
            <a:r>
              <a:rPr lang="en-US" altLang="ko-KR" dirty="0" smtClean="0"/>
              <a:t>Document,(Edward Au, Huawei )</a:t>
            </a:r>
          </a:p>
          <a:p>
            <a:r>
              <a:rPr lang="en-US" altLang="ko-KR" dirty="0"/>
              <a:t>[2] 11-15/1059r2, SIG-B Encoding Structure Part II, (Ron </a:t>
            </a:r>
            <a:r>
              <a:rPr lang="en-US" altLang="ko-KR" dirty="0" smtClean="0"/>
              <a:t>Porat, Broadcom )</a:t>
            </a:r>
          </a:p>
          <a:p>
            <a:endParaRPr lang="en-GB" altLang="ko-KR" dirty="0" smtClean="0"/>
          </a:p>
          <a:p>
            <a:endParaRPr lang="ko-KR" altLang="ko-KR" dirty="0"/>
          </a:p>
          <a:p>
            <a:endParaRPr lang="ko-KR"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30966999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a:t>
            </a:r>
            <a:endParaRPr lang="ko-KR" altLang="en-US" dirty="0"/>
          </a:p>
        </p:txBody>
      </p:sp>
      <p:sp>
        <p:nvSpPr>
          <p:cNvPr id="3" name="내용 개체 틀 2"/>
          <p:cNvSpPr>
            <a:spLocks noGrp="1"/>
          </p:cNvSpPr>
          <p:nvPr>
            <p:ph idx="1"/>
          </p:nvPr>
        </p:nvSpPr>
        <p:spPr/>
        <p:txBody>
          <a:bodyPr/>
          <a:lstStyle/>
          <a:p>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1870891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a:t>
            </a:r>
            <a:r>
              <a:rPr lang="en-US" altLang="ko-KR" dirty="0" smtClean="0"/>
              <a:t>configuration (1/3)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graphicFrame>
        <p:nvGraphicFramePr>
          <p:cNvPr id="9" name="내용 개체 틀 8"/>
          <p:cNvGraphicFramePr>
            <a:graphicFrameLocks noGrp="1"/>
          </p:cNvGraphicFramePr>
          <p:nvPr>
            <p:ph idx="1"/>
            <p:extLst>
              <p:ext uri="{D42A27DB-BD31-4B8C-83A1-F6EECF244321}">
                <p14:modId xmlns:p14="http://schemas.microsoft.com/office/powerpoint/2010/main" val="3854199727"/>
              </p:ext>
            </p:extLst>
          </p:nvPr>
        </p:nvGraphicFramePr>
        <p:xfrm>
          <a:off x="986026" y="1662421"/>
          <a:ext cx="7167374" cy="4662179"/>
        </p:xfrm>
        <a:graphic>
          <a:graphicData uri="http://schemas.openxmlformats.org/drawingml/2006/table">
            <a:tbl>
              <a:tblPr/>
              <a:tblGrid>
                <a:gridCol w="530008"/>
                <a:gridCol w="1177795"/>
                <a:gridCol w="581536"/>
                <a:gridCol w="530008"/>
                <a:gridCol w="530008"/>
                <a:gridCol w="530008"/>
                <a:gridCol w="530008"/>
                <a:gridCol w="530008"/>
                <a:gridCol w="530008"/>
                <a:gridCol w="530008"/>
                <a:gridCol w="598712"/>
                <a:gridCol w="569267"/>
              </a:tblGrid>
              <a:tr h="138538">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2-5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20</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4-7</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0">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6-8</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7-9</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2517">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38538">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5612" marR="5612" marT="56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3400319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(2/3)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aphicFrame>
        <p:nvGraphicFramePr>
          <p:cNvPr id="7" name="내용 개체 틀 6"/>
          <p:cNvGraphicFramePr>
            <a:graphicFrameLocks noGrp="1"/>
          </p:cNvGraphicFramePr>
          <p:nvPr>
            <p:ph idx="1"/>
            <p:extLst>
              <p:ext uri="{D42A27DB-BD31-4B8C-83A1-F6EECF244321}">
                <p14:modId xmlns:p14="http://schemas.microsoft.com/office/powerpoint/2010/main" val="977482811"/>
              </p:ext>
            </p:extLst>
          </p:nvPr>
        </p:nvGraphicFramePr>
        <p:xfrm>
          <a:off x="990602" y="1447775"/>
          <a:ext cx="7162799" cy="4953025"/>
        </p:xfrm>
        <a:graphic>
          <a:graphicData uri="http://schemas.openxmlformats.org/drawingml/2006/table">
            <a:tbl>
              <a:tblPr/>
              <a:tblGrid>
                <a:gridCol w="529669"/>
                <a:gridCol w="1177044"/>
                <a:gridCol w="581166"/>
                <a:gridCol w="529669"/>
                <a:gridCol w="529669"/>
                <a:gridCol w="529669"/>
                <a:gridCol w="529669"/>
                <a:gridCol w="529669"/>
                <a:gridCol w="529669"/>
                <a:gridCol w="529669"/>
                <a:gridCol w="598331"/>
                <a:gridCol w="568906"/>
              </a:tblGrid>
              <a:tr h="87563">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Nuser</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B5…B0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Nsts[7]</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Nsts[8]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2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5-8</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8">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49</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7-9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100101-100110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101000-101001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101100-101101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101111-110000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a:t>
                      </a:r>
                    </a:p>
                  </a:txBody>
                  <a:tcPr marL="3339" marR="3339" marT="33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6-9</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0">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54</a:t>
                      </a:r>
                    </a:p>
                  </a:txBody>
                  <a:tcPr marL="3339" marR="3339" marT="33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8-10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9-11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011110-011111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100001-100011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11-13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100100-100101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13-14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100111-101000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101010 - 101011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101101-101111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12-14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110000-110001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14-15</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3756">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110011-110100</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3-4</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15-16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87563">
                <a:tc vMerge="1">
                  <a:txBody>
                    <a:bodyPr/>
                    <a:lstStyle/>
                    <a:p>
                      <a:pPr latinLnBrk="1"/>
                      <a:endParaRPr lang="ko-KR" altLang="en-US"/>
                    </a:p>
                  </a:txBody>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110101</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3</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a:solidFill>
                            <a:srgbClr val="000000"/>
                          </a:solidFill>
                          <a:effectLst/>
                          <a:latin typeface="맑은 고딕" panose="020B0503020000020004" pitchFamily="50" charset="-127"/>
                          <a:ea typeface="맑은 고딕" panose="020B0503020000020004" pitchFamily="50" charset="-127"/>
                        </a:rPr>
                        <a:t>2</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520" b="0" i="0" u="none" strike="noStrike">
                          <a:solidFill>
                            <a:srgbClr val="000000"/>
                          </a:solidFill>
                          <a:effectLst/>
                          <a:latin typeface="맑은 고딕" panose="020B0503020000020004" pitchFamily="50" charset="-127"/>
                          <a:ea typeface="맑은 고딕" panose="020B0503020000020004" pitchFamily="50" charset="-127"/>
                        </a:rPr>
                        <a:t>　</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52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3339" marR="3339" marT="33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843577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Spatial configuration </a:t>
            </a:r>
            <a:r>
              <a:rPr lang="en-US" altLang="ko-KR" dirty="0" smtClean="0"/>
              <a:t>(3/3</a:t>
            </a:r>
            <a:r>
              <a:rPr lang="en-US" altLang="ko-KR" dirty="0"/>
              <a:t>) </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sp>
        <p:nvSpPr>
          <p:cNvPr id="8" name="내용 개체 틀 7"/>
          <p:cNvSpPr>
            <a:spLocks noGrp="1"/>
          </p:cNvSpPr>
          <p:nvPr>
            <p:ph idx="1"/>
          </p:nvPr>
        </p:nvSpPr>
        <p:spPr/>
        <p:txBody>
          <a:bodyPr/>
          <a:lstStyle/>
          <a:p>
            <a:pPr marL="0" indent="0">
              <a:buNone/>
            </a:pPr>
            <a:r>
              <a:rPr lang="en-US" altLang="ko-KR" dirty="0" smtClean="0"/>
              <a:t> </a:t>
            </a:r>
            <a:endParaRPr lang="ko-KR" altLang="en-US"/>
          </a:p>
        </p:txBody>
      </p:sp>
      <p:graphicFrame>
        <p:nvGraphicFramePr>
          <p:cNvPr id="3" name="표 2"/>
          <p:cNvGraphicFramePr>
            <a:graphicFrameLocks noGrp="1"/>
          </p:cNvGraphicFramePr>
          <p:nvPr>
            <p:extLst>
              <p:ext uri="{D42A27DB-BD31-4B8C-83A1-F6EECF244321}">
                <p14:modId xmlns:p14="http://schemas.microsoft.com/office/powerpoint/2010/main" val="1820816353"/>
              </p:ext>
            </p:extLst>
          </p:nvPr>
        </p:nvGraphicFramePr>
        <p:xfrm>
          <a:off x="990597" y="1600206"/>
          <a:ext cx="7162804" cy="4800594"/>
        </p:xfrm>
        <a:graphic>
          <a:graphicData uri="http://schemas.openxmlformats.org/drawingml/2006/table">
            <a:tbl>
              <a:tblPr/>
              <a:tblGrid>
                <a:gridCol w="529670"/>
                <a:gridCol w="1177043"/>
                <a:gridCol w="581165"/>
                <a:gridCol w="529670"/>
                <a:gridCol w="529670"/>
                <a:gridCol w="529670"/>
                <a:gridCol w="529670"/>
                <a:gridCol w="529670"/>
                <a:gridCol w="529670"/>
                <a:gridCol w="529670"/>
                <a:gridCol w="598331"/>
                <a:gridCol w="568905"/>
              </a:tblGrid>
              <a:tr h="104263">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Nuser</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B5…B0 +B92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Nsts[7]</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Nsts[8]</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Nsts</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panose="020B0503020000020004" pitchFamily="50" charset="-127"/>
                          <a:ea typeface="맑은 고딕" panose="020B0503020000020004" pitchFamily="50" charset="-127"/>
                        </a:rPr>
                        <a:t>total entry</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7-10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6">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50</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9-11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010100-010110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010111-011000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011010-011011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011101-011110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100101-100110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101000-101010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101011-101100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101110-101111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ko-KR" altLang="en-US" sz="600" b="0" i="0" u="none" strike="noStrike">
                          <a:solidFill>
                            <a:srgbClr val="000000"/>
                          </a:solidFill>
                          <a:effectLst/>
                          <a:latin typeface="맑은 고딕" panose="020B0503020000020004" pitchFamily="50" charset="-127"/>
                          <a:ea typeface="맑은 고딕" panose="020B0503020000020004" pitchFamily="50" charset="-127"/>
                        </a:rPr>
                        <a:t>　</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a:t>
                      </a:r>
                    </a:p>
                  </a:txBody>
                  <a:tcPr marL="4101" marR="4101" marT="41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000000-000011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8-12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1">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41</a:t>
                      </a:r>
                    </a:p>
                  </a:txBody>
                  <a:tcPr marL="4101" marR="4101" marT="41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000100-000110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000111-001000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001010-001100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11-13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001101-001110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001111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010000-010001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010011-010101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12-14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010110-010111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011001-011010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011011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011100-011110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13-15</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011111-100000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100010-100100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2-4</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14-16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100101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99729">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100110-100111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2-3</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15-16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r h="104263">
                <a:tc vMerge="1">
                  <a:txBody>
                    <a:bodyPr/>
                    <a:lstStyle/>
                    <a:p>
                      <a:pPr latinLnBrk="1"/>
                      <a:endParaRPr lang="ko-KR" altLang="en-US"/>
                    </a:p>
                  </a:txBody>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101000</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panose="020B0503020000020004" pitchFamily="50" charset="-127"/>
                          <a:ea typeface="맑은 고딕" panose="020B0503020000020004" pitchFamily="50" charset="-127"/>
                        </a:rPr>
                        <a:t>2</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panose="020B0503020000020004" pitchFamily="50" charset="-127"/>
                          <a:ea typeface="맑은 고딕" panose="020B0503020000020004" pitchFamily="50" charset="-127"/>
                        </a:rPr>
                        <a:t>16</a:t>
                      </a:r>
                    </a:p>
                  </a:txBody>
                  <a:tcPr marL="4101" marR="4101" marT="41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6861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Based on the 11be SFD, we have achieved the following agreements.</a:t>
            </a:r>
          </a:p>
          <a:p>
            <a:pPr lvl="1"/>
            <a:r>
              <a:rPr lang="en-US" altLang="ko-KR" dirty="0" smtClean="0"/>
              <a:t>“802.11be </a:t>
            </a:r>
            <a:r>
              <a:rPr lang="en-US" altLang="ko-KR" dirty="0"/>
              <a:t>supports a maximum of 16 spatial streams (total across all the scheduled STAs) for MU-MIMO</a:t>
            </a:r>
            <a:r>
              <a:rPr lang="en-US" altLang="ko-KR" dirty="0" smtClean="0"/>
              <a:t>.”</a:t>
            </a:r>
            <a:endParaRPr lang="en-US" altLang="ko-KR" dirty="0"/>
          </a:p>
          <a:p>
            <a:pPr lvl="1"/>
            <a:r>
              <a:rPr lang="en-US" altLang="ko-KR" dirty="0" smtClean="0"/>
              <a:t>“802.11be </a:t>
            </a:r>
            <a:r>
              <a:rPr lang="en-US" altLang="ko-KR" dirty="0"/>
              <a:t>defines a maximum of 16 spatial streams for SU-MIMO</a:t>
            </a:r>
            <a:r>
              <a:rPr lang="en-US" altLang="ko-KR" dirty="0" smtClean="0"/>
              <a:t>.”</a:t>
            </a:r>
          </a:p>
          <a:p>
            <a:pPr lvl="1"/>
            <a:r>
              <a:rPr lang="en-US" altLang="ko-KR" dirty="0"/>
              <a:t>“The following subfields exist in U-SIG and/or EHT-SIG of an EHT PPDU sent to single user:</a:t>
            </a:r>
          </a:p>
          <a:p>
            <a:pPr lvl="2"/>
            <a:r>
              <a:rPr lang="en-US" altLang="ko-KR" dirty="0" smtClean="0"/>
              <a:t>MCS, NSTS, GI+EHT-LTF Size, Coding</a:t>
            </a:r>
            <a:endParaRPr lang="en-US" altLang="ko-KR" dirty="0"/>
          </a:p>
          <a:p>
            <a:pPr lvl="2"/>
            <a:endParaRPr lang="en-US" altLang="ko-KR" dirty="0" smtClean="0"/>
          </a:p>
          <a:p>
            <a:r>
              <a:rPr lang="en-US" altLang="ko-KR" dirty="0" smtClean="0"/>
              <a:t>In addition, during the previous conference call, the following was agreed. </a:t>
            </a:r>
          </a:p>
          <a:p>
            <a:pPr lvl="1"/>
            <a:r>
              <a:rPr lang="en-GB" altLang="ko-KR" dirty="0" smtClean="0"/>
              <a:t>“For </a:t>
            </a:r>
            <a:r>
              <a:rPr lang="en-GB" altLang="ko-KR" dirty="0"/>
              <a:t>an EHT MU-MIMO transmission, </a:t>
            </a:r>
            <a:r>
              <a:rPr lang="en-GB" altLang="ko-KR" dirty="0" smtClean="0"/>
              <a:t>the </a:t>
            </a:r>
            <a:r>
              <a:rPr lang="en-GB" altLang="ko-KR" dirty="0"/>
              <a:t>maximum number of Spatial Streams allocated to each MU-MIMO scheduled non-AP STA </a:t>
            </a:r>
            <a:r>
              <a:rPr lang="en-GB" altLang="ko-KR" dirty="0" smtClean="0"/>
              <a:t>is 4.”</a:t>
            </a:r>
            <a:endParaRPr lang="ko-KR" altLang="ko-KR"/>
          </a:p>
          <a:p>
            <a:pPr lvl="2"/>
            <a:endParaRPr lang="en-US" altLang="ko-KR" dirty="0" smtClean="0"/>
          </a:p>
          <a:p>
            <a:r>
              <a:rPr lang="en-US" altLang="ko-KR" dirty="0" smtClean="0"/>
              <a:t>In this contribution, we investigate the signaling regarding the number of spatial streams when MU PPDU is used by considering the above agreements. Also, we deal with the configuration of the user-specific field in EHT-SIG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546835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MU PPDU </a:t>
            </a:r>
            <a:endParaRPr lang="ko-KR" altLang="en-US"/>
          </a:p>
        </p:txBody>
      </p:sp>
      <p:sp>
        <p:nvSpPr>
          <p:cNvPr id="3" name="내용 개체 틀 2"/>
          <p:cNvSpPr>
            <a:spLocks noGrp="1"/>
          </p:cNvSpPr>
          <p:nvPr>
            <p:ph idx="1"/>
          </p:nvPr>
        </p:nvSpPr>
        <p:spPr/>
        <p:txBody>
          <a:bodyPr/>
          <a:lstStyle/>
          <a:p>
            <a:r>
              <a:rPr lang="en-US" altLang="ko-KR" dirty="0" smtClean="0"/>
              <a:t>Regarding the </a:t>
            </a:r>
            <a:r>
              <a:rPr lang="en-US" altLang="ko-KR" dirty="0" smtClean="0"/>
              <a:t>MU-PPDU , </a:t>
            </a:r>
            <a:r>
              <a:rPr lang="en-US" altLang="ko-KR" dirty="0" smtClean="0"/>
              <a:t>the followings have agreed. </a:t>
            </a:r>
          </a:p>
          <a:p>
            <a:pPr lvl="1"/>
            <a:r>
              <a:rPr lang="en-US" altLang="ko-KR" dirty="0" smtClean="0"/>
              <a:t>“A </a:t>
            </a:r>
            <a:r>
              <a:rPr lang="en-US" altLang="ko-KR" dirty="0"/>
              <a:t>PPDU that is sent to multiple user is configured as follows:</a:t>
            </a:r>
          </a:p>
          <a:p>
            <a:pPr lvl="2"/>
            <a:r>
              <a:rPr lang="en-US" altLang="ko-KR" dirty="0" smtClean="0"/>
              <a:t>L-STF</a:t>
            </a:r>
            <a:r>
              <a:rPr lang="en-US" altLang="ko-KR" dirty="0"/>
              <a:t>, L-LTF, L-SIG, RL-SIG, U-SIG, </a:t>
            </a:r>
            <a:r>
              <a:rPr lang="en-US" altLang="ko-KR" dirty="0" smtClean="0"/>
              <a:t>EHT-SIG, EHT-SIG</a:t>
            </a:r>
            <a:r>
              <a:rPr lang="en-US" altLang="ko-KR" dirty="0"/>
              <a:t>, EHT-STF, EHT-LTF, DATA</a:t>
            </a:r>
          </a:p>
          <a:p>
            <a:pPr lvl="2"/>
            <a:r>
              <a:rPr lang="en-US" altLang="ko-KR" dirty="0" smtClean="0"/>
              <a:t>Additional </a:t>
            </a:r>
            <a:r>
              <a:rPr lang="en-US" altLang="ko-KR" dirty="0"/>
              <a:t>fields are </a:t>
            </a:r>
            <a:r>
              <a:rPr lang="en-US" altLang="ko-KR" dirty="0" smtClean="0"/>
              <a:t>TBD”</a:t>
            </a:r>
          </a:p>
          <a:p>
            <a:pPr lvl="2"/>
            <a:endParaRPr lang="en-US" altLang="ko-KR" dirty="0"/>
          </a:p>
          <a:p>
            <a:pPr lvl="2"/>
            <a:endParaRPr lang="en-US" altLang="ko-KR" dirty="0" smtClean="0"/>
          </a:p>
          <a:p>
            <a:pPr lvl="1"/>
            <a:r>
              <a:rPr lang="en-US" altLang="ko-KR" dirty="0" smtClean="0"/>
              <a:t>“The </a:t>
            </a:r>
            <a:r>
              <a:rPr lang="en-US" altLang="ko-KR" dirty="0"/>
              <a:t>EHT-SIG (immediately after the U-SIG) in an EHT PPDU sent to multiple users shall have a common field and user-specific field(s).</a:t>
            </a:r>
          </a:p>
          <a:p>
            <a:pPr lvl="2"/>
            <a:r>
              <a:rPr lang="en-US" altLang="ko-KR" dirty="0" smtClean="0"/>
              <a:t>Special </a:t>
            </a:r>
            <a:r>
              <a:rPr lang="en-US" altLang="ko-KR" dirty="0"/>
              <a:t>case compressed modes (e.g., full BW MU-MIMO) are TBD</a:t>
            </a:r>
            <a:r>
              <a:rPr lang="en-US" altLang="ko-KR" dirty="0" smtClean="0"/>
              <a:t>.”</a:t>
            </a:r>
            <a:endParaRPr lang="en-US" altLang="ko-KR" dirty="0"/>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8" name="그림 7"/>
          <p:cNvPicPr/>
          <p:nvPr/>
        </p:nvPicPr>
        <p:blipFill>
          <a:blip r:embed="rId2"/>
          <a:stretch>
            <a:fillRect/>
          </a:stretch>
        </p:blipFill>
        <p:spPr>
          <a:xfrm>
            <a:off x="1600200" y="3609340"/>
            <a:ext cx="6324600" cy="429260"/>
          </a:xfrm>
          <a:prstGeom prst="rect">
            <a:avLst/>
          </a:prstGeom>
        </p:spPr>
      </p:pic>
    </p:spTree>
    <p:extLst>
      <p:ext uri="{BB962C8B-B14F-4D97-AF65-F5344CB8AC3E}">
        <p14:creationId xmlns:p14="http://schemas.microsoft.com/office/powerpoint/2010/main" val="878243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Configuration of User-specific field(1/2)</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According to passed motion, the EHT-SIG consists of the common field and the user-specific field in MU-PPDU.</a:t>
            </a:r>
          </a:p>
          <a:p>
            <a:pPr lvl="1"/>
            <a:r>
              <a:rPr lang="en-US" altLang="ko-KR" dirty="0" smtClean="0"/>
              <a:t>And, the user-specific field includes the information for multiple users. </a:t>
            </a:r>
          </a:p>
          <a:p>
            <a:pPr lvl="1"/>
            <a:r>
              <a:rPr lang="en-US" altLang="ko-KR" dirty="0" smtClean="0"/>
              <a:t>In 11ax, the user-specific field consists of user block fields that contain information for STAs that is used to decode their payloads.  </a:t>
            </a:r>
          </a:p>
          <a:p>
            <a:pPr lvl="2"/>
            <a:r>
              <a:rPr lang="en-US" altLang="ko-KR" dirty="0" smtClean="0"/>
              <a:t>The user block field is made up of 2 user fields. </a:t>
            </a:r>
          </a:p>
          <a:p>
            <a:pPr lvl="2"/>
            <a:endParaRPr lang="en-US" altLang="ko-KR" dirty="0"/>
          </a:p>
          <a:p>
            <a:r>
              <a:rPr lang="en-US" altLang="ko-KR" dirty="0" smtClean="0"/>
              <a:t>Since we consider the signaling way that is similar to 11ax in MU transmission, we can consider applying the same design way into the user-specific field of EHT-SIG.</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54250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Configuration of User-specific </a:t>
            </a:r>
            <a:r>
              <a:rPr lang="en-US" altLang="ko-KR" dirty="0" smtClean="0"/>
              <a:t>field(2/2)</a:t>
            </a:r>
            <a:endParaRPr lang="ko-KR" altLang="en-US"/>
          </a:p>
        </p:txBody>
      </p:sp>
      <p:sp>
        <p:nvSpPr>
          <p:cNvPr id="3" name="내용 개체 틀 2"/>
          <p:cNvSpPr>
            <a:spLocks noGrp="1"/>
          </p:cNvSpPr>
          <p:nvPr>
            <p:ph idx="1"/>
          </p:nvPr>
        </p:nvSpPr>
        <p:spPr/>
        <p:txBody>
          <a:bodyPr/>
          <a:lstStyle/>
          <a:p>
            <a:r>
              <a:rPr lang="en-US" altLang="ko-KR" dirty="0"/>
              <a:t>The </a:t>
            </a:r>
            <a:r>
              <a:rPr lang="en-US" altLang="ko-KR" sz="2000" dirty="0"/>
              <a:t>common field includes tail bits enabling the receiver to immediately decode </a:t>
            </a:r>
            <a:r>
              <a:rPr lang="en-US" altLang="ko-KR" sz="2000" dirty="0" smtClean="0"/>
              <a:t>this field. </a:t>
            </a:r>
            <a:endParaRPr lang="en-US" altLang="ko-KR" sz="2000" dirty="0"/>
          </a:p>
          <a:p>
            <a:r>
              <a:rPr lang="en-US" altLang="ko-KR" sz="2000" dirty="0"/>
              <a:t>The user-specific field is </a:t>
            </a:r>
            <a:r>
              <a:rPr lang="en-US" altLang="ko-KR" sz="2000" dirty="0" smtClean="0"/>
              <a:t>consists of 2-user block fields</a:t>
            </a:r>
            <a:r>
              <a:rPr lang="en-US" altLang="ko-KR" sz="2000" dirty="0"/>
              <a:t>, where each block </a:t>
            </a:r>
            <a:r>
              <a:rPr lang="en-US" altLang="ko-KR" sz="2000" dirty="0" smtClean="0"/>
              <a:t>field contains a </a:t>
            </a:r>
            <a:r>
              <a:rPr lang="en-US" altLang="ko-KR" sz="2000" dirty="0"/>
              <a:t>CRC. </a:t>
            </a:r>
            <a:endParaRPr lang="en-US" altLang="ko-KR" sz="2000" dirty="0" smtClean="0"/>
          </a:p>
          <a:p>
            <a:pPr lvl="1"/>
            <a:r>
              <a:rPr lang="en-US" altLang="ko-KR" sz="1800" dirty="0" smtClean="0"/>
              <a:t>Each block field includes tail bits that enable </a:t>
            </a:r>
            <a:r>
              <a:rPr lang="en-US" altLang="ko-KR" sz="1800" dirty="0"/>
              <a:t>the receiver to decode that block </a:t>
            </a:r>
            <a:r>
              <a:rPr lang="en-US" altLang="ko-KR" sz="1800" dirty="0" smtClean="0"/>
              <a:t>field without </a:t>
            </a:r>
            <a:r>
              <a:rPr lang="en-US" altLang="ko-KR" sz="1800" dirty="0"/>
              <a:t>waiting </a:t>
            </a:r>
            <a:r>
              <a:rPr lang="en-US" altLang="ko-KR" sz="1800" dirty="0" smtClean="0"/>
              <a:t>until the </a:t>
            </a:r>
            <a:r>
              <a:rPr lang="en-US" altLang="ko-KR" sz="1800" dirty="0"/>
              <a:t>end of </a:t>
            </a:r>
            <a:r>
              <a:rPr lang="en-US" altLang="ko-KR" sz="1800" dirty="0" smtClean="0"/>
              <a:t>EHT-SIG.</a:t>
            </a:r>
          </a:p>
          <a:p>
            <a:pPr lvl="1"/>
            <a:r>
              <a:rPr lang="en-US" altLang="ko-KR" sz="1800" dirty="0" smtClean="0"/>
              <a:t>The performance of the user block field consists of 2-user fields has been verified in 11ax TG[2]. </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pSp>
        <p:nvGrpSpPr>
          <p:cNvPr id="28" name="Group 14"/>
          <p:cNvGrpSpPr/>
          <p:nvPr/>
        </p:nvGrpSpPr>
        <p:grpSpPr>
          <a:xfrm>
            <a:off x="1371600" y="4426549"/>
            <a:ext cx="6415393" cy="1909803"/>
            <a:chOff x="2133601" y="2419696"/>
            <a:chExt cx="6415393" cy="1909803"/>
          </a:xfrm>
        </p:grpSpPr>
        <p:cxnSp>
          <p:nvCxnSpPr>
            <p:cNvPr id="29" name="Straight Arrow Connector 54"/>
            <p:cNvCxnSpPr/>
            <p:nvPr/>
          </p:nvCxnSpPr>
          <p:spPr bwMode="auto">
            <a:xfrm>
              <a:off x="3000281" y="2553977"/>
              <a:ext cx="556606" cy="1"/>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0" name="Rectangle 57"/>
            <p:cNvSpPr/>
            <p:nvPr/>
          </p:nvSpPr>
          <p:spPr>
            <a:xfrm>
              <a:off x="2989794" y="2707866"/>
              <a:ext cx="909964"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3988650" y="2419696"/>
              <a:ext cx="1972836" cy="246221"/>
            </a:xfrm>
            <a:prstGeom prst="rect">
              <a:avLst/>
            </a:prstGeom>
            <a:noFill/>
          </p:spPr>
          <p:txBody>
            <a:bodyPr wrap="square" rtlCol="0">
              <a:spAutoFit/>
            </a:bodyPr>
            <a:lstStyle/>
            <a:p>
              <a:pPr algn="ctr"/>
              <a:r>
                <a:rPr lang="en-US" sz="1000" dirty="0" smtClean="0">
                  <a:latin typeface="Trebuchet MS" panose="020B0603020202020204" pitchFamily="34" charset="0"/>
                </a:rPr>
                <a:t>EHT-SIG content channel </a:t>
              </a:r>
              <a:endParaRPr lang="en-US" sz="1000" dirty="0">
                <a:latin typeface="Trebuchet MS" panose="020B0603020202020204" pitchFamily="34" charset="0"/>
              </a:endParaRPr>
            </a:p>
          </p:txBody>
        </p:sp>
        <p:cxnSp>
          <p:nvCxnSpPr>
            <p:cNvPr id="32" name="Straight Arrow Connector 61"/>
            <p:cNvCxnSpPr/>
            <p:nvPr/>
          </p:nvCxnSpPr>
          <p:spPr bwMode="auto">
            <a:xfrm flipH="1">
              <a:off x="6054986" y="2535857"/>
              <a:ext cx="744700" cy="0"/>
            </a:xfrm>
            <a:prstGeom prst="straightConnector1">
              <a:avLst/>
            </a:prstGeom>
            <a:solidFill>
              <a:schemeClr val="accent1"/>
            </a:solidFill>
            <a:ln w="12700" cap="flat" cmpd="sng" algn="ctr">
              <a:solidFill>
                <a:schemeClr val="tx1"/>
              </a:solidFill>
              <a:prstDash val="solid"/>
              <a:round/>
              <a:headEnd type="stealth" w="med" len="med"/>
              <a:tailEnd type="none"/>
            </a:ln>
            <a:effectLst/>
          </p:spPr>
        </p:cxnSp>
        <p:sp>
          <p:nvSpPr>
            <p:cNvPr id="33" name="TextBox 32"/>
            <p:cNvSpPr txBox="1"/>
            <p:nvPr/>
          </p:nvSpPr>
          <p:spPr>
            <a:xfrm>
              <a:off x="2925591" y="3012666"/>
              <a:ext cx="1054695" cy="246221"/>
            </a:xfrm>
            <a:prstGeom prst="rect">
              <a:avLst/>
            </a:prstGeom>
            <a:noFill/>
          </p:spPr>
          <p:txBody>
            <a:bodyPr wrap="square" rtlCol="0">
              <a:spAutoFit/>
            </a:bodyPr>
            <a:lstStyle/>
            <a:p>
              <a:r>
                <a:rPr lang="en-US" sz="1000" dirty="0" smtClean="0"/>
                <a:t>Common field</a:t>
              </a:r>
              <a:endParaRPr lang="en-US" sz="1000" dirty="0"/>
            </a:p>
          </p:txBody>
        </p:sp>
        <p:sp>
          <p:nvSpPr>
            <p:cNvPr id="34" name="TextBox 33"/>
            <p:cNvSpPr txBox="1"/>
            <p:nvPr/>
          </p:nvSpPr>
          <p:spPr>
            <a:xfrm>
              <a:off x="4622916" y="2997842"/>
              <a:ext cx="1414770" cy="246221"/>
            </a:xfrm>
            <a:prstGeom prst="rect">
              <a:avLst/>
            </a:prstGeom>
            <a:noFill/>
          </p:spPr>
          <p:txBody>
            <a:bodyPr wrap="square" rtlCol="0">
              <a:spAutoFit/>
            </a:bodyPr>
            <a:lstStyle/>
            <a:p>
              <a:pPr algn="ctr"/>
              <a:r>
                <a:rPr lang="en-US" sz="1000" dirty="0" smtClean="0"/>
                <a:t>User-specific field</a:t>
              </a:r>
              <a:endParaRPr lang="en-US" sz="1000" dirty="0"/>
            </a:p>
          </p:txBody>
        </p:sp>
        <p:sp>
          <p:nvSpPr>
            <p:cNvPr id="35" name="Rectangle 29"/>
            <p:cNvSpPr/>
            <p:nvPr/>
          </p:nvSpPr>
          <p:spPr bwMode="auto">
            <a:xfrm>
              <a:off x="4267200" y="3619288"/>
              <a:ext cx="1103375" cy="377429"/>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6" name="TextBox 42"/>
            <p:cNvSpPr txBox="1"/>
            <p:nvPr/>
          </p:nvSpPr>
          <p:spPr>
            <a:xfrm>
              <a:off x="6597380" y="3320443"/>
              <a:ext cx="786462" cy="707886"/>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sz="4000" dirty="0" smtClean="0"/>
                <a:t>…</a:t>
              </a:r>
              <a:endParaRPr lang="en-US" sz="4000" dirty="0"/>
            </a:p>
          </p:txBody>
        </p:sp>
        <p:sp>
          <p:nvSpPr>
            <p:cNvPr id="37" name="Rectangle 31"/>
            <p:cNvSpPr/>
            <p:nvPr/>
          </p:nvSpPr>
          <p:spPr bwMode="auto">
            <a:xfrm>
              <a:off x="5370575" y="3619207"/>
              <a:ext cx="1122076" cy="37751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2</a:t>
              </a:r>
              <a:r>
                <a:rPr lang="en-US" dirty="0" smtClean="0"/>
                <a:t> users + CRC + Tail</a:t>
              </a:r>
              <a:endParaRPr kumimoji="0" lang="en-US" i="0" u="none" strike="noStrike" cap="none" normalizeH="0" baseline="0" dirty="0" smtClean="0">
                <a:ln>
                  <a:noFill/>
                </a:ln>
                <a:solidFill>
                  <a:schemeClr val="tx1"/>
                </a:solidFill>
                <a:effectLst/>
              </a:endParaRPr>
            </a:p>
          </p:txBody>
        </p:sp>
        <p:sp>
          <p:nvSpPr>
            <p:cNvPr id="38" name="Rectangle 32"/>
            <p:cNvSpPr/>
            <p:nvPr/>
          </p:nvSpPr>
          <p:spPr bwMode="auto">
            <a:xfrm>
              <a:off x="7239001" y="3619289"/>
              <a:ext cx="1309993" cy="377428"/>
            </a:xfrm>
            <a:prstGeom prst="rect">
              <a:avLst/>
            </a:prstGeom>
            <a:solidFill>
              <a:srgbClr val="FFFF00"/>
            </a:solidFill>
            <a:ln w="12700" cap="flat" cmpd="sng" algn="ctr">
              <a:solidFill>
                <a:schemeClr val="tx2"/>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2"/>
                  </a:solidFill>
                  <a:effectLst/>
                  <a:latin typeface="Times New Roman" pitchFamily="18" charset="0"/>
                </a:rPr>
                <a:t>1/2 users + CRC +</a:t>
              </a:r>
              <a:r>
                <a:rPr kumimoji="0" lang="en-US" i="0" u="none" strike="noStrike" cap="none" normalizeH="0" dirty="0" smtClean="0">
                  <a:ln>
                    <a:noFill/>
                  </a:ln>
                  <a:solidFill>
                    <a:schemeClr val="tx2"/>
                  </a:solidFill>
                  <a:effectLst/>
                  <a:latin typeface="Times New Roman" pitchFamily="18" charset="0"/>
                </a:rPr>
                <a:t> Tail</a:t>
              </a:r>
              <a:endParaRPr kumimoji="0" lang="en-US" i="0" u="none" strike="noStrike" cap="none" normalizeH="0" baseline="0" dirty="0" smtClean="0">
                <a:ln>
                  <a:noFill/>
                </a:ln>
                <a:solidFill>
                  <a:schemeClr val="tx2"/>
                </a:solidFill>
                <a:effectLst/>
                <a:latin typeface="Times New Roman" pitchFamily="18" charset="0"/>
              </a:endParaRPr>
            </a:p>
          </p:txBody>
        </p:sp>
        <p:cxnSp>
          <p:nvCxnSpPr>
            <p:cNvPr id="39" name="Straight Arrow Connector 7"/>
            <p:cNvCxnSpPr/>
            <p:nvPr/>
          </p:nvCxnSpPr>
          <p:spPr bwMode="auto">
            <a:xfrm flipH="1">
              <a:off x="2209800" y="3090886"/>
              <a:ext cx="732356" cy="469082"/>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0" name="Rectangle 35"/>
            <p:cNvSpPr/>
            <p:nvPr/>
          </p:nvSpPr>
          <p:spPr>
            <a:xfrm>
              <a:off x="2133601" y="3624948"/>
              <a:ext cx="2133600" cy="371769"/>
            </a:xfrm>
            <a:prstGeom prst="rect">
              <a:avLst/>
            </a:prstGeom>
            <a:solidFill>
              <a:srgbClr val="92D05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Common bits  (+ CRC) +Tail</a:t>
              </a:r>
              <a:endParaRPr lang="en-US" dirty="0">
                <a:solidFill>
                  <a:schemeClr val="tx1"/>
                </a:solidFill>
              </a:endParaRPr>
            </a:p>
          </p:txBody>
        </p:sp>
        <p:cxnSp>
          <p:nvCxnSpPr>
            <p:cNvPr id="41" name="Straight Arrow Connector 37"/>
            <p:cNvCxnSpPr/>
            <p:nvPr/>
          </p:nvCxnSpPr>
          <p:spPr bwMode="auto">
            <a:xfrm>
              <a:off x="7069471" y="3044828"/>
              <a:ext cx="1330415" cy="491901"/>
            </a:xfrm>
            <a:prstGeom prst="straightConnector1">
              <a:avLst/>
            </a:prstGeom>
            <a:solidFill>
              <a:schemeClr val="accent1"/>
            </a:solidFill>
            <a:ln w="19050" cap="flat" cmpd="sng" algn="ctr">
              <a:solidFill>
                <a:schemeClr val="tx1"/>
              </a:solidFill>
              <a:prstDash val="solid"/>
              <a:round/>
              <a:headEnd type="none" w="sm" len="sm"/>
              <a:tailEnd type="stealth" w="lg" len="lg"/>
            </a:ln>
            <a:effectLst/>
          </p:spPr>
        </p:cxnSp>
        <p:sp>
          <p:nvSpPr>
            <p:cNvPr id="42" name="TextBox 41"/>
            <p:cNvSpPr txBox="1"/>
            <p:nvPr/>
          </p:nvSpPr>
          <p:spPr>
            <a:xfrm>
              <a:off x="4375941" y="4038600"/>
              <a:ext cx="1039067" cy="276999"/>
            </a:xfrm>
            <a:prstGeom prst="rect">
              <a:avLst/>
            </a:prstGeom>
            <a:noFill/>
          </p:spPr>
          <p:txBody>
            <a:bodyPr wrap="none" rtlCol="0">
              <a:spAutoFit/>
            </a:bodyPr>
            <a:lstStyle/>
            <a:p>
              <a:r>
                <a:rPr lang="en-US" dirty="0" smtClean="0"/>
                <a:t>1 BCC Block</a:t>
              </a:r>
              <a:endParaRPr lang="en-US" dirty="0"/>
            </a:p>
          </p:txBody>
        </p:sp>
        <p:sp>
          <p:nvSpPr>
            <p:cNvPr id="43" name="TextBox 42"/>
            <p:cNvSpPr txBox="1"/>
            <p:nvPr/>
          </p:nvSpPr>
          <p:spPr>
            <a:xfrm>
              <a:off x="5406992" y="4052500"/>
              <a:ext cx="1039067" cy="276999"/>
            </a:xfrm>
            <a:prstGeom prst="rect">
              <a:avLst/>
            </a:prstGeom>
            <a:noFill/>
          </p:spPr>
          <p:txBody>
            <a:bodyPr wrap="none" rtlCol="0">
              <a:spAutoFit/>
            </a:bodyPr>
            <a:lstStyle/>
            <a:p>
              <a:r>
                <a:rPr lang="en-US" dirty="0" smtClean="0"/>
                <a:t>1 BCC Block</a:t>
              </a:r>
              <a:endParaRPr lang="en-US" dirty="0"/>
            </a:p>
          </p:txBody>
        </p:sp>
        <p:sp>
          <p:nvSpPr>
            <p:cNvPr id="44" name="Rectangle 57"/>
            <p:cNvSpPr/>
            <p:nvPr/>
          </p:nvSpPr>
          <p:spPr>
            <a:xfrm>
              <a:off x="3893466" y="2709153"/>
              <a:ext cx="3041841" cy="304800"/>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267201" y="3334096"/>
              <a:ext cx="1123038" cy="246221"/>
            </a:xfrm>
            <a:prstGeom prst="rect">
              <a:avLst/>
            </a:prstGeom>
            <a:noFill/>
          </p:spPr>
          <p:txBody>
            <a:bodyPr wrap="square" rtlCol="0">
              <a:spAutoFit/>
            </a:bodyPr>
            <a:lstStyle/>
            <a:p>
              <a:pPr algn="ctr"/>
              <a:r>
                <a:rPr lang="en-US" sz="1000" dirty="0" smtClean="0">
                  <a:latin typeface="Trebuchet MS" panose="020B0603020202020204" pitchFamily="34" charset="0"/>
                </a:rPr>
                <a:t>User block field</a:t>
              </a:r>
              <a:endParaRPr lang="en-US" sz="1000" dirty="0">
                <a:latin typeface="Trebuchet MS" panose="020B0603020202020204" pitchFamily="34" charset="0"/>
              </a:endParaRPr>
            </a:p>
          </p:txBody>
        </p:sp>
      </p:grpSp>
      <p:sp>
        <p:nvSpPr>
          <p:cNvPr id="45" name="TextBox 44"/>
          <p:cNvSpPr txBox="1"/>
          <p:nvPr/>
        </p:nvSpPr>
        <p:spPr>
          <a:xfrm>
            <a:off x="6755942" y="6047601"/>
            <a:ext cx="1039067" cy="276999"/>
          </a:xfrm>
          <a:prstGeom prst="rect">
            <a:avLst/>
          </a:prstGeom>
          <a:noFill/>
        </p:spPr>
        <p:txBody>
          <a:bodyPr wrap="none" rtlCol="0">
            <a:spAutoFit/>
          </a:bodyPr>
          <a:lstStyle/>
          <a:p>
            <a:r>
              <a:rPr lang="en-US" dirty="0" smtClean="0"/>
              <a:t>1 BCC Block</a:t>
            </a:r>
            <a:endParaRPr lang="en-US" dirty="0"/>
          </a:p>
        </p:txBody>
      </p:sp>
      <p:sp>
        <p:nvSpPr>
          <p:cNvPr id="46" name="TextBox 45"/>
          <p:cNvSpPr txBox="1"/>
          <p:nvPr/>
        </p:nvSpPr>
        <p:spPr>
          <a:xfrm>
            <a:off x="2109177" y="6054550"/>
            <a:ext cx="1039067" cy="276999"/>
          </a:xfrm>
          <a:prstGeom prst="rect">
            <a:avLst/>
          </a:prstGeom>
          <a:noFill/>
        </p:spPr>
        <p:txBody>
          <a:bodyPr wrap="none" rtlCol="0">
            <a:spAutoFit/>
          </a:bodyPr>
          <a:lstStyle/>
          <a:p>
            <a:r>
              <a:rPr lang="en-US" dirty="0" smtClean="0"/>
              <a:t>1 BCC Block</a:t>
            </a:r>
            <a:endParaRPr lang="en-US" dirty="0"/>
          </a:p>
        </p:txBody>
      </p:sp>
    </p:spTree>
    <p:extLst>
      <p:ext uri="{BB962C8B-B14F-4D97-AF65-F5344CB8AC3E}">
        <p14:creationId xmlns:p14="http://schemas.microsoft.com/office/powerpoint/2010/main" val="3871679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of spatial stream</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In 11ax MU PPDU, the number of spatial streams are indicated from HE-SIGB. </a:t>
            </a:r>
          </a:p>
          <a:p>
            <a:pPr lvl="1"/>
            <a:r>
              <a:rPr lang="en-US" altLang="ko-KR" dirty="0" smtClean="0"/>
              <a:t>In MU transmission, a field of user field in HE-SIGB is used and this field is defined differently according to MU-MIMO allocation. </a:t>
            </a:r>
          </a:p>
          <a:p>
            <a:pPr lvl="2"/>
            <a:r>
              <a:rPr lang="en-US" altLang="ko-KR" dirty="0"/>
              <a:t>a non-MU-MIMO allocation</a:t>
            </a:r>
          </a:p>
          <a:p>
            <a:pPr lvl="2"/>
            <a:endParaRPr lang="en-US" altLang="ko-KR" dirty="0" smtClean="0"/>
          </a:p>
          <a:p>
            <a:pPr lvl="2"/>
            <a:endParaRPr lang="en-US" altLang="ko-KR" dirty="0"/>
          </a:p>
          <a:p>
            <a:pPr lvl="2"/>
            <a:endParaRPr lang="en-US" altLang="ko-KR" dirty="0" smtClean="0"/>
          </a:p>
          <a:p>
            <a:pPr lvl="2"/>
            <a:endParaRPr lang="en-US" altLang="ko-KR" dirty="0" smtClean="0"/>
          </a:p>
          <a:p>
            <a:pPr lvl="2"/>
            <a:r>
              <a:rPr lang="en-US" altLang="ko-KR" dirty="0" smtClean="0"/>
              <a:t>a MU-MIMO allocation</a:t>
            </a:r>
          </a:p>
          <a:p>
            <a:pPr lvl="2"/>
            <a:endParaRPr lang="en-US" altLang="ko-KR" dirty="0"/>
          </a:p>
          <a:p>
            <a:pPr lvl="2"/>
            <a:endParaRPr lang="en-US" altLang="ko-KR" dirty="0" smtClean="0"/>
          </a:p>
          <a:p>
            <a:pPr lvl="2"/>
            <a:endParaRPr lang="en-US" altLang="ko-KR" dirty="0"/>
          </a:p>
          <a:p>
            <a:pPr lvl="1"/>
            <a:endParaRPr lang="en-US" altLang="ko-KR" dirty="0" smtClean="0"/>
          </a:p>
          <a:p>
            <a:r>
              <a:rPr lang="en-US" altLang="ko-KR" dirty="0" smtClean="0"/>
              <a:t>Similar to 11ax, the information for the number of spatial streams are indicated by using a subfield of user field in user-specific field of EHT-SIG field in MU-PPDU.</a:t>
            </a:r>
            <a:endParaRPr lang="ko-KR" altLang="en-US"/>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pic>
        <p:nvPicPr>
          <p:cNvPr id="8" name="그림 7"/>
          <p:cNvPicPr>
            <a:picLocks noChangeAspect="1"/>
          </p:cNvPicPr>
          <p:nvPr/>
        </p:nvPicPr>
        <p:blipFill>
          <a:blip r:embed="rId2"/>
          <a:stretch>
            <a:fillRect/>
          </a:stretch>
        </p:blipFill>
        <p:spPr>
          <a:xfrm>
            <a:off x="1814818" y="3024936"/>
            <a:ext cx="4528434" cy="785064"/>
          </a:xfrm>
          <a:prstGeom prst="rect">
            <a:avLst/>
          </a:prstGeom>
        </p:spPr>
      </p:pic>
      <p:pic>
        <p:nvPicPr>
          <p:cNvPr id="9" name="그림 8"/>
          <p:cNvPicPr>
            <a:picLocks noChangeAspect="1"/>
          </p:cNvPicPr>
          <p:nvPr/>
        </p:nvPicPr>
        <p:blipFill>
          <a:blip r:embed="rId3"/>
          <a:stretch>
            <a:fillRect/>
          </a:stretch>
        </p:blipFill>
        <p:spPr>
          <a:xfrm>
            <a:off x="1862244" y="4189413"/>
            <a:ext cx="4433582" cy="543084"/>
          </a:xfrm>
          <a:prstGeom prst="rect">
            <a:avLst/>
          </a:prstGeom>
        </p:spPr>
      </p:pic>
    </p:spTree>
    <p:extLst>
      <p:ext uri="{BB962C8B-B14F-4D97-AF65-F5344CB8AC3E}">
        <p14:creationId xmlns:p14="http://schemas.microsoft.com/office/powerpoint/2010/main" val="4264949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Spatial stream configuration field</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For MU-MIMO allocation, the number of spatial streams allocated to STA can be indicated by the spatial stream configuration field in the user field. </a:t>
            </a:r>
          </a:p>
          <a:p>
            <a:pPr lvl="1"/>
            <a:r>
              <a:rPr lang="en-US" altLang="ko-KR" dirty="0" smtClean="0"/>
              <a:t>The spatial stream configuration field can be configured by considering the following included in passed motions. </a:t>
            </a:r>
          </a:p>
          <a:p>
            <a:pPr lvl="2"/>
            <a:r>
              <a:rPr lang="en-US" altLang="ko-KR" dirty="0" smtClean="0"/>
              <a:t>Total number of spatial streams : 16 </a:t>
            </a:r>
          </a:p>
          <a:p>
            <a:pPr lvl="2"/>
            <a:r>
              <a:rPr lang="en-US" altLang="ko-KR" dirty="0" smtClean="0"/>
              <a:t>Maximum number of users for MU-MIMO : 8</a:t>
            </a:r>
          </a:p>
          <a:p>
            <a:pPr lvl="2"/>
            <a:r>
              <a:rPr lang="en-GB" altLang="ko-KR" dirty="0"/>
              <a:t>T</a:t>
            </a:r>
            <a:r>
              <a:rPr lang="en-GB" altLang="ko-KR" dirty="0" smtClean="0"/>
              <a:t>he </a:t>
            </a:r>
            <a:r>
              <a:rPr lang="en-GB" altLang="ko-KR" dirty="0"/>
              <a:t>maximum number of Spatial Streams allocated to each MU-MIMO scheduled </a:t>
            </a:r>
            <a:r>
              <a:rPr lang="en-GB" altLang="ko-KR" dirty="0" smtClean="0"/>
              <a:t>STA : 4</a:t>
            </a:r>
            <a:endParaRPr lang="en-US" altLang="ko-KR" dirty="0" smtClean="0"/>
          </a:p>
          <a:p>
            <a:pPr lvl="3"/>
            <a:endParaRPr lang="en-US" altLang="ko-KR" dirty="0" smtClean="0"/>
          </a:p>
          <a:p>
            <a:pPr lvl="1"/>
            <a:r>
              <a:rPr lang="en-US" altLang="ko-KR" dirty="0" smtClean="0"/>
              <a:t>As shown in the appendix, taking account of all cases(i.e., all combinations of the number of users and the number of spatial streams), it can be indicated by using the 6bits information. </a:t>
            </a:r>
          </a:p>
          <a:p>
            <a:pPr lvl="2"/>
            <a:r>
              <a:rPr lang="en-US" altLang="ko-KR" dirty="0" smtClean="0"/>
              <a:t>The required maximum number of indications is 54 when </a:t>
            </a:r>
            <a:r>
              <a:rPr lang="en-US" altLang="ko-KR" dirty="0" err="1" smtClean="0"/>
              <a:t>N_user</a:t>
            </a:r>
            <a:r>
              <a:rPr lang="en-US" altLang="ko-KR" dirty="0" smtClean="0"/>
              <a:t> is 6.</a:t>
            </a:r>
          </a:p>
          <a:p>
            <a:pPr lvl="1"/>
            <a:r>
              <a:rPr lang="en-US" altLang="ko-KR" dirty="0" smtClean="0"/>
              <a:t>Therefore, to indicate the assigned number of the spatial streams to STA for MU-MIMO, the spatial stream configuration field in the user field consists of 6bits. </a:t>
            </a:r>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3501979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lnSpcReduction="10000"/>
          </a:bodyPr>
          <a:lstStyle/>
          <a:p>
            <a:r>
              <a:rPr lang="en-US" altLang="ko-KR" dirty="0" smtClean="0"/>
              <a:t>The User-specific field of EHT-SIG in </a:t>
            </a:r>
            <a:r>
              <a:rPr lang="en-US" altLang="ko-KR" dirty="0" smtClean="0"/>
              <a:t>EHT </a:t>
            </a:r>
            <a:r>
              <a:rPr lang="en-US" altLang="ko-KR" dirty="0" smtClean="0"/>
              <a:t>MU-PPDU </a:t>
            </a:r>
            <a:r>
              <a:rPr lang="en-US" altLang="ko-KR" dirty="0" smtClean="0"/>
              <a:t>can be configured with a user block field like 11ax. </a:t>
            </a:r>
          </a:p>
          <a:p>
            <a:pPr lvl="1"/>
            <a:r>
              <a:rPr lang="en-US" altLang="ko-KR" dirty="0" smtClean="0"/>
              <a:t>By taking into account the overhead, performance and decoding complexity, the user block field can be made up of 2 user fields .</a:t>
            </a:r>
          </a:p>
          <a:p>
            <a:pPr lvl="1"/>
            <a:endParaRPr lang="en-US" altLang="ko-KR" dirty="0" smtClean="0"/>
          </a:p>
          <a:p>
            <a:r>
              <a:rPr lang="en-US" altLang="ko-KR" dirty="0" smtClean="0"/>
              <a:t>The information for the number of spatial streams in </a:t>
            </a:r>
            <a:r>
              <a:rPr lang="en-US" altLang="ko-KR" dirty="0" smtClean="0"/>
              <a:t>EHT MU-PPDU </a:t>
            </a:r>
            <a:r>
              <a:rPr lang="en-US" altLang="ko-KR" dirty="0" smtClean="0"/>
              <a:t>is contained in the user field of the user-specific field in EHT-SIG. </a:t>
            </a:r>
          </a:p>
          <a:p>
            <a:pPr lvl="1"/>
            <a:r>
              <a:rPr lang="en-US" altLang="ko-KR" dirty="0" smtClean="0"/>
              <a:t>For MU-MIMO operation</a:t>
            </a:r>
            <a:r>
              <a:rPr lang="en-US" altLang="ko-KR" dirty="0"/>
              <a:t>, </a:t>
            </a:r>
            <a:r>
              <a:rPr lang="en-US" altLang="ko-KR" dirty="0" smtClean="0"/>
              <a:t>the spatial stream configuration field of user field is used to indicate the allocated number </a:t>
            </a:r>
            <a:r>
              <a:rPr lang="en-US" altLang="ko-KR" dirty="0"/>
              <a:t>of spatial </a:t>
            </a:r>
            <a:r>
              <a:rPr lang="en-US" altLang="ko-KR" dirty="0" smtClean="0"/>
              <a:t>streams to STA.</a:t>
            </a:r>
          </a:p>
          <a:p>
            <a:pPr lvl="1"/>
            <a:r>
              <a:rPr lang="en-US" altLang="ko-KR" dirty="0" smtClean="0"/>
              <a:t>And</a:t>
            </a:r>
            <a:r>
              <a:rPr lang="en-US" altLang="ko-KR" dirty="0"/>
              <a:t>, the spatial stream configuration field </a:t>
            </a:r>
            <a:r>
              <a:rPr lang="en-US" altLang="ko-KR" dirty="0" smtClean="0"/>
              <a:t>consists of 6bits. </a:t>
            </a:r>
          </a:p>
          <a:p>
            <a:endParaRPr lang="ko-KR" altLang="en-US" dirty="0"/>
          </a:p>
        </p:txBody>
      </p:sp>
      <p:sp>
        <p:nvSpPr>
          <p:cNvPr id="4" name="날짜 개체 틀 3"/>
          <p:cNvSpPr>
            <a:spLocks noGrp="1"/>
          </p:cNvSpPr>
          <p:nvPr>
            <p:ph type="dt" sz="half" idx="2"/>
          </p:nvPr>
        </p:nvSpPr>
        <p:spPr/>
        <p:txBody>
          <a:bodyPr/>
          <a:lstStyle/>
          <a:p>
            <a:pPr>
              <a:defRPr/>
            </a:pPr>
            <a:r>
              <a:rPr lang="en-US" altLang="ko-KR" dirty="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8966792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a:p>
        </p:txBody>
      </p:sp>
      <p:sp>
        <p:nvSpPr>
          <p:cNvPr id="3" name="내용 개체 틀 2"/>
          <p:cNvSpPr>
            <a:spLocks noGrp="1"/>
          </p:cNvSpPr>
          <p:nvPr>
            <p:ph idx="1"/>
          </p:nvPr>
        </p:nvSpPr>
        <p:spPr/>
        <p:txBody>
          <a:bodyPr/>
          <a:lstStyle/>
          <a:p>
            <a:r>
              <a:rPr lang="en-US" altLang="ko-KR" dirty="0"/>
              <a:t>Do you agree that the </a:t>
            </a:r>
            <a:r>
              <a:rPr lang="en-US" altLang="ko-KR" dirty="0" smtClean="0"/>
              <a:t>common </a:t>
            </a:r>
            <a:r>
              <a:rPr lang="en-US" altLang="ko-KR" dirty="0"/>
              <a:t>field of EHT SIG in EHT </a:t>
            </a:r>
            <a:r>
              <a:rPr lang="en-US" altLang="ko-KR" dirty="0" smtClean="0"/>
              <a:t>PPDU </a:t>
            </a:r>
            <a:r>
              <a:rPr lang="en-US" altLang="ko-KR" dirty="0"/>
              <a:t>that is sent to multiple user </a:t>
            </a:r>
            <a:r>
              <a:rPr lang="en-US" altLang="ko-KR" dirty="0" smtClean="0"/>
              <a:t>includes the CRC and tail bits? </a:t>
            </a:r>
          </a:p>
          <a:p>
            <a:pPr lvl="1"/>
            <a:r>
              <a:rPr lang="en-US" altLang="ko-KR" dirty="0" smtClean="0"/>
              <a:t>The number of bits for CRC is TBD.</a:t>
            </a:r>
          </a:p>
          <a:p>
            <a:pPr lvl="1"/>
            <a:r>
              <a:rPr lang="en-US" altLang="ko-KR" dirty="0" smtClean="0"/>
              <a:t>The number of tail bits is 6. </a:t>
            </a:r>
          </a:p>
          <a:p>
            <a:pPr lvl="1"/>
            <a:r>
              <a:rPr lang="en-US" altLang="ko-KR" dirty="0" smtClean="0"/>
              <a:t>The configuration of the common field is TBD. </a:t>
            </a:r>
          </a:p>
          <a:p>
            <a:pPr lvl="1"/>
            <a:endParaRPr lang="en-US" altLang="ko-KR" dirty="0"/>
          </a:p>
          <a:p>
            <a:endParaRPr lang="en-US" altLang="ko-KR" dirty="0" smtClean="0"/>
          </a:p>
          <a:p>
            <a:pPr lvl="1"/>
            <a:r>
              <a:rPr lang="en-US" altLang="ko-KR" dirty="0"/>
              <a:t>Y/N/A</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June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2665146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308530</TotalTime>
  <Words>2466</Words>
  <Application>Microsoft Office PowerPoint</Application>
  <PresentationFormat>화면 슬라이드 쇼(4:3)</PresentationFormat>
  <Paragraphs>1643</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맑은 고딕</vt:lpstr>
      <vt:lpstr>Arial</vt:lpstr>
      <vt:lpstr>Times New Roman</vt:lpstr>
      <vt:lpstr>Trebuchet MS</vt:lpstr>
      <vt:lpstr>802-11-Submission</vt:lpstr>
      <vt:lpstr>Consideration on User-specific field in EHT-SIG</vt:lpstr>
      <vt:lpstr>Introduction </vt:lpstr>
      <vt:lpstr>11be MU PPDU </vt:lpstr>
      <vt:lpstr>Configuration of User-specific field(1/2)</vt:lpstr>
      <vt:lpstr>Configuration of User-specific field(2/2)</vt:lpstr>
      <vt:lpstr>Signaling of spatial stream</vt:lpstr>
      <vt:lpstr>Spatial stream configuration field</vt:lpstr>
      <vt:lpstr>Summary </vt:lpstr>
      <vt:lpstr>Straw poll #1 </vt:lpstr>
      <vt:lpstr>Straw poll #2 </vt:lpstr>
      <vt:lpstr>Straw poll #3 </vt:lpstr>
      <vt:lpstr>Straw poll #4</vt:lpstr>
      <vt:lpstr>Straw poll #5 </vt:lpstr>
      <vt:lpstr>Straw poll #6</vt:lpstr>
      <vt:lpstr>Reference </vt:lpstr>
      <vt:lpstr>Appendix </vt:lpstr>
      <vt:lpstr>Spatial configuration (1/3)  </vt:lpstr>
      <vt:lpstr>Spatial configuration (2/3) </vt:lpstr>
      <vt:lpstr>Spatial configuration (3/3)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5251</cp:revision>
  <cp:lastPrinted>2017-07-07T02:11:09Z</cp:lastPrinted>
  <dcterms:created xsi:type="dcterms:W3CDTF">2007-05-21T21:00:37Z</dcterms:created>
  <dcterms:modified xsi:type="dcterms:W3CDTF">2020-06-22T22:21:07Z</dcterms:modified>
</cp:coreProperties>
</file>