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61" r:id="rId3"/>
  </p:sldMasterIdLst>
  <p:notesMasterIdLst>
    <p:notesMasterId r:id="rId30"/>
  </p:notesMasterIdLst>
  <p:handoutMasterIdLst>
    <p:handoutMasterId r:id="rId31"/>
  </p:handoutMasterIdLst>
  <p:sldIdLst>
    <p:sldId id="256" r:id="rId4"/>
    <p:sldId id="375" r:id="rId5"/>
    <p:sldId id="376" r:id="rId6"/>
    <p:sldId id="377" r:id="rId7"/>
    <p:sldId id="332" r:id="rId8"/>
    <p:sldId id="374" r:id="rId9"/>
    <p:sldId id="337" r:id="rId10"/>
    <p:sldId id="352" r:id="rId11"/>
    <p:sldId id="338" r:id="rId12"/>
    <p:sldId id="340" r:id="rId13"/>
    <p:sldId id="341" r:id="rId14"/>
    <p:sldId id="364" r:id="rId15"/>
    <p:sldId id="369" r:id="rId16"/>
    <p:sldId id="379" r:id="rId17"/>
    <p:sldId id="378" r:id="rId18"/>
    <p:sldId id="388" r:id="rId19"/>
    <p:sldId id="380" r:id="rId20"/>
    <p:sldId id="381" r:id="rId21"/>
    <p:sldId id="365" r:id="rId22"/>
    <p:sldId id="389" r:id="rId23"/>
    <p:sldId id="384" r:id="rId24"/>
    <p:sldId id="385" r:id="rId25"/>
    <p:sldId id="386" r:id="rId26"/>
    <p:sldId id="387" r:id="rId27"/>
    <p:sldId id="382" r:id="rId28"/>
    <p:sldId id="383" r:id="rId2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angdandan (2012)" initials="L(" lastIdx="1" clrIdx="0">
    <p:extLst>
      <p:ext uri="{19B8F6BF-5375-455C-9EA6-DF929625EA0E}">
        <p15:presenceInfo xmlns:p15="http://schemas.microsoft.com/office/powerpoint/2012/main" userId="S-1-5-21-147214757-305610072-1517763936-485466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中度样式 1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63" autoAdjust="0"/>
    <p:restoredTop sz="96349" autoAdjust="0"/>
  </p:normalViewPr>
  <p:slideViewPr>
    <p:cSldViewPr>
      <p:cViewPr varScale="1">
        <p:scale>
          <a:sx n="70" d="100"/>
          <a:sy n="70" d="100"/>
        </p:scale>
        <p:origin x="596" y="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</a:t>
            </a:r>
            <a:r>
              <a:rPr lang="en-US" dirty="0" smtClean="0"/>
              <a:t>Doe  </a:t>
            </a:r>
            <a:r>
              <a:rPr lang="en-US" dirty="0"/>
              <a:t>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</a:t>
            </a:r>
            <a:r>
              <a:rPr lang="en-US" dirty="0" smtClean="0"/>
              <a:t>Doe  </a:t>
            </a:r>
            <a:r>
              <a:rPr lang="en-US" dirty="0"/>
              <a:t>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  </a:t>
            </a:r>
            <a:r>
              <a:rPr lang="en-GB" dirty="0" err="1" smtClean="0"/>
              <a:t>etc</a:t>
            </a:r>
            <a:r>
              <a:rPr lang="en-GB" dirty="0" smtClean="0"/>
              <a:t> 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>
                <a:solidFill>
                  <a:srgbClr val="FFFFFF"/>
                </a:solidFill>
              </a:rPr>
              <a:t>Ross Jian Yu, </a:t>
            </a:r>
            <a:r>
              <a:rPr lang="en-GB" dirty="0" err="1" smtClean="0">
                <a:solidFill>
                  <a:srgbClr val="FFFFFF"/>
                </a:solidFill>
              </a:rPr>
              <a:t>etc</a:t>
            </a:r>
            <a:r>
              <a:rPr lang="en-GB" dirty="0" smtClean="0">
                <a:solidFill>
                  <a:srgbClr val="FFFFFF"/>
                </a:solidFill>
              </a:rPr>
              <a:t>, Huawei Technologies</a:t>
            </a: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097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 userDrawn="1"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err="1" smtClean="0"/>
              <a:t>Dandan</a:t>
            </a:r>
            <a:r>
              <a:rPr lang="en-GB" dirty="0" smtClean="0"/>
              <a:t> Liang, et al., Huawei Technologies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0163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>
                <a:solidFill>
                  <a:srgbClr val="FFFFFF"/>
                </a:solidFill>
              </a:rPr>
              <a:t>Ross Jian Yu, etc., Huawei Technologies</a:t>
            </a: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196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>
                <a:solidFill>
                  <a:srgbClr val="FFFFFF"/>
                </a:solidFill>
              </a:rPr>
              <a:t>Ross Jian Yu, etc., Huawei Technologies</a:t>
            </a: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670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>
                <a:solidFill>
                  <a:srgbClr val="FFFFFF"/>
                </a:solidFill>
              </a:rPr>
              <a:t>Ross Jian Yu, etc., Huawei Technologies</a:t>
            </a:r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282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>
                <a:solidFill>
                  <a:srgbClr val="FFFFFF"/>
                </a:solidFill>
              </a:rPr>
              <a:t>Shahrnaz Azizi, etc., Intel Corporation</a:t>
            </a:r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6877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>
                <a:solidFill>
                  <a:srgbClr val="FFFFFF"/>
                </a:solidFill>
              </a:rPr>
              <a:t>Shahrnaz Azizi, etc., Intel Corporation</a:t>
            </a:r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8386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>
                <a:solidFill>
                  <a:srgbClr val="FFFFFF"/>
                </a:solidFill>
              </a:rPr>
              <a:t>Shahrnaz Azizi, etc., Intel Corporation</a:t>
            </a:r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7881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>
                <a:solidFill>
                  <a:srgbClr val="FFFFFF"/>
                </a:solidFill>
              </a:rPr>
              <a:t>Shahrnaz Azizi, etc., Intel Corporation</a:t>
            </a:r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177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 userDrawn="1"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err="1" smtClean="0"/>
              <a:t>Dandan</a:t>
            </a:r>
            <a:r>
              <a:rPr lang="en-GB" baseline="0" dirty="0" smtClean="0"/>
              <a:t> Liang</a:t>
            </a:r>
            <a:r>
              <a:rPr lang="en-GB" dirty="0" smtClean="0"/>
              <a:t>  et al.  Huawei Technologies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  etc. 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  etc.  Huawei Technologies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  etc.  Huawei Technologies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Shahrnaz</a:t>
            </a:r>
            <a:r>
              <a:rPr lang="en-GB" dirty="0" smtClean="0"/>
              <a:t> </a:t>
            </a:r>
            <a:r>
              <a:rPr lang="en-GB" dirty="0" err="1" smtClean="0"/>
              <a:t>Azizi</a:t>
            </a:r>
            <a:r>
              <a:rPr lang="en-GB" dirty="0" smtClean="0"/>
              <a:t>  etc. 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Shahrnaz</a:t>
            </a:r>
            <a:r>
              <a:rPr lang="en-GB" dirty="0" smtClean="0"/>
              <a:t> </a:t>
            </a:r>
            <a:r>
              <a:rPr lang="en-GB" dirty="0" err="1" smtClean="0"/>
              <a:t>Azizi</a:t>
            </a:r>
            <a:r>
              <a:rPr lang="en-GB" dirty="0" smtClean="0"/>
              <a:t>  etc. 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Shahrnaz</a:t>
            </a:r>
            <a:r>
              <a:rPr lang="en-GB" dirty="0" smtClean="0"/>
              <a:t> </a:t>
            </a:r>
            <a:r>
              <a:rPr lang="en-GB" dirty="0" err="1" smtClean="0"/>
              <a:t>Azizi</a:t>
            </a:r>
            <a:r>
              <a:rPr lang="en-GB" dirty="0" smtClean="0"/>
              <a:t>  etc. 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Shahrnaz</a:t>
            </a:r>
            <a:r>
              <a:rPr lang="en-GB" dirty="0" smtClean="0"/>
              <a:t> </a:t>
            </a:r>
            <a:r>
              <a:rPr lang="en-GB" dirty="0" err="1" smtClean="0"/>
              <a:t>Azizi</a:t>
            </a:r>
            <a:r>
              <a:rPr lang="en-GB" dirty="0" smtClean="0"/>
              <a:t>  etc.  Intel Corporation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2020-05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802.11-20/0926r0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79" descr="d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224588"/>
            <a:ext cx="9150350" cy="636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4" name="Text Box 8"/>
          <p:cNvSpPr txBox="1">
            <a:spLocks noChangeArrowheads="1"/>
          </p:cNvSpPr>
          <p:nvPr/>
        </p:nvSpPr>
        <p:spPr bwMode="auto">
          <a:xfrm>
            <a:off x="755650" y="6451600"/>
            <a:ext cx="268032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80114" bIns="0">
            <a:spAutoFit/>
          </a:bodyPr>
          <a:lstStyle>
            <a:lvl1pPr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>
              <a:buClrTx/>
              <a:buSzTx/>
              <a:buFontTx/>
              <a:buNone/>
              <a:defRPr/>
            </a:pPr>
            <a:r>
              <a:rPr lang="en-US" altLang="zh-CN" sz="1200" dirty="0" smtClean="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t>HUAWEI TECHNOLOGIES CO.  LTD.</a:t>
            </a:r>
          </a:p>
        </p:txBody>
      </p:sp>
      <p:pic>
        <p:nvPicPr>
          <p:cNvPr id="10244" name="Picture 9" descr="8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08875" y="6386513"/>
            <a:ext cx="1311275" cy="31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325438"/>
            <a:ext cx="7632700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0064" rIns="80129" bIns="4006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10248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628775"/>
            <a:ext cx="7632700" cy="419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0142" tIns="40070" rIns="80142" bIns="400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</a:p>
        </p:txBody>
      </p:sp>
      <p:sp>
        <p:nvSpPr>
          <p:cNvPr id="10249" name="Rectangle 15"/>
          <p:cNvSpPr>
            <a:spLocks noChangeArrowheads="1"/>
          </p:cNvSpPr>
          <p:nvPr/>
        </p:nvSpPr>
        <p:spPr bwMode="auto">
          <a:xfrm>
            <a:off x="-1952625" y="692150"/>
            <a:ext cx="1844675" cy="550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英文标题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:32-35pt 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R153 G0 B0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内部使用字体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FrutigerNext LT Medium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外部使用字体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Arial</a:t>
            </a:r>
          </a:p>
          <a:p>
            <a:pPr marL="342900" indent="-342900" algn="r" defTabSz="914400">
              <a:lnSpc>
                <a:spcPct val="7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en-US" altLang="zh-CN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中文标题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:30-32pt 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R153 G0 B0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字体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黑体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英文正文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:20-22pt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子目录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(2-5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级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) :18pt  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黑色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内部使用字体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FrutigerNext LT Regular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外部使用字体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Arial</a:t>
            </a:r>
          </a:p>
          <a:p>
            <a:pPr marL="342900" indent="-342900" algn="r" defTabSz="914400">
              <a:lnSpc>
                <a:spcPct val="7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en-US" altLang="zh-CN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中文正文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:18-20pt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子目录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(2-5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级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):18pt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黑色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字体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细黑体</a:t>
            </a:r>
            <a:r>
              <a:rPr lang="zh-CN" altLang="en-US" sz="1100" b="1">
                <a:solidFill>
                  <a:srgbClr val="FFFFFF"/>
                </a:solidFill>
                <a:latin typeface="Arial" pitchFamily="34" charset="0"/>
                <a:ea typeface="华文细黑" pitchFamily="2" charset="-122"/>
              </a:rPr>
              <a:t> </a:t>
            </a:r>
          </a:p>
        </p:txBody>
      </p:sp>
      <p:grpSp>
        <p:nvGrpSpPr>
          <p:cNvPr id="10250" name="Group 16"/>
          <p:cNvGrpSpPr>
            <a:grpSpLocks/>
          </p:cNvGrpSpPr>
          <p:nvPr/>
        </p:nvGrpSpPr>
        <p:grpSpPr bwMode="auto">
          <a:xfrm>
            <a:off x="9324975" y="3367088"/>
            <a:ext cx="919163" cy="3490912"/>
            <a:chOff x="5839" y="2160"/>
            <a:chExt cx="579" cy="2199"/>
          </a:xfrm>
        </p:grpSpPr>
        <p:sp>
          <p:nvSpPr>
            <p:cNvPr id="10253" name="Rectangle 17"/>
            <p:cNvSpPr>
              <a:spLocks noChangeArrowheads="1"/>
            </p:cNvSpPr>
            <p:nvPr userDrawn="1"/>
          </p:nvSpPr>
          <p:spPr bwMode="auto">
            <a:xfrm>
              <a:off x="5839" y="2160"/>
              <a:ext cx="579" cy="21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1425" tIns="45712" rIns="91425" bIns="45712" anchor="ctr">
              <a:sp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endParaRPr lang="zh-CN" altLang="en-US" sz="1800">
                <a:solidFill>
                  <a:srgbClr val="000000"/>
                </a:solidFill>
                <a:latin typeface="Calibri" pitchFamily="34" charset="0"/>
                <a:ea typeface="宋体" pitchFamily="2" charset="-122"/>
              </a:endParaRPr>
            </a:p>
          </p:txBody>
        </p:sp>
        <p:grpSp>
          <p:nvGrpSpPr>
            <p:cNvPr id="10254" name="Group 18"/>
            <p:cNvGrpSpPr>
              <a:grpSpLocks/>
            </p:cNvGrpSpPr>
            <p:nvPr userDrawn="1"/>
          </p:nvGrpSpPr>
          <p:grpSpPr bwMode="auto">
            <a:xfrm>
              <a:off x="5893" y="2387"/>
              <a:ext cx="466" cy="115"/>
              <a:chOff x="5893" y="2387"/>
              <a:chExt cx="466" cy="115"/>
            </a:xfrm>
          </p:grpSpPr>
          <p:sp>
            <p:nvSpPr>
              <p:cNvPr id="10315" name="Rectangle 19"/>
              <p:cNvSpPr>
                <a:spLocks noChangeArrowheads="1"/>
              </p:cNvSpPr>
              <p:nvPr userDrawn="1"/>
            </p:nvSpPr>
            <p:spPr bwMode="auto">
              <a:xfrm flipV="1">
                <a:off x="6010" y="2387"/>
                <a:ext cx="116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6" name="Rectangle 20"/>
              <p:cNvSpPr>
                <a:spLocks noChangeArrowheads="1"/>
              </p:cNvSpPr>
              <p:nvPr userDrawn="1"/>
            </p:nvSpPr>
            <p:spPr bwMode="auto">
              <a:xfrm flipV="1">
                <a:off x="6126" y="2387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7" name="Rectangle 21"/>
              <p:cNvSpPr>
                <a:spLocks noChangeArrowheads="1"/>
              </p:cNvSpPr>
              <p:nvPr userDrawn="1"/>
            </p:nvSpPr>
            <p:spPr bwMode="auto">
              <a:xfrm flipV="1">
                <a:off x="6242" y="2387"/>
                <a:ext cx="117" cy="115"/>
              </a:xfrm>
              <a:prstGeom prst="rect">
                <a:avLst/>
              </a:prstGeom>
              <a:solidFill>
                <a:srgbClr val="99660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8" name="Rectangle 22"/>
              <p:cNvSpPr>
                <a:spLocks noChangeArrowheads="1"/>
              </p:cNvSpPr>
              <p:nvPr userDrawn="1"/>
            </p:nvSpPr>
            <p:spPr bwMode="auto">
              <a:xfrm flipV="1">
                <a:off x="5893" y="2387"/>
                <a:ext cx="117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5" name="Group 23"/>
            <p:cNvGrpSpPr>
              <a:grpSpLocks/>
            </p:cNvGrpSpPr>
            <p:nvPr userDrawn="1"/>
          </p:nvGrpSpPr>
          <p:grpSpPr bwMode="auto">
            <a:xfrm>
              <a:off x="5893" y="2523"/>
              <a:ext cx="466" cy="115"/>
              <a:chOff x="5893" y="2523"/>
              <a:chExt cx="466" cy="115"/>
            </a:xfrm>
          </p:grpSpPr>
          <p:sp>
            <p:nvSpPr>
              <p:cNvPr id="10311" name="Rectangle 24"/>
              <p:cNvSpPr>
                <a:spLocks noChangeArrowheads="1"/>
              </p:cNvSpPr>
              <p:nvPr userDrawn="1"/>
            </p:nvSpPr>
            <p:spPr bwMode="auto">
              <a:xfrm flipV="1">
                <a:off x="6010" y="2523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2" name="Rectangle 25"/>
              <p:cNvSpPr>
                <a:spLocks noChangeArrowheads="1"/>
              </p:cNvSpPr>
              <p:nvPr userDrawn="1"/>
            </p:nvSpPr>
            <p:spPr bwMode="auto">
              <a:xfrm flipV="1">
                <a:off x="6126" y="2523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3" name="Rectangle 26"/>
              <p:cNvSpPr>
                <a:spLocks noChangeArrowheads="1"/>
              </p:cNvSpPr>
              <p:nvPr userDrawn="1"/>
            </p:nvSpPr>
            <p:spPr bwMode="auto">
              <a:xfrm flipV="1">
                <a:off x="6242" y="2523"/>
                <a:ext cx="117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4" name="Rectangle 27"/>
              <p:cNvSpPr>
                <a:spLocks noChangeArrowheads="1"/>
              </p:cNvSpPr>
              <p:nvPr userDrawn="1"/>
            </p:nvSpPr>
            <p:spPr bwMode="auto">
              <a:xfrm flipV="1">
                <a:off x="5893" y="2523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6" name="Group 28"/>
            <p:cNvGrpSpPr>
              <a:grpSpLocks/>
            </p:cNvGrpSpPr>
            <p:nvPr userDrawn="1"/>
          </p:nvGrpSpPr>
          <p:grpSpPr bwMode="auto">
            <a:xfrm>
              <a:off x="5893" y="2659"/>
              <a:ext cx="466" cy="115"/>
              <a:chOff x="5893" y="2659"/>
              <a:chExt cx="466" cy="115"/>
            </a:xfrm>
          </p:grpSpPr>
          <p:sp>
            <p:nvSpPr>
              <p:cNvPr id="10307" name="Rectangle 29"/>
              <p:cNvSpPr>
                <a:spLocks noChangeArrowheads="1"/>
              </p:cNvSpPr>
              <p:nvPr userDrawn="1"/>
            </p:nvSpPr>
            <p:spPr bwMode="auto">
              <a:xfrm flipV="1">
                <a:off x="6010" y="2659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8" name="Rectangle 30"/>
              <p:cNvSpPr>
                <a:spLocks noChangeArrowheads="1"/>
              </p:cNvSpPr>
              <p:nvPr userDrawn="1"/>
            </p:nvSpPr>
            <p:spPr bwMode="auto">
              <a:xfrm flipV="1">
                <a:off x="6126" y="2659"/>
                <a:ext cx="116" cy="115"/>
              </a:xfrm>
              <a:prstGeom prst="rect">
                <a:avLst/>
              </a:prstGeom>
              <a:solidFill>
                <a:srgbClr val="0099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9" name="Rectangle 31"/>
              <p:cNvSpPr>
                <a:spLocks noChangeArrowheads="1"/>
              </p:cNvSpPr>
              <p:nvPr userDrawn="1"/>
            </p:nvSpPr>
            <p:spPr bwMode="auto">
              <a:xfrm flipV="1">
                <a:off x="6242" y="2659"/>
                <a:ext cx="117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0" name="Rectangle 32"/>
              <p:cNvSpPr>
                <a:spLocks noChangeArrowheads="1"/>
              </p:cNvSpPr>
              <p:nvPr userDrawn="1"/>
            </p:nvSpPr>
            <p:spPr bwMode="auto">
              <a:xfrm flipV="1">
                <a:off x="5893" y="2659"/>
                <a:ext cx="117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7" name="Group 33"/>
            <p:cNvGrpSpPr>
              <a:grpSpLocks/>
            </p:cNvGrpSpPr>
            <p:nvPr userDrawn="1"/>
          </p:nvGrpSpPr>
          <p:grpSpPr bwMode="auto">
            <a:xfrm>
              <a:off x="5893" y="2251"/>
              <a:ext cx="466" cy="119"/>
              <a:chOff x="5893" y="2251"/>
              <a:chExt cx="466" cy="119"/>
            </a:xfrm>
          </p:grpSpPr>
          <p:sp>
            <p:nvSpPr>
              <p:cNvPr id="10303" name="Rectangle 34"/>
              <p:cNvSpPr>
                <a:spLocks noChangeArrowheads="1"/>
              </p:cNvSpPr>
              <p:nvPr userDrawn="1"/>
            </p:nvSpPr>
            <p:spPr bwMode="auto">
              <a:xfrm flipV="1">
                <a:off x="6126" y="2251"/>
                <a:ext cx="116" cy="119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4" name="Rectangle 35"/>
              <p:cNvSpPr>
                <a:spLocks noChangeArrowheads="1"/>
              </p:cNvSpPr>
              <p:nvPr userDrawn="1"/>
            </p:nvSpPr>
            <p:spPr bwMode="auto">
              <a:xfrm flipV="1">
                <a:off x="6242" y="2251"/>
                <a:ext cx="117" cy="119"/>
              </a:xfrm>
              <a:prstGeom prst="rect">
                <a:avLst/>
              </a:prstGeom>
              <a:solidFill>
                <a:srgbClr val="CC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5" name="Rectangle 36"/>
              <p:cNvSpPr>
                <a:spLocks noChangeArrowheads="1"/>
              </p:cNvSpPr>
              <p:nvPr userDrawn="1"/>
            </p:nvSpPr>
            <p:spPr bwMode="auto">
              <a:xfrm flipV="1">
                <a:off x="5893" y="2251"/>
                <a:ext cx="117" cy="119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6" name="Rectangle 37"/>
              <p:cNvSpPr>
                <a:spLocks noChangeArrowheads="1"/>
              </p:cNvSpPr>
              <p:nvPr userDrawn="1"/>
            </p:nvSpPr>
            <p:spPr bwMode="auto">
              <a:xfrm flipV="1">
                <a:off x="6010" y="2251"/>
                <a:ext cx="116" cy="119"/>
              </a:xfrm>
              <a:prstGeom prst="rect">
                <a:avLst/>
              </a:prstGeom>
              <a:solidFill>
                <a:srgbClr val="66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8" name="Group 38"/>
            <p:cNvGrpSpPr>
              <a:grpSpLocks/>
            </p:cNvGrpSpPr>
            <p:nvPr userDrawn="1"/>
          </p:nvGrpSpPr>
          <p:grpSpPr bwMode="auto">
            <a:xfrm>
              <a:off x="5893" y="2886"/>
              <a:ext cx="466" cy="115"/>
              <a:chOff x="5893" y="2886"/>
              <a:chExt cx="466" cy="115"/>
            </a:xfrm>
          </p:grpSpPr>
          <p:sp>
            <p:nvSpPr>
              <p:cNvPr id="10299" name="Rectangle 39"/>
              <p:cNvSpPr>
                <a:spLocks noChangeArrowheads="1"/>
              </p:cNvSpPr>
              <p:nvPr userDrawn="1"/>
            </p:nvSpPr>
            <p:spPr bwMode="auto">
              <a:xfrm flipV="1">
                <a:off x="6010" y="2886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0" name="Rectangle 40"/>
              <p:cNvSpPr>
                <a:spLocks noChangeArrowheads="1"/>
              </p:cNvSpPr>
              <p:nvPr userDrawn="1"/>
            </p:nvSpPr>
            <p:spPr bwMode="auto">
              <a:xfrm flipV="1">
                <a:off x="6126" y="2886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1" name="Rectangle 41"/>
              <p:cNvSpPr>
                <a:spLocks noChangeArrowheads="1"/>
              </p:cNvSpPr>
              <p:nvPr userDrawn="1"/>
            </p:nvSpPr>
            <p:spPr bwMode="auto">
              <a:xfrm flipV="1">
                <a:off x="6242" y="2886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2" name="Rectangle 42"/>
              <p:cNvSpPr>
                <a:spLocks noChangeArrowheads="1"/>
              </p:cNvSpPr>
              <p:nvPr userDrawn="1"/>
            </p:nvSpPr>
            <p:spPr bwMode="auto">
              <a:xfrm flipV="1">
                <a:off x="5893" y="2886"/>
                <a:ext cx="117" cy="115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9" name="Group 43"/>
            <p:cNvGrpSpPr>
              <a:grpSpLocks/>
            </p:cNvGrpSpPr>
            <p:nvPr userDrawn="1"/>
          </p:nvGrpSpPr>
          <p:grpSpPr bwMode="auto">
            <a:xfrm>
              <a:off x="5893" y="3022"/>
              <a:ext cx="466" cy="115"/>
              <a:chOff x="5893" y="3022"/>
              <a:chExt cx="466" cy="115"/>
            </a:xfrm>
          </p:grpSpPr>
          <p:sp>
            <p:nvSpPr>
              <p:cNvPr id="10295" name="Rectangle 44"/>
              <p:cNvSpPr>
                <a:spLocks noChangeArrowheads="1"/>
              </p:cNvSpPr>
              <p:nvPr userDrawn="1"/>
            </p:nvSpPr>
            <p:spPr bwMode="auto">
              <a:xfrm flipV="1">
                <a:off x="6010" y="3022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6" name="Rectangle 45"/>
              <p:cNvSpPr>
                <a:spLocks noChangeArrowheads="1"/>
              </p:cNvSpPr>
              <p:nvPr userDrawn="1"/>
            </p:nvSpPr>
            <p:spPr bwMode="auto">
              <a:xfrm flipV="1">
                <a:off x="6126" y="3022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7" name="Rectangle 46"/>
              <p:cNvSpPr>
                <a:spLocks noChangeArrowheads="1"/>
              </p:cNvSpPr>
              <p:nvPr userDrawn="1"/>
            </p:nvSpPr>
            <p:spPr bwMode="auto">
              <a:xfrm flipV="1">
                <a:off x="6242" y="3022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8" name="Rectangle 47"/>
              <p:cNvSpPr>
                <a:spLocks noChangeArrowheads="1"/>
              </p:cNvSpPr>
              <p:nvPr userDrawn="1"/>
            </p:nvSpPr>
            <p:spPr bwMode="auto">
              <a:xfrm flipV="1">
                <a:off x="5893" y="3022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0" name="Group 48"/>
            <p:cNvGrpSpPr>
              <a:grpSpLocks/>
            </p:cNvGrpSpPr>
            <p:nvPr userDrawn="1"/>
          </p:nvGrpSpPr>
          <p:grpSpPr bwMode="auto">
            <a:xfrm>
              <a:off x="5893" y="3158"/>
              <a:ext cx="466" cy="115"/>
              <a:chOff x="5893" y="3158"/>
              <a:chExt cx="466" cy="115"/>
            </a:xfrm>
          </p:grpSpPr>
          <p:sp>
            <p:nvSpPr>
              <p:cNvPr id="10291" name="Rectangle 49"/>
              <p:cNvSpPr>
                <a:spLocks noChangeArrowheads="1"/>
              </p:cNvSpPr>
              <p:nvPr userDrawn="1"/>
            </p:nvSpPr>
            <p:spPr bwMode="auto">
              <a:xfrm flipV="1">
                <a:off x="6010" y="3158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2" name="Rectangle 50"/>
              <p:cNvSpPr>
                <a:spLocks noChangeArrowheads="1"/>
              </p:cNvSpPr>
              <p:nvPr userDrawn="1"/>
            </p:nvSpPr>
            <p:spPr bwMode="auto">
              <a:xfrm flipV="1">
                <a:off x="6126" y="3158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3" name="Rectangle 51"/>
              <p:cNvSpPr>
                <a:spLocks noChangeArrowheads="1"/>
              </p:cNvSpPr>
              <p:nvPr userDrawn="1"/>
            </p:nvSpPr>
            <p:spPr bwMode="auto">
              <a:xfrm flipV="1">
                <a:off x="6242" y="3158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4" name="Rectangle 52"/>
              <p:cNvSpPr>
                <a:spLocks noChangeArrowheads="1"/>
              </p:cNvSpPr>
              <p:nvPr userDrawn="1"/>
            </p:nvSpPr>
            <p:spPr bwMode="auto">
              <a:xfrm flipV="1">
                <a:off x="5893" y="3158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1" name="Group 53"/>
            <p:cNvGrpSpPr>
              <a:grpSpLocks/>
            </p:cNvGrpSpPr>
            <p:nvPr userDrawn="1"/>
          </p:nvGrpSpPr>
          <p:grpSpPr bwMode="auto">
            <a:xfrm>
              <a:off x="5893" y="3385"/>
              <a:ext cx="466" cy="115"/>
              <a:chOff x="5893" y="3385"/>
              <a:chExt cx="466" cy="115"/>
            </a:xfrm>
          </p:grpSpPr>
          <p:sp>
            <p:nvSpPr>
              <p:cNvPr id="10287" name="Rectangle 54"/>
              <p:cNvSpPr>
                <a:spLocks noChangeArrowheads="1"/>
              </p:cNvSpPr>
              <p:nvPr userDrawn="1"/>
            </p:nvSpPr>
            <p:spPr bwMode="auto">
              <a:xfrm flipV="1">
                <a:off x="6010" y="3385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8" name="Rectangle 55"/>
              <p:cNvSpPr>
                <a:spLocks noChangeArrowheads="1"/>
              </p:cNvSpPr>
              <p:nvPr userDrawn="1"/>
            </p:nvSpPr>
            <p:spPr bwMode="auto">
              <a:xfrm flipV="1">
                <a:off x="6126" y="3385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9" name="Rectangle 56"/>
              <p:cNvSpPr>
                <a:spLocks noChangeArrowheads="1"/>
              </p:cNvSpPr>
              <p:nvPr userDrawn="1"/>
            </p:nvSpPr>
            <p:spPr bwMode="auto">
              <a:xfrm flipV="1">
                <a:off x="6242" y="3385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0" name="Rectangle 57"/>
              <p:cNvSpPr>
                <a:spLocks noChangeArrowheads="1"/>
              </p:cNvSpPr>
              <p:nvPr userDrawn="1"/>
            </p:nvSpPr>
            <p:spPr bwMode="auto">
              <a:xfrm flipV="1">
                <a:off x="5893" y="3385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2" name="Group 58"/>
            <p:cNvGrpSpPr>
              <a:grpSpLocks/>
            </p:cNvGrpSpPr>
            <p:nvPr userDrawn="1"/>
          </p:nvGrpSpPr>
          <p:grpSpPr bwMode="auto">
            <a:xfrm>
              <a:off x="5893" y="3521"/>
              <a:ext cx="466" cy="115"/>
              <a:chOff x="5893" y="3521"/>
              <a:chExt cx="466" cy="115"/>
            </a:xfrm>
          </p:grpSpPr>
          <p:sp>
            <p:nvSpPr>
              <p:cNvPr id="10283" name="Rectangle 59"/>
              <p:cNvSpPr>
                <a:spLocks noChangeArrowheads="1"/>
              </p:cNvSpPr>
              <p:nvPr userDrawn="1"/>
            </p:nvSpPr>
            <p:spPr bwMode="auto">
              <a:xfrm flipV="1">
                <a:off x="6010" y="3521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4" name="Rectangle 60"/>
              <p:cNvSpPr>
                <a:spLocks noChangeArrowheads="1"/>
              </p:cNvSpPr>
              <p:nvPr userDrawn="1"/>
            </p:nvSpPr>
            <p:spPr bwMode="auto">
              <a:xfrm flipV="1">
                <a:off x="6126" y="3521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5" name="Rectangle 61"/>
              <p:cNvSpPr>
                <a:spLocks noChangeArrowheads="1"/>
              </p:cNvSpPr>
              <p:nvPr userDrawn="1"/>
            </p:nvSpPr>
            <p:spPr bwMode="auto">
              <a:xfrm flipV="1">
                <a:off x="6242" y="3521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6" name="Rectangle 62"/>
              <p:cNvSpPr>
                <a:spLocks noChangeArrowheads="1"/>
              </p:cNvSpPr>
              <p:nvPr userDrawn="1"/>
            </p:nvSpPr>
            <p:spPr bwMode="auto">
              <a:xfrm flipV="1">
                <a:off x="5893" y="3521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3" name="Group 63"/>
            <p:cNvGrpSpPr>
              <a:grpSpLocks/>
            </p:cNvGrpSpPr>
            <p:nvPr userDrawn="1"/>
          </p:nvGrpSpPr>
          <p:grpSpPr bwMode="auto">
            <a:xfrm>
              <a:off x="5893" y="3657"/>
              <a:ext cx="466" cy="115"/>
              <a:chOff x="5893" y="3657"/>
              <a:chExt cx="466" cy="115"/>
            </a:xfrm>
          </p:grpSpPr>
          <p:sp>
            <p:nvSpPr>
              <p:cNvPr id="10279" name="Rectangle 64"/>
              <p:cNvSpPr>
                <a:spLocks noChangeArrowheads="1"/>
              </p:cNvSpPr>
              <p:nvPr userDrawn="1"/>
            </p:nvSpPr>
            <p:spPr bwMode="auto">
              <a:xfrm flipV="1">
                <a:off x="6010" y="3657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0" name="Rectangle 65"/>
              <p:cNvSpPr>
                <a:spLocks noChangeArrowheads="1"/>
              </p:cNvSpPr>
              <p:nvPr userDrawn="1"/>
            </p:nvSpPr>
            <p:spPr bwMode="auto">
              <a:xfrm flipV="1">
                <a:off x="6126" y="3657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1" name="Rectangle 66"/>
              <p:cNvSpPr>
                <a:spLocks noChangeArrowheads="1"/>
              </p:cNvSpPr>
              <p:nvPr userDrawn="1"/>
            </p:nvSpPr>
            <p:spPr bwMode="auto">
              <a:xfrm flipV="1">
                <a:off x="6242" y="3657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2" name="Rectangle 67"/>
              <p:cNvSpPr>
                <a:spLocks noChangeArrowheads="1"/>
              </p:cNvSpPr>
              <p:nvPr userDrawn="1"/>
            </p:nvSpPr>
            <p:spPr bwMode="auto">
              <a:xfrm flipV="1">
                <a:off x="5893" y="3657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4" name="Group 68"/>
            <p:cNvGrpSpPr>
              <a:grpSpLocks/>
            </p:cNvGrpSpPr>
            <p:nvPr userDrawn="1"/>
          </p:nvGrpSpPr>
          <p:grpSpPr bwMode="auto">
            <a:xfrm>
              <a:off x="5893" y="3884"/>
              <a:ext cx="466" cy="115"/>
              <a:chOff x="5893" y="3884"/>
              <a:chExt cx="466" cy="115"/>
            </a:xfrm>
          </p:grpSpPr>
          <p:sp>
            <p:nvSpPr>
              <p:cNvPr id="10275" name="Rectangle 69"/>
              <p:cNvSpPr>
                <a:spLocks noChangeArrowheads="1"/>
              </p:cNvSpPr>
              <p:nvPr userDrawn="1"/>
            </p:nvSpPr>
            <p:spPr bwMode="auto">
              <a:xfrm flipV="1">
                <a:off x="6010" y="3884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6" name="Rectangle 70"/>
              <p:cNvSpPr>
                <a:spLocks noChangeArrowheads="1"/>
              </p:cNvSpPr>
              <p:nvPr userDrawn="1"/>
            </p:nvSpPr>
            <p:spPr bwMode="auto">
              <a:xfrm flipV="1">
                <a:off x="6126" y="3884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7" name="Rectangle 71"/>
              <p:cNvSpPr>
                <a:spLocks noChangeArrowheads="1"/>
              </p:cNvSpPr>
              <p:nvPr userDrawn="1"/>
            </p:nvSpPr>
            <p:spPr bwMode="auto">
              <a:xfrm flipV="1">
                <a:off x="6242" y="3884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8" name="Rectangle 72"/>
              <p:cNvSpPr>
                <a:spLocks noChangeArrowheads="1"/>
              </p:cNvSpPr>
              <p:nvPr userDrawn="1"/>
            </p:nvSpPr>
            <p:spPr bwMode="auto">
              <a:xfrm flipV="1">
                <a:off x="5893" y="3884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5" name="Group 73"/>
            <p:cNvGrpSpPr>
              <a:grpSpLocks/>
            </p:cNvGrpSpPr>
            <p:nvPr userDrawn="1"/>
          </p:nvGrpSpPr>
          <p:grpSpPr bwMode="auto">
            <a:xfrm>
              <a:off x="5893" y="4026"/>
              <a:ext cx="466" cy="115"/>
              <a:chOff x="5893" y="4026"/>
              <a:chExt cx="466" cy="115"/>
            </a:xfrm>
          </p:grpSpPr>
          <p:sp>
            <p:nvSpPr>
              <p:cNvPr id="10271" name="Rectangle 74"/>
              <p:cNvSpPr>
                <a:spLocks noChangeArrowheads="1"/>
              </p:cNvSpPr>
              <p:nvPr userDrawn="1"/>
            </p:nvSpPr>
            <p:spPr bwMode="auto">
              <a:xfrm flipV="1">
                <a:off x="6010" y="4026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2" name="Rectangle 75"/>
              <p:cNvSpPr>
                <a:spLocks noChangeArrowheads="1"/>
              </p:cNvSpPr>
              <p:nvPr userDrawn="1"/>
            </p:nvSpPr>
            <p:spPr bwMode="auto">
              <a:xfrm flipV="1">
                <a:off x="6126" y="4026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3" name="Rectangle 76"/>
              <p:cNvSpPr>
                <a:spLocks noChangeArrowheads="1"/>
              </p:cNvSpPr>
              <p:nvPr userDrawn="1"/>
            </p:nvSpPr>
            <p:spPr bwMode="auto">
              <a:xfrm flipV="1">
                <a:off x="6242" y="4026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4" name="Rectangle 77"/>
              <p:cNvSpPr>
                <a:spLocks noChangeArrowheads="1"/>
              </p:cNvSpPr>
              <p:nvPr userDrawn="1"/>
            </p:nvSpPr>
            <p:spPr bwMode="auto">
              <a:xfrm flipV="1">
                <a:off x="5893" y="4026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6" name="Group 78"/>
            <p:cNvGrpSpPr>
              <a:grpSpLocks/>
            </p:cNvGrpSpPr>
            <p:nvPr userDrawn="1"/>
          </p:nvGrpSpPr>
          <p:grpSpPr bwMode="auto">
            <a:xfrm>
              <a:off x="5893" y="4167"/>
              <a:ext cx="466" cy="115"/>
              <a:chOff x="5893" y="4167"/>
              <a:chExt cx="466" cy="115"/>
            </a:xfrm>
          </p:grpSpPr>
          <p:sp>
            <p:nvSpPr>
              <p:cNvPr id="10267" name="Rectangle 79"/>
              <p:cNvSpPr>
                <a:spLocks noChangeArrowheads="1"/>
              </p:cNvSpPr>
              <p:nvPr userDrawn="1"/>
            </p:nvSpPr>
            <p:spPr bwMode="auto">
              <a:xfrm flipV="1">
                <a:off x="6010" y="4167"/>
                <a:ext cx="116" cy="11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68" name="Rectangle 80"/>
              <p:cNvSpPr>
                <a:spLocks noChangeArrowheads="1"/>
              </p:cNvSpPr>
              <p:nvPr userDrawn="1"/>
            </p:nvSpPr>
            <p:spPr bwMode="auto">
              <a:xfrm flipV="1">
                <a:off x="6126" y="4167"/>
                <a:ext cx="116" cy="11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69" name="Rectangle 81"/>
              <p:cNvSpPr>
                <a:spLocks noChangeArrowheads="1"/>
              </p:cNvSpPr>
              <p:nvPr userDrawn="1"/>
            </p:nvSpPr>
            <p:spPr bwMode="auto">
              <a:xfrm flipV="1">
                <a:off x="6242" y="4167"/>
                <a:ext cx="117" cy="11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0" name="Rectangle 82"/>
              <p:cNvSpPr>
                <a:spLocks noChangeArrowheads="1"/>
              </p:cNvSpPr>
              <p:nvPr userDrawn="1"/>
            </p:nvSpPr>
            <p:spPr bwMode="auto">
              <a:xfrm flipV="1">
                <a:off x="5893" y="4167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</p:grpSp>
      <p:sp>
        <p:nvSpPr>
          <p:cNvPr id="10251" name="Rectangle 83"/>
          <p:cNvSpPr>
            <a:spLocks noChangeArrowheads="1"/>
          </p:cNvSpPr>
          <p:nvPr/>
        </p:nvSpPr>
        <p:spPr bwMode="auto">
          <a:xfrm>
            <a:off x="9251950" y="1341438"/>
            <a:ext cx="1192213" cy="172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defTabSz="914400">
              <a:lnSpc>
                <a:spcPct val="120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配色参考方案：</a:t>
            </a:r>
          </a:p>
          <a:p>
            <a:pPr defTabSz="914400">
              <a:lnSpc>
                <a:spcPct val="120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建议同一页面内不超过四种颜色，以下是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13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组配色方案，同一页面内只选择一组使用。（仅供参考）</a:t>
            </a:r>
          </a:p>
        </p:txBody>
      </p:sp>
      <p:sp>
        <p:nvSpPr>
          <p:cNvPr id="10252" name="Rectangle 84"/>
          <p:cNvSpPr>
            <a:spLocks noChangeArrowheads="1"/>
          </p:cNvSpPr>
          <p:nvPr/>
        </p:nvSpPr>
        <p:spPr bwMode="auto">
          <a:xfrm>
            <a:off x="9251950" y="7938"/>
            <a:ext cx="1120775" cy="68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defTabSz="914400" eaLnBrk="1" hangingPunct="1">
              <a:lnSpc>
                <a:spcPct val="120000"/>
              </a:lnSpc>
              <a:buClr>
                <a:srgbClr val="777777"/>
              </a:buClr>
              <a:buSzPct val="60000"/>
              <a:buFont typeface="Wingdings" pitchFamily="2" charset="2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客户或者合作伙伴的标志放在右上角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.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79" name="Rectangle 21"/>
          <p:cNvSpPr>
            <a:spLocks noChangeArrowheads="1"/>
          </p:cNvSpPr>
          <p:nvPr/>
        </p:nvSpPr>
        <p:spPr bwMode="auto">
          <a:xfrm>
            <a:off x="3785716" y="6465937"/>
            <a:ext cx="1527487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0082" tIns="0" rIns="80082" bIns="0">
            <a:spAutoFit/>
          </a:bodyPr>
          <a:lstStyle/>
          <a:p>
            <a:pPr defTabSz="801688">
              <a:buClrTx/>
              <a:buSzTx/>
              <a:buFontTx/>
              <a:buNone/>
              <a:defRPr/>
            </a:pPr>
            <a:r>
              <a:rPr lang="en-US" altLang="zh-CN" sz="1200" dirty="0" smtClean="0">
                <a:solidFill>
                  <a:srgbClr val="000000"/>
                </a:solidFill>
                <a:latin typeface="FrutigerNext LT Medium"/>
                <a:ea typeface="华文细黑"/>
              </a:rPr>
              <a:t>Huawei Confidential</a:t>
            </a:r>
            <a:endParaRPr lang="en-US" altLang="zh-CN" sz="1200" dirty="0">
              <a:solidFill>
                <a:srgbClr val="000000"/>
              </a:solidFill>
              <a:latin typeface="FrutigerNext LT Medium"/>
              <a:ea typeface="华文细黑"/>
            </a:endParaRPr>
          </a:p>
        </p:txBody>
      </p:sp>
      <p:sp>
        <p:nvSpPr>
          <p:cNvPr id="81" name="Rectangle 5"/>
          <p:cNvSpPr>
            <a:spLocks noChangeArrowheads="1"/>
          </p:cNvSpPr>
          <p:nvPr/>
        </p:nvSpPr>
        <p:spPr bwMode="auto">
          <a:xfrm>
            <a:off x="6361113" y="6489701"/>
            <a:ext cx="1803399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914400">
              <a:lnSpc>
                <a:spcPct val="85000"/>
              </a:lnSpc>
              <a:buClrTx/>
              <a:buSzTx/>
              <a:buFontTx/>
              <a:buNone/>
            </a:pPr>
            <a:r>
              <a:rPr lang="de-DE" altLang="zh-CN" sz="1200" dirty="0" smtClean="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t> </a:t>
            </a:r>
            <a:fld id="{A4C34F22-587E-473D-9099-376F4F013A30}" type="slidenum">
              <a:rPr lang="de-DE" altLang="zh-CN" sz="120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pPr defTabSz="914400">
                <a:lnSpc>
                  <a:spcPct val="85000"/>
                </a:lnSpc>
                <a:buClrTx/>
                <a:buSzTx/>
                <a:buFontTx/>
                <a:buNone/>
              </a:pPr>
              <a:t>‹#›</a:t>
            </a:fld>
            <a:endParaRPr lang="en-GB" altLang="zh-CN" sz="1200" dirty="0">
              <a:solidFill>
                <a:srgbClr val="000000"/>
              </a:solidFill>
              <a:latin typeface="FrutigerNext LT Bold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9141599"/>
      </p:ext>
    </p:extLst>
  </p:cSld>
  <p:clrMap bg1="lt1" tx1="dk1" bg2="lt2" tx2="dk2" accent1="accent1" accent2="accent2" accent3="accent3" accent4="accent4" accent5="accent5" accent6="accent6" hlink="hlink" folHlink="folHlink"/>
  <p:transition advClick="0" advTm="8000"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Arial" pitchFamily="34" charset="0"/>
          <a:ea typeface="黑体" pitchFamily="49" charset="-122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9pPr>
    </p:titleStyle>
    <p:bodyStyle>
      <a:lvl1pPr marL="342900" indent="-3429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lr>
          <a:srgbClr val="777777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黑体" pitchFamily="49" charset="-122"/>
          <a:cs typeface="+mn-cs"/>
        </a:defRPr>
      </a:lvl1pPr>
      <a:lvl2pPr marL="742950" indent="-28575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SzPct val="50000"/>
        <a:buFont typeface="Wingdings" pitchFamily="2" charset="2"/>
        <a:buChar char="p"/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Font typeface="Arial" pitchFamily="34" charset="0"/>
        <a:buChar char="~"/>
        <a:defRPr sz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2020-05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 smtClean="0">
                <a:solidFill>
                  <a:srgbClr val="000000"/>
                </a:solidFill>
                <a:cs typeface="Arial Unicode MS" charset="0"/>
              </a:rPr>
              <a:t>doc.: IEEE 802.11-20/</a:t>
            </a:r>
            <a:r>
              <a:rPr lang="en-US" altLang="zh-CN" sz="1800" b="1" dirty="0" err="1" smtClean="0">
                <a:solidFill>
                  <a:srgbClr val="000000"/>
                </a:solidFill>
                <a:cs typeface="Arial Unicode MS" charset="0"/>
              </a:rPr>
              <a:t>xxxx</a:t>
            </a:r>
            <a:r>
              <a:rPr lang="en-GB" sz="1800" b="1" dirty="0" smtClean="0">
                <a:solidFill>
                  <a:srgbClr val="000000"/>
                </a:solidFill>
                <a:cs typeface="Arial Unicode MS" charset="0"/>
              </a:rPr>
              <a:t>r0</a:t>
            </a:r>
          </a:p>
        </p:txBody>
      </p:sp>
    </p:spTree>
    <p:extLst>
      <p:ext uri="{BB962C8B-B14F-4D97-AF65-F5344CB8AC3E}">
        <p14:creationId xmlns:p14="http://schemas.microsoft.com/office/powerpoint/2010/main" val="408045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EHT-LTFs Sequences Design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Date: 2020-</a:t>
            </a:r>
            <a:r>
              <a:rPr lang="en-US" dirty="0" smtClean="0"/>
              <a:t>06</a:t>
            </a:r>
            <a:r>
              <a:rPr lang="en-US" altLang="zh-CN" dirty="0" smtClean="0"/>
              <a:t>-20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295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677653"/>
              </p:ext>
            </p:extLst>
          </p:nvPr>
        </p:nvGraphicFramePr>
        <p:xfrm>
          <a:off x="1219198" y="2821146"/>
          <a:ext cx="6629400" cy="342392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25880"/>
                <a:gridCol w="1325880"/>
                <a:gridCol w="1691642"/>
                <a:gridCol w="960118"/>
                <a:gridCol w="13258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Affiliations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Phone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Dandan</a:t>
                      </a:r>
                      <a:r>
                        <a:rPr lang="en-US" altLang="zh-CN" sz="1200" dirty="0" smtClean="0"/>
                        <a:t> Liang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8">
                  <a:txBody>
                    <a:bodyPr/>
                    <a:lstStyle/>
                    <a:p>
                      <a:r>
                        <a:rPr lang="en-US" sz="1200" dirty="0" smtClean="0"/>
                        <a:t>Huawei</a:t>
                      </a:r>
                      <a:r>
                        <a:rPr lang="en-US" sz="1200" baseline="0" dirty="0" smtClean="0"/>
                        <a:t> Technologies Co., Ltd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Base, </a:t>
                      </a:r>
                      <a:r>
                        <a:rPr lang="en-US" altLang="zh-CN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6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</a:t>
                      </a:r>
                      <a:r>
                        <a:rPr lang="en-US" altLang="zh-CN" sz="1200" dirty="0" smtClean="0"/>
                        <a:t>andan.liang</a:t>
                      </a:r>
                      <a:r>
                        <a:rPr lang="en-US" sz="1200" dirty="0" smtClean="0"/>
                        <a:t>@huawei.com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Chenchen</a:t>
                      </a:r>
                      <a:r>
                        <a:rPr lang="en-US" altLang="zh-CN" sz="1200" dirty="0" smtClean="0"/>
                        <a:t> Liu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Ming </a:t>
                      </a:r>
                      <a:r>
                        <a:rPr lang="en-US" altLang="zh-CN" sz="1200" dirty="0" err="1" smtClean="0"/>
                        <a:t>Gan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Wei Lin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Ross Jian</a:t>
                      </a:r>
                      <a:r>
                        <a:rPr lang="en-US" altLang="zh-CN" sz="1200" baseline="0" dirty="0" smtClean="0"/>
                        <a:t> Yu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Mengshi</a:t>
                      </a:r>
                      <a:r>
                        <a:rPr lang="en-US" altLang="zh-CN" sz="1200" dirty="0" smtClean="0"/>
                        <a:t> Hu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Junghoon Suh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Yan Xin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320MHz 1x EHT-LTF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2020-06</a:t>
            </a:r>
            <a:endParaRPr lang="en-GB" altLang="zh-CN" dirty="0"/>
          </a:p>
        </p:txBody>
      </p:sp>
      <p:graphicFrame>
        <p:nvGraphicFramePr>
          <p:cNvPr id="7" name="内容占位符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1677822"/>
              </p:ext>
            </p:extLst>
          </p:nvPr>
        </p:nvGraphicFramePr>
        <p:xfrm>
          <a:off x="990600" y="1600200"/>
          <a:ext cx="6457289" cy="424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7689"/>
                <a:gridCol w="1511113"/>
                <a:gridCol w="1648487"/>
              </a:tblGrid>
              <a:tr h="279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Patterns</a:t>
                      </a:r>
                      <a:endParaRPr lang="zh-CN" alt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Option 1: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Option 2:</a:t>
                      </a:r>
                      <a:endParaRPr lang="zh-CN" altLang="en-US" sz="1200" dirty="0"/>
                    </a:p>
                  </a:txBody>
                  <a:tcPr anchor="ctr"/>
                </a:tc>
              </a:tr>
              <a:tr h="279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Case1</a:t>
                      </a:r>
                      <a:r>
                        <a:rPr lang="zh-CN" altLang="zh-CN" sz="1100" dirty="0" smtClean="0"/>
                        <a:t>：</a:t>
                      </a:r>
                      <a:r>
                        <a:rPr lang="en-US" altLang="zh-CN" sz="1100" dirty="0" smtClean="0"/>
                        <a:t>320MHz [1 1 </a:t>
                      </a:r>
                      <a:r>
                        <a:rPr lang="en-US" altLang="zh-CN" sz="1100" dirty="0" err="1" smtClean="0"/>
                        <a:t>1</a:t>
                      </a:r>
                      <a:r>
                        <a:rPr lang="en-US" altLang="zh-CN" sz="1100" dirty="0" smtClean="0"/>
                        <a:t> </a:t>
                      </a:r>
                      <a:r>
                        <a:rPr lang="en-US" altLang="zh-CN" sz="1100" dirty="0" err="1" smtClean="0"/>
                        <a:t>1</a:t>
                      </a:r>
                      <a:r>
                        <a:rPr lang="en-US" altLang="zh-CN" sz="1100" dirty="0" smtClean="0"/>
                        <a:t> </a:t>
                      </a:r>
                      <a:r>
                        <a:rPr lang="en-US" altLang="zh-CN" sz="1100" dirty="0" err="1" smtClean="0"/>
                        <a:t>1</a:t>
                      </a:r>
                      <a:r>
                        <a:rPr lang="en-US" altLang="zh-CN" sz="1100" dirty="0" smtClean="0"/>
                        <a:t> </a:t>
                      </a:r>
                      <a:r>
                        <a:rPr lang="en-US" altLang="zh-CN" sz="1100" dirty="0" err="1" smtClean="0"/>
                        <a:t>1</a:t>
                      </a:r>
                      <a:r>
                        <a:rPr lang="en-US" altLang="zh-CN" sz="1100" dirty="0" smtClean="0"/>
                        <a:t> </a:t>
                      </a:r>
                      <a:r>
                        <a:rPr lang="en-US" altLang="zh-CN" sz="1100" dirty="0" err="1" smtClean="0"/>
                        <a:t>1</a:t>
                      </a:r>
                      <a:r>
                        <a:rPr lang="en-US" altLang="zh-CN" sz="1100" dirty="0" smtClean="0"/>
                        <a:t> </a:t>
                      </a:r>
                      <a:r>
                        <a:rPr lang="en-US" altLang="zh-CN" sz="1100" dirty="0" err="1" smtClean="0"/>
                        <a:t>1</a:t>
                      </a:r>
                      <a:r>
                        <a:rPr lang="en-US" altLang="zh-CN" sz="1100" dirty="0" smtClean="0"/>
                        <a:t> </a:t>
                      </a:r>
                      <a:r>
                        <a:rPr lang="en-US" altLang="zh-CN" sz="1100" dirty="0" err="1" smtClean="0"/>
                        <a:t>1</a:t>
                      </a:r>
                      <a:r>
                        <a:rPr lang="en-US" altLang="zh-CN" sz="1100" dirty="0" smtClean="0"/>
                        <a:t> </a:t>
                      </a:r>
                      <a:r>
                        <a:rPr lang="en-US" altLang="zh-CN" sz="1100" dirty="0" err="1" smtClean="0"/>
                        <a:t>1</a:t>
                      </a:r>
                      <a:r>
                        <a:rPr lang="en-US" altLang="zh-CN" sz="1100" dirty="0" smtClean="0"/>
                        <a:t> </a:t>
                      </a:r>
                      <a:r>
                        <a:rPr lang="en-US" altLang="zh-CN" sz="1100" dirty="0" err="1" smtClean="0"/>
                        <a:t>1</a:t>
                      </a:r>
                      <a:r>
                        <a:rPr lang="en-US" altLang="zh-CN" sz="1100" dirty="0" smtClean="0"/>
                        <a:t> </a:t>
                      </a:r>
                      <a:r>
                        <a:rPr lang="en-US" altLang="zh-CN" sz="1100" dirty="0" err="1" smtClean="0"/>
                        <a:t>1</a:t>
                      </a:r>
                      <a:r>
                        <a:rPr lang="en-US" altLang="zh-CN" sz="1100" dirty="0" smtClean="0"/>
                        <a:t> </a:t>
                      </a:r>
                      <a:r>
                        <a:rPr lang="en-US" altLang="zh-CN" sz="1100" dirty="0" err="1" smtClean="0"/>
                        <a:t>1</a:t>
                      </a:r>
                      <a:r>
                        <a:rPr lang="en-US" altLang="zh-CN" sz="1100" dirty="0" smtClean="0"/>
                        <a:t> </a:t>
                      </a:r>
                      <a:r>
                        <a:rPr lang="en-US" altLang="zh-CN" sz="1100" dirty="0" err="1" smtClean="0"/>
                        <a:t>1</a:t>
                      </a:r>
                      <a:r>
                        <a:rPr lang="en-US" altLang="zh-CN" sz="1100" dirty="0" smtClean="0"/>
                        <a:t> </a:t>
                      </a:r>
                      <a:r>
                        <a:rPr lang="en-US" altLang="zh-CN" sz="1100" dirty="0" err="1" smtClean="0"/>
                        <a:t>1</a:t>
                      </a:r>
                      <a:r>
                        <a:rPr lang="en-US" altLang="zh-CN" sz="1100" dirty="0" smtClean="0"/>
                        <a:t> </a:t>
                      </a:r>
                      <a:r>
                        <a:rPr lang="en-US" altLang="zh-CN" sz="1100" dirty="0" err="1" smtClean="0"/>
                        <a:t>1</a:t>
                      </a:r>
                      <a:r>
                        <a:rPr lang="en-US" altLang="zh-CN" sz="1100" dirty="0" smtClean="0"/>
                        <a:t>]</a:t>
                      </a:r>
                      <a:endParaRPr lang="zh-CN" altLang="zh-CN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8.9944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8.5362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7.2138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6.6917</a:t>
                      </a:r>
                    </a:p>
                  </a:txBody>
                  <a:tcPr anchor="ctr"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Case2</a:t>
                      </a:r>
                      <a:r>
                        <a:rPr lang="zh-CN" altLang="zh-CN" sz="1100" dirty="0" smtClean="0"/>
                        <a:t>：</a:t>
                      </a:r>
                      <a:r>
                        <a:rPr lang="en-US" altLang="zh-CN" sz="1100" dirty="0" smtClean="0"/>
                        <a:t>280MHz [0 0 1 1 1 1 1 1 1 1 1 1 1 1 1 1]</a:t>
                      </a:r>
                      <a:endParaRPr lang="zh-CN" altLang="zh-CN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8.0424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7.5917</a:t>
                      </a:r>
                      <a:endParaRPr lang="en-US" altLang="zh-CN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8.3602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7.6754</a:t>
                      </a:r>
                      <a:endParaRPr lang="en-US" altLang="zh-CN" sz="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Case3</a:t>
                      </a:r>
                      <a:r>
                        <a:rPr lang="zh-CN" altLang="zh-CN" sz="1100" dirty="0" smtClean="0"/>
                        <a:t>：</a:t>
                      </a:r>
                      <a:r>
                        <a:rPr lang="en-US" altLang="zh-CN" sz="1100" dirty="0" smtClean="0"/>
                        <a:t>280MHz [1 1 0 0 1 1 1 1 1 1 1 1 1 1 1 1]</a:t>
                      </a:r>
                      <a:endParaRPr lang="zh-CN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8.2230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7.5917</a:t>
                      </a:r>
                      <a:endParaRPr lang="en-US" altLang="zh-CN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7.1859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6.8401</a:t>
                      </a:r>
                      <a:endParaRPr lang="en-US" altLang="zh-CN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Case4</a:t>
                      </a:r>
                      <a:r>
                        <a:rPr lang="zh-CN" altLang="zh-CN" sz="1100" dirty="0" smtClean="0"/>
                        <a:t>：</a:t>
                      </a:r>
                      <a:r>
                        <a:rPr lang="en-US" altLang="zh-CN" sz="1100" dirty="0" smtClean="0"/>
                        <a:t>280MHz [1 1 1 1 0 0 1 1 1 1 1 1 1 1 1 1]</a:t>
                      </a:r>
                      <a:endParaRPr lang="zh-CN" altLang="zh-CN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8.8837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8.5916</a:t>
                      </a:r>
                      <a:endParaRPr lang="en-US" altLang="zh-CN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8.0696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6.4414</a:t>
                      </a:r>
                      <a:endParaRPr lang="en-US" altLang="zh-CN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Case5</a:t>
                      </a:r>
                      <a:r>
                        <a:rPr lang="zh-CN" altLang="zh-CN" sz="1100" dirty="0" smtClean="0"/>
                        <a:t>：</a:t>
                      </a:r>
                      <a:r>
                        <a:rPr lang="en-US" altLang="zh-CN" sz="1100" dirty="0" smtClean="0"/>
                        <a:t>280MHz [1 1 1 1 1 1 0 0 1 1 1 1 1 1 1 1]</a:t>
                      </a:r>
                      <a:endParaRPr lang="zh-CN" altLang="zh-CN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8.9778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8.3838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6.7074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5.8570</a:t>
                      </a:r>
                      <a:endParaRPr lang="en-US" altLang="zh-CN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Case6</a:t>
                      </a:r>
                      <a:r>
                        <a:rPr lang="zh-CN" altLang="zh-CN" sz="1100" dirty="0" smtClean="0"/>
                        <a:t>：</a:t>
                      </a:r>
                      <a:r>
                        <a:rPr lang="en-US" altLang="zh-CN" sz="1100" dirty="0" smtClean="0"/>
                        <a:t>280MHz [1 1 1 1 1 1 1 1 0 0 1 1 1 1 1 1]</a:t>
                      </a:r>
                      <a:endParaRPr lang="zh-CN" altLang="zh-CN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9.0837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8.2841</a:t>
                      </a:r>
                      <a:endParaRPr lang="en-US" altLang="zh-CN" sz="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8.1376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7.4562</a:t>
                      </a:r>
                      <a:endParaRPr lang="en-US" altLang="zh-CN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Case7</a:t>
                      </a:r>
                      <a:r>
                        <a:rPr lang="zh-CN" altLang="zh-CN" sz="1100" dirty="0" smtClean="0"/>
                        <a:t>：</a:t>
                      </a:r>
                      <a:r>
                        <a:rPr lang="en-US" altLang="zh-CN" sz="1100" dirty="0" smtClean="0"/>
                        <a:t>280MHz [1 1 1 1 1 1 1 1 1 1 0 0 1 1 1 1]</a:t>
                      </a:r>
                      <a:endParaRPr lang="zh-CN" altLang="zh-CN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8.9009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8.5967</a:t>
                      </a:r>
                      <a:endParaRPr lang="en-US" altLang="zh-CN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6.7785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6.0188</a:t>
                      </a:r>
                      <a:endParaRPr lang="en-US" altLang="zh-CN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en-US" altLang="zh-CN" sz="1100" dirty="0" smtClean="0"/>
                        <a:t>Case8</a:t>
                      </a:r>
                      <a:r>
                        <a:rPr lang="zh-CN" altLang="zh-CN" sz="1100" dirty="0" smtClean="0"/>
                        <a:t>：</a:t>
                      </a:r>
                      <a:r>
                        <a:rPr lang="en-US" altLang="zh-CN" sz="1100" dirty="0" smtClean="0"/>
                        <a:t>280MHz [1 1 1 1 1 1 1 1 1 1 1 1 0 0 1 1]</a:t>
                      </a:r>
                      <a:endParaRPr lang="zh-CN" altLang="zh-CN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8.2149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7.6949</a:t>
                      </a:r>
                      <a:endParaRPr lang="en-US" altLang="zh-CN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7.8276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5.9677</a:t>
                      </a:r>
                      <a:endParaRPr lang="en-US" altLang="zh-CN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Case9</a:t>
                      </a:r>
                      <a:r>
                        <a:rPr lang="zh-CN" altLang="zh-CN" sz="1100" dirty="0" smtClean="0"/>
                        <a:t>：</a:t>
                      </a:r>
                      <a:r>
                        <a:rPr lang="en-US" altLang="zh-CN" sz="1100" dirty="0" smtClean="0"/>
                        <a:t>280MHz [1 1 1 1 1 1 1 1 1 1 1 1 1 1 0 0]</a:t>
                      </a:r>
                      <a:endParaRPr lang="zh-CN" altLang="zh-CN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8.2885</a:t>
                      </a:r>
                    </a:p>
                    <a:p>
                      <a:pPr algn="ctr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7.8110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7.3592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6.5960</a:t>
                      </a: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Case10: 240MHz [1 1 1 1 0 0 0 0 1 1 1 1 1 1 1 1]</a:t>
                      </a:r>
                      <a:endParaRPr lang="zh-CN" altLang="zh-CN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8.9613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8.5031</a:t>
                      </a:r>
                      <a:endParaRPr lang="en-US" altLang="zh-CN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8.1866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6.7521</a:t>
                      </a: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Case11: 240MHz [1 1 1 1 1 1 1 1 0 0 0 0 1 1 1 1]</a:t>
                      </a:r>
                      <a:endParaRPr lang="zh-CN" altLang="zh-CN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8.9613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8.5031</a:t>
                      </a:r>
                      <a:endParaRPr lang="en-US" altLang="zh-CN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7.4535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7.0361</a:t>
                      </a: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Case12: 240MHz [1 1 1 1 1 1 1 1 1 1 1 1 0 0 0 0]</a:t>
                      </a:r>
                      <a:endParaRPr lang="zh-CN" altLang="zh-CN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7.5154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7.0794</a:t>
                      </a:r>
                      <a:endParaRPr lang="en-US" altLang="zh-CN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8.1341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6.8461</a:t>
                      </a: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Case13: 240MHz [0 0 0 0 1 1 1 1 1 1 1 1 1 1 1 1]</a:t>
                      </a:r>
                      <a:endParaRPr lang="zh-CN" altLang="zh-CN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7.5154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7.0794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7.5154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7.0794</a:t>
                      </a:r>
                      <a:endParaRPr lang="en-US" altLang="zh-CN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279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Worst</a:t>
                      </a:r>
                      <a:r>
                        <a:rPr lang="en-US" altLang="zh-CN" sz="1100" baseline="0" dirty="0" smtClean="0"/>
                        <a:t> PAPR</a:t>
                      </a:r>
                      <a:r>
                        <a:rPr lang="zh-CN" altLang="en-US" sz="1100" dirty="0" smtClean="0"/>
                        <a:t>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9.0837</a:t>
                      </a:r>
                      <a:endParaRPr lang="zh-CN" altLang="en-US" sz="8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8.3602</a:t>
                      </a:r>
                      <a:endParaRPr lang="zh-CN" altLang="en-US" sz="8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455947" y="5847080"/>
            <a:ext cx="83067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Note: </a:t>
            </a:r>
            <a:r>
              <a:rPr lang="en-US" altLang="zh-CN" sz="1200" dirty="0" smtClean="0">
                <a:solidFill>
                  <a:schemeClr val="tx1"/>
                </a:solidFill>
              </a:rPr>
              <a:t>In this contribution, the first line value of each sub-block is the PAPR values for the EHT-LTF tones expect pilot tones multiplied by elements of P matrix(up to 16x16), while the second line value of each block is the single stream PAPR values. The Worst </a:t>
            </a:r>
            <a:r>
              <a:rPr lang="en-US" altLang="zh-CN" sz="1200" dirty="0">
                <a:solidFill>
                  <a:schemeClr val="tx1"/>
                </a:solidFill>
              </a:rPr>
              <a:t>PAPR is the max PAPR for the </a:t>
            </a:r>
            <a:r>
              <a:rPr lang="en-US" altLang="zh-CN" sz="1200" dirty="0" smtClean="0">
                <a:solidFill>
                  <a:schemeClr val="tx1"/>
                </a:solidFill>
              </a:rPr>
              <a:t>EHT-LTF </a:t>
            </a:r>
            <a:r>
              <a:rPr lang="en-US" altLang="zh-CN" sz="1200" dirty="0">
                <a:solidFill>
                  <a:schemeClr val="tx1"/>
                </a:solidFill>
              </a:rPr>
              <a:t>tones except pilot tones multiplied by elements </a:t>
            </a:r>
            <a:r>
              <a:rPr lang="en-US" altLang="zh-CN" sz="1200" dirty="0" smtClean="0">
                <a:solidFill>
                  <a:schemeClr val="tx1"/>
                </a:solidFill>
              </a:rPr>
              <a:t>of P matrix.</a:t>
            </a:r>
            <a:endParaRPr lang="en-US" altLang="zh-CN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90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320MHz 2x EHT-LTF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524000"/>
            <a:ext cx="7770813" cy="4113213"/>
          </a:xfrm>
        </p:spPr>
        <p:txBody>
          <a:bodyPr/>
          <a:lstStyle/>
          <a:p>
            <a:r>
              <a:rPr lang="en-US" altLang="zh-CN" dirty="0" smtClean="0"/>
              <a:t>Option 1: </a:t>
            </a:r>
          </a:p>
          <a:p>
            <a:r>
              <a:rPr lang="en-US" altLang="zh-CN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	</a:t>
            </a:r>
            <a:r>
              <a:rPr lang="en-US" altLang="zh-CN" sz="1800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320MHz 2x EHT-LTF = [HE-</a:t>
            </a:r>
            <a:r>
              <a:rPr lang="en-US" altLang="ko-KR" sz="1800" b="0" dirty="0" smtClean="0"/>
              <a:t>LTF</a:t>
            </a:r>
            <a:r>
              <a:rPr lang="en-US" altLang="ko-KR" sz="1800" b="0" baseline="-25000" dirty="0" smtClean="0"/>
              <a:t>80MHz_2x</a:t>
            </a:r>
            <a:r>
              <a:rPr lang="en-US" altLang="zh-CN" sz="1800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0</a:t>
            </a:r>
            <a:r>
              <a:rPr lang="en-US" altLang="zh-CN" sz="1800" b="0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 </a:t>
            </a:r>
            <a:r>
              <a:rPr lang="en-US" altLang="zh-CN" sz="1800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en-US" altLang="zh-CN" sz="1800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b="0" dirty="0"/>
              <a:t>LTF</a:t>
            </a:r>
            <a:r>
              <a:rPr lang="en-US" altLang="ko-KR" sz="1800" b="0" baseline="-25000" dirty="0"/>
              <a:t>80MHz_2x</a:t>
            </a:r>
            <a:r>
              <a:rPr lang="en-US" altLang="zh-CN" sz="1800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0</a:t>
            </a:r>
            <a:r>
              <a:rPr lang="en-US" altLang="zh-CN" sz="1800" b="0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</a:t>
            </a:r>
            <a:r>
              <a:rPr lang="en-US" altLang="zh-CN" sz="1800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(</a:t>
            </a:r>
            <a:r>
              <a:rPr lang="en-US" altLang="zh-CN" sz="1800" b="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</a:t>
            </a:r>
            <a:r>
              <a:rPr lang="en-US" altLang="zh-CN" sz="1800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)*</a:t>
            </a:r>
            <a:r>
              <a:rPr lang="en-US" altLang="zh-CN" sz="1800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HE-</a:t>
            </a:r>
            <a:r>
              <a:rPr lang="en-US" altLang="ko-KR" sz="1800" b="0" dirty="0"/>
              <a:t>LTF</a:t>
            </a:r>
            <a:r>
              <a:rPr lang="en-US" altLang="ko-KR" sz="1800" b="0" baseline="-25000" dirty="0"/>
              <a:t>80MHz_2x </a:t>
            </a:r>
            <a:r>
              <a:rPr lang="en-US" altLang="zh-CN" sz="1800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0</a:t>
            </a:r>
            <a:r>
              <a:rPr lang="en-US" altLang="zh-CN" sz="1800" b="0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  </a:t>
            </a:r>
            <a:r>
              <a:rPr lang="en-US" altLang="zh-CN" sz="1800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(</a:t>
            </a:r>
            <a:r>
              <a:rPr lang="en-US" altLang="zh-CN" sz="1800" b="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</a:t>
            </a:r>
            <a:r>
              <a:rPr lang="en-US" altLang="zh-CN" sz="1800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)*</a:t>
            </a:r>
            <a:r>
              <a:rPr lang="en-US" altLang="zh-CN" sz="1800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1800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b="0" dirty="0" smtClean="0"/>
              <a:t>LTF</a:t>
            </a:r>
            <a:r>
              <a:rPr lang="en-US" altLang="ko-KR" sz="1800" b="0" baseline="-25000" dirty="0" smtClean="0"/>
              <a:t>80MHz_2x</a:t>
            </a:r>
            <a:r>
              <a:rPr lang="en-US" altLang="zh-CN" sz="1800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];</a:t>
            </a:r>
          </a:p>
          <a:p>
            <a:r>
              <a:rPr lang="en-US" altLang="zh-CN" sz="1800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Coefficient </a:t>
            </a:r>
            <a:r>
              <a:rPr lang="en-US" altLang="zh-CN" sz="1800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values = [</a:t>
            </a:r>
            <a:r>
              <a:rPr lang="en-US" altLang="zh-CN" sz="1800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1  1  </a:t>
            </a:r>
            <a:r>
              <a:rPr lang="en-US" altLang="zh-CN" sz="1800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en-US" altLang="zh-CN" sz="1800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1 -</a:t>
            </a:r>
            <a:r>
              <a:rPr lang="en-US" altLang="zh-CN" sz="1800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1]</a:t>
            </a:r>
            <a:endParaRPr lang="en-US" altLang="zh-CN" sz="1800" dirty="0"/>
          </a:p>
          <a:p>
            <a:r>
              <a:rPr lang="en-US" altLang="zh-CN" dirty="0" smtClean="0"/>
              <a:t>Option </a:t>
            </a:r>
            <a:r>
              <a:rPr lang="en-US" altLang="zh-CN" dirty="0"/>
              <a:t>2: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2020-06</a:t>
            </a:r>
            <a:endParaRPr lang="en-GB" altLang="zh-CN" dirty="0"/>
          </a:p>
        </p:txBody>
      </p:sp>
      <p:sp>
        <p:nvSpPr>
          <p:cNvPr id="6" name="矩形 5"/>
          <p:cNvSpPr/>
          <p:nvPr/>
        </p:nvSpPr>
        <p:spPr>
          <a:xfrm>
            <a:off x="990600" y="3580606"/>
            <a:ext cx="7391400" cy="2214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320MHz 2x </a:t>
            </a:r>
            <a:r>
              <a:rPr lang="en-US" altLang="zh-CN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EHT-LTF </a:t>
            </a: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</a:rPr>
              <a:t>=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[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80MHz_part1_2x</a:t>
            </a:r>
            <a:r>
              <a:rPr lang="en-US" altLang="zh-CN" sz="1800" dirty="0" smtClean="0">
                <a:solidFill>
                  <a:schemeClr val="tx1"/>
                </a:solidFill>
              </a:rPr>
              <a:t> 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80MHz_part2_2x </a:t>
            </a:r>
            <a:r>
              <a:rPr lang="en-US" altLang="zh-CN" sz="1800" dirty="0" smtClean="0">
                <a:solidFill>
                  <a:schemeClr val="tx1"/>
                </a:solidFill>
              </a:rPr>
              <a:t>  </a:t>
            </a: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800" dirty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8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800" dirty="0" smtClean="0">
                <a:solidFill>
                  <a:schemeClr val="tx1"/>
                </a:solidFill>
              </a:rPr>
              <a:t>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80MHz_part3_2x</a:t>
            </a:r>
            <a:r>
              <a:rPr lang="en-US" altLang="zh-CN" sz="1800" dirty="0" smtClean="0">
                <a:solidFill>
                  <a:schemeClr val="tx1"/>
                </a:solidFill>
              </a:rPr>
              <a:t> 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80MHz_part4_2x</a:t>
            </a:r>
            <a:r>
              <a:rPr lang="en-US" altLang="zh-CN" sz="1800" dirty="0" smtClean="0">
                <a:solidFill>
                  <a:schemeClr val="tx1"/>
                </a:solidFill>
              </a:rPr>
              <a:t> 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80MHz_part5_2x</a:t>
            </a:r>
            <a:r>
              <a:rPr lang="en-US" altLang="zh-CN" sz="1800" dirty="0" smtClean="0">
                <a:solidFill>
                  <a:schemeClr val="tx1"/>
                </a:solidFill>
              </a:rPr>
              <a:t>  </a:t>
            </a:r>
            <a:r>
              <a:rPr lang="en-US" altLang="zh-CN" sz="1800" dirty="0">
                <a:solidFill>
                  <a:schemeClr val="tx1"/>
                </a:solidFill>
              </a:rPr>
              <a:t>0</a:t>
            </a:r>
            <a:r>
              <a:rPr lang="en-US" altLang="zh-CN" sz="1800" baseline="-25000" dirty="0">
                <a:solidFill>
                  <a:schemeClr val="tx1"/>
                </a:solidFill>
              </a:rPr>
              <a:t>23</a:t>
            </a:r>
            <a:r>
              <a:rPr lang="en-US" altLang="zh-CN" sz="1800" dirty="0">
                <a:solidFill>
                  <a:schemeClr val="tx1"/>
                </a:solidFill>
              </a:rPr>
              <a:t> </a:t>
            </a:r>
            <a:r>
              <a:rPr lang="en-US" altLang="zh-CN" sz="1800" dirty="0" smtClean="0">
                <a:solidFill>
                  <a:schemeClr val="tx1"/>
                </a:solidFill>
              </a:rPr>
              <a:t>  </a:t>
            </a:r>
            <a:r>
              <a:rPr lang="en-US" altLang="zh-CN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800" dirty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8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)*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80MHz_part1_2x</a:t>
            </a:r>
            <a:r>
              <a:rPr lang="en-US" altLang="zh-CN" sz="1800" dirty="0" smtClean="0">
                <a:solidFill>
                  <a:schemeClr val="tx1"/>
                </a:solidFill>
              </a:rPr>
              <a:t> 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80MHz_part2_2x</a:t>
            </a:r>
            <a:r>
              <a:rPr lang="en-US" altLang="zh-CN" sz="1800" dirty="0" smtClean="0">
                <a:solidFill>
                  <a:schemeClr val="tx1"/>
                </a:solidFill>
              </a:rPr>
              <a:t>  </a:t>
            </a:r>
            <a:r>
              <a:rPr lang="en-US" altLang="zh-CN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800" dirty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8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80MHz_part3_2x</a:t>
            </a:r>
            <a:r>
              <a:rPr lang="en-US" altLang="zh-CN" sz="1800" dirty="0" smtClean="0">
                <a:solidFill>
                  <a:schemeClr val="tx1"/>
                </a:solidFill>
              </a:rPr>
              <a:t>  </a:t>
            </a:r>
            <a:r>
              <a:rPr lang="en-US" altLang="zh-CN" sz="1800" dirty="0" smtClean="0">
                <a:solidFill>
                  <a:srgbClr val="0070C0"/>
                </a:solidFill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800" dirty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8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)*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80MHz_part4_2x</a:t>
            </a:r>
            <a:r>
              <a:rPr lang="en-US" altLang="zh-CN" sz="1800" dirty="0" smtClean="0">
                <a:solidFill>
                  <a:schemeClr val="tx1"/>
                </a:solidFill>
              </a:rPr>
              <a:t> 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80MHz_part5_2x</a:t>
            </a:r>
            <a:r>
              <a:rPr lang="en-US" altLang="zh-CN" sz="1800" dirty="0" smtClean="0">
                <a:solidFill>
                  <a:schemeClr val="tx1"/>
                </a:solidFill>
              </a:rPr>
              <a:t>  </a:t>
            </a:r>
            <a:r>
              <a:rPr lang="en-US" altLang="zh-CN" sz="1800" dirty="0">
                <a:solidFill>
                  <a:schemeClr val="tx1"/>
                </a:solidFill>
              </a:rPr>
              <a:t>0</a:t>
            </a:r>
            <a:r>
              <a:rPr lang="en-US" altLang="zh-CN" sz="1800" baseline="-25000" dirty="0">
                <a:solidFill>
                  <a:schemeClr val="tx1"/>
                </a:solidFill>
              </a:rPr>
              <a:t>23</a:t>
            </a:r>
            <a:r>
              <a:rPr lang="en-US" altLang="zh-CN" sz="1800" dirty="0">
                <a:solidFill>
                  <a:schemeClr val="tx1"/>
                </a:solidFill>
              </a:rPr>
              <a:t> </a:t>
            </a:r>
            <a:r>
              <a:rPr lang="en-US" altLang="zh-CN" sz="1800" dirty="0" smtClean="0">
                <a:solidFill>
                  <a:schemeClr val="tx1"/>
                </a:solidFill>
              </a:rPr>
              <a:t>  </a:t>
            </a:r>
            <a:r>
              <a:rPr lang="en-US" altLang="zh-CN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800" dirty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8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8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80MHz_part1_2x</a:t>
            </a:r>
            <a:r>
              <a:rPr lang="en-US" altLang="zh-CN" sz="1800" dirty="0" smtClean="0">
                <a:solidFill>
                  <a:schemeClr val="tx1"/>
                </a:solidFill>
              </a:rPr>
              <a:t>  </a:t>
            </a:r>
            <a:r>
              <a:rPr lang="en-US" altLang="zh-CN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800" dirty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8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)*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80MHz_part2_2x</a:t>
            </a:r>
            <a:r>
              <a:rPr lang="en-US" altLang="zh-CN" sz="1800" dirty="0" smtClean="0">
                <a:solidFill>
                  <a:schemeClr val="tx1"/>
                </a:solidFill>
              </a:rPr>
              <a:t>  </a:t>
            </a: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>
                <a:solidFill>
                  <a:schemeClr val="tx1"/>
                </a:solidFill>
              </a:rPr>
              <a:t>80MHz_part3_2x</a:t>
            </a:r>
            <a:r>
              <a:rPr lang="en-US" altLang="zh-CN" sz="1800" dirty="0" smtClean="0">
                <a:solidFill>
                  <a:schemeClr val="tx1"/>
                </a:solidFill>
              </a:rPr>
              <a:t>  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80MHz_part4_2x</a:t>
            </a:r>
            <a:r>
              <a:rPr lang="en-US" altLang="zh-CN" sz="1800" dirty="0" smtClean="0">
                <a:solidFill>
                  <a:schemeClr val="tx1"/>
                </a:solidFill>
              </a:rPr>
              <a:t> 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80MHz_part5_2x</a:t>
            </a:r>
            <a:r>
              <a:rPr lang="en-US" altLang="zh-CN" sz="1800" dirty="0" smtClean="0">
                <a:solidFill>
                  <a:schemeClr val="tx1"/>
                </a:solidFill>
              </a:rPr>
              <a:t>  </a:t>
            </a:r>
            <a:r>
              <a:rPr lang="en-US" altLang="zh-CN" sz="1800" dirty="0">
                <a:solidFill>
                  <a:schemeClr val="tx1"/>
                </a:solidFill>
              </a:rPr>
              <a:t>0</a:t>
            </a:r>
            <a:r>
              <a:rPr lang="en-US" altLang="zh-CN" sz="1800" baseline="-25000" dirty="0">
                <a:solidFill>
                  <a:schemeClr val="tx1"/>
                </a:solidFill>
              </a:rPr>
              <a:t>23</a:t>
            </a:r>
            <a:r>
              <a:rPr lang="en-US" altLang="zh-CN" sz="1800" dirty="0">
                <a:solidFill>
                  <a:schemeClr val="tx1"/>
                </a:solidFill>
              </a:rPr>
              <a:t> </a:t>
            </a:r>
            <a:r>
              <a:rPr lang="en-US" altLang="zh-CN" sz="1800" dirty="0" smtClean="0">
                <a:solidFill>
                  <a:schemeClr val="tx1"/>
                </a:solidFill>
              </a:rPr>
              <a:t> 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80MHz_part1_2x</a:t>
            </a:r>
            <a:r>
              <a:rPr lang="en-US" altLang="zh-CN" sz="1800" dirty="0" smtClean="0">
                <a:solidFill>
                  <a:schemeClr val="tx1"/>
                </a:solidFill>
              </a:rPr>
              <a:t>  </a:t>
            </a:r>
            <a:r>
              <a:rPr lang="en-US" altLang="zh-CN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800" dirty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8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8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18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80MHz_part2_2x</a:t>
            </a:r>
            <a:r>
              <a:rPr lang="en-US" altLang="zh-CN" sz="1800" dirty="0" smtClean="0">
                <a:solidFill>
                  <a:schemeClr val="tx1"/>
                </a:solidFill>
              </a:rPr>
              <a:t> </a:t>
            </a:r>
            <a:r>
              <a:rPr lang="en-US" altLang="zh-CN" sz="1800" dirty="0" smtClean="0">
                <a:solidFill>
                  <a:srgbClr val="0070C0"/>
                </a:solidFill>
              </a:rPr>
              <a:t> </a:t>
            </a:r>
            <a:r>
              <a:rPr lang="en-US" altLang="zh-CN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800" dirty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8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)*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80MHz_part3_2x</a:t>
            </a:r>
            <a:r>
              <a:rPr lang="en-US" altLang="zh-CN" sz="1800" dirty="0" smtClean="0">
                <a:solidFill>
                  <a:schemeClr val="tx1"/>
                </a:solidFill>
              </a:rPr>
              <a:t>  </a:t>
            </a:r>
            <a:r>
              <a:rPr lang="en-US" altLang="zh-CN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800" dirty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8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8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80MHz_part4_2x</a:t>
            </a:r>
            <a:r>
              <a:rPr lang="en-US" altLang="zh-CN" sz="1800" dirty="0" smtClean="0">
                <a:solidFill>
                  <a:schemeClr val="tx1"/>
                </a:solidFill>
              </a:rPr>
              <a:t>  </a:t>
            </a:r>
            <a:r>
              <a:rPr lang="en-US" altLang="zh-CN" sz="18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>
                <a:solidFill>
                  <a:schemeClr val="tx1"/>
                </a:solidFill>
              </a:rPr>
              <a:t>80MHz_part5_2x</a:t>
            </a:r>
            <a:r>
              <a:rPr lang="en-US" altLang="zh-CN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];</a:t>
            </a:r>
            <a:endParaRPr lang="en-US" altLang="zh-CN" sz="1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0" defTabSz="9144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8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Coefficient values </a:t>
            </a:r>
            <a:r>
              <a:rPr lang="en-US" altLang="zh-CN" sz="18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 [1 1 -1 1 1  -1 1 -1 -1 1 -1 -1 1 1 1  1 -1 -1 -1 1]</a:t>
            </a:r>
            <a:endParaRPr lang="en-US" altLang="zh-CN" sz="1800" dirty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1581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320MHz 2x EHT-LTF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2020-06</a:t>
            </a:r>
            <a:endParaRPr lang="en-GB" altLang="zh-CN" dirty="0"/>
          </a:p>
        </p:txBody>
      </p:sp>
      <p:graphicFrame>
        <p:nvGraphicFramePr>
          <p:cNvPr id="7" name="内容占位符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9156142"/>
              </p:ext>
            </p:extLst>
          </p:nvPr>
        </p:nvGraphicFramePr>
        <p:xfrm>
          <a:off x="427599" y="1978160"/>
          <a:ext cx="7543800" cy="24022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  <a:gridCol w="209550"/>
              </a:tblGrid>
              <a:tr h="375285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4.462.76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4.463.68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4.462.76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4.463.68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u="none" strike="noStrike" dirty="0" smtClean="0"/>
                        <a:t>4.46 2.76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4.46 3.68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4.46 2.76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4.46 3.68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4.46 2.76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5.85 3.71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6.98 3.95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5.85 3.71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6.98 3.95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u="none" strike="noStrike" dirty="0" smtClean="0"/>
                        <a:t>5.64 4.88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4.77 3.45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7.95 6.02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4.77 3.45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5.76 4.78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5.85 3.71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4.77 3.45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7.95 6.02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4.77 3.45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u="none" strike="noStrike" dirty="0" smtClean="0"/>
                        <a:t>5.64 4.88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6.98 3.95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5.85 3.71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6.98 3.95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5.85 3.71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4.46 2.76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4.46 3.68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4.46 2.76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4.46 3.68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u="none" strike="noStrike" dirty="0" smtClean="0"/>
                        <a:t>4.46 2.76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4.46 3.68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4.46 2.76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u="none" strike="noStrike" dirty="0" smtClean="0"/>
                        <a:t>4.46 3.68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186808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4.69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4.68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4.69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4.68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4.69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4.68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4.69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4.68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7.43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5.06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7.43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5.06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7.43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4.18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5.93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5.37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5.88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4.81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7.43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4.18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7.43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5.06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7.43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5.06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4.69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4.68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4.69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4.68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4.69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4.68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4.69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4.68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86808"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5.42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5.42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5.41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5.33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6.43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5.35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6.71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6.54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6.49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6.49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6.43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5.35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5.41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5.33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5.42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5.42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86808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5.58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5.3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8.24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6.04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7.31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5.6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5.58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5.3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86808">
                <a:tc gridSpan="18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7.35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6.8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6.58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6.32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86808">
                <a:tc gridSpan="36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6.52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6.06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86808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5.94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4.8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6.37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5.46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6.37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5.46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5.94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4.8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86808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6.25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5.51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6.61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6.01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6.64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6.02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6.25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5.51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86808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8.56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8.31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8.69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7.03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9.68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8.58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8.18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7.49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646586"/>
              </p:ext>
            </p:extLst>
          </p:nvPr>
        </p:nvGraphicFramePr>
        <p:xfrm>
          <a:off x="427599" y="4515784"/>
          <a:ext cx="7086600" cy="3007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5825"/>
                <a:gridCol w="885825"/>
                <a:gridCol w="885825"/>
                <a:gridCol w="885825"/>
                <a:gridCol w="885825"/>
                <a:gridCol w="885825"/>
                <a:gridCol w="885825"/>
                <a:gridCol w="885825"/>
              </a:tblGrid>
              <a:tr h="300765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u="none" strike="noStrike" dirty="0" smtClean="0"/>
                        <a:t>7.77 </a:t>
                      </a:r>
                    </a:p>
                    <a:p>
                      <a:pPr algn="ctr" fontAlgn="b"/>
                      <a:r>
                        <a:rPr lang="en-US" altLang="zh-CN" sz="800" u="none" strike="noStrike" dirty="0" smtClean="0"/>
                        <a:t>7.54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u="none" strike="noStrike" dirty="0" smtClean="0"/>
                        <a:t>9.15</a:t>
                      </a:r>
                    </a:p>
                    <a:p>
                      <a:pPr algn="ctr" fontAlgn="b"/>
                      <a:r>
                        <a:rPr lang="en-US" altLang="zh-CN" sz="800" u="none" strike="noStrike" dirty="0" smtClean="0"/>
                        <a:t> 8.23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u="none" strike="noStrike" dirty="0" smtClean="0"/>
                        <a:t>7.79</a:t>
                      </a:r>
                    </a:p>
                    <a:p>
                      <a:pPr algn="ctr" fontAlgn="b"/>
                      <a:r>
                        <a:rPr lang="en-US" altLang="zh-CN" sz="800" u="none" strike="noStrike" dirty="0" smtClean="0"/>
                        <a:t> 7.54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u="none" strike="noStrike" dirty="0" smtClean="0"/>
                        <a:t>9.06</a:t>
                      </a:r>
                    </a:p>
                    <a:p>
                      <a:pPr algn="ctr" fontAlgn="b"/>
                      <a:r>
                        <a:rPr lang="en-US" altLang="zh-CN" sz="800" u="none" strike="noStrike" dirty="0" smtClean="0"/>
                        <a:t> 8.2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u="none" strike="noStrike" dirty="0" smtClean="0"/>
                        <a:t>7.77 </a:t>
                      </a:r>
                    </a:p>
                    <a:p>
                      <a:pPr algn="ctr" fontAlgn="b"/>
                      <a:r>
                        <a:rPr lang="en-US" altLang="zh-CN" sz="800" u="none" strike="noStrike" dirty="0" smtClean="0"/>
                        <a:t>7.54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u="none" strike="noStrike" dirty="0" smtClean="0"/>
                        <a:t>9.15</a:t>
                      </a:r>
                    </a:p>
                    <a:p>
                      <a:pPr algn="ctr" fontAlgn="b"/>
                      <a:r>
                        <a:rPr lang="en-US" altLang="zh-CN" sz="800" u="none" strike="noStrike" dirty="0" smtClean="0"/>
                        <a:t> 8.23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u="none" strike="noStrike" dirty="0" smtClean="0"/>
                        <a:t>7.79</a:t>
                      </a:r>
                    </a:p>
                    <a:p>
                      <a:pPr algn="ctr" fontAlgn="b"/>
                      <a:r>
                        <a:rPr lang="en-US" altLang="zh-CN" sz="800" u="none" strike="noStrike" dirty="0" smtClean="0"/>
                        <a:t> 7.54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u="none" strike="noStrike" dirty="0" smtClean="0"/>
                        <a:t>9.06</a:t>
                      </a:r>
                    </a:p>
                    <a:p>
                      <a:pPr algn="ctr" fontAlgn="b"/>
                      <a:r>
                        <a:rPr lang="en-US" altLang="zh-CN" sz="800" u="none" strike="noStrike" dirty="0" smtClean="0"/>
                        <a:t> 8.2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335804"/>
              </p:ext>
            </p:extLst>
          </p:nvPr>
        </p:nvGraphicFramePr>
        <p:xfrm>
          <a:off x="427599" y="5371961"/>
          <a:ext cx="7086600" cy="1046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5825"/>
                <a:gridCol w="885825"/>
                <a:gridCol w="885825"/>
                <a:gridCol w="885825"/>
                <a:gridCol w="885825"/>
                <a:gridCol w="885825"/>
                <a:gridCol w="885825"/>
                <a:gridCol w="885825"/>
              </a:tblGrid>
              <a:tr h="3048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9.08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8.41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9.99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8.89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10.15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9.76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10.71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9.44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10.02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9.35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>
                          <a:solidFill>
                            <a:srgbClr val="FF0000"/>
                          </a:solidFill>
                        </a:rPr>
                        <a:t>10.93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>
                          <a:solidFill>
                            <a:srgbClr val="FF0000"/>
                          </a:solidFill>
                        </a:rPr>
                        <a:t>9.94</a:t>
                      </a:r>
                      <a:endParaRPr lang="en-US" altLang="zh-CN" sz="800" b="0" i="0" u="none" strike="noStrike" dirty="0">
                        <a:solidFill>
                          <a:srgbClr val="FF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9.03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8.7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9.66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8.58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10.11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9.5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10.11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9.5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8.7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 8.14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gridSpan="5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8.7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8.14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 gridSpan="8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u="none" strike="noStrike" dirty="0" smtClean="0"/>
                        <a:t>10.14 </a:t>
                      </a:r>
                    </a:p>
                    <a:p>
                      <a:pPr algn="ctr" rtl="0" fontAlgn="b"/>
                      <a:r>
                        <a:rPr lang="en-US" altLang="zh-CN" sz="800" u="none" strike="noStrike" dirty="0" smtClean="0"/>
                        <a:t>9.54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7083910"/>
              </p:ext>
            </p:extLst>
          </p:nvPr>
        </p:nvGraphicFramePr>
        <p:xfrm>
          <a:off x="427599" y="4930858"/>
          <a:ext cx="7086600" cy="2533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43300"/>
                <a:gridCol w="3543300"/>
              </a:tblGrid>
              <a:tr h="15240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u="none" strike="noStrike" dirty="0" smtClean="0"/>
                        <a:t>9.2 </a:t>
                      </a:r>
                    </a:p>
                    <a:p>
                      <a:pPr algn="ctr" fontAlgn="b"/>
                      <a:r>
                        <a:rPr lang="en-US" altLang="zh-CN" sz="800" u="none" strike="noStrike" dirty="0" smtClean="0"/>
                        <a:t>8.39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u="none" strike="noStrike" dirty="0" smtClean="0"/>
                        <a:t>9.2 </a:t>
                      </a:r>
                    </a:p>
                    <a:p>
                      <a:pPr algn="ctr" fontAlgn="b"/>
                      <a:r>
                        <a:rPr lang="en-US" altLang="zh-CN" sz="800" u="none" strike="noStrike" dirty="0" smtClean="0"/>
                        <a:t>8.39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1" name="文本框 8"/>
          <p:cNvSpPr txBox="1"/>
          <p:nvPr/>
        </p:nvSpPr>
        <p:spPr>
          <a:xfrm>
            <a:off x="8080746" y="19812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2" name="文本框 9"/>
          <p:cNvSpPr txBox="1"/>
          <p:nvPr/>
        </p:nvSpPr>
        <p:spPr>
          <a:xfrm>
            <a:off x="8066330" y="2340061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3" name="文本框 10"/>
          <p:cNvSpPr txBox="1"/>
          <p:nvPr/>
        </p:nvSpPr>
        <p:spPr>
          <a:xfrm>
            <a:off x="8066330" y="2582559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4" name="文本框 11"/>
          <p:cNvSpPr txBox="1"/>
          <p:nvPr/>
        </p:nvSpPr>
        <p:spPr>
          <a:xfrm>
            <a:off x="8066330" y="2838962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5" name="文本框 12"/>
          <p:cNvSpPr txBox="1"/>
          <p:nvPr/>
        </p:nvSpPr>
        <p:spPr>
          <a:xfrm>
            <a:off x="8080746" y="3106179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6" name="文本框 13"/>
          <p:cNvSpPr txBox="1"/>
          <p:nvPr/>
        </p:nvSpPr>
        <p:spPr>
          <a:xfrm>
            <a:off x="8080746" y="3336483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7" name="文本框 14"/>
          <p:cNvSpPr txBox="1"/>
          <p:nvPr/>
        </p:nvSpPr>
        <p:spPr>
          <a:xfrm>
            <a:off x="8080746" y="3526982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8" name="文本框 15"/>
          <p:cNvSpPr txBox="1"/>
          <p:nvPr/>
        </p:nvSpPr>
        <p:spPr>
          <a:xfrm>
            <a:off x="8080746" y="3830598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9" name="文本框 16"/>
          <p:cNvSpPr txBox="1"/>
          <p:nvPr/>
        </p:nvSpPr>
        <p:spPr>
          <a:xfrm>
            <a:off x="8080746" y="4108781"/>
            <a:ext cx="994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RU484+242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0" name="文本框 17"/>
          <p:cNvSpPr txBox="1"/>
          <p:nvPr/>
        </p:nvSpPr>
        <p:spPr>
          <a:xfrm>
            <a:off x="8085337" y="4531997"/>
            <a:ext cx="994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RU484+996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1" name="文本框 19"/>
          <p:cNvSpPr txBox="1"/>
          <p:nvPr/>
        </p:nvSpPr>
        <p:spPr>
          <a:xfrm>
            <a:off x="8066330" y="5347900"/>
            <a:ext cx="11374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RU3x996+484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2" name="文本框 20"/>
          <p:cNvSpPr txBox="1"/>
          <p:nvPr/>
        </p:nvSpPr>
        <p:spPr>
          <a:xfrm>
            <a:off x="8080746" y="5791200"/>
            <a:ext cx="11374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RU3x996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3" name="文本框 21"/>
          <p:cNvSpPr txBox="1"/>
          <p:nvPr/>
        </p:nvSpPr>
        <p:spPr>
          <a:xfrm>
            <a:off x="8082706" y="6172200"/>
            <a:ext cx="11374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RU4x996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8080746" y="4904601"/>
            <a:ext cx="994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RU2x996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5" name="TextBox 26"/>
          <p:cNvSpPr txBox="1"/>
          <p:nvPr/>
        </p:nvSpPr>
        <p:spPr>
          <a:xfrm>
            <a:off x="377454" y="1522251"/>
            <a:ext cx="46517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Option 1 simulation results</a:t>
            </a:r>
            <a:r>
              <a:rPr lang="zh-CN" altLang="en-US" dirty="0" smtClean="0">
                <a:solidFill>
                  <a:schemeClr val="tx1"/>
                </a:solidFill>
              </a:rPr>
              <a:t>：</a:t>
            </a:r>
            <a:endParaRPr lang="en-US" altLang="zh-CN" dirty="0" smtClean="0">
              <a:solidFill>
                <a:schemeClr val="tx1"/>
              </a:solidFill>
            </a:endParaRPr>
          </a:p>
          <a:p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6" name="TextBox 33"/>
          <p:cNvSpPr txBox="1"/>
          <p:nvPr/>
        </p:nvSpPr>
        <p:spPr>
          <a:xfrm>
            <a:off x="7978198" y="1570179"/>
            <a:ext cx="9568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i="1" u="sng" dirty="0" smtClean="0">
                <a:solidFill>
                  <a:srgbClr val="00B050"/>
                </a:solidFill>
              </a:rPr>
              <a:t>1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st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,2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nd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, 3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rd</a:t>
            </a:r>
            <a:r>
              <a:rPr lang="en-US" altLang="zh-CN" sz="1200" b="1" i="1" u="sng" dirty="0">
                <a:solidFill>
                  <a:srgbClr val="00B050"/>
                </a:solidFill>
              </a:rPr>
              <a:t> 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&amp; 4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th 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80MHz</a:t>
            </a:r>
            <a:endParaRPr lang="zh-CN" altLang="en-US" sz="1200" b="1" i="1" u="sng" dirty="0">
              <a:solidFill>
                <a:srgbClr val="00B050"/>
              </a:solidFill>
            </a:endParaRPr>
          </a:p>
        </p:txBody>
      </p:sp>
      <p:cxnSp>
        <p:nvCxnSpPr>
          <p:cNvPr id="28" name="直接连接符 27"/>
          <p:cNvCxnSpPr/>
          <p:nvPr/>
        </p:nvCxnSpPr>
        <p:spPr bwMode="auto">
          <a:xfrm>
            <a:off x="377454" y="4419600"/>
            <a:ext cx="855757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24586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463092"/>
            <a:ext cx="7770813" cy="1065213"/>
          </a:xfrm>
        </p:spPr>
        <p:txBody>
          <a:bodyPr/>
          <a:lstStyle/>
          <a:p>
            <a:r>
              <a:rPr lang="en-US" altLang="zh-CN" dirty="0"/>
              <a:t>320MHz 2x EHT-LTF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2020-06</a:t>
            </a:r>
            <a:endParaRPr lang="en-GB" altLang="zh-CN" dirty="0"/>
          </a:p>
        </p:txBody>
      </p:sp>
      <p:graphicFrame>
        <p:nvGraphicFramePr>
          <p:cNvPr id="9" name="表格 4">
            <a:extLst>
              <a:ext uri="{FF2B5EF4-FFF2-40B4-BE49-F238E27FC236}">
                <a16:creationId xmlns:a16="http://schemas.microsoft.com/office/drawing/2014/main" xmlns="" id="{D07D55EE-BA09-4EC5-A00B-83B85350100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2346849"/>
              </p:ext>
            </p:extLst>
          </p:nvPr>
        </p:nvGraphicFramePr>
        <p:xfrm>
          <a:off x="397349" y="1749951"/>
          <a:ext cx="7769894" cy="22802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8908">
                  <a:extLst>
                    <a:ext uri="{9D8B030D-6E8A-4147-A177-3AD203B41FA5}">
                      <a16:colId xmlns:a16="http://schemas.microsoft.com/office/drawing/2014/main" xmlns="" val="1336365833"/>
                    </a:ext>
                  </a:extLst>
                </a:gridCol>
                <a:gridCol w="226222">
                  <a:extLst>
                    <a:ext uri="{9D8B030D-6E8A-4147-A177-3AD203B41FA5}">
                      <a16:colId xmlns:a16="http://schemas.microsoft.com/office/drawing/2014/main" xmlns="" val="2253560681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2208312424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035750199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3213815684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414361241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2846801597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371559268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381340487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507837514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504579913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915559015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592016106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265157810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2933467834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591306176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744958852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3812108957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736187359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773309824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731475524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4200065676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2398851774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990198102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4180749162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879820736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3492788068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3383324129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3978142683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3423321514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2383122109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831345112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3447287411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4212931114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1963877552"/>
                    </a:ext>
                  </a:extLst>
                </a:gridCol>
                <a:gridCol w="214846">
                  <a:extLst>
                    <a:ext uri="{9D8B030D-6E8A-4147-A177-3AD203B41FA5}">
                      <a16:colId xmlns:a16="http://schemas.microsoft.com/office/drawing/2014/main" xmlns="" val="717510068"/>
                    </a:ext>
                  </a:extLst>
                </a:gridCol>
              </a:tblGrid>
              <a:tr h="23686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6.98 3.95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6.98 3.95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5.64 4.88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4.77 3.45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7.95 6.02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4.77 3.45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5.76 4.78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4.77 3.45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7.95 6.02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4.77 3.45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5.64 4.88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6.98 3.95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6.98 3.95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176992585"/>
                  </a:ext>
                </a:extLst>
              </a:tr>
              <a:tr h="236864"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5.06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5.06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4.18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5.88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4.81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5.93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5.37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4.18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5.06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5.06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4.68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4.68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4.68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75308790"/>
                  </a:ext>
                </a:extLst>
              </a:tr>
              <a:tr h="236864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5.42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5.42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5.41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5.33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5.35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6.49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6.71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6.54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5.35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5.41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5.33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5.42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5.42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09509826"/>
                  </a:ext>
                </a:extLst>
              </a:tr>
              <a:tr h="236864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5.58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7.39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5.82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8.58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6.2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5.3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65380444"/>
                  </a:ext>
                </a:extLst>
              </a:tr>
              <a:tr h="236864">
                <a:tc gridSpan="18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6.86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6.61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7.86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29593153"/>
                  </a:ext>
                </a:extLst>
              </a:tr>
              <a:tr h="236864">
                <a:tc gridSpan="36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6.73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0703709"/>
                  </a:ext>
                </a:extLst>
              </a:tr>
              <a:tr h="236864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5.94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6.37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6.37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5.94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4.8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62169272"/>
                  </a:ext>
                </a:extLst>
              </a:tr>
              <a:tr h="236864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6.25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5.51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6.64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6.02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6.61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6.01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6.25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5.51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21729838"/>
                  </a:ext>
                </a:extLst>
              </a:tr>
              <a:tr h="236864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8.53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7.96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8.94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7.12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9.44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8.53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8.41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8.01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87104145"/>
                  </a:ext>
                </a:extLst>
              </a:tr>
            </a:tbl>
          </a:graphicData>
        </a:graphic>
      </p:graphicFrame>
      <p:sp>
        <p:nvSpPr>
          <p:cNvPr id="10" name="文本框 8"/>
          <p:cNvSpPr txBox="1"/>
          <p:nvPr/>
        </p:nvSpPr>
        <p:spPr>
          <a:xfrm>
            <a:off x="8235434" y="178102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1" name="文本框 9"/>
          <p:cNvSpPr txBox="1"/>
          <p:nvPr/>
        </p:nvSpPr>
        <p:spPr>
          <a:xfrm>
            <a:off x="8233146" y="1980463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2" name="文本框 10"/>
          <p:cNvSpPr txBox="1"/>
          <p:nvPr/>
        </p:nvSpPr>
        <p:spPr>
          <a:xfrm>
            <a:off x="8233146" y="2213792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3" name="文本框 11"/>
          <p:cNvSpPr txBox="1"/>
          <p:nvPr/>
        </p:nvSpPr>
        <p:spPr>
          <a:xfrm>
            <a:off x="8233146" y="2497994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4" name="文本框 12"/>
          <p:cNvSpPr txBox="1"/>
          <p:nvPr/>
        </p:nvSpPr>
        <p:spPr>
          <a:xfrm>
            <a:off x="8233146" y="274742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5" name="文本框 13"/>
          <p:cNvSpPr txBox="1"/>
          <p:nvPr/>
        </p:nvSpPr>
        <p:spPr>
          <a:xfrm>
            <a:off x="8233146" y="3004015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6" name="文本框 14"/>
          <p:cNvSpPr txBox="1"/>
          <p:nvPr/>
        </p:nvSpPr>
        <p:spPr>
          <a:xfrm>
            <a:off x="8233146" y="326829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7" name="文本框 15"/>
          <p:cNvSpPr txBox="1"/>
          <p:nvPr/>
        </p:nvSpPr>
        <p:spPr>
          <a:xfrm>
            <a:off x="8231436" y="349300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8" name="文本框 16"/>
          <p:cNvSpPr txBox="1"/>
          <p:nvPr/>
        </p:nvSpPr>
        <p:spPr>
          <a:xfrm>
            <a:off x="8231436" y="3761601"/>
            <a:ext cx="994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RU484+242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4" name="TextBox 32"/>
          <p:cNvSpPr txBox="1"/>
          <p:nvPr/>
        </p:nvSpPr>
        <p:spPr>
          <a:xfrm>
            <a:off x="304800" y="1302603"/>
            <a:ext cx="464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Option 2 simulation results</a:t>
            </a:r>
            <a:r>
              <a:rPr lang="zh-CN" altLang="en-US" dirty="0" smtClean="0">
                <a:solidFill>
                  <a:schemeClr val="tx1"/>
                </a:solidFill>
              </a:rPr>
              <a:t>：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algn="ctr" defTabSz="914400" eaLnBrk="1" fontAlgn="b" hangingPunct="1"/>
            <a:endParaRPr lang="zh-CN" altLang="en-US" sz="80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25" name="TextBox 33"/>
          <p:cNvSpPr txBox="1"/>
          <p:nvPr/>
        </p:nvSpPr>
        <p:spPr>
          <a:xfrm>
            <a:off x="8167243" y="1561363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i="1" u="sng" dirty="0" smtClean="0">
                <a:solidFill>
                  <a:srgbClr val="00B050"/>
                </a:solidFill>
              </a:rPr>
              <a:t>1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st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80MHz</a:t>
            </a:r>
            <a:endParaRPr lang="zh-CN" altLang="en-US" sz="1200" b="1" i="1" u="sng" dirty="0">
              <a:solidFill>
                <a:srgbClr val="00B050"/>
              </a:solidFill>
            </a:endParaRPr>
          </a:p>
        </p:txBody>
      </p:sp>
      <p:graphicFrame>
        <p:nvGraphicFramePr>
          <p:cNvPr id="26" name="表格 6">
            <a:extLst>
              <a:ext uri="{FF2B5EF4-FFF2-40B4-BE49-F238E27FC236}">
                <a16:creationId xmlns:a16="http://schemas.microsoft.com/office/drawing/2014/main" xmlns="" id="{BCA37DC2-0396-4DF4-A724-CD26E0141E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224522"/>
              </p:ext>
            </p:extLst>
          </p:nvPr>
        </p:nvGraphicFramePr>
        <p:xfrm>
          <a:off x="397349" y="4138781"/>
          <a:ext cx="7769893" cy="22631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9258">
                  <a:extLst>
                    <a:ext uri="{9D8B030D-6E8A-4147-A177-3AD203B41FA5}">
                      <a16:colId xmlns:a16="http://schemas.microsoft.com/office/drawing/2014/main" xmlns="" val="2931738884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2181523005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2678147804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3444302706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2336816827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2281965469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1346335199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4020377337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91973072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1455219129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1924595846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2086946695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1347135433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865169883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4045328626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4255098086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2495018016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950069634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1638278228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1479637828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3103625794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3688076933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1494991300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1104856158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3612453517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3761814601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307031294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3959995431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1352179724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301125220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3287771517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1198527855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3267420778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2654098569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2340784150"/>
                    </a:ext>
                  </a:extLst>
                </a:gridCol>
                <a:gridCol w="215161">
                  <a:extLst>
                    <a:ext uri="{9D8B030D-6E8A-4147-A177-3AD203B41FA5}">
                      <a16:colId xmlns:a16="http://schemas.microsoft.com/office/drawing/2014/main" xmlns="" val="3834134847"/>
                    </a:ext>
                  </a:extLst>
                </a:gridCol>
              </a:tblGrid>
              <a:tr h="25133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6.98 3.95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6.98 3.95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5.64 4.88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4.77 3.45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7.95 6.02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4.77 3.45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4.77 3.45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7.95 6.02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4.77 3.45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5.64 4.88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6.98 3.95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6.98 3.95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8220392"/>
                  </a:ext>
                </a:extLst>
              </a:tr>
              <a:tr h="251335"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5.06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5.06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4.18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4.81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4.81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4.18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5.06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5.06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68440426"/>
                  </a:ext>
                </a:extLst>
              </a:tr>
              <a:tr h="251335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5.42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5.41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5.35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6.49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5.41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5.42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5.42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71809136"/>
                  </a:ext>
                </a:extLst>
              </a:tr>
              <a:tr h="251335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7.39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7.31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5.58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50529090"/>
                  </a:ext>
                </a:extLst>
              </a:tr>
              <a:tr h="251335">
                <a:tc gridSpan="18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7.07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6.01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6.81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6.27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84291970"/>
                  </a:ext>
                </a:extLst>
              </a:tr>
              <a:tr h="251335">
                <a:tc gridSpan="36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7.59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6.24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14484122"/>
                  </a:ext>
                </a:extLst>
              </a:tr>
              <a:tr h="251335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5.94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6.37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6.37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5.94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18634227"/>
                  </a:ext>
                </a:extLst>
              </a:tr>
              <a:tr h="251335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6.25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6.64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6.02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6.64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6.02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6.25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59149704"/>
                  </a:ext>
                </a:extLst>
              </a:tr>
              <a:tr h="251335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8.21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8.21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9.04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7.85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7.97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7.75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7.82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7.76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68909240"/>
                  </a:ext>
                </a:extLst>
              </a:tr>
            </a:tbl>
          </a:graphicData>
        </a:graphic>
      </p:graphicFrame>
      <p:sp>
        <p:nvSpPr>
          <p:cNvPr id="27" name="文本框 8"/>
          <p:cNvSpPr txBox="1"/>
          <p:nvPr/>
        </p:nvSpPr>
        <p:spPr>
          <a:xfrm>
            <a:off x="8233598" y="421942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8" name="文本框 9"/>
          <p:cNvSpPr txBox="1"/>
          <p:nvPr/>
        </p:nvSpPr>
        <p:spPr>
          <a:xfrm>
            <a:off x="8231310" y="4418863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9" name="文本框 10"/>
          <p:cNvSpPr txBox="1"/>
          <p:nvPr/>
        </p:nvSpPr>
        <p:spPr>
          <a:xfrm>
            <a:off x="8231310" y="4652192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0" name="文本框 11"/>
          <p:cNvSpPr txBox="1"/>
          <p:nvPr/>
        </p:nvSpPr>
        <p:spPr>
          <a:xfrm>
            <a:off x="8231310" y="4936394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1" name="文本框 12"/>
          <p:cNvSpPr txBox="1"/>
          <p:nvPr/>
        </p:nvSpPr>
        <p:spPr>
          <a:xfrm>
            <a:off x="8231310" y="518582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2" name="文本框 13"/>
          <p:cNvSpPr txBox="1"/>
          <p:nvPr/>
        </p:nvSpPr>
        <p:spPr>
          <a:xfrm>
            <a:off x="8231310" y="5442415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3" name="文本框 14"/>
          <p:cNvSpPr txBox="1"/>
          <p:nvPr/>
        </p:nvSpPr>
        <p:spPr>
          <a:xfrm>
            <a:off x="8231310" y="570669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4" name="文本框 15"/>
          <p:cNvSpPr txBox="1"/>
          <p:nvPr/>
        </p:nvSpPr>
        <p:spPr>
          <a:xfrm>
            <a:off x="8229600" y="593140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5" name="文本框 16"/>
          <p:cNvSpPr txBox="1"/>
          <p:nvPr/>
        </p:nvSpPr>
        <p:spPr>
          <a:xfrm>
            <a:off x="8229600" y="6200001"/>
            <a:ext cx="994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RU484+242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6" name="TextBox 33"/>
          <p:cNvSpPr txBox="1"/>
          <p:nvPr/>
        </p:nvSpPr>
        <p:spPr>
          <a:xfrm>
            <a:off x="8181310" y="4033712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i="1" u="sng" dirty="0" smtClean="0">
                <a:solidFill>
                  <a:srgbClr val="00B050"/>
                </a:solidFill>
              </a:rPr>
              <a:t>2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nd</a:t>
            </a:r>
            <a:r>
              <a:rPr lang="en-US" altLang="zh-CN" sz="1200" b="1" i="1" u="sng" dirty="0">
                <a:solidFill>
                  <a:srgbClr val="00B050"/>
                </a:solidFill>
              </a:rPr>
              <a:t> 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80MHz</a:t>
            </a:r>
            <a:endParaRPr lang="zh-CN" altLang="en-US" sz="1200" b="1" i="1" u="sng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48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463092"/>
            <a:ext cx="7770813" cy="1065213"/>
          </a:xfrm>
        </p:spPr>
        <p:txBody>
          <a:bodyPr/>
          <a:lstStyle/>
          <a:p>
            <a:r>
              <a:rPr lang="en-US" altLang="zh-CN" dirty="0"/>
              <a:t>320MHz 2x EHT-LTF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2020-06</a:t>
            </a:r>
            <a:endParaRPr lang="en-GB" altLang="zh-CN" dirty="0"/>
          </a:p>
        </p:txBody>
      </p:sp>
      <p:sp>
        <p:nvSpPr>
          <p:cNvPr id="10" name="文本框 8"/>
          <p:cNvSpPr txBox="1"/>
          <p:nvPr/>
        </p:nvSpPr>
        <p:spPr>
          <a:xfrm>
            <a:off x="8235434" y="178102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1" name="文本框 9"/>
          <p:cNvSpPr txBox="1"/>
          <p:nvPr/>
        </p:nvSpPr>
        <p:spPr>
          <a:xfrm>
            <a:off x="8233146" y="1980463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2" name="文本框 10"/>
          <p:cNvSpPr txBox="1"/>
          <p:nvPr/>
        </p:nvSpPr>
        <p:spPr>
          <a:xfrm>
            <a:off x="8233146" y="2213792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3" name="文本框 11"/>
          <p:cNvSpPr txBox="1"/>
          <p:nvPr/>
        </p:nvSpPr>
        <p:spPr>
          <a:xfrm>
            <a:off x="8233146" y="2497994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4" name="文本框 12"/>
          <p:cNvSpPr txBox="1"/>
          <p:nvPr/>
        </p:nvSpPr>
        <p:spPr>
          <a:xfrm>
            <a:off x="8233146" y="274742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5" name="文本框 13"/>
          <p:cNvSpPr txBox="1"/>
          <p:nvPr/>
        </p:nvSpPr>
        <p:spPr>
          <a:xfrm>
            <a:off x="8233146" y="3004015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6" name="文本框 14"/>
          <p:cNvSpPr txBox="1"/>
          <p:nvPr/>
        </p:nvSpPr>
        <p:spPr>
          <a:xfrm>
            <a:off x="8233146" y="326829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7" name="文本框 15"/>
          <p:cNvSpPr txBox="1"/>
          <p:nvPr/>
        </p:nvSpPr>
        <p:spPr>
          <a:xfrm>
            <a:off x="8231436" y="349300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8" name="文本框 16"/>
          <p:cNvSpPr txBox="1"/>
          <p:nvPr/>
        </p:nvSpPr>
        <p:spPr>
          <a:xfrm>
            <a:off x="8231436" y="3761601"/>
            <a:ext cx="994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RU484+242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4" name="TextBox 32"/>
          <p:cNvSpPr txBox="1"/>
          <p:nvPr/>
        </p:nvSpPr>
        <p:spPr>
          <a:xfrm>
            <a:off x="304800" y="1302603"/>
            <a:ext cx="464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Option 2 simulation results</a:t>
            </a:r>
            <a:r>
              <a:rPr lang="zh-CN" altLang="en-US" dirty="0" smtClean="0">
                <a:solidFill>
                  <a:schemeClr val="tx1"/>
                </a:solidFill>
              </a:rPr>
              <a:t>：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algn="ctr" defTabSz="914400" eaLnBrk="1" fontAlgn="b" hangingPunct="1"/>
            <a:endParaRPr lang="zh-CN" altLang="en-US" sz="80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25" name="TextBox 33"/>
          <p:cNvSpPr txBox="1"/>
          <p:nvPr/>
        </p:nvSpPr>
        <p:spPr>
          <a:xfrm>
            <a:off x="8167243" y="1561363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i="1" u="sng" dirty="0" smtClean="0">
                <a:solidFill>
                  <a:srgbClr val="00B050"/>
                </a:solidFill>
              </a:rPr>
              <a:t>3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rd</a:t>
            </a:r>
            <a:r>
              <a:rPr lang="en-US" altLang="zh-CN" sz="1200" b="1" i="1" u="sng" dirty="0">
                <a:solidFill>
                  <a:srgbClr val="00B050"/>
                </a:solidFill>
              </a:rPr>
              <a:t> 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80MHz</a:t>
            </a:r>
            <a:endParaRPr lang="zh-CN" altLang="en-US" sz="1200" b="1" i="1" u="sng" dirty="0">
              <a:solidFill>
                <a:srgbClr val="00B050"/>
              </a:solidFill>
            </a:endParaRPr>
          </a:p>
        </p:txBody>
      </p:sp>
      <p:sp>
        <p:nvSpPr>
          <p:cNvPr id="27" name="文本框 8"/>
          <p:cNvSpPr txBox="1"/>
          <p:nvPr/>
        </p:nvSpPr>
        <p:spPr>
          <a:xfrm>
            <a:off x="8224908" y="4137031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8" name="文本框 9"/>
          <p:cNvSpPr txBox="1"/>
          <p:nvPr/>
        </p:nvSpPr>
        <p:spPr>
          <a:xfrm>
            <a:off x="8231310" y="437758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9" name="文本框 10"/>
          <p:cNvSpPr txBox="1"/>
          <p:nvPr/>
        </p:nvSpPr>
        <p:spPr>
          <a:xfrm>
            <a:off x="8231310" y="4652192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0" name="文本框 11"/>
          <p:cNvSpPr txBox="1"/>
          <p:nvPr/>
        </p:nvSpPr>
        <p:spPr>
          <a:xfrm>
            <a:off x="8231310" y="4936394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1" name="文本框 12"/>
          <p:cNvSpPr txBox="1"/>
          <p:nvPr/>
        </p:nvSpPr>
        <p:spPr>
          <a:xfrm>
            <a:off x="8231310" y="518582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2" name="文本框 13"/>
          <p:cNvSpPr txBox="1"/>
          <p:nvPr/>
        </p:nvSpPr>
        <p:spPr>
          <a:xfrm>
            <a:off x="8231310" y="5442415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3" name="文本框 14"/>
          <p:cNvSpPr txBox="1"/>
          <p:nvPr/>
        </p:nvSpPr>
        <p:spPr>
          <a:xfrm>
            <a:off x="8231310" y="570669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4" name="文本框 15"/>
          <p:cNvSpPr txBox="1"/>
          <p:nvPr/>
        </p:nvSpPr>
        <p:spPr>
          <a:xfrm>
            <a:off x="8229600" y="593140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5" name="文本框 16"/>
          <p:cNvSpPr txBox="1"/>
          <p:nvPr/>
        </p:nvSpPr>
        <p:spPr>
          <a:xfrm>
            <a:off x="8229600" y="6200001"/>
            <a:ext cx="994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RU484+242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6" name="TextBox 33"/>
          <p:cNvSpPr txBox="1"/>
          <p:nvPr/>
        </p:nvSpPr>
        <p:spPr>
          <a:xfrm>
            <a:off x="8167243" y="3977906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i="1" u="sng" dirty="0" smtClean="0">
                <a:solidFill>
                  <a:srgbClr val="00B050"/>
                </a:solidFill>
              </a:rPr>
              <a:t>4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th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 80MHz</a:t>
            </a:r>
            <a:endParaRPr lang="zh-CN" altLang="en-US" sz="1200" b="1" i="1" u="sng" dirty="0">
              <a:solidFill>
                <a:srgbClr val="00B050"/>
              </a:solidFill>
            </a:endParaRPr>
          </a:p>
        </p:txBody>
      </p:sp>
      <p:graphicFrame>
        <p:nvGraphicFramePr>
          <p:cNvPr id="37" name="表格 6">
            <a:extLst>
              <a:ext uri="{FF2B5EF4-FFF2-40B4-BE49-F238E27FC236}">
                <a16:creationId xmlns:a16="http://schemas.microsoft.com/office/drawing/2014/main" xmlns="" id="{297FD313-C9C9-4D98-BBF2-911CCD1C322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1894336"/>
              </p:ext>
            </p:extLst>
          </p:nvPr>
        </p:nvGraphicFramePr>
        <p:xfrm>
          <a:off x="401335" y="1743233"/>
          <a:ext cx="7748658" cy="22631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8603">
                  <a:extLst>
                    <a:ext uri="{9D8B030D-6E8A-4147-A177-3AD203B41FA5}">
                      <a16:colId xmlns:a16="http://schemas.microsoft.com/office/drawing/2014/main" xmlns="" val="2991031768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4001606891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727701268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1740134754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574068062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4021819001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778638383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730285695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1403104502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188027602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1566443773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4192533338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017368946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45914759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1292058445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1265030094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226594992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593495834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719152691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643742754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1686032282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182205444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706798869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232126902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3723643267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600759576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4271685027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1435516696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671853195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1695595398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3210165112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4033054820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32056484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2003985670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3499980677"/>
                    </a:ext>
                  </a:extLst>
                </a:gridCol>
                <a:gridCol w="214573">
                  <a:extLst>
                    <a:ext uri="{9D8B030D-6E8A-4147-A177-3AD203B41FA5}">
                      <a16:colId xmlns:a16="http://schemas.microsoft.com/office/drawing/2014/main" xmlns="" val="691284187"/>
                    </a:ext>
                  </a:extLst>
                </a:gridCol>
              </a:tblGrid>
              <a:tr h="22711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6.98 3.95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6.98 3.95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5.64 4.88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4.77 3.45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7.95 6.02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4.77 3.45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4.77 3.45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7.95 6.02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4.77 3.45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5.64 4.88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6.98 3.95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6.98 3.95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99883646"/>
                  </a:ext>
                </a:extLst>
              </a:tr>
              <a:tr h="227113"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5.06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5.06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4.18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5.88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4.81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4.81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4.18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5.06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5.06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67423645"/>
                  </a:ext>
                </a:extLst>
              </a:tr>
              <a:tr h="227113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5.42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5.41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6.49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6.49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5.41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5.42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5.42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83696927"/>
                  </a:ext>
                </a:extLst>
              </a:tr>
              <a:tr h="227113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5.58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7.39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7.31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87667150"/>
                  </a:ext>
                </a:extLst>
              </a:tr>
              <a:tr h="227113">
                <a:tc gridSpan="18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6.86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6.61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6.58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6.32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16565468"/>
                  </a:ext>
                </a:extLst>
              </a:tr>
              <a:tr h="227113">
                <a:tc gridSpan="36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7.47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6.03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95886343"/>
                  </a:ext>
                </a:extLst>
              </a:tr>
              <a:tr h="227113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5.94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6.37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6.37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5.94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32512887"/>
                  </a:ext>
                </a:extLst>
              </a:tr>
              <a:tr h="227113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6.25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6.64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6.02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6.64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6.02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6.25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46533510"/>
                  </a:ext>
                </a:extLst>
              </a:tr>
              <a:tr h="227113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7.64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8.03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7.77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9.07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7.87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8.13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8.12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21443763"/>
                  </a:ext>
                </a:extLst>
              </a:tr>
            </a:tbl>
          </a:graphicData>
        </a:graphic>
      </p:graphicFrame>
      <p:graphicFrame>
        <p:nvGraphicFramePr>
          <p:cNvPr id="38" name="表格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72516"/>
              </p:ext>
            </p:extLst>
          </p:nvPr>
        </p:nvGraphicFramePr>
        <p:xfrm>
          <a:off x="400423" y="4104052"/>
          <a:ext cx="7766820" cy="23376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  <a:gridCol w="215745"/>
              </a:tblGrid>
              <a:tr h="25076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6.98 3.95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6.98 3.95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5.64 4.88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4.77 3.45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7.95 6.02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4.77 3.45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5.76 4.78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4.77 3.45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7.95 6.02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4.77 3.45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5.64 4.88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6.98 3.95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6.98 3.95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5.85 3.71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4.46 3.68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4.46 2.76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</a:tr>
              <a:tr h="325929"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5.06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5.06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4.18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5.93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5.37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4.81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4.18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5.06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5.06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4.68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9793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5.42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5.41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6.71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6.54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5.35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5.41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5.42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5.42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9793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8.24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6.04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7.31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5.58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9793">
                <a:tc gridSpan="18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7.45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6.62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6.81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6.27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9793">
                <a:tc gridSpan="36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6.68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6.14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9793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5.94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6.37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6.37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5.94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9793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6.25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5.51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6.61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6.01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6.64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6.02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6.25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9793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8.08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7.93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9.62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8.58</a:t>
                      </a:r>
                      <a:endParaRPr lang="en-US" altLang="zh-CN" sz="800" b="0" u="none" strike="noStrike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8.69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7.18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8.83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8.31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01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320MHz 2x EHT-LTF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2020-06</a:t>
            </a:r>
            <a:endParaRPr lang="en-GB" altLang="zh-CN" dirty="0"/>
          </a:p>
        </p:txBody>
      </p:sp>
      <p:graphicFrame>
        <p:nvGraphicFramePr>
          <p:cNvPr id="6" name="表格 8">
            <a:extLst>
              <a:ext uri="{FF2B5EF4-FFF2-40B4-BE49-F238E27FC236}">
                <a16:creationId xmlns:a16="http://schemas.microsoft.com/office/drawing/2014/main" xmlns="" id="{70000E92-9E25-4ACD-B39B-7C9F7B88A8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96599"/>
              </p:ext>
            </p:extLst>
          </p:nvPr>
        </p:nvGraphicFramePr>
        <p:xfrm>
          <a:off x="380086" y="2286000"/>
          <a:ext cx="6676696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4587">
                  <a:extLst>
                    <a:ext uri="{9D8B030D-6E8A-4147-A177-3AD203B41FA5}">
                      <a16:colId xmlns:a16="http://schemas.microsoft.com/office/drawing/2014/main" xmlns="" val="938462418"/>
                    </a:ext>
                  </a:extLst>
                </a:gridCol>
                <a:gridCol w="834587">
                  <a:extLst>
                    <a:ext uri="{9D8B030D-6E8A-4147-A177-3AD203B41FA5}">
                      <a16:colId xmlns:a16="http://schemas.microsoft.com/office/drawing/2014/main" xmlns="" val="69855112"/>
                    </a:ext>
                  </a:extLst>
                </a:gridCol>
                <a:gridCol w="834587">
                  <a:extLst>
                    <a:ext uri="{9D8B030D-6E8A-4147-A177-3AD203B41FA5}">
                      <a16:colId xmlns:a16="http://schemas.microsoft.com/office/drawing/2014/main" xmlns="" val="3238972679"/>
                    </a:ext>
                  </a:extLst>
                </a:gridCol>
                <a:gridCol w="834587">
                  <a:extLst>
                    <a:ext uri="{9D8B030D-6E8A-4147-A177-3AD203B41FA5}">
                      <a16:colId xmlns:a16="http://schemas.microsoft.com/office/drawing/2014/main" xmlns="" val="3956013258"/>
                    </a:ext>
                  </a:extLst>
                </a:gridCol>
                <a:gridCol w="834587">
                  <a:extLst>
                    <a:ext uri="{9D8B030D-6E8A-4147-A177-3AD203B41FA5}">
                      <a16:colId xmlns:a16="http://schemas.microsoft.com/office/drawing/2014/main" xmlns="" val="3615034393"/>
                    </a:ext>
                  </a:extLst>
                </a:gridCol>
                <a:gridCol w="834587">
                  <a:extLst>
                    <a:ext uri="{9D8B030D-6E8A-4147-A177-3AD203B41FA5}">
                      <a16:colId xmlns:a16="http://schemas.microsoft.com/office/drawing/2014/main" xmlns="" val="3819612782"/>
                    </a:ext>
                  </a:extLst>
                </a:gridCol>
                <a:gridCol w="834587">
                  <a:extLst>
                    <a:ext uri="{9D8B030D-6E8A-4147-A177-3AD203B41FA5}">
                      <a16:colId xmlns:a16="http://schemas.microsoft.com/office/drawing/2014/main" xmlns="" val="3443524133"/>
                    </a:ext>
                  </a:extLst>
                </a:gridCol>
                <a:gridCol w="834587">
                  <a:extLst>
                    <a:ext uri="{9D8B030D-6E8A-4147-A177-3AD203B41FA5}">
                      <a16:colId xmlns:a16="http://schemas.microsoft.com/office/drawing/2014/main" xmlns="" val="35004433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8.82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8.82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9.21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9.21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9.43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9.43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8.02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8.02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7.81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7.81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8.88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8.88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9.38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9.38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8.3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641447789"/>
                  </a:ext>
                </a:extLst>
              </a:tr>
            </a:tbl>
          </a:graphicData>
        </a:graphic>
      </p:graphicFrame>
      <p:graphicFrame>
        <p:nvGraphicFramePr>
          <p:cNvPr id="7" name="表格 10">
            <a:extLst>
              <a:ext uri="{FF2B5EF4-FFF2-40B4-BE49-F238E27FC236}">
                <a16:creationId xmlns:a16="http://schemas.microsoft.com/office/drawing/2014/main" xmlns="" id="{7578BAF2-4D89-45D7-8A51-3AB178EECC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70715"/>
              </p:ext>
            </p:extLst>
          </p:nvPr>
        </p:nvGraphicFramePr>
        <p:xfrm>
          <a:off x="386712" y="2809391"/>
          <a:ext cx="669988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49944">
                  <a:extLst>
                    <a:ext uri="{9D8B030D-6E8A-4147-A177-3AD203B41FA5}">
                      <a16:colId xmlns:a16="http://schemas.microsoft.com/office/drawing/2014/main" xmlns="" val="1647119875"/>
                    </a:ext>
                  </a:extLst>
                </a:gridCol>
                <a:gridCol w="3349944">
                  <a:extLst>
                    <a:ext uri="{9D8B030D-6E8A-4147-A177-3AD203B41FA5}">
                      <a16:colId xmlns:a16="http://schemas.microsoft.com/office/drawing/2014/main" xmlns="" val="32788925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7.68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6.46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7.57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6.75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655550546"/>
                  </a:ext>
                </a:extLst>
              </a:tr>
            </a:tbl>
          </a:graphicData>
        </a:graphic>
      </p:graphicFrame>
      <p:graphicFrame>
        <p:nvGraphicFramePr>
          <p:cNvPr id="8" name="表格 12">
            <a:extLst>
              <a:ext uri="{FF2B5EF4-FFF2-40B4-BE49-F238E27FC236}">
                <a16:creationId xmlns:a16="http://schemas.microsoft.com/office/drawing/2014/main" xmlns="" id="{5D67E61A-8475-4737-9A87-C284509933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360081"/>
              </p:ext>
            </p:extLst>
          </p:nvPr>
        </p:nvGraphicFramePr>
        <p:xfrm>
          <a:off x="380086" y="3342791"/>
          <a:ext cx="6706512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314">
                  <a:extLst>
                    <a:ext uri="{9D8B030D-6E8A-4147-A177-3AD203B41FA5}">
                      <a16:colId xmlns:a16="http://schemas.microsoft.com/office/drawing/2014/main" xmlns="" val="3417882896"/>
                    </a:ext>
                  </a:extLst>
                </a:gridCol>
                <a:gridCol w="838314">
                  <a:extLst>
                    <a:ext uri="{9D8B030D-6E8A-4147-A177-3AD203B41FA5}">
                      <a16:colId xmlns:a16="http://schemas.microsoft.com/office/drawing/2014/main" xmlns="" val="4236428305"/>
                    </a:ext>
                  </a:extLst>
                </a:gridCol>
                <a:gridCol w="838314">
                  <a:extLst>
                    <a:ext uri="{9D8B030D-6E8A-4147-A177-3AD203B41FA5}">
                      <a16:colId xmlns:a16="http://schemas.microsoft.com/office/drawing/2014/main" xmlns="" val="2804021977"/>
                    </a:ext>
                  </a:extLst>
                </a:gridCol>
                <a:gridCol w="838314">
                  <a:extLst>
                    <a:ext uri="{9D8B030D-6E8A-4147-A177-3AD203B41FA5}">
                      <a16:colId xmlns:a16="http://schemas.microsoft.com/office/drawing/2014/main" xmlns="" val="1633473885"/>
                    </a:ext>
                  </a:extLst>
                </a:gridCol>
                <a:gridCol w="838314">
                  <a:extLst>
                    <a:ext uri="{9D8B030D-6E8A-4147-A177-3AD203B41FA5}">
                      <a16:colId xmlns:a16="http://schemas.microsoft.com/office/drawing/2014/main" xmlns="" val="2824224417"/>
                    </a:ext>
                  </a:extLst>
                </a:gridCol>
                <a:gridCol w="838314">
                  <a:extLst>
                    <a:ext uri="{9D8B030D-6E8A-4147-A177-3AD203B41FA5}">
                      <a16:colId xmlns:a16="http://schemas.microsoft.com/office/drawing/2014/main" xmlns="" val="3714340852"/>
                    </a:ext>
                  </a:extLst>
                </a:gridCol>
                <a:gridCol w="838314">
                  <a:extLst>
                    <a:ext uri="{9D8B030D-6E8A-4147-A177-3AD203B41FA5}">
                      <a16:colId xmlns:a16="http://schemas.microsoft.com/office/drawing/2014/main" xmlns="" val="2356479397"/>
                    </a:ext>
                  </a:extLst>
                </a:gridCol>
                <a:gridCol w="838314">
                  <a:extLst>
                    <a:ext uri="{9D8B030D-6E8A-4147-A177-3AD203B41FA5}">
                      <a16:colId xmlns:a16="http://schemas.microsoft.com/office/drawing/2014/main" xmlns="" val="20245314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9.32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8.08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9.26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8.75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8.67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8.43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9.14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8.65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9.41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8.1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8.85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8.27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9.08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7.52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9.28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8.8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522893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9.19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8.58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8.57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8.14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9.41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8.44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gridSpan="5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8.78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8.08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86913155"/>
                  </a:ext>
                </a:extLst>
              </a:tr>
              <a:tr h="370840">
                <a:tc gridSpan="8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7.76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6.75</a:t>
                      </a:r>
                      <a:endParaRPr lang="en-US" altLang="zh-CN" sz="11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6648863"/>
                  </a:ext>
                </a:extLst>
              </a:tr>
            </a:tbl>
          </a:graphicData>
        </a:graphic>
      </p:graphicFrame>
      <p:sp>
        <p:nvSpPr>
          <p:cNvPr id="19" name="文本框 17"/>
          <p:cNvSpPr txBox="1"/>
          <p:nvPr/>
        </p:nvSpPr>
        <p:spPr>
          <a:xfrm>
            <a:off x="8077200" y="2286000"/>
            <a:ext cx="994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RU484+996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8077200" y="3328310"/>
            <a:ext cx="11374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RU3x996+484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8077200" y="3761601"/>
            <a:ext cx="11374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RU3x996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8079160" y="4142601"/>
            <a:ext cx="11374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RU4x996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3" name="文本框 23"/>
          <p:cNvSpPr txBox="1"/>
          <p:nvPr/>
        </p:nvSpPr>
        <p:spPr>
          <a:xfrm>
            <a:off x="8077200" y="2847201"/>
            <a:ext cx="994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RU2x996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4" name="TextBox 32"/>
          <p:cNvSpPr txBox="1"/>
          <p:nvPr/>
        </p:nvSpPr>
        <p:spPr>
          <a:xfrm>
            <a:off x="386712" y="1626493"/>
            <a:ext cx="464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Option 2 simulation results</a:t>
            </a:r>
            <a:r>
              <a:rPr lang="zh-CN" altLang="en-US" dirty="0" smtClean="0">
                <a:solidFill>
                  <a:schemeClr val="tx1"/>
                </a:solidFill>
              </a:rPr>
              <a:t>：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algn="ctr" defTabSz="914400" eaLnBrk="1" fontAlgn="b" hangingPunct="1"/>
            <a:endParaRPr lang="zh-CN" altLang="en-US" sz="800" dirty="0">
              <a:solidFill>
                <a:schemeClr val="tx1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9123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320MHz 4x EHT-LTF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Option 1: </a:t>
            </a:r>
          </a:p>
          <a:p>
            <a:r>
              <a:rPr lang="en-US" altLang="zh-CN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	</a:t>
            </a:r>
            <a:r>
              <a:rPr lang="en-US" altLang="zh-CN" sz="1800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320MHz 4x EHT-LTF = [HE-</a:t>
            </a:r>
            <a:r>
              <a:rPr lang="en-US" altLang="ko-KR" sz="1800" b="0" dirty="0" smtClean="0"/>
              <a:t>LTF</a:t>
            </a:r>
            <a:r>
              <a:rPr lang="en-US" altLang="ko-KR" sz="1800" b="0" baseline="-25000" dirty="0" smtClean="0"/>
              <a:t>80MHz_4x</a:t>
            </a:r>
            <a:r>
              <a:rPr lang="en-US" altLang="zh-CN" sz="1800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, 0</a:t>
            </a:r>
            <a:r>
              <a:rPr lang="en-US" altLang="zh-CN" sz="1800" b="0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 </a:t>
            </a:r>
            <a:r>
              <a:rPr lang="en-US" altLang="zh-CN" sz="1800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 </a:t>
            </a:r>
            <a:r>
              <a:rPr lang="en-US" altLang="zh-CN" sz="1800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b="0" dirty="0"/>
              <a:t>LTF</a:t>
            </a:r>
            <a:r>
              <a:rPr lang="en-US" altLang="ko-KR" sz="1800" b="0" baseline="-25000" dirty="0"/>
              <a:t>80MHz_4x</a:t>
            </a:r>
            <a:r>
              <a:rPr lang="en-US" altLang="zh-CN" sz="1800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, 0</a:t>
            </a:r>
            <a:r>
              <a:rPr lang="en-US" altLang="zh-CN" sz="1800" b="0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</a:t>
            </a:r>
            <a:r>
              <a:rPr lang="en-US" altLang="zh-CN" sz="1800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, (</a:t>
            </a:r>
            <a:r>
              <a:rPr lang="en-US" altLang="zh-CN" sz="1800" b="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</a:t>
            </a:r>
            <a:r>
              <a:rPr lang="en-US" altLang="zh-CN" sz="1800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)*</a:t>
            </a:r>
            <a:r>
              <a:rPr lang="en-US" altLang="zh-CN" sz="1800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HE-</a:t>
            </a:r>
            <a:r>
              <a:rPr lang="en-US" altLang="ko-KR" sz="1800" b="0" dirty="0"/>
              <a:t>LTF</a:t>
            </a:r>
            <a:r>
              <a:rPr lang="en-US" altLang="ko-KR" sz="1800" b="0" baseline="-25000" dirty="0"/>
              <a:t>80MHz_4x</a:t>
            </a:r>
            <a:r>
              <a:rPr lang="en-US" altLang="zh-CN" sz="1800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 0</a:t>
            </a:r>
            <a:r>
              <a:rPr lang="en-US" altLang="zh-CN" sz="1800" b="0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  </a:t>
            </a:r>
            <a:r>
              <a:rPr lang="en-US" altLang="zh-CN" sz="1800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 (</a:t>
            </a:r>
            <a:r>
              <a:rPr lang="en-US" altLang="zh-CN" sz="1800" b="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</a:t>
            </a:r>
            <a:r>
              <a:rPr lang="en-US" altLang="zh-CN" sz="1800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)*</a:t>
            </a:r>
            <a:r>
              <a:rPr lang="en-US" altLang="zh-CN" sz="1800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1800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b="0" dirty="0" smtClean="0"/>
              <a:t>LTF</a:t>
            </a:r>
            <a:r>
              <a:rPr lang="en-US" altLang="ko-KR" sz="1800" b="0" baseline="-25000" dirty="0" smtClean="0"/>
              <a:t>80MHz_4x</a:t>
            </a:r>
            <a:r>
              <a:rPr lang="en-US" altLang="zh-CN" sz="1800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];</a:t>
            </a:r>
          </a:p>
          <a:p>
            <a:r>
              <a:rPr lang="en-US" altLang="zh-CN" sz="1800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Coefficient </a:t>
            </a:r>
            <a:r>
              <a:rPr lang="en-US" altLang="zh-CN" sz="1800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values = [1, 1, -1,-1]</a:t>
            </a:r>
            <a:endParaRPr lang="en-US" altLang="zh-CN" sz="1800" dirty="0"/>
          </a:p>
          <a:p>
            <a:r>
              <a:rPr lang="en-US" altLang="zh-CN" dirty="0" smtClean="0"/>
              <a:t>Option 2</a:t>
            </a:r>
            <a:r>
              <a:rPr lang="en-US" altLang="zh-CN" sz="1800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:</a:t>
            </a:r>
            <a:endParaRPr lang="zh-CN" altLang="en-US" sz="1800" b="0" dirty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2020-06</a:t>
            </a:r>
            <a:endParaRPr lang="en-GB" altLang="zh-CN" dirty="0"/>
          </a:p>
        </p:txBody>
      </p:sp>
      <p:sp>
        <p:nvSpPr>
          <p:cNvPr id="6" name="矩形 5"/>
          <p:cNvSpPr/>
          <p:nvPr/>
        </p:nvSpPr>
        <p:spPr>
          <a:xfrm>
            <a:off x="1093788" y="4037806"/>
            <a:ext cx="73914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1" hangingPunct="1">
              <a:spcBef>
                <a:spcPts val="600"/>
              </a:spcBef>
            </a:pPr>
            <a:r>
              <a:rPr lang="en-US" altLang="zh-CN" sz="18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320MHz 4x EHT-LTF </a:t>
            </a:r>
            <a:r>
              <a:rPr lang="en-US" altLang="zh-CN" sz="18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 [HE-</a:t>
            </a:r>
            <a:r>
              <a:rPr lang="en-US" altLang="ko-KR" sz="1800" dirty="0" smtClean="0">
                <a:solidFill>
                  <a:srgbClr val="000000"/>
                </a:solidFill>
              </a:rPr>
              <a:t>LTF</a:t>
            </a:r>
            <a:r>
              <a:rPr lang="en-US" altLang="ko-KR" sz="1800" baseline="-25000" dirty="0" smtClean="0">
                <a:solidFill>
                  <a:srgbClr val="000000"/>
                </a:solidFill>
              </a:rPr>
              <a:t>80MHz_left_4x</a:t>
            </a:r>
            <a:r>
              <a:rPr lang="en-US" altLang="zh-CN" sz="18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 </a:t>
            </a:r>
            <a:r>
              <a:rPr lang="en-US" altLang="zh-CN" sz="18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0, </a:t>
            </a:r>
            <a:r>
              <a:rPr lang="en-US" altLang="zh-CN" sz="18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rgbClr val="000000"/>
                </a:solidFill>
              </a:rPr>
              <a:t>LTF</a:t>
            </a:r>
            <a:r>
              <a:rPr lang="en-US" altLang="ko-KR" sz="1800" baseline="-25000" dirty="0" smtClean="0">
                <a:solidFill>
                  <a:srgbClr val="000000"/>
                </a:solidFill>
              </a:rPr>
              <a:t>80MHz_right_4x</a:t>
            </a:r>
            <a:r>
              <a:rPr lang="en-US" altLang="zh-CN" sz="18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 </a:t>
            </a:r>
            <a:r>
              <a:rPr lang="en-US" altLang="zh-CN" sz="18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</a:t>
            </a:r>
            <a:r>
              <a:rPr lang="en-US" altLang="zh-CN" sz="1800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</a:t>
            </a:r>
            <a:r>
              <a:rPr lang="en-US" altLang="zh-CN" sz="18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 HE-</a:t>
            </a:r>
            <a:r>
              <a:rPr lang="en-US" altLang="ko-KR" sz="1800" dirty="0" smtClean="0">
                <a:solidFill>
                  <a:srgbClr val="000000"/>
                </a:solidFill>
              </a:rPr>
              <a:t>LTF</a:t>
            </a:r>
            <a:r>
              <a:rPr lang="en-US" altLang="ko-KR" sz="1800" baseline="-25000" dirty="0" smtClean="0">
                <a:solidFill>
                  <a:srgbClr val="000000"/>
                </a:solidFill>
              </a:rPr>
              <a:t>80MHz_left_4x</a:t>
            </a:r>
            <a:r>
              <a:rPr lang="en-US" altLang="zh-CN" sz="18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 </a:t>
            </a:r>
            <a:r>
              <a:rPr lang="en-US" altLang="zh-CN" sz="18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0, HE-</a:t>
            </a:r>
            <a:r>
              <a:rPr lang="en-US" altLang="ko-KR" sz="1800" dirty="0">
                <a:solidFill>
                  <a:srgbClr val="000000"/>
                </a:solidFill>
              </a:rPr>
              <a:t>LTF</a:t>
            </a:r>
            <a:r>
              <a:rPr lang="en-US" altLang="ko-KR" sz="1800" baseline="-25000" dirty="0">
                <a:solidFill>
                  <a:srgbClr val="000000"/>
                </a:solidFill>
              </a:rPr>
              <a:t>80MHz_right_4x</a:t>
            </a:r>
            <a:r>
              <a:rPr lang="en-US" altLang="zh-CN" sz="18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 0</a:t>
            </a:r>
            <a:r>
              <a:rPr lang="en-US" altLang="zh-CN" sz="1800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</a:t>
            </a:r>
            <a:r>
              <a:rPr lang="en-US" altLang="zh-CN" sz="18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 </a:t>
            </a:r>
            <a:r>
              <a:rPr lang="en-US" altLang="zh-CN" sz="18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>
                <a:solidFill>
                  <a:srgbClr val="000000"/>
                </a:solidFill>
              </a:rPr>
              <a:t>LTF</a:t>
            </a:r>
            <a:r>
              <a:rPr lang="en-US" altLang="ko-KR" sz="1800" baseline="-25000" dirty="0">
                <a:solidFill>
                  <a:srgbClr val="000000"/>
                </a:solidFill>
              </a:rPr>
              <a:t>80MHz_left_4x</a:t>
            </a:r>
            <a:r>
              <a:rPr lang="en-US" altLang="zh-CN" sz="18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 </a:t>
            </a:r>
            <a:r>
              <a:rPr lang="en-US" altLang="zh-CN" sz="18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0, </a:t>
            </a:r>
            <a:r>
              <a:rPr lang="en-US" altLang="zh-CN" sz="18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(-</a:t>
            </a:r>
            <a:r>
              <a:rPr lang="en-US" altLang="zh-CN" sz="18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1)</a:t>
            </a:r>
            <a:r>
              <a:rPr lang="en-US" altLang="zh-CN" sz="18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*</a:t>
            </a:r>
            <a:r>
              <a:rPr lang="en-US" altLang="zh-CN" sz="18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HE-</a:t>
            </a:r>
            <a:r>
              <a:rPr lang="en-US" altLang="ko-KR" sz="1800" dirty="0">
                <a:solidFill>
                  <a:srgbClr val="000000"/>
                </a:solidFill>
              </a:rPr>
              <a:t>LTF</a:t>
            </a:r>
            <a:r>
              <a:rPr lang="en-US" altLang="ko-KR" sz="1800" baseline="-25000" dirty="0">
                <a:solidFill>
                  <a:srgbClr val="000000"/>
                </a:solidFill>
              </a:rPr>
              <a:t>80MHz_right_4x</a:t>
            </a:r>
            <a:r>
              <a:rPr lang="en-US" altLang="zh-CN" sz="18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 </a:t>
            </a:r>
            <a:r>
              <a:rPr lang="en-US" altLang="zh-CN" sz="18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</a:t>
            </a:r>
            <a:r>
              <a:rPr lang="en-US" altLang="zh-CN" sz="1800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</a:t>
            </a:r>
            <a:r>
              <a:rPr lang="en-US" altLang="zh-CN" sz="18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 </a:t>
            </a:r>
            <a:r>
              <a:rPr lang="en-US" altLang="zh-CN" sz="18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(-</a:t>
            </a:r>
            <a:r>
              <a:rPr lang="en-US" altLang="zh-CN" sz="18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1)</a:t>
            </a:r>
            <a:r>
              <a:rPr lang="en-US" altLang="zh-CN" sz="18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*HE-</a:t>
            </a:r>
            <a:r>
              <a:rPr lang="en-US" altLang="ko-KR" sz="1800" dirty="0" smtClean="0">
                <a:solidFill>
                  <a:srgbClr val="000000"/>
                </a:solidFill>
              </a:rPr>
              <a:t>LTF</a:t>
            </a:r>
            <a:r>
              <a:rPr lang="en-US" altLang="ko-KR" sz="1800" baseline="-25000" dirty="0" smtClean="0">
                <a:solidFill>
                  <a:srgbClr val="000000"/>
                </a:solidFill>
              </a:rPr>
              <a:t>80MHz_left_4x</a:t>
            </a:r>
            <a:r>
              <a:rPr lang="en-US" altLang="zh-CN" sz="18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 </a:t>
            </a:r>
            <a:r>
              <a:rPr lang="en-US" altLang="zh-CN" sz="18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0, HE-</a:t>
            </a:r>
            <a:r>
              <a:rPr lang="en-US" altLang="ko-KR" sz="1800" dirty="0">
                <a:solidFill>
                  <a:srgbClr val="000000"/>
                </a:solidFill>
              </a:rPr>
              <a:t>LTF</a:t>
            </a:r>
            <a:r>
              <a:rPr lang="en-US" altLang="ko-KR" sz="1800" baseline="-25000" dirty="0">
                <a:solidFill>
                  <a:srgbClr val="000000"/>
                </a:solidFill>
              </a:rPr>
              <a:t>80MHz_right_4x</a:t>
            </a:r>
            <a:r>
              <a:rPr lang="en-US" altLang="zh-CN" sz="18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];</a:t>
            </a:r>
          </a:p>
          <a:p>
            <a:pPr marL="342900" indent="-342900" eaLnBrk="1" hangingPunct="1">
              <a:spcBef>
                <a:spcPts val="600"/>
              </a:spcBef>
            </a:pPr>
            <a:r>
              <a:rPr lang="en-US" altLang="zh-CN" sz="18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Coefficient values = [1, 1, </a:t>
            </a:r>
            <a:r>
              <a:rPr lang="en-US" altLang="zh-CN" sz="18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1, 1, 1, -1, -1, 1]</a:t>
            </a:r>
            <a:endParaRPr lang="en-US" altLang="zh-CN" sz="1800" dirty="0">
              <a:solidFill>
                <a:srgbClr val="FFFFFF"/>
              </a:solidFill>
            </a:endParaRPr>
          </a:p>
          <a:p>
            <a:pPr marL="342900" indent="-342900" eaLnBrk="1" hangingPunct="1">
              <a:spcBef>
                <a:spcPts val="600"/>
              </a:spcBef>
            </a:pPr>
            <a:endParaRPr lang="en-US" altLang="zh-CN" sz="1800" dirty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5517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320MHz </a:t>
            </a:r>
            <a:r>
              <a:rPr lang="en-US" altLang="zh-CN" dirty="0" smtClean="0"/>
              <a:t>4x </a:t>
            </a:r>
            <a:r>
              <a:rPr lang="en-US" altLang="zh-CN" dirty="0"/>
              <a:t>EHT-LTF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2020-06</a:t>
            </a:r>
            <a:endParaRPr lang="en-GB" altLang="zh-CN" dirty="0"/>
          </a:p>
        </p:txBody>
      </p:sp>
      <p:sp>
        <p:nvSpPr>
          <p:cNvPr id="11" name="文本框 8"/>
          <p:cNvSpPr txBox="1"/>
          <p:nvPr/>
        </p:nvSpPr>
        <p:spPr>
          <a:xfrm>
            <a:off x="8080746" y="19812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2" name="文本框 9"/>
          <p:cNvSpPr txBox="1"/>
          <p:nvPr/>
        </p:nvSpPr>
        <p:spPr>
          <a:xfrm>
            <a:off x="8066330" y="2340061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3" name="文本框 10"/>
          <p:cNvSpPr txBox="1"/>
          <p:nvPr/>
        </p:nvSpPr>
        <p:spPr>
          <a:xfrm>
            <a:off x="8066330" y="2817178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4" name="文本框 11"/>
          <p:cNvSpPr txBox="1"/>
          <p:nvPr/>
        </p:nvSpPr>
        <p:spPr>
          <a:xfrm>
            <a:off x="8066330" y="3073581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5" name="文本框 12"/>
          <p:cNvSpPr txBox="1"/>
          <p:nvPr/>
        </p:nvSpPr>
        <p:spPr>
          <a:xfrm>
            <a:off x="8080746" y="3340798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6" name="文本框 13"/>
          <p:cNvSpPr txBox="1"/>
          <p:nvPr/>
        </p:nvSpPr>
        <p:spPr>
          <a:xfrm>
            <a:off x="8080746" y="3571102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7" name="文本框 14"/>
          <p:cNvSpPr txBox="1"/>
          <p:nvPr/>
        </p:nvSpPr>
        <p:spPr>
          <a:xfrm>
            <a:off x="8080746" y="3761601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8" name="文本框 15"/>
          <p:cNvSpPr txBox="1"/>
          <p:nvPr/>
        </p:nvSpPr>
        <p:spPr>
          <a:xfrm>
            <a:off x="8080746" y="3947904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9" name="文本框 16"/>
          <p:cNvSpPr txBox="1"/>
          <p:nvPr/>
        </p:nvSpPr>
        <p:spPr>
          <a:xfrm>
            <a:off x="8080746" y="4108781"/>
            <a:ext cx="994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RU484+242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0" name="文本框 17"/>
          <p:cNvSpPr txBox="1"/>
          <p:nvPr/>
        </p:nvSpPr>
        <p:spPr>
          <a:xfrm>
            <a:off x="8088751" y="4640350"/>
            <a:ext cx="994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RU484+996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1" name="文本框 19"/>
          <p:cNvSpPr txBox="1"/>
          <p:nvPr/>
        </p:nvSpPr>
        <p:spPr>
          <a:xfrm>
            <a:off x="8066330" y="5509579"/>
            <a:ext cx="11374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RU3x996+484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2" name="文本框 20"/>
          <p:cNvSpPr txBox="1"/>
          <p:nvPr/>
        </p:nvSpPr>
        <p:spPr>
          <a:xfrm>
            <a:off x="8080746" y="5791200"/>
            <a:ext cx="11374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RU3x996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3" name="文本框 21"/>
          <p:cNvSpPr txBox="1"/>
          <p:nvPr/>
        </p:nvSpPr>
        <p:spPr>
          <a:xfrm>
            <a:off x="8088751" y="6095735"/>
            <a:ext cx="11374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RU4x996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8066330" y="5071727"/>
            <a:ext cx="994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RU2x996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5" name="TextBox 26"/>
          <p:cNvSpPr txBox="1"/>
          <p:nvPr/>
        </p:nvSpPr>
        <p:spPr>
          <a:xfrm>
            <a:off x="457200" y="1392968"/>
            <a:ext cx="46517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Option 1 simulation results</a:t>
            </a:r>
            <a:r>
              <a:rPr lang="zh-CN" altLang="en-US" dirty="0" smtClean="0">
                <a:solidFill>
                  <a:schemeClr val="tx1"/>
                </a:solidFill>
              </a:rPr>
              <a:t>：</a:t>
            </a:r>
            <a:endParaRPr lang="en-US" altLang="zh-CN" dirty="0" smtClean="0">
              <a:solidFill>
                <a:schemeClr val="tx1"/>
              </a:solidFill>
            </a:endParaRPr>
          </a:p>
          <a:p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6" name="TextBox 33"/>
          <p:cNvSpPr txBox="1"/>
          <p:nvPr/>
        </p:nvSpPr>
        <p:spPr>
          <a:xfrm>
            <a:off x="7978198" y="1570179"/>
            <a:ext cx="9568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i="1" u="sng" dirty="0" smtClean="0">
                <a:solidFill>
                  <a:srgbClr val="00B050"/>
                </a:solidFill>
              </a:rPr>
              <a:t>1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st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,2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nd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, 3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rd</a:t>
            </a:r>
            <a:r>
              <a:rPr lang="en-US" altLang="zh-CN" sz="1200" b="1" i="1" u="sng" dirty="0">
                <a:solidFill>
                  <a:srgbClr val="00B050"/>
                </a:solidFill>
              </a:rPr>
              <a:t> 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&amp; 4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th 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80MHz</a:t>
            </a:r>
            <a:endParaRPr lang="zh-CN" altLang="en-US" sz="1200" b="1" i="1" u="sng" dirty="0">
              <a:solidFill>
                <a:srgbClr val="00B050"/>
              </a:solidFill>
            </a:endParaRPr>
          </a:p>
        </p:txBody>
      </p:sp>
      <p:cxnSp>
        <p:nvCxnSpPr>
          <p:cNvPr id="28" name="直接连接符 27"/>
          <p:cNvCxnSpPr/>
          <p:nvPr/>
        </p:nvCxnSpPr>
        <p:spPr bwMode="auto">
          <a:xfrm>
            <a:off x="377454" y="4419600"/>
            <a:ext cx="855757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27" name="表格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9727515"/>
              </p:ext>
            </p:extLst>
          </p:nvPr>
        </p:nvGraphicFramePr>
        <p:xfrm>
          <a:off x="533400" y="1888907"/>
          <a:ext cx="7130592" cy="24658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</a:tblGrid>
              <a:tr h="31691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3.78 3.51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3.78 3.78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3.78 3.51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3.78 3.78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3.78 3.51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3.78 3.51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3.78 3.78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3.78 3.51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3.78 3.78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6.11 4.5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5.96 5.62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6.36 4.57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5.28 5.28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6.98 6.13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6.11 4.5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7.29 4.9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6.36 4.57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6.46 4.42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6.02 4.98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5.28 5.28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6.1 5.84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5.7 4.79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6.54 3.88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6.85 5.78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5.28 5.28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6.8 5.4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5.7 4.79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3.78 3.51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3.78 3.78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3.78 3.51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3.78 3.78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3.78 3.78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3.78 3.51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3.78 3.78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3.78 3.51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3.78 3.78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</a:tr>
              <a:tr h="388724"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4.97 4.63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4.44 4.42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4.97 4.63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4.44 4.42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6.8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5.7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7.15 4.78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8.48 5.79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7.41 5.57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7.5 5.97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7.01 4.58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7.81 5.08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6.92 5.16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4.97 4.59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4.44 4.42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4.97 4.59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4.44 4.42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25931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5.38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5.35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6.7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6.06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6.42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6.51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5.01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5.84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5.48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25931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5.47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7.08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5.34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5.91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5.13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25931">
                <a:tc gridSpan="18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6.19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6.19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6.19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25931">
                <a:tc gridSpan="36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6.88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6.29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25931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6.29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6.29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6.11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6.51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6.46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5.16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25931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6.29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6.29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7.42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6.42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6.91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6.19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25931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8.11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8.11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8.52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7.15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8.17 8.17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7.91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7.91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9" name="表格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1027221"/>
              </p:ext>
            </p:extLst>
          </p:nvPr>
        </p:nvGraphicFramePr>
        <p:xfrm>
          <a:off x="533400" y="4583112"/>
          <a:ext cx="7086601" cy="381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5137"/>
                <a:gridCol w="875137"/>
                <a:gridCol w="875137"/>
                <a:gridCol w="923320"/>
                <a:gridCol w="826954"/>
                <a:gridCol w="875137"/>
                <a:gridCol w="875137"/>
                <a:gridCol w="960642"/>
              </a:tblGrid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8.75 </a:t>
                      </a:r>
                    </a:p>
                    <a:p>
                      <a:pPr algn="ctr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8.5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8.58 </a:t>
                      </a:r>
                    </a:p>
                    <a:p>
                      <a:pPr algn="ctr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8.17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8.75</a:t>
                      </a:r>
                    </a:p>
                    <a:p>
                      <a:pPr algn="ctr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8.7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8.58</a:t>
                      </a:r>
                    </a:p>
                    <a:p>
                      <a:pPr algn="ctr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8.2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8.75 </a:t>
                      </a:r>
                    </a:p>
                    <a:p>
                      <a:pPr algn="ctr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8.5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8.58 </a:t>
                      </a:r>
                    </a:p>
                    <a:p>
                      <a:pPr algn="ctr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8.17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8.75 </a:t>
                      </a:r>
                    </a:p>
                    <a:p>
                      <a:pPr algn="ctr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8.7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8.58</a:t>
                      </a:r>
                    </a:p>
                    <a:p>
                      <a:pPr algn="ctr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8.2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graphicFrame>
        <p:nvGraphicFramePr>
          <p:cNvPr id="30" name="表格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341770"/>
              </p:ext>
            </p:extLst>
          </p:nvPr>
        </p:nvGraphicFramePr>
        <p:xfrm>
          <a:off x="533399" y="5066507"/>
          <a:ext cx="7086601" cy="3230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48731"/>
                <a:gridCol w="3537870"/>
              </a:tblGrid>
              <a:tr h="32305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9.55</a:t>
                      </a:r>
                    </a:p>
                    <a:p>
                      <a:pPr algn="ctr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 9.05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9.55 </a:t>
                      </a:r>
                    </a:p>
                    <a:p>
                      <a:pPr algn="ctr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9.05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31" name="表格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665373"/>
              </p:ext>
            </p:extLst>
          </p:nvPr>
        </p:nvGraphicFramePr>
        <p:xfrm>
          <a:off x="533399" y="5536287"/>
          <a:ext cx="7086600" cy="788313"/>
        </p:xfrm>
        <a:graphic>
          <a:graphicData uri="http://schemas.openxmlformats.org/drawingml/2006/table">
            <a:tbl>
              <a:tblPr/>
              <a:tblGrid>
                <a:gridCol w="885825"/>
                <a:gridCol w="885825"/>
                <a:gridCol w="885825"/>
                <a:gridCol w="885825"/>
                <a:gridCol w="885825"/>
                <a:gridCol w="885825"/>
                <a:gridCol w="885825"/>
                <a:gridCol w="885825"/>
              </a:tblGrid>
              <a:tr h="25193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9.62 </a:t>
                      </a:r>
                    </a:p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9.62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7620" marR="7620" marT="762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9.84 </a:t>
                      </a:r>
                    </a:p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9.12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7620" marR="7620" marT="762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10.44</a:t>
                      </a:r>
                    </a:p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9.99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7620" marR="7620" marT="762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10.17</a:t>
                      </a:r>
                    </a:p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10.09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7620" marR="7620" marT="762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10.23</a:t>
                      </a:r>
                    </a:p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 10.23</a:t>
                      </a:r>
                      <a:endParaRPr lang="en-US" altLang="zh-CN" sz="800" b="0" i="0" u="none" strike="noStrike" dirty="0"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L="7620" marR="7620" marT="762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10.77 </a:t>
                      </a:r>
                    </a:p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9.73</a:t>
                      </a:r>
                      <a:endParaRPr lang="en-US" altLang="zh-CN" sz="800" b="0" i="0" u="none" strike="noStrike" dirty="0">
                        <a:solidFill>
                          <a:srgbClr val="FF0000"/>
                        </a:solidFill>
                        <a:effectLst/>
                        <a:latin typeface="Tahoma"/>
                      </a:endParaRPr>
                    </a:p>
                  </a:txBody>
                  <a:tcPr marL="7620" marR="7620" marT="762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9.57</a:t>
                      </a:r>
                    </a:p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9.57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7620" marR="7620" marT="762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9.37 </a:t>
                      </a:r>
                    </a:p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9.16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7620" marR="7620" marT="762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193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10.27 </a:t>
                      </a:r>
                    </a:p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9.98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7620" marR="7620" marT="762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10.27 </a:t>
                      </a:r>
                    </a:p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9.98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7620" marR="7620" marT="762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8.91</a:t>
                      </a:r>
                    </a:p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8.37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7620" marR="7620" marT="762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8.91</a:t>
                      </a:r>
                    </a:p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8.37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7620" marR="7620" marT="762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84441">
                <a:tc gridSpan="8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10.3 </a:t>
                      </a:r>
                    </a:p>
                    <a:p>
                      <a:pPr algn="ctr" rtl="0" fontAlgn="b"/>
                      <a:r>
                        <a:rPr lang="en-US" altLang="zh-CN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10.02</a:t>
                      </a:r>
                      <a:endParaRPr lang="en-US" altLang="zh-CN" sz="800" b="0" i="0" u="none" strike="noStrike" dirty="0"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L="7620" marR="7620" marT="7620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690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463092"/>
            <a:ext cx="7770813" cy="1065213"/>
          </a:xfrm>
        </p:spPr>
        <p:txBody>
          <a:bodyPr/>
          <a:lstStyle/>
          <a:p>
            <a:r>
              <a:rPr lang="en-US" altLang="zh-CN" dirty="0"/>
              <a:t>320MHz </a:t>
            </a:r>
            <a:r>
              <a:rPr lang="en-US" altLang="zh-CN" dirty="0" smtClean="0"/>
              <a:t>4x </a:t>
            </a:r>
            <a:r>
              <a:rPr lang="en-US" altLang="zh-CN" dirty="0"/>
              <a:t>EHT-LTF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2020-06</a:t>
            </a:r>
            <a:endParaRPr lang="en-GB" altLang="zh-CN" dirty="0"/>
          </a:p>
        </p:txBody>
      </p:sp>
      <p:sp>
        <p:nvSpPr>
          <p:cNvPr id="10" name="文本框 8"/>
          <p:cNvSpPr txBox="1"/>
          <p:nvPr/>
        </p:nvSpPr>
        <p:spPr>
          <a:xfrm>
            <a:off x="8235434" y="178102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1" name="文本框 9"/>
          <p:cNvSpPr txBox="1"/>
          <p:nvPr/>
        </p:nvSpPr>
        <p:spPr>
          <a:xfrm>
            <a:off x="8233146" y="1980463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2" name="文本框 10"/>
          <p:cNvSpPr txBox="1"/>
          <p:nvPr/>
        </p:nvSpPr>
        <p:spPr>
          <a:xfrm>
            <a:off x="8233146" y="2213792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3" name="文本框 11"/>
          <p:cNvSpPr txBox="1"/>
          <p:nvPr/>
        </p:nvSpPr>
        <p:spPr>
          <a:xfrm>
            <a:off x="8233146" y="2497994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4" name="文本框 12"/>
          <p:cNvSpPr txBox="1"/>
          <p:nvPr/>
        </p:nvSpPr>
        <p:spPr>
          <a:xfrm>
            <a:off x="8233146" y="274742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5" name="文本框 13"/>
          <p:cNvSpPr txBox="1"/>
          <p:nvPr/>
        </p:nvSpPr>
        <p:spPr>
          <a:xfrm>
            <a:off x="8233146" y="3004015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6" name="文本框 14"/>
          <p:cNvSpPr txBox="1"/>
          <p:nvPr/>
        </p:nvSpPr>
        <p:spPr>
          <a:xfrm>
            <a:off x="8233146" y="326829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7" name="文本框 15"/>
          <p:cNvSpPr txBox="1"/>
          <p:nvPr/>
        </p:nvSpPr>
        <p:spPr>
          <a:xfrm>
            <a:off x="8231436" y="349300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8" name="文本框 16"/>
          <p:cNvSpPr txBox="1"/>
          <p:nvPr/>
        </p:nvSpPr>
        <p:spPr>
          <a:xfrm>
            <a:off x="8229600" y="3729582"/>
            <a:ext cx="994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RU484+242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4" name="TextBox 32"/>
          <p:cNvSpPr txBox="1"/>
          <p:nvPr/>
        </p:nvSpPr>
        <p:spPr>
          <a:xfrm>
            <a:off x="258282" y="1235917"/>
            <a:ext cx="464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Option 2 simulation results</a:t>
            </a:r>
            <a:r>
              <a:rPr lang="zh-CN" altLang="en-US" dirty="0" smtClean="0">
                <a:solidFill>
                  <a:schemeClr val="tx1"/>
                </a:solidFill>
              </a:rPr>
              <a:t>：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algn="ctr" defTabSz="914400" eaLnBrk="1" fontAlgn="b" hangingPunct="1"/>
            <a:endParaRPr lang="zh-CN" altLang="en-US" sz="80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25" name="TextBox 33"/>
          <p:cNvSpPr txBox="1"/>
          <p:nvPr/>
        </p:nvSpPr>
        <p:spPr>
          <a:xfrm>
            <a:off x="8073600" y="1334716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i="1" u="sng" dirty="0" smtClean="0">
                <a:solidFill>
                  <a:srgbClr val="00B050"/>
                </a:solidFill>
              </a:rPr>
              <a:t>1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st</a:t>
            </a:r>
            <a:r>
              <a:rPr lang="en-US" altLang="zh-CN" sz="1200" b="1" i="1" u="sng" dirty="0">
                <a:solidFill>
                  <a:srgbClr val="00B050"/>
                </a:solidFill>
              </a:rPr>
              <a:t> 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and 2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nd</a:t>
            </a:r>
            <a:endParaRPr lang="en-US" altLang="zh-CN" sz="1200" b="1" i="1" u="sng" dirty="0" smtClean="0">
              <a:solidFill>
                <a:srgbClr val="00B050"/>
              </a:solidFill>
            </a:endParaRPr>
          </a:p>
          <a:p>
            <a:r>
              <a:rPr lang="en-US" altLang="zh-CN" sz="1200" b="1" i="1" u="sng" dirty="0" smtClean="0">
                <a:solidFill>
                  <a:srgbClr val="00B050"/>
                </a:solidFill>
              </a:rPr>
              <a:t>80MHz</a:t>
            </a:r>
            <a:endParaRPr lang="zh-CN" altLang="en-US" sz="1200" b="1" i="1" u="sng" dirty="0">
              <a:solidFill>
                <a:srgbClr val="00B050"/>
              </a:solidFill>
            </a:endParaRPr>
          </a:p>
        </p:txBody>
      </p:sp>
      <p:sp>
        <p:nvSpPr>
          <p:cNvPr id="27" name="文本框 8"/>
          <p:cNvSpPr txBox="1"/>
          <p:nvPr/>
        </p:nvSpPr>
        <p:spPr>
          <a:xfrm>
            <a:off x="8233598" y="421942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8" name="文本框 9"/>
          <p:cNvSpPr txBox="1"/>
          <p:nvPr/>
        </p:nvSpPr>
        <p:spPr>
          <a:xfrm>
            <a:off x="8231310" y="4418863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9" name="文本框 10"/>
          <p:cNvSpPr txBox="1"/>
          <p:nvPr/>
        </p:nvSpPr>
        <p:spPr>
          <a:xfrm>
            <a:off x="8231310" y="4652192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0" name="文本框 11"/>
          <p:cNvSpPr txBox="1"/>
          <p:nvPr/>
        </p:nvSpPr>
        <p:spPr>
          <a:xfrm>
            <a:off x="8231310" y="4936394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1" name="文本框 12"/>
          <p:cNvSpPr txBox="1"/>
          <p:nvPr/>
        </p:nvSpPr>
        <p:spPr>
          <a:xfrm>
            <a:off x="8231310" y="518582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2" name="文本框 13"/>
          <p:cNvSpPr txBox="1"/>
          <p:nvPr/>
        </p:nvSpPr>
        <p:spPr>
          <a:xfrm>
            <a:off x="8231310" y="5442415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3" name="文本框 14"/>
          <p:cNvSpPr txBox="1"/>
          <p:nvPr/>
        </p:nvSpPr>
        <p:spPr>
          <a:xfrm>
            <a:off x="8231310" y="570669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4" name="文本框 15"/>
          <p:cNvSpPr txBox="1"/>
          <p:nvPr/>
        </p:nvSpPr>
        <p:spPr>
          <a:xfrm>
            <a:off x="8229600" y="593140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5" name="文本框 16"/>
          <p:cNvSpPr txBox="1"/>
          <p:nvPr/>
        </p:nvSpPr>
        <p:spPr>
          <a:xfrm>
            <a:off x="8229600" y="6200001"/>
            <a:ext cx="994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RU484+242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6" name="TextBox 33"/>
          <p:cNvSpPr txBox="1"/>
          <p:nvPr/>
        </p:nvSpPr>
        <p:spPr>
          <a:xfrm>
            <a:off x="8091923" y="3875557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i="1" u="sng" dirty="0" smtClean="0">
                <a:solidFill>
                  <a:srgbClr val="00B050"/>
                </a:solidFill>
              </a:rPr>
              <a:t>3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rd 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and 4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th</a:t>
            </a:r>
            <a:endParaRPr lang="en-US" altLang="zh-CN" sz="1200" b="1" i="1" u="sng" dirty="0" smtClean="0">
              <a:solidFill>
                <a:srgbClr val="00B050"/>
              </a:solidFill>
            </a:endParaRPr>
          </a:p>
          <a:p>
            <a:r>
              <a:rPr lang="en-US" altLang="zh-CN" sz="1200" b="1" i="1" u="sng" dirty="0" smtClean="0">
                <a:solidFill>
                  <a:srgbClr val="00B050"/>
                </a:solidFill>
              </a:rPr>
              <a:t> 80MHz</a:t>
            </a:r>
            <a:endParaRPr lang="zh-CN" altLang="en-US" sz="1200" b="1" i="1" u="sng" dirty="0">
              <a:solidFill>
                <a:srgbClr val="00B050"/>
              </a:solidFill>
            </a:endParaRPr>
          </a:p>
        </p:txBody>
      </p:sp>
      <p:graphicFrame>
        <p:nvGraphicFramePr>
          <p:cNvPr id="37" name="表格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774984"/>
              </p:ext>
            </p:extLst>
          </p:nvPr>
        </p:nvGraphicFramePr>
        <p:xfrm>
          <a:off x="396970" y="1703672"/>
          <a:ext cx="7683912" cy="22879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</a:tblGrid>
              <a:tr h="25421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3.78 3.51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3.78 3.78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3.78 3.51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3.78 3.78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3.78 3.51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3.78 3.51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3.78 3.78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3.78 3.51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3.78 3.78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6.11 4.5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5.96 5.62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6.36 4.57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5.28 5.28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6.98 6.13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6.11 4.5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7.29 4.9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6.36 4.57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6.46 4.42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6.02 4.98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5.28 5.28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6.1 5.84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5.7 4.79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6.54 3.88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6.85 5.78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5.28 5.28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6.8 5.4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5.7 4.79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3.78 3.51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3.78 3.78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3.78 3.51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3.78 3.78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3.78 3.78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3.78 3.51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3.78 3.78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3.78 3.51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3.78 3.78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254214"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4.97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4.63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4.44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4.42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4.97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4.63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4.44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4.42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6.8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5.7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7.15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4.78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8.48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5.79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7.41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5.57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7.5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5.97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7.01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4.58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7.81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5.08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6.92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5.16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4.97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4.59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4.44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4.42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4.97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4.59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4.44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4214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5.38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5.35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6.7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6.06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6.42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6.51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5.01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5.84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5.48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4214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5.47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7.08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5.34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5.91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5.13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4214">
                <a:tc gridSpan="18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6.19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6.19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6.19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4214">
                <a:tc gridSpan="36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6.88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6.29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4214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6.29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6.29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6.11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6.51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5.52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6.46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5.16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4214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6.29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6.29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7.42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6.91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5.59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6.19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4214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8.11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8.11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8.52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7.15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8.17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8.17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7.91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7.91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8" name="表格 6">
            <a:extLst>
              <a:ext uri="{FF2B5EF4-FFF2-40B4-BE49-F238E27FC236}">
                <a16:creationId xmlns:a16="http://schemas.microsoft.com/office/drawing/2014/main" xmlns="" id="{E82841F2-A840-4210-816D-FD88AF14030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9312758"/>
              </p:ext>
            </p:extLst>
          </p:nvPr>
        </p:nvGraphicFramePr>
        <p:xfrm>
          <a:off x="396970" y="4131657"/>
          <a:ext cx="7683768" cy="22631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13438">
                  <a:extLst>
                    <a:ext uri="{9D8B030D-6E8A-4147-A177-3AD203B41FA5}">
                      <a16:colId xmlns:a16="http://schemas.microsoft.com/office/drawing/2014/main" xmlns="" val="1196584686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15252861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1581117985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4022889893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1976735117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3210790185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2686931275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3259951885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3245362653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4048899792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2326417345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1402142278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566292826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2321839112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277982685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3125106264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980065516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777493965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3134375680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3248088127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1485298784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310240706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1328099442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1036660736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1488057342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865747289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707409664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1327070831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1374506192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3811575378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3984074730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3424478947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1673876618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3022379338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3965840168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2021215578"/>
                    </a:ext>
                  </a:extLst>
                </a:gridCol>
              </a:tblGrid>
              <a:tr h="235279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3.78 3.51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3.78 3.78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3.78 3.51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3.78 3.78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3.78 3.51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3.78 3.51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3.78 3.78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3.78 3.51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3.78 3.78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6.11 4.5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5.96 5.62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6.36 4.57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5.28 5.28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6.98 6.13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6.11 4.5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7.29 4.9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6.36 4.57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6.46 4.42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6.02 4.98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5.28 5.28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6.1 5.84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5.7 4.79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6.54 3.88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6.85 5.78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5.28 5.28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6.8 5.4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5.7 4.79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3.78 3.51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3.78 3.78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3.78 3.51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3.78 3.78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3.78 3.78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3.78 3.51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3.78 3.78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3.78 3.51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3.78 3.78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44441375"/>
                  </a:ext>
                </a:extLst>
              </a:tr>
              <a:tr h="244708"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4.97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4.63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4.44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4.42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4.97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4.63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4.44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4.42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6.8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5.7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7.15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4.78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8.48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5.79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7.41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5.57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7.5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5.97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7.01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4.58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7.81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5.08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6.92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5.16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4.97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4.59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4.44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4.42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4.97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4.59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4.44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4.42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15060979"/>
                  </a:ext>
                </a:extLst>
              </a:tr>
              <a:tr h="244708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5.38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5.35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6.7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6.06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6.42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5.58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6.51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5.01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5.84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5.48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23677039"/>
                  </a:ext>
                </a:extLst>
              </a:tr>
              <a:tr h="244708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5.47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7.08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5.34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5.91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5.53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5.13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28030436"/>
                  </a:ext>
                </a:extLst>
              </a:tr>
              <a:tr h="244708">
                <a:tc gridSpan="18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6.19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6.19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6.19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1504136"/>
                  </a:ext>
                </a:extLst>
              </a:tr>
              <a:tr h="244708">
                <a:tc gridSpan="36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7.41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7.05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75074363"/>
                  </a:ext>
                </a:extLst>
              </a:tr>
              <a:tr h="244708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6.29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6.29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6.11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6.51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5.52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6.46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5.16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48086282"/>
                  </a:ext>
                </a:extLst>
              </a:tr>
              <a:tr h="244708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6.29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6.29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7.42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6.42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6.91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5.59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6.19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5.8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83123212"/>
                  </a:ext>
                </a:extLst>
              </a:tr>
              <a:tr h="244708"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8.73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7.27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7.57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7.07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8.37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7.19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7.94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8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7.94</a:t>
                      </a:r>
                      <a:endParaRPr lang="en-US" altLang="zh-CN" sz="8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52413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289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320MHz 4x EHT-LTF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06887" y="649446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2020-06</a:t>
            </a:r>
            <a:endParaRPr lang="en-GB" altLang="zh-CN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1522411"/>
            <a:ext cx="464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Option 2 simulation results</a:t>
            </a:r>
            <a:r>
              <a:rPr lang="zh-CN" altLang="en-US" dirty="0" smtClean="0">
                <a:solidFill>
                  <a:schemeClr val="tx1"/>
                </a:solidFill>
              </a:rPr>
              <a:t>：</a:t>
            </a:r>
            <a:endParaRPr lang="en-US" altLang="zh-CN" dirty="0" smtClean="0">
              <a:solidFill>
                <a:schemeClr val="tx1"/>
              </a:solidFill>
            </a:endParaRPr>
          </a:p>
          <a:p>
            <a:endParaRPr lang="zh-CN" altLang="en-US" dirty="0">
              <a:solidFill>
                <a:schemeClr val="tx1"/>
              </a:solidFill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005589"/>
              </p:ext>
            </p:extLst>
          </p:nvPr>
        </p:nvGraphicFramePr>
        <p:xfrm>
          <a:off x="457200" y="2209800"/>
          <a:ext cx="7010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6300"/>
                <a:gridCol w="876300"/>
                <a:gridCol w="876300"/>
                <a:gridCol w="876300"/>
                <a:gridCol w="876300"/>
                <a:gridCol w="876300"/>
                <a:gridCol w="876300"/>
                <a:gridCol w="876300"/>
              </a:tblGrid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100" u="none" strike="noStrike" dirty="0" smtClean="0"/>
                        <a:t>8.75 </a:t>
                      </a:r>
                    </a:p>
                    <a:p>
                      <a:pPr algn="ctr" rtl="0" fontAlgn="b"/>
                      <a:r>
                        <a:rPr lang="en-US" altLang="zh-CN" sz="1100" u="none" strike="noStrike" dirty="0" smtClean="0"/>
                        <a:t>8.5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100" u="none" strike="noStrike" dirty="0" smtClean="0"/>
                        <a:t>8.58</a:t>
                      </a:r>
                    </a:p>
                    <a:p>
                      <a:pPr algn="ctr" rtl="0" fontAlgn="b"/>
                      <a:r>
                        <a:rPr lang="en-US" altLang="zh-CN" sz="1100" u="none" strike="noStrike" dirty="0" smtClean="0"/>
                        <a:t> 8.17</a:t>
                      </a:r>
                      <a:endParaRPr lang="en-US" altLang="zh-CN" sz="1100" b="0" i="0" u="none" strike="noStrike" dirty="0">
                        <a:solidFill>
                          <a:srgbClr val="FF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100" u="none" strike="noStrike" dirty="0" smtClean="0"/>
                        <a:t>8.75 </a:t>
                      </a:r>
                    </a:p>
                    <a:p>
                      <a:pPr algn="ctr" rtl="0" fontAlgn="b"/>
                      <a:r>
                        <a:rPr lang="en-US" altLang="zh-CN" sz="1100" u="none" strike="noStrike" dirty="0" smtClean="0"/>
                        <a:t>8.7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100" u="none" strike="noStrike" dirty="0" smtClean="0"/>
                        <a:t>8.58</a:t>
                      </a:r>
                    </a:p>
                    <a:p>
                      <a:pPr algn="ctr" rtl="0" fontAlgn="b"/>
                      <a:r>
                        <a:rPr lang="en-US" altLang="zh-CN" sz="1100" u="none" strike="noStrike" dirty="0" smtClean="0"/>
                        <a:t> 8.2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100" u="none" strike="noStrike" dirty="0" smtClean="0"/>
                        <a:t>9.05 </a:t>
                      </a:r>
                    </a:p>
                    <a:p>
                      <a:pPr algn="ctr" rtl="0" fontAlgn="b"/>
                      <a:r>
                        <a:rPr lang="en-US" altLang="zh-CN" sz="1100" u="none" strike="noStrike" dirty="0" smtClean="0"/>
                        <a:t>8.56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100" u="none" strike="noStrike" dirty="0" smtClean="0"/>
                        <a:t>8.82</a:t>
                      </a:r>
                    </a:p>
                    <a:p>
                      <a:pPr algn="ctr" rtl="0" fontAlgn="b"/>
                      <a:r>
                        <a:rPr lang="en-US" altLang="zh-CN" sz="1100" u="none" strike="noStrike" dirty="0" smtClean="0"/>
                        <a:t> 8.82</a:t>
                      </a:r>
                      <a:endParaRPr lang="en-US" altLang="zh-CN" sz="1100" b="0" i="0" u="none" strike="noStrike" dirty="0">
                        <a:solidFill>
                          <a:srgbClr val="FF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100" u="none" strike="noStrike" dirty="0" smtClean="0"/>
                        <a:t>9.22 </a:t>
                      </a:r>
                    </a:p>
                    <a:p>
                      <a:pPr algn="ctr" rtl="0" fontAlgn="b"/>
                      <a:r>
                        <a:rPr lang="en-US" altLang="zh-CN" sz="1100" u="none" strike="noStrike" dirty="0" smtClean="0"/>
                        <a:t>8.66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8.71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altLang="zh-CN" sz="1100" b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8.63</a:t>
                      </a:r>
                      <a:endParaRPr lang="en-US" altLang="zh-CN" sz="1100" b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757516"/>
              </p:ext>
            </p:extLst>
          </p:nvPr>
        </p:nvGraphicFramePr>
        <p:xfrm>
          <a:off x="457200" y="2667000"/>
          <a:ext cx="7010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05200"/>
                <a:gridCol w="3505200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 smtClean="0">
                          <a:solidFill>
                            <a:srgbClr val="FF0000"/>
                          </a:solidFill>
                        </a:rPr>
                        <a:t>9.55</a:t>
                      </a:r>
                    </a:p>
                    <a:p>
                      <a:pPr algn="ctr" fontAlgn="b"/>
                      <a:r>
                        <a:rPr lang="en-US" altLang="zh-CN" sz="1100" u="none" strike="noStrike" dirty="0" smtClean="0">
                          <a:solidFill>
                            <a:srgbClr val="FF0000"/>
                          </a:solidFill>
                        </a:rPr>
                        <a:t> 9.05</a:t>
                      </a:r>
                      <a:endParaRPr lang="en-US" altLang="zh-CN" sz="1100" b="0" i="0" u="none" strike="noStrike" dirty="0">
                        <a:solidFill>
                          <a:srgbClr val="FF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 smtClean="0"/>
                        <a:t>9.52</a:t>
                      </a:r>
                    </a:p>
                    <a:p>
                      <a:pPr algn="ctr" fontAlgn="b"/>
                      <a:r>
                        <a:rPr lang="en-US" altLang="zh-CN" sz="1100" u="none" strike="noStrike" dirty="0" smtClean="0"/>
                        <a:t> 9.52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560268"/>
              </p:ext>
            </p:extLst>
          </p:nvPr>
        </p:nvGraphicFramePr>
        <p:xfrm>
          <a:off x="457200" y="3154680"/>
          <a:ext cx="70104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6300"/>
                <a:gridCol w="876300"/>
                <a:gridCol w="876300"/>
                <a:gridCol w="876300"/>
                <a:gridCol w="876300"/>
                <a:gridCol w="876300"/>
                <a:gridCol w="876300"/>
                <a:gridCol w="876300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 smtClean="0"/>
                        <a:t>8.48</a:t>
                      </a:r>
                    </a:p>
                    <a:p>
                      <a:pPr algn="ctr" fontAlgn="b"/>
                      <a:r>
                        <a:rPr lang="en-US" altLang="zh-CN" sz="1100" u="none" strike="noStrike" dirty="0" smtClean="0"/>
                        <a:t> 8.38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 smtClean="0"/>
                        <a:t>9.33 </a:t>
                      </a:r>
                    </a:p>
                    <a:p>
                      <a:pPr algn="ctr" fontAlgn="b"/>
                      <a:r>
                        <a:rPr lang="en-US" altLang="zh-CN" sz="1100" u="none" strike="noStrike" dirty="0" smtClean="0"/>
                        <a:t>9.33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 smtClean="0"/>
                        <a:t>9.44</a:t>
                      </a:r>
                    </a:p>
                    <a:p>
                      <a:pPr algn="ctr" fontAlgn="b"/>
                      <a:r>
                        <a:rPr lang="en-US" altLang="zh-CN" sz="1100" u="none" strike="noStrike" dirty="0" smtClean="0"/>
                        <a:t> 9.44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 smtClean="0"/>
                        <a:t>8.22</a:t>
                      </a:r>
                    </a:p>
                    <a:p>
                      <a:pPr algn="ctr" fontAlgn="b"/>
                      <a:r>
                        <a:rPr lang="en-US" altLang="zh-CN" sz="1100" u="none" strike="noStrike" dirty="0" smtClean="0"/>
                        <a:t> 7.57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 smtClean="0"/>
                        <a:t>8.14</a:t>
                      </a:r>
                    </a:p>
                    <a:p>
                      <a:pPr algn="ctr" fontAlgn="b"/>
                      <a:r>
                        <a:rPr lang="en-US" altLang="zh-CN" sz="1100" u="none" strike="noStrike" dirty="0" smtClean="0"/>
                        <a:t> 7.7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 smtClean="0"/>
                        <a:t>9.47 </a:t>
                      </a:r>
                    </a:p>
                    <a:p>
                      <a:pPr algn="ctr" fontAlgn="b"/>
                      <a:r>
                        <a:rPr lang="en-US" altLang="zh-CN" sz="1100" u="none" strike="noStrike" dirty="0" smtClean="0"/>
                        <a:t>8.96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 smtClean="0"/>
                        <a:t>9.38 </a:t>
                      </a:r>
                    </a:p>
                    <a:p>
                      <a:pPr algn="ctr" fontAlgn="b"/>
                      <a:r>
                        <a:rPr lang="en-US" altLang="zh-CN" sz="1100" u="none" strike="noStrike" dirty="0" smtClean="0"/>
                        <a:t>8.89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 smtClean="0"/>
                        <a:t>9 </a:t>
                      </a:r>
                    </a:p>
                    <a:p>
                      <a:pPr algn="ctr" fontAlgn="b"/>
                      <a:r>
                        <a:rPr lang="en-US" altLang="zh-CN" sz="1100" u="none" strike="noStrike" dirty="0" smtClean="0"/>
                        <a:t>8.58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 smtClean="0"/>
                        <a:t>9.2</a:t>
                      </a:r>
                    </a:p>
                    <a:p>
                      <a:pPr algn="ctr" fontAlgn="b"/>
                      <a:r>
                        <a:rPr lang="en-US" altLang="zh-CN" sz="1100" u="none" strike="noStrike" dirty="0" smtClean="0"/>
                        <a:t> 9.05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 smtClean="0"/>
                        <a:t>9.5 </a:t>
                      </a:r>
                    </a:p>
                    <a:p>
                      <a:pPr algn="ctr" fontAlgn="b"/>
                      <a:r>
                        <a:rPr lang="en-US" altLang="zh-CN" sz="1100" u="none" strike="noStrike" dirty="0" smtClean="0"/>
                        <a:t>8.72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 smtClean="0"/>
                        <a:t>9.45 </a:t>
                      </a:r>
                    </a:p>
                    <a:p>
                      <a:pPr algn="ctr" fontAlgn="b"/>
                      <a:r>
                        <a:rPr lang="en-US" altLang="zh-CN" sz="1100" u="none" strike="noStrike" dirty="0" smtClean="0"/>
                        <a:t>8.24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 smtClean="0"/>
                        <a:t>8.86 </a:t>
                      </a:r>
                    </a:p>
                    <a:p>
                      <a:pPr algn="ctr" fontAlgn="b"/>
                      <a:r>
                        <a:rPr lang="en-US" altLang="zh-CN" sz="1100" u="none" strike="noStrike" dirty="0" smtClean="0"/>
                        <a:t>8.86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altLang="zh-CN" sz="1100" u="none" strike="noStrike" dirty="0" smtClean="0"/>
                        <a:t>7.39</a:t>
                      </a:r>
                    </a:p>
                    <a:p>
                      <a:pPr algn="ctr" fontAlgn="b"/>
                      <a:r>
                        <a:rPr lang="en-US" altLang="zh-CN" sz="1100" u="none" strike="noStrike" dirty="0" smtClean="0"/>
                        <a:t> 6.86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" name="文本框 17"/>
          <p:cNvSpPr txBox="1">
            <a:spLocks noChangeArrowheads="1"/>
          </p:cNvSpPr>
          <p:nvPr/>
        </p:nvSpPr>
        <p:spPr bwMode="auto">
          <a:xfrm>
            <a:off x="7943850" y="2362200"/>
            <a:ext cx="10477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200" dirty="0">
                <a:solidFill>
                  <a:srgbClr val="0070C0"/>
                </a:solidFill>
              </a:rPr>
              <a:t>RU484+996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2" name="文本框 23"/>
          <p:cNvSpPr txBox="1">
            <a:spLocks noChangeArrowheads="1"/>
          </p:cNvSpPr>
          <p:nvPr/>
        </p:nvSpPr>
        <p:spPr bwMode="auto">
          <a:xfrm>
            <a:off x="7924800" y="2819400"/>
            <a:ext cx="9953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200" dirty="0">
                <a:solidFill>
                  <a:srgbClr val="0070C0"/>
                </a:solidFill>
              </a:rPr>
              <a:t>RU2x996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3" name="文本框 19"/>
          <p:cNvSpPr txBox="1">
            <a:spLocks noChangeArrowheads="1"/>
          </p:cNvSpPr>
          <p:nvPr/>
        </p:nvSpPr>
        <p:spPr bwMode="auto">
          <a:xfrm>
            <a:off x="7924800" y="3254375"/>
            <a:ext cx="12636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200" dirty="0" smtClean="0">
                <a:solidFill>
                  <a:srgbClr val="0070C0"/>
                </a:solidFill>
              </a:rPr>
              <a:t>RU3x996+484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4" name="文本框 20"/>
          <p:cNvSpPr txBox="1">
            <a:spLocks noChangeArrowheads="1"/>
          </p:cNvSpPr>
          <p:nvPr/>
        </p:nvSpPr>
        <p:spPr bwMode="auto">
          <a:xfrm>
            <a:off x="7924800" y="3609975"/>
            <a:ext cx="11382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200" dirty="0">
                <a:solidFill>
                  <a:srgbClr val="0070C0"/>
                </a:solidFill>
              </a:rPr>
              <a:t>RU3x996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5" name="文本框 21"/>
          <p:cNvSpPr txBox="1">
            <a:spLocks noChangeArrowheads="1"/>
          </p:cNvSpPr>
          <p:nvPr/>
        </p:nvSpPr>
        <p:spPr bwMode="auto">
          <a:xfrm>
            <a:off x="7927975" y="3989387"/>
            <a:ext cx="113665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200" dirty="0">
                <a:solidFill>
                  <a:srgbClr val="0070C0"/>
                </a:solidFill>
              </a:rPr>
              <a:t>RU4x996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056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This contribution proposes the EHT-LTFs </a:t>
            </a:r>
            <a:r>
              <a:rPr lang="en-US" altLang="zh-CN" dirty="0" smtClean="0"/>
              <a:t>sequences </a:t>
            </a:r>
            <a:r>
              <a:rPr lang="en-US" altLang="zh-CN" dirty="0"/>
              <a:t>for 320/160+160MHz.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2020-06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99146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b="0" dirty="0"/>
              <a:t>In this contribution, </a:t>
            </a:r>
            <a:r>
              <a:rPr lang="en-GB" altLang="zh-CN" b="0" dirty="0" smtClean="0"/>
              <a:t>1/2/4x EHT-LTF </a:t>
            </a:r>
            <a:r>
              <a:rPr lang="en-GB" altLang="zh-CN" b="0" dirty="0"/>
              <a:t>sequences </a:t>
            </a:r>
            <a:r>
              <a:rPr lang="en-GB" altLang="zh-CN" b="0" dirty="0" smtClean="0"/>
              <a:t>in</a:t>
            </a:r>
          </a:p>
          <a:p>
            <a:r>
              <a:rPr lang="en-GB" altLang="zh-CN" b="0" dirty="0" smtClean="0"/>
              <a:t>320MHz/160+160 transmission are proposed.</a:t>
            </a:r>
            <a:endParaRPr lang="en-US" altLang="zh-CN" b="0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2020-01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983779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b="0" dirty="0"/>
              <a:t>[1] Edward Au, &lt;IEEE P802.11 Wireless LANs&gt;, IEEE </a:t>
            </a:r>
            <a:r>
              <a:rPr lang="en-US" altLang="zh-CN" sz="1600" b="0" dirty="0" smtClean="0"/>
              <a:t>802.11-20/0566r29</a:t>
            </a:r>
          </a:p>
          <a:p>
            <a:r>
              <a:rPr lang="en-US" altLang="zh-CN" sz="1600" b="0" dirty="0" smtClean="0"/>
              <a:t>[2] &lt;802.11ax Draft&gt;, D6.0.</a:t>
            </a:r>
            <a:endParaRPr lang="en-US" altLang="zh-CN" sz="1600" b="0" dirty="0"/>
          </a:p>
          <a:p>
            <a:r>
              <a:rPr lang="en-US" altLang="zh-CN" sz="1600" b="0" dirty="0" smtClean="0"/>
              <a:t>[</a:t>
            </a:r>
            <a:r>
              <a:rPr lang="en-US" altLang="zh-CN" sz="1600" b="0" dirty="0"/>
              <a:t>3</a:t>
            </a:r>
            <a:r>
              <a:rPr lang="en-US" altLang="zh-CN" sz="1600" b="0" dirty="0" smtClean="0"/>
              <a:t>] </a:t>
            </a:r>
            <a:r>
              <a:rPr lang="en-US" altLang="zh-CN" sz="1600" b="0" dirty="0" err="1" smtClean="0"/>
              <a:t>Dandan</a:t>
            </a:r>
            <a:r>
              <a:rPr lang="en-US" altLang="zh-CN" sz="1600" b="0" dirty="0" smtClean="0"/>
              <a:t> Liang, </a:t>
            </a:r>
            <a:r>
              <a:rPr lang="en-US" altLang="zh-CN" sz="1600" b="0" i="1" dirty="0"/>
              <a:t>et al</a:t>
            </a:r>
            <a:r>
              <a:rPr lang="en-US" altLang="zh-CN" sz="1600" b="0" dirty="0"/>
              <a:t>, </a:t>
            </a:r>
            <a:r>
              <a:rPr lang="en-US" altLang="zh-CN" sz="1600" b="0" dirty="0" smtClean="0"/>
              <a:t>&lt;EHE-LTFs Design for Wideband&gt;, </a:t>
            </a:r>
            <a:r>
              <a:rPr lang="en-US" altLang="zh-CN" sz="1600" b="0" dirty="0"/>
              <a:t>IEEE </a:t>
            </a:r>
            <a:r>
              <a:rPr lang="en-US" altLang="zh-CN" sz="1600" b="0" dirty="0" smtClean="0"/>
              <a:t>802.11-19/1980r1</a:t>
            </a:r>
            <a:endParaRPr lang="en-US" altLang="zh-CN" sz="1600" b="0" dirty="0"/>
          </a:p>
          <a:p>
            <a:r>
              <a:rPr lang="en-US" altLang="zh-CN" sz="1600" b="0" dirty="0" smtClean="0"/>
              <a:t>[4] </a:t>
            </a:r>
            <a:r>
              <a:rPr lang="en-US" altLang="zh-CN" sz="1600" b="0" dirty="0" err="1" smtClean="0"/>
              <a:t>Jinyoung</a:t>
            </a:r>
            <a:r>
              <a:rPr lang="en-US" altLang="zh-CN" sz="1600" b="0" dirty="0" smtClean="0"/>
              <a:t> Chun, </a:t>
            </a:r>
            <a:r>
              <a:rPr lang="en-US" altLang="zh-CN" sz="1600" b="0" i="1" dirty="0"/>
              <a:t>et al</a:t>
            </a:r>
            <a:r>
              <a:rPr lang="en-US" altLang="zh-CN" sz="1600" b="0" dirty="0"/>
              <a:t>, </a:t>
            </a:r>
            <a:r>
              <a:rPr lang="en-US" altLang="zh-CN" sz="1600" b="0" dirty="0" smtClean="0"/>
              <a:t>&lt;EHT-LTF sequences in new tone plan&gt;, </a:t>
            </a:r>
            <a:r>
              <a:rPr lang="en-US" altLang="zh-CN" sz="1600" b="0" dirty="0"/>
              <a:t>IEEE </a:t>
            </a:r>
            <a:r>
              <a:rPr lang="en-US" altLang="zh-CN" sz="1600" b="0" dirty="0" smtClean="0"/>
              <a:t>802.11-20/825r1</a:t>
            </a:r>
          </a:p>
          <a:p>
            <a:r>
              <a:rPr lang="en-US" altLang="zh-CN" sz="1600" b="0" dirty="0"/>
              <a:t>[5] Le Liu, et al, &lt;HE-LTF Sequence Design&gt;, IEEE 802.11-15/1334</a:t>
            </a:r>
          </a:p>
          <a:p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2020-06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84656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to add to </a:t>
            </a:r>
            <a:r>
              <a:rPr lang="en-US" altLang="zh-CN" dirty="0" smtClean="0"/>
              <a:t>SFD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r>
              <a:rPr lang="en-US" altLang="zh-CN" dirty="0" smtClean="0"/>
              <a:t>320MHz/160+160MHz 1x EHT-LTF sequences:</a:t>
            </a:r>
          </a:p>
          <a:p>
            <a:r>
              <a:rPr lang="en-US" altLang="zh-CN" dirty="0"/>
              <a:t>Option 1: </a:t>
            </a:r>
          </a:p>
          <a:p>
            <a:r>
              <a:rPr lang="en-US" altLang="zh-CN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	</a:t>
            </a:r>
            <a:r>
              <a:rPr lang="en-US" altLang="zh-CN" sz="1600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320MHz 1x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EHT-LTF = [HE-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80MHz_1x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0</a:t>
            </a:r>
            <a:r>
              <a:rPr lang="en-US" altLang="zh-CN" sz="1600" b="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80MHz_1x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0</a:t>
            </a:r>
            <a:r>
              <a:rPr lang="en-US" altLang="zh-CN" sz="1600" b="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(-1)*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80MHz_1x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0</a:t>
            </a:r>
            <a:r>
              <a:rPr lang="en-US" altLang="zh-CN" sz="1600" b="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(-1)*HE-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80MHz_1x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];</a:t>
            </a:r>
          </a:p>
          <a:p>
            <a:r>
              <a:rPr lang="en-US" altLang="zh-CN" dirty="0" smtClean="0"/>
              <a:t>Option </a:t>
            </a:r>
            <a:r>
              <a:rPr lang="en-US" altLang="zh-CN" dirty="0"/>
              <a:t>2</a:t>
            </a:r>
            <a:r>
              <a:rPr lang="en-US" altLang="zh-CN" dirty="0" smtClean="0"/>
              <a:t>:</a:t>
            </a:r>
          </a:p>
          <a:p>
            <a:r>
              <a:rPr lang="en-US" altLang="zh-CN" sz="1600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320MHz </a:t>
            </a:r>
            <a:r>
              <a:rPr lang="en-US" altLang="zh-CN" sz="1600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1x EHT-LTF = [HE-</a:t>
            </a:r>
            <a:r>
              <a:rPr lang="en-US" altLang="ko-KR" sz="1600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LTF80MHz_left_1x</a:t>
            </a:r>
            <a:r>
              <a:rPr lang="en-US" altLang="zh-CN" sz="1600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0  (-1)* HE-</a:t>
            </a:r>
            <a:r>
              <a:rPr lang="en-US" altLang="ko-KR" sz="1600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LTF80MHz_right_1x</a:t>
            </a:r>
            <a:r>
              <a:rPr lang="en-US" altLang="zh-CN" sz="1600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023   HE-</a:t>
            </a:r>
            <a:r>
              <a:rPr lang="en-US" altLang="ko-KR" sz="1600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LTF80MHz_left_1x</a:t>
            </a:r>
            <a:r>
              <a:rPr lang="en-US" altLang="zh-CN" sz="1600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0  HE-</a:t>
            </a:r>
            <a:r>
              <a:rPr lang="en-US" altLang="ko-KR" sz="1600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LTF80MHz_right_1x</a:t>
            </a:r>
            <a:r>
              <a:rPr lang="en-US" altLang="zh-CN" sz="1600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023   HE-</a:t>
            </a:r>
            <a:r>
              <a:rPr lang="en-US" altLang="ko-KR" sz="1600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LTF80MHz_left_1x</a:t>
            </a:r>
            <a:r>
              <a:rPr lang="en-US" altLang="zh-CN" sz="1600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0  HE-</a:t>
            </a:r>
            <a:r>
              <a:rPr lang="en-US" altLang="ko-KR" sz="1600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LTF80MHz_right_1x</a:t>
            </a:r>
            <a:r>
              <a:rPr lang="en-US" altLang="zh-CN" sz="1600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023   (-1)*HE-</a:t>
            </a:r>
            <a:r>
              <a:rPr lang="en-US" altLang="ko-KR" sz="1600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LTF80MHz_left_1x</a:t>
            </a:r>
            <a:r>
              <a:rPr lang="en-US" altLang="zh-CN" sz="1600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0  (-1)* HE-</a:t>
            </a:r>
            <a:r>
              <a:rPr lang="en-US" altLang="ko-KR" sz="1600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LTF80MHz_right_1x</a:t>
            </a:r>
            <a:r>
              <a:rPr lang="en-US" altLang="zh-CN" sz="1600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];</a:t>
            </a:r>
          </a:p>
          <a:p>
            <a:endParaRPr lang="zh-CN" altLang="en-US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2020-06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59588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to add to </a:t>
            </a:r>
            <a:r>
              <a:rPr lang="en-US" altLang="zh-CN" dirty="0" smtClean="0"/>
              <a:t>SFD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r>
              <a:rPr lang="en-US" altLang="zh-CN" dirty="0" smtClean="0"/>
              <a:t>320MHz/160+160MHz 2x EHT-LTF sequences:</a:t>
            </a:r>
          </a:p>
          <a:p>
            <a:r>
              <a:rPr lang="en-US" altLang="zh-CN" dirty="0"/>
              <a:t>Option 1: </a:t>
            </a:r>
          </a:p>
          <a:p>
            <a:r>
              <a:rPr lang="en-US" altLang="zh-CN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	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320MHz 2x EHT-LTF = [HE-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80MHz_2x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0</a:t>
            </a:r>
            <a:r>
              <a:rPr lang="en-US" altLang="zh-CN" sz="1600" b="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80MHz_2x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0</a:t>
            </a:r>
            <a:r>
              <a:rPr lang="en-US" altLang="zh-CN" sz="1600" b="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(-1)*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80MHz_2x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0</a:t>
            </a:r>
            <a:r>
              <a:rPr lang="en-US" altLang="zh-CN" sz="1600" b="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(-1)*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80MHz_2x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];</a:t>
            </a:r>
          </a:p>
          <a:p>
            <a:r>
              <a:rPr lang="en-US" altLang="zh-CN" dirty="0" smtClean="0"/>
              <a:t>Option </a:t>
            </a:r>
            <a:r>
              <a:rPr lang="en-US" altLang="zh-CN" dirty="0"/>
              <a:t>2</a:t>
            </a:r>
            <a:r>
              <a:rPr lang="en-US" altLang="zh-CN" dirty="0" smtClean="0"/>
              <a:t>:</a:t>
            </a:r>
          </a:p>
          <a:p>
            <a:pPr defTabSz="91440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      320MHz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2x EHT-LTF = [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80MHz_part1_2x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80MHz_part2_2x 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600" b="0" dirty="0">
                <a:solidFill>
                  <a:schemeClr val="tx1"/>
                </a:solidFill>
              </a:rPr>
              <a:t>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80MHz_part3_2x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80MHz_part4_2x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80MHz_part5_2x</a:t>
            </a:r>
            <a:r>
              <a:rPr lang="en-US" altLang="zh-CN" sz="1600" b="0" dirty="0">
                <a:solidFill>
                  <a:schemeClr val="tx1"/>
                </a:solidFill>
              </a:rPr>
              <a:t>  0</a:t>
            </a:r>
            <a:r>
              <a:rPr lang="en-US" altLang="zh-CN" sz="1600" b="0" baseline="-25000" dirty="0">
                <a:solidFill>
                  <a:schemeClr val="tx1"/>
                </a:solidFill>
              </a:rPr>
              <a:t>23</a:t>
            </a:r>
            <a:r>
              <a:rPr lang="en-US" altLang="zh-CN" sz="1600" b="0" dirty="0">
                <a:solidFill>
                  <a:schemeClr val="tx1"/>
                </a:solidFill>
              </a:rPr>
              <a:t> 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80MHz_part1_2x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80MHz_part2_2x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80MHz_part3_2x</a:t>
            </a:r>
            <a:r>
              <a:rPr lang="en-US" altLang="zh-CN" sz="1600" b="0" dirty="0">
                <a:solidFill>
                  <a:schemeClr val="tx1"/>
                </a:solidFill>
              </a:rPr>
              <a:t> 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80MHz_part4_2x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80MHz_part5_2x</a:t>
            </a:r>
            <a:r>
              <a:rPr lang="en-US" altLang="zh-CN" sz="1600" b="0" dirty="0">
                <a:solidFill>
                  <a:schemeClr val="tx1"/>
                </a:solidFill>
              </a:rPr>
              <a:t>  0</a:t>
            </a:r>
            <a:r>
              <a:rPr lang="en-US" altLang="zh-CN" sz="1600" b="0" baseline="-25000" dirty="0">
                <a:solidFill>
                  <a:schemeClr val="tx1"/>
                </a:solidFill>
              </a:rPr>
              <a:t>23</a:t>
            </a:r>
            <a:r>
              <a:rPr lang="en-US" altLang="zh-CN" sz="1600" b="0" dirty="0">
                <a:solidFill>
                  <a:schemeClr val="tx1"/>
                </a:solidFill>
              </a:rPr>
              <a:t> 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80MHz_part1_2x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80MHz_part2_2x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80MHz_part3_2x</a:t>
            </a:r>
            <a:r>
              <a:rPr lang="en-US" altLang="zh-CN" sz="1600" b="0" dirty="0">
                <a:solidFill>
                  <a:schemeClr val="tx1"/>
                </a:solidFill>
              </a:rPr>
              <a:t> 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80MHz_part4_2x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80MHz_part5_2x</a:t>
            </a:r>
            <a:r>
              <a:rPr lang="en-US" altLang="zh-CN" sz="1600" b="0" dirty="0">
                <a:solidFill>
                  <a:schemeClr val="tx1"/>
                </a:solidFill>
              </a:rPr>
              <a:t>  0</a:t>
            </a:r>
            <a:r>
              <a:rPr lang="en-US" altLang="zh-CN" sz="1600" b="0" baseline="-25000" dirty="0">
                <a:solidFill>
                  <a:schemeClr val="tx1"/>
                </a:solidFill>
              </a:rPr>
              <a:t>23</a:t>
            </a:r>
            <a:r>
              <a:rPr lang="en-US" altLang="zh-CN" sz="1600" b="0" dirty="0">
                <a:solidFill>
                  <a:schemeClr val="tx1"/>
                </a:solidFill>
              </a:rPr>
              <a:t> 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80MHz_part1_2x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80MHz_part2_2x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80MHz_part3_2x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80MHz_part4_2x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80MHz_part5_2x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];</a:t>
            </a:r>
          </a:p>
          <a:p>
            <a:endParaRPr lang="zh-CN" altLang="en-US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2020-06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61589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to add to </a:t>
            </a:r>
            <a:r>
              <a:rPr lang="en-US" altLang="zh-CN" dirty="0" smtClean="0"/>
              <a:t>SFD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r>
              <a:rPr lang="en-US" altLang="zh-CN" dirty="0" smtClean="0"/>
              <a:t>320MHz/160+160MHz 4x EHT-LTF sequences:</a:t>
            </a:r>
          </a:p>
          <a:p>
            <a:r>
              <a:rPr lang="en-US" altLang="zh-CN" dirty="0"/>
              <a:t>Option 1: </a:t>
            </a:r>
          </a:p>
          <a:p>
            <a:r>
              <a:rPr lang="en-US" altLang="zh-CN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	</a:t>
            </a:r>
            <a:r>
              <a:rPr lang="en-US" altLang="zh-CN" sz="1600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320MHz 4x EHT-LTF = [HE-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80MHz_4x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, 0</a:t>
            </a:r>
            <a:r>
              <a:rPr lang="en-US" altLang="zh-CN" sz="1600" b="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80MHz_4x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, 0</a:t>
            </a:r>
            <a:r>
              <a:rPr lang="en-US" altLang="zh-CN" sz="1600" b="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, (-1)*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80MHz_4x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 0</a:t>
            </a:r>
            <a:r>
              <a:rPr lang="en-US" altLang="zh-CN" sz="1600" b="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 (-1)*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80MHz_4x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];</a:t>
            </a:r>
          </a:p>
          <a:p>
            <a:r>
              <a:rPr lang="en-US" altLang="zh-CN" dirty="0" smtClean="0">
                <a:solidFill>
                  <a:schemeClr val="tx1"/>
                </a:solidFill>
              </a:rPr>
              <a:t>Option </a:t>
            </a:r>
            <a:r>
              <a:rPr lang="en-US" altLang="zh-CN" dirty="0">
                <a:solidFill>
                  <a:schemeClr val="tx1"/>
                </a:solidFill>
              </a:rPr>
              <a:t>2</a:t>
            </a:r>
            <a:r>
              <a:rPr lang="en-US" altLang="zh-CN" dirty="0" smtClean="0">
                <a:solidFill>
                  <a:schemeClr val="tx1"/>
                </a:solidFill>
              </a:rPr>
              <a:t>:</a:t>
            </a:r>
          </a:p>
          <a:p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	320MHz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4x EHT-LTF = [HE-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80MHz_left_4x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 0,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80MHz_right_4x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 0</a:t>
            </a:r>
            <a:r>
              <a:rPr lang="en-US" altLang="zh-CN" sz="1600" b="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80MHz_left_4x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 0,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80MHz_right_4x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 0</a:t>
            </a:r>
            <a:r>
              <a:rPr lang="en-US" altLang="zh-CN" sz="1600" b="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80MHz_left_4x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 0, (-1)*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80MHz_right_4x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 0</a:t>
            </a:r>
            <a:r>
              <a:rPr lang="en-US" altLang="zh-CN" sz="1600" b="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 (-1)*HE-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80MHz_left_4x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 0,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80MHz_right_4x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];</a:t>
            </a:r>
          </a:p>
          <a:p>
            <a:endParaRPr lang="en-US" altLang="zh-CN" dirty="0" smtClean="0"/>
          </a:p>
          <a:p>
            <a:endParaRPr lang="zh-CN" altLang="en-US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2020-06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51964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Appendix: QAM Data PAPR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2020-06</a:t>
            </a:r>
            <a:endParaRPr lang="en-GB" altLang="zh-CN" dirty="0"/>
          </a:p>
        </p:txBody>
      </p:sp>
      <p:pic>
        <p:nvPicPr>
          <p:cNvPr id="6" name="内容占位符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447800"/>
            <a:ext cx="6923088" cy="498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68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751013"/>
            <a:ext cx="7770813" cy="4113213"/>
          </a:xfrm>
        </p:spPr>
        <p:txBody>
          <a:bodyPr/>
          <a:lstStyle/>
          <a:p>
            <a:r>
              <a:rPr lang="en-US" altLang="zh-CN" dirty="0"/>
              <a:t>1x LTF </a:t>
            </a:r>
            <a:r>
              <a:rPr lang="en-US" altLang="zh-CN" dirty="0" smtClean="0"/>
              <a:t>240MHz/160+80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/>
              <a:t>2x 4x LTF </a:t>
            </a:r>
            <a:r>
              <a:rPr lang="en-US" altLang="zh-CN" dirty="0" smtClean="0"/>
              <a:t>240MHz/160+80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2020-06</a:t>
            </a:r>
            <a:endParaRPr lang="en-GB" altLang="zh-CN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734125"/>
              </p:ext>
            </p:extLst>
          </p:nvPr>
        </p:nvGraphicFramePr>
        <p:xfrm>
          <a:off x="696912" y="2207419"/>
          <a:ext cx="7315200" cy="160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846"/>
                <a:gridCol w="5953154"/>
                <a:gridCol w="838200"/>
              </a:tblGrid>
              <a:tr h="25146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BW</a:t>
                      </a:r>
                      <a:endParaRPr lang="zh-CN" alt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Full bandwidth &amp; Preamble Puncturing Patterns</a:t>
                      </a:r>
                      <a:endParaRPr lang="zh-CN" alt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Note</a:t>
                      </a:r>
                      <a:endParaRPr lang="zh-CN" altLang="en-US" sz="1200" dirty="0"/>
                    </a:p>
                  </a:txBody>
                  <a:tcPr marL="68580" marR="68580" marT="34290" marB="34290"/>
                </a:tc>
              </a:tr>
              <a:tr h="11887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240MHz</a:t>
                      </a:r>
                      <a:endParaRPr lang="zh-CN" alt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Case1: 240MHz [1 1 1 1 1 1 1 1 1 1 1 1]    Case2</a:t>
                      </a:r>
                      <a:r>
                        <a:rPr lang="zh-CN" altLang="en-US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CN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200MHz [0 0 1 1 1 1 1 1 1 1 1 1]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Case3</a:t>
                      </a:r>
                      <a:r>
                        <a:rPr lang="zh-CN" altLang="en-US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CN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200MHz [1 1 0 0 1 1 1 1 1 1 1 1]  Case4</a:t>
                      </a:r>
                      <a:r>
                        <a:rPr lang="zh-CN" altLang="en-US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CN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200MHz [1 1 1 1 0 0 1 1 1 1 1 1]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Case5</a:t>
                      </a:r>
                      <a:r>
                        <a:rPr lang="zh-CN" altLang="en-US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CN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200MHz [1 1 1 1 1 1 0 0 1 1 1 1]  Case6</a:t>
                      </a:r>
                      <a:r>
                        <a:rPr lang="zh-CN" altLang="en-US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CN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200MHz [1 1 1 1 1 1 1 1 0 0 1 1]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Case7</a:t>
                      </a:r>
                      <a:r>
                        <a:rPr lang="zh-CN" altLang="en-US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CN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200MHz [1 1 1 1 1 1 1 1 1 1 0 0]  Case8</a:t>
                      </a:r>
                      <a:r>
                        <a:rPr lang="zh-CN" altLang="en-US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CN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160MHz [0 0 0 0  1 1 1 1 1 1 1 1]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Case9</a:t>
                      </a:r>
                      <a:r>
                        <a:rPr lang="zh-CN" altLang="en-US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CN" sz="12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160MHz [1 1 1 1 0 0 0 0 1 1 1 1]  Case10: 160MHz [1 1 1 1 1 1 1 1 0 0 0 0].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“1” stands</a:t>
                      </a:r>
                      <a:r>
                        <a:rPr lang="en-US" altLang="zh-CN" sz="1200" baseline="0" dirty="0" smtClean="0"/>
                        <a:t> for non-punctured 20MHz; “0” stands for punctured 20MHz.</a:t>
                      </a:r>
                      <a:endParaRPr lang="zh-CN" altLang="en-US" sz="12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368685"/>
              </p:ext>
            </p:extLst>
          </p:nvPr>
        </p:nvGraphicFramePr>
        <p:xfrm>
          <a:off x="696912" y="4436391"/>
          <a:ext cx="6601241" cy="19081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294"/>
                <a:gridCol w="457845"/>
                <a:gridCol w="428546"/>
                <a:gridCol w="428546"/>
                <a:gridCol w="428547"/>
                <a:gridCol w="428546"/>
                <a:gridCol w="428546"/>
                <a:gridCol w="428546"/>
                <a:gridCol w="428546"/>
                <a:gridCol w="428547"/>
                <a:gridCol w="428547"/>
                <a:gridCol w="428546"/>
                <a:gridCol w="428546"/>
                <a:gridCol w="428546"/>
                <a:gridCol w="428547"/>
              </a:tblGrid>
              <a:tr h="9906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BW</a:t>
                      </a:r>
                      <a:endParaRPr lang="zh-CN" alt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 marL="68580" marR="68580" marT="34290" marB="34290"/>
                </a:tc>
                <a:tc gridSpan="13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Full</a:t>
                      </a:r>
                      <a:r>
                        <a:rPr lang="en-US" altLang="zh-CN" sz="1200" baseline="0" dirty="0" smtClean="0"/>
                        <a:t> bandwidth  preamble puncturing </a:t>
                      </a:r>
                      <a:r>
                        <a:rPr lang="en-US" altLang="zh-CN" sz="1200" dirty="0" smtClean="0"/>
                        <a:t>&amp; MRU Patterns</a:t>
                      </a:r>
                      <a:endParaRPr lang="zh-CN" altLang="en-US" sz="120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2263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240MHz</a:t>
                      </a:r>
                      <a:endParaRPr lang="zh-CN" altLang="en-US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RUsize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RU26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RU52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RU26+RU52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RU106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RU26+RU106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RU242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RU484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RU242+RU484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RU996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RU484+RU996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RU2x996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RU484+2x996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3x996</a:t>
                      </a:r>
                    </a:p>
                  </a:txBody>
                  <a:tcPr marL="68580" marR="68580" marT="34290" marB="34290"/>
                </a:tc>
              </a:tr>
              <a:tr h="430322">
                <a:tc>
                  <a:txBody>
                    <a:bodyPr/>
                    <a:lstStyle/>
                    <a:p>
                      <a:pPr algn="ctr"/>
                      <a:endParaRPr lang="zh-CN" altLang="en-US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Options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36x3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16x3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4x3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8x3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4x3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4x3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2x3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4x3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1x3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108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981200"/>
            <a:ext cx="7770813" cy="4113213"/>
          </a:xfrm>
        </p:spPr>
        <p:txBody>
          <a:bodyPr/>
          <a:lstStyle/>
          <a:p>
            <a:pPr marL="0">
              <a:spcBef>
                <a:spcPts val="0"/>
              </a:spcBef>
            </a:pPr>
            <a:r>
              <a:rPr lang="en-US" altLang="zh-CN" b="0" dirty="0"/>
              <a:t>Passed Motions [1]:</a:t>
            </a:r>
          </a:p>
          <a:p>
            <a:pPr marL="0">
              <a:spcBef>
                <a:spcPts val="0"/>
              </a:spcBef>
            </a:pPr>
            <a:r>
              <a:rPr lang="en-US" altLang="zh-CN" b="0" dirty="0"/>
              <a:t> - 802.11be shall include </a:t>
            </a:r>
            <a:r>
              <a:rPr lang="en-US" altLang="zh-CN" b="0" dirty="0" smtClean="0"/>
              <a:t>1x  </a:t>
            </a:r>
            <a:r>
              <a:rPr lang="en-US" altLang="zh-CN" b="0" dirty="0"/>
              <a:t>2x and 4x EHT-LTF.</a:t>
            </a:r>
          </a:p>
          <a:p>
            <a:pPr marL="0">
              <a:spcBef>
                <a:spcPts val="0"/>
              </a:spcBef>
            </a:pPr>
            <a:r>
              <a:rPr lang="en-US" altLang="zh-CN" b="0" dirty="0"/>
              <a:t> - 802.11be supports EHT-LTFs for 16 spatial streams.</a:t>
            </a:r>
          </a:p>
          <a:p>
            <a:pPr marL="0">
              <a:spcBef>
                <a:spcPts val="0"/>
              </a:spcBef>
            </a:pPr>
            <a:endParaRPr lang="en-US" altLang="zh-CN" b="0" dirty="0"/>
          </a:p>
          <a:p>
            <a:pPr marL="0">
              <a:spcBef>
                <a:spcPts val="0"/>
              </a:spcBef>
            </a:pPr>
            <a:r>
              <a:rPr lang="en-US" altLang="zh-CN" b="0" dirty="0"/>
              <a:t>Passed SPs [1]:</a:t>
            </a:r>
          </a:p>
          <a:p>
            <a:pPr marL="0">
              <a:spcBef>
                <a:spcPts val="0"/>
              </a:spcBef>
            </a:pPr>
            <a:r>
              <a:rPr lang="en-US" altLang="zh-CN" b="0" dirty="0"/>
              <a:t> - Reusing </a:t>
            </a:r>
            <a:r>
              <a:rPr lang="en-GB" altLang="zh-CN" b="0" dirty="0"/>
              <a:t>1/2/4x HE-LTF sequences for 1/2/4x EHT-LTF sequences in 20/40/80MHz PPDU transmission</a:t>
            </a:r>
            <a:r>
              <a:rPr lang="en-US" altLang="zh-CN" b="0" dirty="0"/>
              <a:t>.</a:t>
            </a:r>
          </a:p>
          <a:p>
            <a:pPr marL="0">
              <a:spcBef>
                <a:spcPts val="0"/>
              </a:spcBef>
            </a:pPr>
            <a:r>
              <a:rPr lang="en-US" altLang="zh-CN" b="0" dirty="0"/>
              <a:t> - Reusing </a:t>
            </a:r>
            <a:r>
              <a:rPr lang="en-GB" altLang="zh-CN" b="0" dirty="0"/>
              <a:t>1/2/4x HE-LTF sequences for 1/2/4x EHT-LTF sequences in 80+80/160MHz.</a:t>
            </a:r>
          </a:p>
          <a:p>
            <a:pPr marL="0">
              <a:spcBef>
                <a:spcPts val="0"/>
              </a:spcBef>
            </a:pPr>
            <a:endParaRPr lang="en-GB" altLang="zh-CN" b="0" dirty="0"/>
          </a:p>
          <a:p>
            <a:pPr marL="0">
              <a:spcBef>
                <a:spcPts val="0"/>
              </a:spcBef>
            </a:pPr>
            <a:r>
              <a:rPr lang="en-GB" altLang="zh-CN" b="0" dirty="0"/>
              <a:t>In this </a:t>
            </a:r>
            <a:r>
              <a:rPr lang="en-GB" altLang="zh-CN" b="0" dirty="0" smtClean="0"/>
              <a:t>contribution, </a:t>
            </a:r>
            <a:r>
              <a:rPr lang="en-GB" altLang="zh-CN" b="0" dirty="0"/>
              <a:t>we focus on the discussion of 1/2/4x EHT-LTF sequences in 320MHz/160+160 transmission.</a:t>
            </a:r>
            <a:endParaRPr lang="en-US" altLang="zh-CN" b="0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2020-06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57101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11be Tone </a:t>
            </a:r>
            <a:r>
              <a:rPr lang="en-US" altLang="zh-CN" dirty="0" smtClean="0"/>
              <a:t>plan[1]: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2020-06</a:t>
            </a:r>
            <a:endParaRPr lang="en-GB" altLang="zh-CN" dirty="0"/>
          </a:p>
        </p:txBody>
      </p:sp>
      <p:grpSp>
        <p:nvGrpSpPr>
          <p:cNvPr id="6" name="Group 198">
            <a:extLst>
              <a:ext uri="{FF2B5EF4-FFF2-40B4-BE49-F238E27FC236}">
                <a16:creationId xmlns:a16="http://schemas.microsoft.com/office/drawing/2014/main" xmlns="" xmlns:lc="http://schemas.openxmlformats.org/drawingml/2006/lockedCanvas" id="{92AB9538-5C6A-47DC-8A96-1F48345F14BB}"/>
              </a:ext>
            </a:extLst>
          </p:cNvPr>
          <p:cNvGrpSpPr/>
          <p:nvPr/>
        </p:nvGrpSpPr>
        <p:grpSpPr>
          <a:xfrm>
            <a:off x="1111440" y="4114800"/>
            <a:ext cx="6537321" cy="701080"/>
            <a:chOff x="1953854" y="4608941"/>
            <a:chExt cx="6537321" cy="701080"/>
          </a:xfrm>
        </p:grpSpPr>
        <p:sp>
          <p:nvSpPr>
            <p:cNvPr id="7" name="Trapezoid 199">
              <a:extLst>
                <a:ext uri="{FF2B5EF4-FFF2-40B4-BE49-F238E27FC236}">
                  <a16:creationId xmlns:a16="http://schemas.microsoft.com/office/drawing/2014/main" xmlns="" xmlns:lc="http://schemas.openxmlformats.org/drawingml/2006/lockedCanvas" id="{5890D2F1-7478-4E54-888C-9A67BB3D7488}"/>
                </a:ext>
              </a:extLst>
            </p:cNvPr>
            <p:cNvSpPr/>
            <p:nvPr/>
          </p:nvSpPr>
          <p:spPr bwMode="auto">
            <a:xfrm>
              <a:off x="6903508" y="4973592"/>
              <a:ext cx="1176491" cy="327292"/>
            </a:xfrm>
            <a:prstGeom prst="trapezoid">
              <a:avLst/>
            </a:prstGeom>
            <a:solidFill>
              <a:srgbClr val="00B050"/>
            </a:solidFill>
            <a:ln>
              <a:noFill/>
            </a:ln>
          </p:spPr>
          <p:txBody>
            <a:bodyPr rot="0" spcFirstLastPara="0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lvl="0"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endParaRPr lang="en-US" sz="1000" kern="0" dirty="0">
                <a:solidFill>
                  <a:prstClr val="black"/>
                </a:solidFill>
                <a:latin typeface="Qualcomm Office Regular"/>
              </a:endParaRPr>
            </a:p>
          </p:txBody>
        </p:sp>
        <p:sp>
          <p:nvSpPr>
            <p:cNvPr id="8" name="Trapezoid 200">
              <a:extLst>
                <a:ext uri="{FF2B5EF4-FFF2-40B4-BE49-F238E27FC236}">
                  <a16:creationId xmlns:a16="http://schemas.microsoft.com/office/drawing/2014/main" xmlns="" xmlns:lc="http://schemas.openxmlformats.org/drawingml/2006/lockedCanvas" id="{6CEEE8AC-3531-41CC-A6C7-BFEC35BCEBD6}"/>
                </a:ext>
              </a:extLst>
            </p:cNvPr>
            <p:cNvSpPr/>
            <p:nvPr/>
          </p:nvSpPr>
          <p:spPr bwMode="auto">
            <a:xfrm>
              <a:off x="2425440" y="4965475"/>
              <a:ext cx="1248937" cy="326807"/>
            </a:xfrm>
            <a:prstGeom prst="trapezoid">
              <a:avLst/>
            </a:prstGeom>
            <a:solidFill>
              <a:srgbClr val="00B050"/>
            </a:solidFill>
            <a:ln>
              <a:noFill/>
            </a:ln>
          </p:spPr>
          <p:txBody>
            <a:bodyPr rot="0" spcFirstLastPara="0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  <a:ea typeface="+mn-ea"/>
                <a:cs typeface="+mn-cs"/>
              </a:endParaRPr>
            </a:p>
          </p:txBody>
        </p:sp>
        <p:sp>
          <p:nvSpPr>
            <p:cNvPr id="9" name="TextBox 201">
              <a:extLst>
                <a:ext uri="{FF2B5EF4-FFF2-40B4-BE49-F238E27FC236}">
                  <a16:creationId xmlns:a16="http://schemas.microsoft.com/office/drawing/2014/main" xmlns="" xmlns:lc="http://schemas.openxmlformats.org/drawingml/2006/lockedCanvas" id="{BD26379E-9A9B-44B7-9008-B2B2BFCAC4F8}"/>
                </a:ext>
              </a:extLst>
            </p:cNvPr>
            <p:cNvSpPr txBox="1"/>
            <p:nvPr/>
          </p:nvSpPr>
          <p:spPr>
            <a:xfrm>
              <a:off x="1953854" y="4980646"/>
              <a:ext cx="394822" cy="2862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  <a:ea typeface="+mn-ea"/>
                  <a:cs typeface="+mn-cs"/>
                </a:rPr>
                <a:t>12 Edge</a:t>
              </a:r>
            </a:p>
          </p:txBody>
        </p:sp>
        <p:sp>
          <p:nvSpPr>
            <p:cNvPr id="10" name="TextBox 202">
              <a:extLst>
                <a:ext uri="{FF2B5EF4-FFF2-40B4-BE49-F238E27FC236}">
                  <a16:creationId xmlns:a16="http://schemas.microsoft.com/office/drawing/2014/main" xmlns="" xmlns:lc="http://schemas.openxmlformats.org/drawingml/2006/lockedCanvas" id="{A7A56845-E618-447D-A772-3BAC7F5EB5A4}"/>
                </a:ext>
              </a:extLst>
            </p:cNvPr>
            <p:cNvSpPr txBox="1"/>
            <p:nvPr/>
          </p:nvSpPr>
          <p:spPr>
            <a:xfrm>
              <a:off x="8060802" y="5003650"/>
              <a:ext cx="430373" cy="2862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  <a:ea typeface="+mn-ea"/>
                  <a:cs typeface="+mn-cs"/>
                </a:rPr>
                <a:t>11 Edge</a:t>
              </a:r>
            </a:p>
          </p:txBody>
        </p:sp>
        <p:sp>
          <p:nvSpPr>
            <p:cNvPr id="11" name="Trapezoid 203">
              <a:extLst>
                <a:ext uri="{FF2B5EF4-FFF2-40B4-BE49-F238E27FC236}">
                  <a16:creationId xmlns:a16="http://schemas.microsoft.com/office/drawing/2014/main" xmlns="" xmlns:lc="http://schemas.openxmlformats.org/drawingml/2006/lockedCanvas" id="{82002AAA-6A87-4945-91DA-57276055C38E}"/>
                </a:ext>
              </a:extLst>
            </p:cNvPr>
            <p:cNvSpPr/>
            <p:nvPr/>
          </p:nvSpPr>
          <p:spPr bwMode="auto">
            <a:xfrm>
              <a:off x="3967356" y="4966389"/>
              <a:ext cx="1176491" cy="327292"/>
            </a:xfrm>
            <a:prstGeom prst="trapezoid">
              <a:avLst/>
            </a:prstGeom>
            <a:solidFill>
              <a:srgbClr val="00B050"/>
            </a:solidFill>
            <a:ln>
              <a:noFill/>
            </a:ln>
          </p:spPr>
          <p:txBody>
            <a:bodyPr rot="0" spcFirstLastPara="0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lvl="0"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endParaRPr lang="en-US" sz="1000" kern="0" dirty="0">
                <a:solidFill>
                  <a:prstClr val="black"/>
                </a:solidFill>
                <a:latin typeface="Qualcomm Office Regular"/>
              </a:endParaRPr>
            </a:p>
          </p:txBody>
        </p:sp>
        <p:sp>
          <p:nvSpPr>
            <p:cNvPr id="12" name="TextBox 205">
              <a:extLst>
                <a:ext uri="{FF2B5EF4-FFF2-40B4-BE49-F238E27FC236}">
                  <a16:creationId xmlns:a16="http://schemas.microsoft.com/office/drawing/2014/main" xmlns="" xmlns:lc="http://schemas.openxmlformats.org/drawingml/2006/lockedCanvas" id="{70906E53-4B5E-4F3A-BA7F-18640DBB22C2}"/>
                </a:ext>
              </a:extLst>
            </p:cNvPr>
            <p:cNvSpPr txBox="1"/>
            <p:nvPr/>
          </p:nvSpPr>
          <p:spPr>
            <a:xfrm>
              <a:off x="2855163" y="4608941"/>
              <a:ext cx="3733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EHT 320MHz/160+160MHz</a:t>
              </a:r>
              <a:r>
                <a:rPr kumimoji="0" lang="en-US" sz="1600" b="0" i="0" u="none" strike="noStrike" kern="120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Tone Plan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3" name="TextBox 208">
              <a:extLst>
                <a:ext uri="{FF2B5EF4-FFF2-40B4-BE49-F238E27FC236}">
                  <a16:creationId xmlns:a16="http://schemas.microsoft.com/office/drawing/2014/main" xmlns="" xmlns:lc="http://schemas.openxmlformats.org/drawingml/2006/lockedCanvas" id="{0ED82660-2B41-40A6-8A8A-65FE0C69C27B}"/>
                </a:ext>
              </a:extLst>
            </p:cNvPr>
            <p:cNvSpPr txBox="1"/>
            <p:nvPr/>
          </p:nvSpPr>
          <p:spPr>
            <a:xfrm>
              <a:off x="3632261" y="4997899"/>
              <a:ext cx="375818" cy="311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  <a:ea typeface="+mn-ea"/>
                  <a:cs typeface="+mn-cs"/>
                </a:rPr>
                <a:t>23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  <a:ea typeface="+mn-ea"/>
                  <a:cs typeface="+mn-cs"/>
                </a:rPr>
                <a:t>Edge</a:t>
              </a:r>
              <a:endPara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  <a:ea typeface="+mn-ea"/>
                <a:cs typeface="+mn-cs"/>
              </a:endParaRPr>
            </a:p>
          </p:txBody>
        </p:sp>
        <p:sp>
          <p:nvSpPr>
            <p:cNvPr id="14" name="Trapezoid 209">
              <a:extLst>
                <a:ext uri="{FF2B5EF4-FFF2-40B4-BE49-F238E27FC236}">
                  <a16:creationId xmlns:a16="http://schemas.microsoft.com/office/drawing/2014/main" xmlns="" xmlns:lc="http://schemas.openxmlformats.org/drawingml/2006/lockedCanvas" id="{9299FC0D-B31A-49E7-A1DC-330A77FFF3C4}"/>
                </a:ext>
              </a:extLst>
            </p:cNvPr>
            <p:cNvSpPr/>
            <p:nvPr/>
          </p:nvSpPr>
          <p:spPr bwMode="auto">
            <a:xfrm>
              <a:off x="5435432" y="4966389"/>
              <a:ext cx="1176491" cy="327292"/>
            </a:xfrm>
            <a:prstGeom prst="trapezoid">
              <a:avLst/>
            </a:prstGeom>
            <a:solidFill>
              <a:srgbClr val="00B050"/>
            </a:solidFill>
            <a:ln>
              <a:noFill/>
            </a:ln>
          </p:spPr>
          <p:txBody>
            <a:bodyPr rot="0" spcFirstLastPara="0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lvl="0"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endParaRPr lang="en-US" sz="1000" kern="0" dirty="0">
                <a:solidFill>
                  <a:prstClr val="black"/>
                </a:solidFill>
                <a:latin typeface="Qualcomm Office Regular"/>
              </a:endParaRPr>
            </a:p>
          </p:txBody>
        </p:sp>
        <p:sp>
          <p:nvSpPr>
            <p:cNvPr id="15" name="TextBox 210">
              <a:extLst>
                <a:ext uri="{FF2B5EF4-FFF2-40B4-BE49-F238E27FC236}">
                  <a16:creationId xmlns:a16="http://schemas.microsoft.com/office/drawing/2014/main" xmlns="" xmlns:lc="http://schemas.openxmlformats.org/drawingml/2006/lockedCanvas" id="{399B4BB9-74B8-4CEC-B848-BCD80D8AD36E}"/>
                </a:ext>
              </a:extLst>
            </p:cNvPr>
            <p:cNvSpPr txBox="1"/>
            <p:nvPr/>
          </p:nvSpPr>
          <p:spPr>
            <a:xfrm>
              <a:off x="5110120" y="4997899"/>
              <a:ext cx="371417" cy="311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  <a:ea typeface="+mn-ea"/>
                  <a:cs typeface="+mn-cs"/>
                </a:rPr>
                <a:t>23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00" b="1" kern="0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  <a:ea typeface="+mn-ea"/>
                </a:rPr>
                <a:t>Edge</a:t>
              </a:r>
              <a:endPara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  <a:ea typeface="+mn-ea"/>
                <a:cs typeface="+mn-cs"/>
              </a:endParaRPr>
            </a:p>
          </p:txBody>
        </p:sp>
        <p:sp>
          <p:nvSpPr>
            <p:cNvPr id="16" name="TextBox 211">
              <a:extLst>
                <a:ext uri="{FF2B5EF4-FFF2-40B4-BE49-F238E27FC236}">
                  <a16:creationId xmlns:a16="http://schemas.microsoft.com/office/drawing/2014/main" xmlns="" xmlns:lc="http://schemas.openxmlformats.org/drawingml/2006/lockedCanvas" id="{73D019B1-C0F0-4EAA-BD76-E4D920B1EFE8}"/>
                </a:ext>
              </a:extLst>
            </p:cNvPr>
            <p:cNvSpPr txBox="1"/>
            <p:nvPr/>
          </p:nvSpPr>
          <p:spPr>
            <a:xfrm>
              <a:off x="6575249" y="4998141"/>
              <a:ext cx="391841" cy="311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  <a:ea typeface="+mn-ea"/>
                  <a:cs typeface="+mn-cs"/>
                </a:rPr>
                <a:t>23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00" b="1" kern="0" noProof="0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  <a:ea typeface="+mn-ea"/>
                </a:rPr>
                <a:t>Edge</a:t>
              </a:r>
              <a:endPara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  <a:ea typeface="+mn-ea"/>
                <a:cs typeface="+mn-cs"/>
              </a:endParaRPr>
            </a:p>
          </p:txBody>
        </p:sp>
      </p:grpSp>
      <p:grpSp>
        <p:nvGrpSpPr>
          <p:cNvPr id="17" name="Group 198">
            <a:extLst>
              <a:ext uri="{FF2B5EF4-FFF2-40B4-BE49-F238E27FC236}">
                <a16:creationId xmlns="" xmlns:a16="http://schemas.microsoft.com/office/drawing/2014/main" xmlns:lc="http://schemas.openxmlformats.org/drawingml/2006/lockedCanvas" id="{92AB9538-5C6A-47DC-8A96-1F48345F14BB}"/>
              </a:ext>
            </a:extLst>
          </p:cNvPr>
          <p:cNvGrpSpPr/>
          <p:nvPr/>
        </p:nvGrpSpPr>
        <p:grpSpPr>
          <a:xfrm>
            <a:off x="1583016" y="2743716"/>
            <a:ext cx="5551720" cy="724681"/>
            <a:chOff x="1883786" y="4608941"/>
            <a:chExt cx="5551720" cy="724681"/>
          </a:xfrm>
        </p:grpSpPr>
        <p:sp>
          <p:nvSpPr>
            <p:cNvPr id="18" name="Trapezoid 200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6CEEE8AC-3531-41CC-A6C7-BFEC35BCEBD6}"/>
                </a:ext>
              </a:extLst>
            </p:cNvPr>
            <p:cNvSpPr/>
            <p:nvPr/>
          </p:nvSpPr>
          <p:spPr bwMode="auto">
            <a:xfrm>
              <a:off x="2425440" y="4965475"/>
              <a:ext cx="1248937" cy="326807"/>
            </a:xfrm>
            <a:prstGeom prst="trapezoid">
              <a:avLst/>
            </a:prstGeom>
            <a:solidFill>
              <a:srgbClr val="00B050"/>
            </a:solidFill>
            <a:ln>
              <a:noFill/>
            </a:ln>
          </p:spPr>
          <p:txBody>
            <a:bodyPr rot="0" spcFirstLastPara="0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Qualcomm Office Regular"/>
                <a:ea typeface="+mn-ea"/>
                <a:cs typeface="+mn-cs"/>
              </a:endParaRPr>
            </a:p>
          </p:txBody>
        </p:sp>
        <p:sp>
          <p:nvSpPr>
            <p:cNvPr id="19" name="TextBox 201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BD26379E-9A9B-44B7-9008-B2B2BFCAC4F8}"/>
                </a:ext>
              </a:extLst>
            </p:cNvPr>
            <p:cNvSpPr txBox="1"/>
            <p:nvPr/>
          </p:nvSpPr>
          <p:spPr>
            <a:xfrm>
              <a:off x="1883786" y="4989151"/>
              <a:ext cx="609778" cy="311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  <a:ea typeface="+mn-ea"/>
                  <a:cs typeface="+mn-cs"/>
                </a:rPr>
                <a:t>12 </a:t>
              </a:r>
              <a:endPara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  <a:ea typeface="+mn-ea"/>
                  <a:cs typeface="+mn-cs"/>
                </a:rPr>
                <a:t>Edge</a:t>
              </a:r>
              <a:endPara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  <a:ea typeface="+mn-ea"/>
                <a:cs typeface="+mn-cs"/>
              </a:endParaRPr>
            </a:p>
          </p:txBody>
        </p:sp>
        <p:sp>
          <p:nvSpPr>
            <p:cNvPr id="20" name="TextBox 202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A7A56845-E618-447D-A772-3BAC7F5EB5A4}"/>
                </a:ext>
              </a:extLst>
            </p:cNvPr>
            <p:cNvSpPr txBox="1"/>
            <p:nvPr/>
          </p:nvSpPr>
          <p:spPr>
            <a:xfrm>
              <a:off x="6825728" y="5021742"/>
              <a:ext cx="609778" cy="311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  <a:ea typeface="+mn-ea"/>
                  <a:cs typeface="+mn-cs"/>
                </a:rPr>
                <a:t>11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  <a:ea typeface="+mn-ea"/>
                  <a:cs typeface="+mn-cs"/>
                </a:rPr>
                <a:t>Edge</a:t>
              </a:r>
              <a:endPara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  <a:ea typeface="+mn-ea"/>
                <a:cs typeface="+mn-cs"/>
              </a:endParaRPr>
            </a:p>
          </p:txBody>
        </p:sp>
        <p:sp>
          <p:nvSpPr>
            <p:cNvPr id="21" name="Trapezoid 203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82002AAA-6A87-4945-91DA-57276055C38E}"/>
                </a:ext>
              </a:extLst>
            </p:cNvPr>
            <p:cNvSpPr/>
            <p:nvPr/>
          </p:nvSpPr>
          <p:spPr bwMode="auto">
            <a:xfrm>
              <a:off x="4097297" y="4964990"/>
              <a:ext cx="1176491" cy="327292"/>
            </a:xfrm>
            <a:prstGeom prst="trapezoid">
              <a:avLst/>
            </a:prstGeom>
            <a:solidFill>
              <a:srgbClr val="00B050"/>
            </a:solidFill>
            <a:ln>
              <a:noFill/>
            </a:ln>
          </p:spPr>
          <p:txBody>
            <a:bodyPr rot="0" spcFirstLastPara="0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lvl="0"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endParaRPr lang="en-US" sz="1000" kern="0" dirty="0">
                <a:solidFill>
                  <a:prstClr val="black"/>
                </a:solidFill>
                <a:latin typeface="Qualcomm Office Regular"/>
              </a:endParaRPr>
            </a:p>
          </p:txBody>
        </p:sp>
        <p:sp>
          <p:nvSpPr>
            <p:cNvPr id="22" name="TextBox 205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70906E53-4B5E-4F3A-BA7F-18640DBB22C2}"/>
                </a:ext>
              </a:extLst>
            </p:cNvPr>
            <p:cNvSpPr txBox="1"/>
            <p:nvPr/>
          </p:nvSpPr>
          <p:spPr>
            <a:xfrm>
              <a:off x="2855163" y="4608941"/>
              <a:ext cx="3733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EHT 240MHz/160+80MHz</a:t>
              </a:r>
              <a:r>
                <a:rPr kumimoji="0" lang="en-US" sz="1600" b="0" i="0" u="none" strike="noStrike" kern="120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Tone Plan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23" name="TextBox 208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0ED82660-2B41-40A6-8A8A-65FE0C69C27B}"/>
                </a:ext>
              </a:extLst>
            </p:cNvPr>
            <p:cNvSpPr txBox="1"/>
            <p:nvPr/>
          </p:nvSpPr>
          <p:spPr>
            <a:xfrm>
              <a:off x="3589826" y="5021742"/>
              <a:ext cx="606298" cy="311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00" b="1" kern="0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  <a:ea typeface="+mn-ea"/>
                </a:rPr>
                <a:t>23</a:t>
              </a:r>
              <a:r>
                <a:rPr kumimoji="0" lang="en-US" sz="7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  <a:ea typeface="+mn-ea"/>
                  <a:cs typeface="+mn-cs"/>
                </a:rPr>
                <a:t> </a:t>
              </a:r>
              <a:endPara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00" b="1" kern="0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  <a:ea typeface="+mn-ea"/>
                </a:rPr>
                <a:t>Edge</a:t>
              </a:r>
              <a:endPara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  <a:ea typeface="+mn-ea"/>
                <a:cs typeface="+mn-cs"/>
              </a:endParaRPr>
            </a:p>
          </p:txBody>
        </p:sp>
        <p:sp>
          <p:nvSpPr>
            <p:cNvPr id="24" name="Trapezoid 209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9299FC0D-B31A-49E7-A1DC-330A77FFF3C4}"/>
                </a:ext>
              </a:extLst>
            </p:cNvPr>
            <p:cNvSpPr/>
            <p:nvPr/>
          </p:nvSpPr>
          <p:spPr bwMode="auto">
            <a:xfrm>
              <a:off x="5717361" y="4959216"/>
              <a:ext cx="1176491" cy="327292"/>
            </a:xfrm>
            <a:prstGeom prst="trapezoid">
              <a:avLst/>
            </a:prstGeom>
            <a:solidFill>
              <a:srgbClr val="00B050"/>
            </a:solidFill>
            <a:ln>
              <a:noFill/>
            </a:ln>
          </p:spPr>
          <p:txBody>
            <a:bodyPr rot="0" spcFirstLastPara="0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lvl="0"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defRPr/>
              </a:pPr>
              <a:endParaRPr lang="en-US" sz="1000" kern="0" dirty="0">
                <a:solidFill>
                  <a:prstClr val="black"/>
                </a:solidFill>
                <a:latin typeface="Qualcomm Office Regular"/>
              </a:endParaRPr>
            </a:p>
          </p:txBody>
        </p:sp>
        <p:sp>
          <p:nvSpPr>
            <p:cNvPr id="25" name="TextBox 210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399B4BB9-74B8-4CEC-B848-BCD80D8AD36E}"/>
                </a:ext>
              </a:extLst>
            </p:cNvPr>
            <p:cNvSpPr txBox="1"/>
            <p:nvPr/>
          </p:nvSpPr>
          <p:spPr>
            <a:xfrm>
              <a:off x="5211498" y="5021742"/>
              <a:ext cx="586587" cy="311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00" b="1" kern="0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  <a:ea typeface="+mn-ea"/>
                </a:rPr>
                <a:t>23</a:t>
              </a:r>
              <a:r>
                <a:rPr kumimoji="0" lang="en-US" sz="7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  <a:ea typeface="+mn-ea"/>
                  <a:cs typeface="+mn-cs"/>
                </a:rPr>
                <a:t> </a:t>
              </a:r>
              <a:endPara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00" b="1" kern="0" noProof="0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  <a:ea typeface="+mn-ea"/>
                </a:rPr>
                <a:t>Edge</a:t>
              </a:r>
              <a:endPara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115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905456"/>
            <a:ext cx="7886700" cy="3263504"/>
          </a:xfrm>
        </p:spPr>
        <p:txBody>
          <a:bodyPr/>
          <a:lstStyle/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pPr marL="0" indent="0"/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>
          <a:xfrm>
            <a:off x="4080669" y="6494463"/>
            <a:ext cx="528637" cy="363537"/>
          </a:xfrm>
        </p:spPr>
        <p:txBody>
          <a:bodyPr/>
          <a:lstStyle/>
          <a:p>
            <a:r>
              <a:rPr lang="en-GB" dirty="0" smtClean="0"/>
              <a:t>Slide 5</a:t>
            </a:r>
            <a:endParaRPr lang="en-GB" dirty="0"/>
          </a:p>
        </p:txBody>
      </p:sp>
      <p:sp>
        <p:nvSpPr>
          <p:cNvPr id="7" name="内容占位符 16"/>
          <p:cNvSpPr txBox="1">
            <a:spLocks/>
          </p:cNvSpPr>
          <p:nvPr/>
        </p:nvSpPr>
        <p:spPr bwMode="auto">
          <a:xfrm>
            <a:off x="712573" y="1718062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>
              <a:spcBef>
                <a:spcPts val="0"/>
              </a:spcBef>
            </a:pPr>
            <a:r>
              <a:rPr lang="en-US" sz="2000" b="0" kern="0" dirty="0" smtClean="0"/>
              <a:t>HE-LTF type and GI duration combinations for various HE PPDU formats [2]</a:t>
            </a:r>
          </a:p>
          <a:p>
            <a:pPr marL="0">
              <a:spcBef>
                <a:spcPts val="0"/>
              </a:spcBef>
            </a:pPr>
            <a:endParaRPr lang="en-US" kern="0" dirty="0" smtClean="0"/>
          </a:p>
          <a:p>
            <a:pPr marL="0">
              <a:spcBef>
                <a:spcPts val="0"/>
              </a:spcBef>
            </a:pPr>
            <a:endParaRPr lang="en-US" kern="0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5155" y="2389200"/>
            <a:ext cx="4679665" cy="4007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45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642486"/>
            <a:ext cx="7770813" cy="1065213"/>
          </a:xfrm>
        </p:spPr>
        <p:txBody>
          <a:bodyPr/>
          <a:lstStyle/>
          <a:p>
            <a:r>
              <a:rPr lang="en-US" altLang="zh-CN" dirty="0" smtClean="0"/>
              <a:t>320MHz/160+160MHz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905456"/>
            <a:ext cx="7886700" cy="3263504"/>
          </a:xfrm>
        </p:spPr>
        <p:txBody>
          <a:bodyPr/>
          <a:lstStyle/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pPr marL="0" indent="0"/>
            <a:endParaRPr lang="en-US" altLang="zh-CN" dirty="0" smtClean="0"/>
          </a:p>
          <a:p>
            <a:endParaRPr lang="zh-CN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1833966"/>
              </p:ext>
            </p:extLst>
          </p:nvPr>
        </p:nvGraphicFramePr>
        <p:xfrm>
          <a:off x="542546" y="1784500"/>
          <a:ext cx="7696204" cy="1752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1129"/>
                <a:gridCol w="6230670"/>
                <a:gridCol w="914405"/>
              </a:tblGrid>
              <a:tr h="217053"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Full bandwidth &amp; Preamble Puncturing Patterns</a:t>
                      </a:r>
                      <a:endParaRPr lang="zh-CN" alt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Note</a:t>
                      </a:r>
                      <a:endParaRPr lang="zh-CN" altLang="en-US" sz="1200" dirty="0"/>
                    </a:p>
                  </a:txBody>
                  <a:tcPr marL="68580" marR="68580" marT="34290" marB="34290"/>
                </a:tc>
              </a:tr>
              <a:tr h="150124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1x</a:t>
                      </a:r>
                      <a:r>
                        <a:rPr lang="en-US" altLang="zh-CN" sz="1200" baseline="0" dirty="0" smtClean="0"/>
                        <a:t> EHT LTF patterns</a:t>
                      </a:r>
                      <a:endParaRPr lang="zh-CN" alt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Case1 :</a:t>
                      </a:r>
                      <a:r>
                        <a:rPr lang="en-US" altLang="zh-CN" sz="1200" baseline="0" dirty="0" smtClean="0"/>
                        <a:t>  </a:t>
                      </a:r>
                      <a:r>
                        <a:rPr lang="en-US" altLang="zh-CN" sz="1200" dirty="0" smtClean="0"/>
                        <a:t>320MHz [1 1 1 1 1 1 1 1 1 1 1 1 1 1 1 1]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smtClean="0"/>
                        <a:t>Case2</a:t>
                      </a:r>
                      <a:r>
                        <a:rPr lang="zh-CN" altLang="en-US" sz="1200" b="0" dirty="0" smtClean="0"/>
                        <a:t>：</a:t>
                      </a:r>
                      <a:r>
                        <a:rPr lang="en-US" altLang="zh-CN" sz="1200" b="0" dirty="0" smtClean="0"/>
                        <a:t>280MHz [0 0 1 1 1 1 1 1 1 1 1 1 1 1 1 1]  Case3</a:t>
                      </a:r>
                      <a:r>
                        <a:rPr lang="zh-CN" altLang="en-US" sz="1200" b="0" dirty="0" smtClean="0"/>
                        <a:t>：</a:t>
                      </a:r>
                      <a:r>
                        <a:rPr lang="en-US" altLang="zh-CN" sz="1200" b="0" dirty="0" smtClean="0"/>
                        <a:t>280MHz [1 1 0 0 1 1 1 1 1 1 1 1 1 1 1 1]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smtClean="0"/>
                        <a:t>Case4</a:t>
                      </a:r>
                      <a:r>
                        <a:rPr lang="zh-CN" altLang="en-US" sz="1200" b="0" dirty="0" smtClean="0"/>
                        <a:t>：</a:t>
                      </a:r>
                      <a:r>
                        <a:rPr lang="en-US" altLang="zh-CN" sz="1200" b="0" dirty="0" smtClean="0"/>
                        <a:t>280MHz [1 1 1 1 0 0 1 1 1 1 1 1 1 1 1 1]  Case5</a:t>
                      </a:r>
                      <a:r>
                        <a:rPr lang="zh-CN" altLang="en-US" sz="1200" b="0" dirty="0" smtClean="0"/>
                        <a:t>：</a:t>
                      </a:r>
                      <a:r>
                        <a:rPr lang="en-US" altLang="zh-CN" sz="1200" b="0" dirty="0" smtClean="0"/>
                        <a:t>280MHz [1 1 1 1 1 1 0 0 1 1 1 1 1 1 1 1]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smtClean="0"/>
                        <a:t>Case6</a:t>
                      </a:r>
                      <a:r>
                        <a:rPr lang="zh-CN" altLang="en-US" sz="1200" b="0" dirty="0" smtClean="0"/>
                        <a:t>：</a:t>
                      </a:r>
                      <a:r>
                        <a:rPr lang="en-US" altLang="zh-CN" sz="1200" b="0" dirty="0" smtClean="0"/>
                        <a:t>280MHz [1 1 1 1 1 1 1 1 0 0 1 1 1 1 1 1]  Case7</a:t>
                      </a:r>
                      <a:r>
                        <a:rPr lang="zh-CN" altLang="en-US" sz="1200" b="0" dirty="0" smtClean="0"/>
                        <a:t>：</a:t>
                      </a:r>
                      <a:r>
                        <a:rPr lang="en-US" altLang="zh-CN" sz="1200" b="0" dirty="0" smtClean="0"/>
                        <a:t>280MHz [1 1 1 1 1 1 1 1 1 1 0 0 1 1 1 1]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smtClean="0"/>
                        <a:t>Case8</a:t>
                      </a:r>
                      <a:r>
                        <a:rPr lang="zh-CN" altLang="en-US" sz="1200" b="0" dirty="0" smtClean="0"/>
                        <a:t>：</a:t>
                      </a:r>
                      <a:r>
                        <a:rPr lang="en-US" altLang="zh-CN" sz="1200" b="0" dirty="0" smtClean="0"/>
                        <a:t>280MHz [1 1 1 1 1 1 1 1 1 1 1 1 0 0 1 1]  Case9</a:t>
                      </a:r>
                      <a:r>
                        <a:rPr lang="zh-CN" altLang="en-US" sz="1200" b="0" dirty="0" smtClean="0"/>
                        <a:t>：</a:t>
                      </a:r>
                      <a:r>
                        <a:rPr lang="en-US" altLang="zh-CN" sz="1200" b="0" dirty="0" smtClean="0"/>
                        <a:t>280MHz [1 1 1 1 1 1 1 1 1 1 1 1 1 1 0 0]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Case10: 240MHz [1 1 1 1 0 0 0 0 1 1 1 1 1 1 1 1]  Case11: 240MHz [1 1 1 1 1 1 1 1 0 0 0 0 1 1 1 1]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Case12: 240MHz [1 1 1 1 1 1 1 1 1 1 1 1 0 0 0 0]  Case13: 240MHz [0 0 0 0 1 1 1 1 1 1 1 1 1 1 1 1].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“1” stands</a:t>
                      </a:r>
                      <a:r>
                        <a:rPr lang="en-US" altLang="zh-CN" sz="1200" baseline="0" dirty="0" smtClean="0"/>
                        <a:t> for non-punctured 20MHz; “0” stands for punctured 20MHz.</a:t>
                      </a:r>
                      <a:endParaRPr lang="zh-CN" altLang="en-US" sz="12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>
          <a:xfrm>
            <a:off x="4080669" y="6494463"/>
            <a:ext cx="528637" cy="363537"/>
          </a:xfrm>
        </p:spPr>
        <p:txBody>
          <a:bodyPr/>
          <a:lstStyle/>
          <a:p>
            <a:r>
              <a:rPr lang="en-GB" dirty="0" smtClean="0"/>
              <a:t>Slide 6</a:t>
            </a:r>
            <a:endParaRPr lang="en-GB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3709203"/>
              </p:ext>
            </p:extLst>
          </p:nvPr>
        </p:nvGraphicFramePr>
        <p:xfrm>
          <a:off x="542546" y="3962400"/>
          <a:ext cx="6786293" cy="2207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757"/>
                <a:gridCol w="413702"/>
                <a:gridCol w="413702"/>
                <a:gridCol w="413702"/>
                <a:gridCol w="413703"/>
                <a:gridCol w="413702"/>
                <a:gridCol w="413702"/>
                <a:gridCol w="413702"/>
                <a:gridCol w="413702"/>
                <a:gridCol w="413703"/>
                <a:gridCol w="413703"/>
                <a:gridCol w="413702"/>
                <a:gridCol w="413702"/>
                <a:gridCol w="413703"/>
                <a:gridCol w="413703"/>
                <a:gridCol w="413703"/>
              </a:tblGrid>
              <a:tr h="122697"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 marL="68580" marR="68580" marT="34290" marB="34290"/>
                </a:tc>
                <a:tc gridSpan="14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Full</a:t>
                      </a:r>
                      <a:r>
                        <a:rPr lang="en-US" altLang="zh-CN" sz="1200" baseline="0" dirty="0" smtClean="0"/>
                        <a:t> bandwidth  preamble puncturing </a:t>
                      </a:r>
                      <a:r>
                        <a:rPr lang="en-US" altLang="zh-CN" sz="1200" dirty="0" smtClean="0"/>
                        <a:t>&amp; MRU Patterns</a:t>
                      </a:r>
                      <a:endParaRPr lang="zh-CN" altLang="en-US" sz="120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/>
                </a:tc>
              </a:tr>
              <a:tr h="1028700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100" baseline="0" dirty="0" smtClean="0"/>
                        <a:t>2x &amp; 4x EHT LTF patterns</a:t>
                      </a:r>
                      <a:endParaRPr lang="zh-CN" altLang="en-US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RUsize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RU26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RU52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RU26+RU52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RU106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RU26+RU106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RU242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RU484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RU242+RU484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RU996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RU484+RU996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RU2x996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3x996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RU3x996+RU484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4x996</a:t>
                      </a:r>
                    </a:p>
                  </a:txBody>
                  <a:tcPr marL="68580" marR="68580" marT="34290" marB="34290"/>
                </a:tc>
              </a:tr>
              <a:tr h="92735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Options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36x4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16x4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4x4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8x4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4x4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4x4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2x4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4x4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1x4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4x2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574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Design Methods[3-4]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Option 1: Based on 80MHz EHT-LTF:</a:t>
            </a:r>
          </a:p>
          <a:p>
            <a:r>
              <a:rPr lang="en-US" altLang="zh-CN" dirty="0"/>
              <a:t>	</a:t>
            </a:r>
            <a:r>
              <a:rPr lang="en-US" altLang="zh-CN" b="0" dirty="0">
                <a:solidFill>
                  <a:schemeClr val="tx1"/>
                </a:solidFill>
              </a:rPr>
              <a:t>Repeat 11ax 8</a:t>
            </a:r>
            <a:r>
              <a:rPr lang="en-US" altLang="zh-CN" b="0" dirty="0" smtClean="0">
                <a:solidFill>
                  <a:schemeClr val="tx1"/>
                </a:solidFill>
              </a:rPr>
              <a:t>0MHz </a:t>
            </a:r>
            <a:r>
              <a:rPr lang="en-US" altLang="zh-CN" b="0" dirty="0">
                <a:solidFill>
                  <a:schemeClr val="tx1"/>
                </a:solidFill>
              </a:rPr>
              <a:t>LTF sequences and apply the    	  </a:t>
            </a:r>
            <a:r>
              <a:rPr lang="en-US" altLang="zh-CN" b="0" dirty="0" smtClean="0">
                <a:solidFill>
                  <a:schemeClr val="tx1"/>
                </a:solidFill>
              </a:rPr>
              <a:t>coefficient </a:t>
            </a:r>
            <a:r>
              <a:rPr lang="en-US" altLang="zh-CN" b="0" dirty="0">
                <a:solidFill>
                  <a:schemeClr val="tx1"/>
                </a:solidFill>
              </a:rPr>
              <a:t>value on </a:t>
            </a:r>
            <a:r>
              <a:rPr lang="en-US" altLang="zh-CN" b="0" dirty="0" smtClean="0">
                <a:solidFill>
                  <a:schemeClr val="tx1"/>
                </a:solidFill>
              </a:rPr>
              <a:t>each 80MHz.</a:t>
            </a:r>
            <a:endParaRPr lang="en-US" altLang="zh-CN" b="0" dirty="0">
              <a:solidFill>
                <a:schemeClr val="tx1"/>
              </a:solidFill>
            </a:endParaRPr>
          </a:p>
          <a:p>
            <a:endParaRPr lang="en-US" altLang="zh-CN" dirty="0" smtClean="0"/>
          </a:p>
          <a:p>
            <a:r>
              <a:rPr lang="en-US" altLang="zh-CN" dirty="0" smtClean="0"/>
              <a:t>Option 2: Based on partial of 80MHz EHT-LTF.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</a:t>
            </a:r>
            <a:r>
              <a:rPr lang="en-US" altLang="zh-CN" b="0" dirty="0" smtClean="0"/>
              <a:t>For 1x and 4x LTF  </a:t>
            </a:r>
            <a:r>
              <a:rPr lang="en-US" altLang="zh-CN" b="0" dirty="0">
                <a:solidFill>
                  <a:schemeClr val="tx1"/>
                </a:solidFill>
              </a:rPr>
              <a:t>r</a:t>
            </a:r>
            <a:r>
              <a:rPr lang="en-US" altLang="zh-CN" b="0" dirty="0" smtClean="0">
                <a:solidFill>
                  <a:schemeClr val="tx1"/>
                </a:solidFill>
              </a:rPr>
              <a:t>epeat </a:t>
            </a:r>
            <a:r>
              <a:rPr lang="en-US" altLang="zh-CN" b="0" dirty="0">
                <a:solidFill>
                  <a:schemeClr val="tx1"/>
                </a:solidFill>
              </a:rPr>
              <a:t>11ax 80MHz LTF sequences and apply the </a:t>
            </a:r>
            <a:r>
              <a:rPr lang="en-US" altLang="zh-CN" b="0" dirty="0" smtClean="0">
                <a:solidFill>
                  <a:schemeClr val="tx1"/>
                </a:solidFill>
              </a:rPr>
              <a:t>coefficient </a:t>
            </a:r>
            <a:r>
              <a:rPr lang="en-US" altLang="zh-CN" b="0" dirty="0">
                <a:solidFill>
                  <a:schemeClr val="tx1"/>
                </a:solidFill>
              </a:rPr>
              <a:t>value on the </a:t>
            </a:r>
            <a:r>
              <a:rPr lang="en-US" altLang="zh-CN" b="0" dirty="0" smtClean="0">
                <a:solidFill>
                  <a:schemeClr val="tx1"/>
                </a:solidFill>
              </a:rPr>
              <a:t>first - second part of 80MHz LTF.</a:t>
            </a:r>
          </a:p>
          <a:p>
            <a:r>
              <a:rPr lang="en-US" altLang="zh-CN" b="0" dirty="0">
                <a:solidFill>
                  <a:schemeClr val="tx1"/>
                </a:solidFill>
              </a:rPr>
              <a:t> </a:t>
            </a:r>
            <a:r>
              <a:rPr lang="en-US" altLang="zh-CN" b="0" dirty="0" smtClean="0">
                <a:solidFill>
                  <a:schemeClr val="tx1"/>
                </a:solidFill>
              </a:rPr>
              <a:t>   For 2x LTF  repeat 11ax 80MHz LTF sequences and apply the coefficient </a:t>
            </a:r>
            <a:r>
              <a:rPr lang="en-US" altLang="zh-CN" b="0" dirty="0">
                <a:solidFill>
                  <a:schemeClr val="tx1"/>
                </a:solidFill>
              </a:rPr>
              <a:t>value on </a:t>
            </a:r>
            <a:r>
              <a:rPr lang="en-US" altLang="zh-CN" b="0" dirty="0" smtClean="0">
                <a:solidFill>
                  <a:schemeClr val="tx1"/>
                </a:solidFill>
              </a:rPr>
              <a:t>the first - fifth part of 80MHz LTF.</a:t>
            </a:r>
            <a:endParaRPr lang="en-US" altLang="zh-CN" b="0" dirty="0">
              <a:solidFill>
                <a:schemeClr val="tx1"/>
              </a:solidFill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2020-06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85265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Simulation Parameters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0" dirty="0"/>
              <a:t>EHT-LTFs type: </a:t>
            </a:r>
            <a:r>
              <a:rPr lang="en-US" altLang="zh-CN" b="0" dirty="0" smtClean="0"/>
              <a:t>1x  2x and 4x symbol </a:t>
            </a:r>
            <a:r>
              <a:rPr lang="en-US" altLang="zh-CN" b="0" dirty="0"/>
              <a:t>duration</a:t>
            </a:r>
          </a:p>
          <a:p>
            <a:r>
              <a:rPr lang="en-US" altLang="zh-CN" b="0" dirty="0"/>
              <a:t>RU </a:t>
            </a:r>
            <a:r>
              <a:rPr lang="en-US" altLang="zh-CN" b="0" dirty="0" smtClean="0"/>
              <a:t>or aggregated RU size</a:t>
            </a:r>
            <a:r>
              <a:rPr lang="en-US" altLang="zh-CN" b="0" dirty="0"/>
              <a:t>: </a:t>
            </a:r>
            <a:r>
              <a:rPr lang="en-US" altLang="zh-CN" b="0" dirty="0" smtClean="0"/>
              <a:t>page 6</a:t>
            </a:r>
          </a:p>
          <a:p>
            <a:r>
              <a:rPr lang="en-US" altLang="zh-CN" b="0" dirty="0" smtClean="0"/>
              <a:t>P </a:t>
            </a:r>
            <a:r>
              <a:rPr lang="en-US" altLang="zh-CN" b="0" dirty="0"/>
              <a:t>matrices of dimension: </a:t>
            </a:r>
            <a:r>
              <a:rPr lang="en-US" altLang="zh-CN" b="0" dirty="0" smtClean="0"/>
              <a:t>4x4  8x8  6x6  12x12  16x16</a:t>
            </a:r>
            <a:endParaRPr lang="en-US" altLang="zh-CN" b="0" dirty="0"/>
          </a:p>
          <a:p>
            <a:r>
              <a:rPr lang="en-US" altLang="zh-CN" b="0" dirty="0"/>
              <a:t>Pilot </a:t>
            </a:r>
            <a:r>
              <a:rPr lang="en-US" altLang="zh-CN" b="0" dirty="0" smtClean="0"/>
              <a:t>position[5]: passes SPs [1]</a:t>
            </a:r>
          </a:p>
          <a:p>
            <a:r>
              <a:rPr lang="en-US" altLang="zh-CN" b="0" dirty="0"/>
              <a:t> </a:t>
            </a:r>
            <a:r>
              <a:rPr lang="en-US" altLang="zh-CN" b="0" dirty="0" smtClean="0"/>
              <a:t>                           single stream pilot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2020-06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58071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320MHz 1x EHT-LTF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6912" y="1600200"/>
            <a:ext cx="7770813" cy="4113213"/>
          </a:xfrm>
        </p:spPr>
        <p:txBody>
          <a:bodyPr/>
          <a:lstStyle/>
          <a:p>
            <a:r>
              <a:rPr lang="en-US" altLang="zh-CN" dirty="0" smtClean="0"/>
              <a:t>Option 1: </a:t>
            </a:r>
          </a:p>
          <a:p>
            <a:r>
              <a:rPr lang="en-US" altLang="zh-CN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	</a:t>
            </a:r>
            <a:r>
              <a:rPr lang="en-US" altLang="zh-CN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320MHz </a:t>
            </a:r>
            <a:r>
              <a:rPr lang="en-US" altLang="zh-CN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1x EHT-LTF = [HE-</a:t>
            </a:r>
            <a:r>
              <a:rPr lang="en-US" altLang="ko-KR" b="0" dirty="0" smtClean="0"/>
              <a:t>LTF</a:t>
            </a:r>
            <a:r>
              <a:rPr lang="en-US" altLang="ko-KR" b="0" baseline="-25000" dirty="0" smtClean="0"/>
              <a:t>80MHz_1x</a:t>
            </a:r>
            <a:r>
              <a:rPr lang="en-US" altLang="zh-CN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</a:t>
            </a:r>
            <a:r>
              <a:rPr lang="en-US" altLang="zh-CN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</a:t>
            </a:r>
            <a:r>
              <a:rPr lang="en-US" altLang="zh-CN" b="0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 </a:t>
            </a:r>
            <a:r>
              <a:rPr lang="en-US" altLang="zh-CN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en-US" altLang="zh-CN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b="0" dirty="0"/>
              <a:t>LTF</a:t>
            </a:r>
            <a:r>
              <a:rPr lang="en-US" altLang="ko-KR" b="0" baseline="-25000" dirty="0"/>
              <a:t>80MHz_1x</a:t>
            </a:r>
            <a:r>
              <a:rPr lang="en-US" altLang="zh-CN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</a:t>
            </a:r>
            <a:r>
              <a:rPr lang="en-US" altLang="zh-CN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</a:t>
            </a:r>
            <a:r>
              <a:rPr lang="en-US" altLang="zh-CN" b="0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</a:t>
            </a:r>
            <a:r>
              <a:rPr lang="en-US" altLang="zh-CN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en-US" altLang="zh-CN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en-US" altLang="zh-CN" b="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en-US" altLang="zh-CN" b="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en-US" altLang="zh-CN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)*</a:t>
            </a:r>
            <a:r>
              <a:rPr lang="en-US" altLang="zh-CN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HE-</a:t>
            </a:r>
            <a:r>
              <a:rPr lang="en-US" altLang="ko-KR" b="0" dirty="0"/>
              <a:t>LTF</a:t>
            </a:r>
            <a:r>
              <a:rPr lang="en-US" altLang="ko-KR" b="0" baseline="-25000" dirty="0"/>
              <a:t>80MHz_1x</a:t>
            </a:r>
            <a:r>
              <a:rPr lang="en-US" altLang="zh-CN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</a:t>
            </a:r>
            <a:r>
              <a:rPr lang="en-US" altLang="zh-CN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</a:t>
            </a:r>
            <a:r>
              <a:rPr lang="en-US" altLang="zh-CN" b="0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  </a:t>
            </a:r>
            <a:r>
              <a:rPr lang="en-US" altLang="zh-CN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en-US" altLang="zh-CN" b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en-US" altLang="zh-CN" b="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en-US" altLang="zh-CN" b="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en-US" altLang="zh-CN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)*HE-</a:t>
            </a:r>
            <a:r>
              <a:rPr lang="en-US" altLang="ko-KR" b="0" dirty="0" smtClean="0"/>
              <a:t>LTF</a:t>
            </a:r>
            <a:r>
              <a:rPr lang="en-US" altLang="ko-KR" b="0" baseline="-25000" dirty="0" smtClean="0"/>
              <a:t>80MHz_1x</a:t>
            </a:r>
            <a:r>
              <a:rPr lang="en-US" altLang="zh-CN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];</a:t>
            </a:r>
          </a:p>
          <a:p>
            <a:r>
              <a:rPr lang="en-US" altLang="zh-CN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Coefficient values = [1  1  -1 -1]</a:t>
            </a:r>
            <a:endParaRPr lang="en-US" altLang="zh-CN" dirty="0" smtClean="0"/>
          </a:p>
          <a:p>
            <a:r>
              <a:rPr lang="en-US" altLang="zh-CN" dirty="0"/>
              <a:t>Option 2: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2020-06</a:t>
            </a:r>
            <a:endParaRPr lang="en-GB" altLang="zh-CN" dirty="0"/>
          </a:p>
        </p:txBody>
      </p:sp>
      <p:sp>
        <p:nvSpPr>
          <p:cNvPr id="6" name="矩形 5"/>
          <p:cNvSpPr/>
          <p:nvPr/>
        </p:nvSpPr>
        <p:spPr>
          <a:xfrm>
            <a:off x="1066800" y="4191000"/>
            <a:ext cx="7543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320MHz 1x </a:t>
            </a:r>
            <a:r>
              <a:rPr lang="en-US" altLang="zh-CN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EHT-LTF = [HE-</a:t>
            </a:r>
            <a:r>
              <a:rPr lang="en-US" altLang="ko-KR" dirty="0" smtClean="0">
                <a:solidFill>
                  <a:schemeClr val="tx1"/>
                </a:solidFill>
              </a:rPr>
              <a:t>LTF</a:t>
            </a:r>
            <a:r>
              <a:rPr lang="en-US" altLang="ko-KR" baseline="-25000" dirty="0" smtClean="0">
                <a:solidFill>
                  <a:schemeClr val="tx1"/>
                </a:solidFill>
              </a:rPr>
              <a:t>80MHz_left_1x</a:t>
            </a:r>
            <a:r>
              <a:rPr lang="en-US" altLang="zh-CN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0  </a:t>
            </a:r>
            <a:r>
              <a:rPr lang="en-US" altLang="zh-CN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en-US" altLang="zh-CN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)* HE-</a:t>
            </a:r>
            <a:r>
              <a:rPr lang="en-US" altLang="ko-KR" dirty="0" smtClean="0">
                <a:solidFill>
                  <a:schemeClr val="tx1"/>
                </a:solidFill>
              </a:rPr>
              <a:t>LTF</a:t>
            </a:r>
            <a:r>
              <a:rPr lang="en-US" altLang="ko-KR" baseline="-25000" dirty="0" smtClean="0">
                <a:solidFill>
                  <a:schemeClr val="tx1"/>
                </a:solidFill>
              </a:rPr>
              <a:t>80MHz_right_1x</a:t>
            </a:r>
            <a:r>
              <a:rPr lang="en-US" altLang="zh-CN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en-US" altLang="zh-CN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</a:t>
            </a:r>
            <a:r>
              <a:rPr lang="en-US" altLang="zh-CN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</a:t>
            </a:r>
            <a:r>
              <a:rPr lang="en-US" altLang="zh-CN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HE-</a:t>
            </a:r>
            <a:r>
              <a:rPr lang="en-US" altLang="ko-KR" dirty="0" smtClean="0">
                <a:solidFill>
                  <a:schemeClr val="tx1"/>
                </a:solidFill>
              </a:rPr>
              <a:t>LTF</a:t>
            </a:r>
            <a:r>
              <a:rPr lang="en-US" altLang="ko-KR" baseline="-25000" dirty="0" smtClean="0">
                <a:solidFill>
                  <a:schemeClr val="tx1"/>
                </a:solidFill>
              </a:rPr>
              <a:t>80MHz_left_1x</a:t>
            </a:r>
            <a:r>
              <a:rPr lang="en-US" altLang="zh-CN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0  HE-</a:t>
            </a:r>
            <a:r>
              <a:rPr lang="en-US" altLang="ko-KR" dirty="0" smtClean="0">
                <a:solidFill>
                  <a:schemeClr val="tx1"/>
                </a:solidFill>
              </a:rPr>
              <a:t>LTF</a:t>
            </a:r>
            <a:r>
              <a:rPr lang="en-US" altLang="ko-KR" baseline="-25000" dirty="0" smtClean="0">
                <a:solidFill>
                  <a:schemeClr val="tx1"/>
                </a:solidFill>
              </a:rPr>
              <a:t>80MHz_right_1x</a:t>
            </a:r>
            <a:r>
              <a:rPr lang="en-US" altLang="zh-CN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en-US" altLang="zh-CN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</a:t>
            </a:r>
            <a:r>
              <a:rPr lang="en-US" altLang="zh-CN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</a:t>
            </a:r>
            <a:r>
              <a:rPr lang="en-US" altLang="zh-CN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HE-</a:t>
            </a:r>
            <a:r>
              <a:rPr lang="en-US" altLang="ko-KR" dirty="0" smtClean="0">
                <a:solidFill>
                  <a:schemeClr val="tx1"/>
                </a:solidFill>
              </a:rPr>
              <a:t>LTF</a:t>
            </a:r>
            <a:r>
              <a:rPr lang="en-US" altLang="ko-KR" baseline="-25000" dirty="0" smtClean="0">
                <a:solidFill>
                  <a:schemeClr val="tx1"/>
                </a:solidFill>
              </a:rPr>
              <a:t>80MHz_left_1x</a:t>
            </a:r>
            <a:r>
              <a:rPr lang="en-US" altLang="zh-CN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0  HE-</a:t>
            </a:r>
            <a:r>
              <a:rPr lang="en-US" altLang="ko-KR" dirty="0" smtClean="0">
                <a:solidFill>
                  <a:schemeClr val="tx1"/>
                </a:solidFill>
              </a:rPr>
              <a:t>LTF</a:t>
            </a:r>
            <a:r>
              <a:rPr lang="en-US" altLang="ko-KR" baseline="-25000" dirty="0" smtClean="0">
                <a:solidFill>
                  <a:schemeClr val="tx1"/>
                </a:solidFill>
              </a:rPr>
              <a:t>80MHz_right_1x</a:t>
            </a:r>
            <a:r>
              <a:rPr lang="en-US" altLang="zh-CN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</a:t>
            </a:r>
            <a:r>
              <a:rPr lang="en-US" altLang="zh-CN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</a:t>
            </a:r>
            <a:r>
              <a:rPr lang="en-US" altLang="zh-CN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</a:t>
            </a:r>
            <a:r>
              <a:rPr lang="en-US" altLang="zh-CN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</a:t>
            </a:r>
            <a:r>
              <a:rPr lang="en-US" altLang="zh-CN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en-US" altLang="zh-CN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)*HE-</a:t>
            </a:r>
            <a:r>
              <a:rPr lang="en-US" altLang="ko-KR" dirty="0" smtClean="0">
                <a:solidFill>
                  <a:schemeClr val="tx1"/>
                </a:solidFill>
              </a:rPr>
              <a:t>LTF</a:t>
            </a:r>
            <a:r>
              <a:rPr lang="en-US" altLang="ko-KR" baseline="-25000" dirty="0" smtClean="0">
                <a:solidFill>
                  <a:schemeClr val="tx1"/>
                </a:solidFill>
              </a:rPr>
              <a:t>80MHz_left_1x</a:t>
            </a:r>
            <a:r>
              <a:rPr lang="en-US" altLang="zh-CN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0  </a:t>
            </a:r>
            <a:r>
              <a:rPr lang="en-US" altLang="zh-CN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en-US" altLang="zh-CN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)* </a:t>
            </a:r>
            <a:r>
              <a:rPr lang="en-US" altLang="zh-CN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dirty="0">
                <a:solidFill>
                  <a:schemeClr val="tx1"/>
                </a:solidFill>
              </a:rPr>
              <a:t>LTF</a:t>
            </a:r>
            <a:r>
              <a:rPr lang="en-US" altLang="ko-KR" baseline="-25000" dirty="0">
                <a:solidFill>
                  <a:schemeClr val="tx1"/>
                </a:solidFill>
              </a:rPr>
              <a:t>80MHz_right_1x</a:t>
            </a:r>
            <a:r>
              <a:rPr lang="en-US" altLang="zh-CN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];</a:t>
            </a:r>
            <a:endParaRPr lang="en-US" altLang="zh-CN" dirty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104900" y="5945326"/>
            <a:ext cx="55715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Coefficient </a:t>
            </a:r>
            <a:r>
              <a:rPr lang="en-US" altLang="zh-CN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values = [</a:t>
            </a:r>
            <a:r>
              <a:rPr lang="en-US" altLang="zh-CN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  -1  1  1  1  1  -1  -1]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41663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9_主题1">
  <a:themeElements>
    <a:clrScheme name="default 5">
      <a:dk1>
        <a:srgbClr val="000000"/>
      </a:dk1>
      <a:lt1>
        <a:srgbClr val="FFFFFF"/>
      </a:lt1>
      <a:dk2>
        <a:srgbClr val="990000"/>
      </a:dk2>
      <a:lt2>
        <a:srgbClr val="B2B2B2"/>
      </a:lt2>
      <a:accent1>
        <a:srgbClr val="FFCC66"/>
      </a:accent1>
      <a:accent2>
        <a:srgbClr val="FFCC99"/>
      </a:accent2>
      <a:accent3>
        <a:srgbClr val="FFFFFF"/>
      </a:accent3>
      <a:accent4>
        <a:srgbClr val="000000"/>
      </a:accent4>
      <a:accent5>
        <a:srgbClr val="FFE2B8"/>
      </a:accent5>
      <a:accent6>
        <a:srgbClr val="E7B98A"/>
      </a:accent6>
      <a:hlink>
        <a:srgbClr val="FF9900"/>
      </a:hlink>
      <a:folHlink>
        <a:srgbClr val="990000"/>
      </a:folHlink>
    </a:clrScheme>
    <a:fontScheme name="default">
      <a:majorFont>
        <a:latin typeface="FrutigerNext LT Medium"/>
        <a:ea typeface="华文细黑"/>
        <a:cs typeface="宋体"/>
      </a:majorFont>
      <a:minorFont>
        <a:latin typeface="FrutigerNext LT Medium"/>
        <a:ea typeface="华文细黑"/>
        <a:cs typeface="宋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solidFill>
            <a:schemeClr val="tx1"/>
          </a:solidFill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CC9900"/>
          </a:buClr>
          <a:buSzTx/>
          <a:buFont typeface="Wingdings" pitchFamily="2" charset="2"/>
          <a:buChar char="n"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charset="-122"/>
          </a:defRPr>
        </a:defPPr>
      </a:lstStyle>
    </a:spDef>
    <a:lnDef>
      <a:spPr bwMode="auto">
        <a:ln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990000"/>
        </a:dk2>
        <a:lt2>
          <a:srgbClr val="808080"/>
        </a:lt2>
        <a:accent1>
          <a:srgbClr val="99CCFF"/>
        </a:accent1>
        <a:accent2>
          <a:srgbClr val="669900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5C8A00"/>
        </a:accent6>
        <a:hlink>
          <a:srgbClr val="FF99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99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7B95C"/>
        </a:accent6>
        <a:hlink>
          <a:srgbClr val="FF99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99CC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FF99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FFCA"/>
        </a:accent5>
        <a:accent6>
          <a:srgbClr val="8AB9B9"/>
        </a:accent6>
        <a:hlink>
          <a:srgbClr val="0099CC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8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9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0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1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69263</TotalTime>
  <Words>3493</Words>
  <Application>Microsoft Office PowerPoint</Application>
  <PresentationFormat>全屏显示(4:3)</PresentationFormat>
  <Paragraphs>1614</Paragraphs>
  <Slides>26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26</vt:i4>
      </vt:variant>
    </vt:vector>
  </HeadingPairs>
  <TitlesOfParts>
    <vt:vector size="43" baseType="lpstr">
      <vt:lpstr>Arial Unicode MS</vt:lpstr>
      <vt:lpstr>FrutigerNext LT Bold</vt:lpstr>
      <vt:lpstr>FrutigerNext LT Medium</vt:lpstr>
      <vt:lpstr>MS Gothic</vt:lpstr>
      <vt:lpstr>MS PGothic</vt:lpstr>
      <vt:lpstr>Qualcomm Office Regular</vt:lpstr>
      <vt:lpstr>黑体</vt:lpstr>
      <vt:lpstr>华文细黑</vt:lpstr>
      <vt:lpstr>宋体</vt:lpstr>
      <vt:lpstr>Arial</vt:lpstr>
      <vt:lpstr>Calibri</vt:lpstr>
      <vt:lpstr>Tahoma</vt:lpstr>
      <vt:lpstr>Times New Roman</vt:lpstr>
      <vt:lpstr>Wingdings</vt:lpstr>
      <vt:lpstr>Office Theme</vt:lpstr>
      <vt:lpstr>9_主题1</vt:lpstr>
      <vt:lpstr>1_Office Theme</vt:lpstr>
      <vt:lpstr>EHT-LTFs Sequences Design</vt:lpstr>
      <vt:lpstr>Abstract</vt:lpstr>
      <vt:lpstr>Introduction</vt:lpstr>
      <vt:lpstr>Introduction</vt:lpstr>
      <vt:lpstr>Introduction</vt:lpstr>
      <vt:lpstr>320MHz/160+160MHz</vt:lpstr>
      <vt:lpstr>Design Methods[3-4] </vt:lpstr>
      <vt:lpstr>Simulation Parameters</vt:lpstr>
      <vt:lpstr>320MHz 1x EHT-LTF</vt:lpstr>
      <vt:lpstr>320MHz 1x EHT-LTF</vt:lpstr>
      <vt:lpstr>320MHz 2x EHT-LTF</vt:lpstr>
      <vt:lpstr>320MHz 2x EHT-LTF</vt:lpstr>
      <vt:lpstr>320MHz 2x EHT-LTF </vt:lpstr>
      <vt:lpstr>320MHz 2x EHT-LTF </vt:lpstr>
      <vt:lpstr>320MHz 2x EHT-LTF </vt:lpstr>
      <vt:lpstr>320MHz 4x EHT-LTF</vt:lpstr>
      <vt:lpstr>320MHz 4x EHT-LTF</vt:lpstr>
      <vt:lpstr>320MHz 4x EHT-LTF </vt:lpstr>
      <vt:lpstr>320MHz 4x EHT-LTF</vt:lpstr>
      <vt:lpstr>Conclusion</vt:lpstr>
      <vt:lpstr>References</vt:lpstr>
      <vt:lpstr>Straw Poll 1</vt:lpstr>
      <vt:lpstr>Straw Poll 2</vt:lpstr>
      <vt:lpstr>Straw Poll 3</vt:lpstr>
      <vt:lpstr>Appendix: QAM Data PAPR</vt:lpstr>
      <vt:lpstr>Appendix </vt:lpstr>
    </vt:vector>
  </TitlesOfParts>
  <Company>Huawei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 Coordination in EHT</dc:title>
  <dc:creator>Dandan Liang（Huawei）</dc:creator>
  <cp:lastModifiedBy>Liangdandan (2012)</cp:lastModifiedBy>
  <cp:revision>1434</cp:revision>
  <cp:lastPrinted>1601-01-01T00:00:00Z</cp:lastPrinted>
  <dcterms:created xsi:type="dcterms:W3CDTF">2015-10-31T00:33:08Z</dcterms:created>
  <dcterms:modified xsi:type="dcterms:W3CDTF">2020-06-20T01:37:52Z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(3)wuAwdeVyxhoPe2VxRDNC5L3dIonRsOBUv6u0QIXehirhiVafro42cHqlK4OpaB98UAxDAawx
0bazUR8WzuWt7vZ/eztP4ap5OwDYS60Kk72oP+SJp6mYyVjrauFWdEUX3WD9wMNeOnvFY4nm
Tk8mwWhl6LFauk2xbDJ0rdMCtv366t53oDUk3+Jev1i/9KDNuujL8AntpeeIkRGygC9R3DHg
+KamQtF3Y1vSr8TY2x</vt:lpwstr>
  </property>
  <property fmtid="{D5CDD505-2E9C-101B-9397-08002B2CF9AE}" pid="3" name="_2015_ms_pID_7253431">
    <vt:lpwstr>0NtH/zjfc6uh1Lo48f83opi+9Rh3334YEZZTQVYWioVEJTtWEeDhZH
rooH8H79qHPslboiiAtToAeLwibdIF4FdD4ZR1l6ZreVvRivPG2n/JflHSHt6bNAjp/xpeM/
lREYAB8YEtwwh2BTJFvgzrXAHkGIGccKQRddN6IYJFLNUzsIl2fuksAxN74vAbp7U/YSegEU
HlpbCDQ+bNmwZ4it4siXmVU3kQyNKjsqpOFk</vt:lpwstr>
  </property>
  <property fmtid="{D5CDD505-2E9C-101B-9397-08002B2CF9AE}" pid="4" name="_2015_ms_pID_7253432">
    <vt:lpwstr>nQ==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1577245383</vt:lpwstr>
  </property>
</Properties>
</file>