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1" r:id="rId3"/>
  </p:sldMasterIdLst>
  <p:notesMasterIdLst>
    <p:notesMasterId r:id="rId30"/>
  </p:notesMasterIdLst>
  <p:handoutMasterIdLst>
    <p:handoutMasterId r:id="rId31"/>
  </p:handoutMasterIdLst>
  <p:sldIdLst>
    <p:sldId id="256" r:id="rId4"/>
    <p:sldId id="375" r:id="rId5"/>
    <p:sldId id="376" r:id="rId6"/>
    <p:sldId id="377" r:id="rId7"/>
    <p:sldId id="332" r:id="rId8"/>
    <p:sldId id="374" r:id="rId9"/>
    <p:sldId id="337" r:id="rId10"/>
    <p:sldId id="352" r:id="rId11"/>
    <p:sldId id="338" r:id="rId12"/>
    <p:sldId id="340" r:id="rId13"/>
    <p:sldId id="341" r:id="rId14"/>
    <p:sldId id="364" r:id="rId15"/>
    <p:sldId id="369" r:id="rId16"/>
    <p:sldId id="379" r:id="rId17"/>
    <p:sldId id="378" r:id="rId18"/>
    <p:sldId id="388" r:id="rId19"/>
    <p:sldId id="380" r:id="rId20"/>
    <p:sldId id="381" r:id="rId21"/>
    <p:sldId id="365" r:id="rId22"/>
    <p:sldId id="389" r:id="rId23"/>
    <p:sldId id="384" r:id="rId24"/>
    <p:sldId id="385" r:id="rId25"/>
    <p:sldId id="386" r:id="rId26"/>
    <p:sldId id="387" r:id="rId27"/>
    <p:sldId id="382" r:id="rId28"/>
    <p:sldId id="383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>
      <p:ext uri="{19B8F6BF-5375-455C-9EA6-DF929625EA0E}">
        <p15:presenceInfo xmlns:p15="http://schemas.microsoft.com/office/powerpoint/2012/main" userId="S-1-5-21-147214757-305610072-1517763936-48546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3" autoAdjust="0"/>
    <p:restoredTop sz="96349" autoAdjust="0"/>
  </p:normalViewPr>
  <p:slideViewPr>
    <p:cSldViewPr>
      <p:cViewPr varScale="1">
        <p:scale>
          <a:sx n="70" d="100"/>
          <a:sy n="70" d="100"/>
        </p:scale>
        <p:origin x="596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</a:t>
            </a:r>
            <a:r>
              <a:rPr lang="en-GB" dirty="0" err="1" smtClean="0">
                <a:solidFill>
                  <a:srgbClr val="FFFFFF"/>
                </a:solidFill>
              </a:rPr>
              <a:t>etc</a:t>
            </a:r>
            <a:r>
              <a:rPr lang="en-GB" dirty="0" smtClean="0">
                <a:solidFill>
                  <a:srgbClr val="FFFFFF"/>
                </a:solidFill>
              </a:rPr>
              <a:t>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9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dirty="0" smtClean="0"/>
              <a:t> Liang, et al., Huawei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6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9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7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8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87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38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88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7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 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2020-05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802.11-20/0926r0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2020-05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802.11-20/</a:t>
            </a:r>
            <a:r>
              <a:rPr lang="en-US" altLang="zh-CN" sz="1800" b="1" dirty="0" err="1" smtClean="0">
                <a:solidFill>
                  <a:srgbClr val="000000"/>
                </a:solidFill>
                <a:cs typeface="Arial Unicode MS" charset="0"/>
              </a:rPr>
              <a:t>xxxx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r0</a:t>
            </a:r>
          </a:p>
        </p:txBody>
      </p:sp>
    </p:spTree>
    <p:extLst>
      <p:ext uri="{BB962C8B-B14F-4D97-AF65-F5344CB8AC3E}">
        <p14:creationId xmlns:p14="http://schemas.microsoft.com/office/powerpoint/2010/main" val="40804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EHT-LTFs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06</a:t>
            </a:r>
            <a:r>
              <a:rPr lang="en-US" altLang="zh-CN" dirty="0" smtClean="0"/>
              <a:t>-20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77653"/>
              </p:ext>
            </p:extLst>
          </p:nvPr>
        </p:nvGraphicFramePr>
        <p:xfrm>
          <a:off x="1219198" y="2821146"/>
          <a:ext cx="6629400" cy="34239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Dandan</a:t>
                      </a:r>
                      <a:r>
                        <a:rPr lang="en-US" altLang="zh-CN" sz="1200" dirty="0" smtClean="0"/>
                        <a:t> Liang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8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r>
                        <a:rPr lang="en-US" altLang="zh-CN" sz="1200" dirty="0" smtClean="0"/>
                        <a:t>andan.liang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Chenchen</a:t>
                      </a:r>
                      <a:r>
                        <a:rPr lang="en-US" altLang="zh-CN" sz="1200" dirty="0" smtClean="0"/>
                        <a:t> Liu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Ross Jian</a:t>
                      </a:r>
                      <a:r>
                        <a:rPr lang="en-US" altLang="zh-CN" sz="1200" baseline="0" dirty="0" smtClean="0"/>
                        <a:t> Yu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Mengshi</a:t>
                      </a:r>
                      <a:r>
                        <a:rPr lang="en-US" altLang="zh-CN" sz="1200" dirty="0" smtClean="0"/>
                        <a:t> Hu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Junghoon Suh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1x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677822"/>
              </p:ext>
            </p:extLst>
          </p:nvPr>
        </p:nvGraphicFramePr>
        <p:xfrm>
          <a:off x="990600" y="1600200"/>
          <a:ext cx="6457289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7689"/>
                <a:gridCol w="1511113"/>
                <a:gridCol w="1648487"/>
              </a:tblGrid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Option 1: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Option 2: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320MHz [1 1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8.9944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8.5362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7.2138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6.6917</a:t>
                      </a: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Case2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[0 0 1 1 1 1 1 1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8.0424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7.5917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8.3602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7.6754</a:t>
                      </a:r>
                      <a:endParaRPr lang="en-US" altLang="zh-CN" sz="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Case3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0 0 1 1 1 1 1 1 1 1 1 1 1 1]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8.2230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7.5917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7.1859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6.8401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Case4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0 0 1 1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8.8837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8.5916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8.0696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6.4414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Case5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0 0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8.9778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8.3838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6.7074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5.8570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Case6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0 0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8.2841</a:t>
                      </a:r>
                      <a:endParaRPr lang="en-US" altLang="zh-CN" sz="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8.1376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7.4562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Case7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1 1 0 0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8.9009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8.5967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6.7785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6.0188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Case8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1 1 1 1 0 0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8.2149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7.6949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7.8276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5.9677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Case9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1 1 1 1 1 1 0 0]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8.2885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7.8110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7.3592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6.5960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Case10: 240MHz [1 1 1 1 0 0 0 0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8.5031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8.1866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6.7521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Case11: 240MHz [1 1 1 1 1 1 1 1 0 0 0 0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8.5031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7.4535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7.0361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Case12: 240MHz [1 1 1 1 1 1 1 1 1 1 1 1 0 0 0 0]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7.0794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8.1341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6.8461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Case13: 240MHz [0 0 0 0 1 1 1 1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7.0794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Worst</a:t>
                      </a:r>
                      <a:r>
                        <a:rPr lang="en-US" altLang="zh-CN" sz="1100" baseline="0" dirty="0" smtClean="0"/>
                        <a:t> PAPR</a:t>
                      </a:r>
                      <a:r>
                        <a:rPr lang="zh-CN" altLang="en-US" sz="1100" dirty="0" smtClean="0"/>
                        <a:t>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</a:t>
                      </a:r>
                      <a:endParaRPr lang="zh-CN" altLang="en-US" sz="8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8.3602</a:t>
                      </a:r>
                      <a:endParaRPr lang="zh-CN" altLang="en-US" sz="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55947" y="5847080"/>
            <a:ext cx="8306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Note: </a:t>
            </a:r>
            <a:r>
              <a:rPr lang="en-US" altLang="zh-CN" sz="1200" dirty="0" smtClean="0">
                <a:solidFill>
                  <a:schemeClr val="tx1"/>
                </a:solidFill>
              </a:rPr>
              <a:t>In this contribution, the first line value of each sub-block is the PAPR values for the EHT-LTF tones expect pilot tones multiplied by elements of P matrix(up to 16x16), while the second line value of each block is the single stream PAPR values. The Worst </a:t>
            </a:r>
            <a:r>
              <a:rPr lang="en-US" altLang="zh-CN" sz="1200" dirty="0">
                <a:solidFill>
                  <a:schemeClr val="tx1"/>
                </a:solidFill>
              </a:rPr>
              <a:t>PAPR is the max PAPR for the </a:t>
            </a:r>
            <a:r>
              <a:rPr lang="en-US" altLang="zh-CN" sz="1200" dirty="0" smtClean="0">
                <a:solidFill>
                  <a:schemeClr val="tx1"/>
                </a:solidFill>
              </a:rPr>
              <a:t>EHT-LTF </a:t>
            </a:r>
            <a:r>
              <a:rPr lang="en-US" altLang="zh-CN" sz="1200" dirty="0">
                <a:solidFill>
                  <a:schemeClr val="tx1"/>
                </a:solidFill>
              </a:rPr>
              <a:t>tones except pilot tones multiplied by elements </a:t>
            </a:r>
            <a:r>
              <a:rPr lang="en-US" altLang="zh-CN" sz="1200" dirty="0" smtClean="0">
                <a:solidFill>
                  <a:schemeClr val="tx1"/>
                </a:solidFill>
              </a:rPr>
              <a:t>of P matrix.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2x EHT-LTF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524000"/>
            <a:ext cx="7770813" cy="4113213"/>
          </a:xfrm>
        </p:spPr>
        <p:txBody>
          <a:bodyPr/>
          <a:lstStyle/>
          <a:p>
            <a:r>
              <a:rPr lang="en-US" altLang="zh-CN" dirty="0" smtClean="0"/>
              <a:t>Option 1: </a:t>
            </a:r>
          </a:p>
          <a:p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2x EHT-LTF = [HE-</a:t>
            </a:r>
            <a:r>
              <a:rPr lang="en-US" altLang="ko-KR" sz="1800" b="0" dirty="0" smtClean="0"/>
              <a:t>LTF</a:t>
            </a:r>
            <a:r>
              <a:rPr lang="en-US" altLang="ko-KR" sz="1800" b="0" baseline="-25000" dirty="0" smtClean="0"/>
              <a:t>80MHz_2x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800" b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8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b="0" dirty="0"/>
              <a:t>LTF</a:t>
            </a:r>
            <a:r>
              <a:rPr lang="en-US" altLang="ko-KR" sz="1800" b="0" baseline="-25000" dirty="0"/>
              <a:t>80MHz_2x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800" b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</a:t>
            </a:r>
            <a:r>
              <a:rPr lang="en-US" altLang="zh-CN" sz="18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8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800" b="0" dirty="0"/>
              <a:t>LTF</a:t>
            </a:r>
            <a:r>
              <a:rPr lang="en-US" altLang="ko-KR" sz="1800" b="0" baseline="-25000" dirty="0"/>
              <a:t>80MHz_2x 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800" b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</a:t>
            </a:r>
            <a:r>
              <a:rPr lang="en-US" altLang="zh-CN" sz="18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8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b="0" dirty="0" smtClean="0"/>
              <a:t>LTF</a:t>
            </a:r>
            <a:r>
              <a:rPr lang="en-US" altLang="ko-KR" sz="1800" b="0" baseline="-25000" dirty="0" smtClean="0"/>
              <a:t>80MHz_2x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Coefficient </a:t>
            </a:r>
            <a:r>
              <a:rPr lang="en-US" altLang="zh-CN" sz="18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1  1  </a:t>
            </a:r>
            <a:r>
              <a:rPr lang="en-US" altLang="zh-CN" sz="18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1 -</a:t>
            </a:r>
            <a:r>
              <a:rPr lang="en-US" altLang="zh-CN" sz="18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1]</a:t>
            </a:r>
            <a:endParaRPr lang="en-US" altLang="zh-CN" sz="1800" dirty="0"/>
          </a:p>
          <a:p>
            <a:r>
              <a:rPr lang="en-US" altLang="zh-CN" dirty="0" smtClean="0"/>
              <a:t>Option </a:t>
            </a:r>
            <a:r>
              <a:rPr lang="en-US" altLang="zh-CN" dirty="0"/>
              <a:t>2: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6" name="矩形 5"/>
          <p:cNvSpPr/>
          <p:nvPr/>
        </p:nvSpPr>
        <p:spPr>
          <a:xfrm>
            <a:off x="990600" y="3580606"/>
            <a:ext cx="7391400" cy="2214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320MHz 2x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EHT-LTF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[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 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schemeClr val="tx1"/>
                </a:solidFill>
              </a:rPr>
              <a:t>0</a:t>
            </a:r>
            <a:r>
              <a:rPr lang="en-US" altLang="zh-CN" sz="18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rgbClr val="0070C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schemeClr val="tx1"/>
                </a:solidFill>
              </a:rPr>
              <a:t>0</a:t>
            </a:r>
            <a:r>
              <a:rPr lang="en-US" altLang="zh-CN" sz="18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schemeClr val="tx1"/>
                </a:solidFill>
              </a:rPr>
              <a:t>0</a:t>
            </a:r>
            <a:r>
              <a:rPr lang="en-US" altLang="zh-CN" sz="18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rgbClr val="0070C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[1 1 -1 1 1  -1 1 -1 -1 1 -1 -1 1 1 1  1 -1 -1 -1 1]</a:t>
            </a:r>
            <a:endParaRPr lang="en-US" altLang="zh-CN" sz="18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58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320MHz 2x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aphicFrame>
        <p:nvGraphicFramePr>
          <p:cNvPr id="7" name="内容占位符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156142"/>
              </p:ext>
            </p:extLst>
          </p:nvPr>
        </p:nvGraphicFramePr>
        <p:xfrm>
          <a:off x="427599" y="1978160"/>
          <a:ext cx="7543800" cy="2402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</a:tblGrid>
              <a:tr h="37528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5.64 4.88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7.95 6.02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5.76 4.78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7.95 6.02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4.77 3.45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5.64 4.88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6.98 3.95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5.85 3.71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4.46 2.76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800" u="none" strike="noStrike" dirty="0" smtClean="0"/>
                        <a:t>4.46 3.68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8680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4.18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5.93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5.88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4.81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4.18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7.43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4.69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4.68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5.42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5.42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5.33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6.71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6.54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6.49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6.49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6.43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5.42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5.42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5.58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8.24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7.31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5.58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7.35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6.8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6.58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6.32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36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6.52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5.94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6.37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5.46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6.37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5.46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5.94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4.8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6.25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5.51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6.61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6.64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6.02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6.25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5.51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6808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8.56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8.31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8.69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7.03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9.68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8.58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8.18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7.49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646586"/>
              </p:ext>
            </p:extLst>
          </p:nvPr>
        </p:nvGraphicFramePr>
        <p:xfrm>
          <a:off x="427599" y="4515784"/>
          <a:ext cx="7086600" cy="300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</a:tblGrid>
              <a:tr h="3007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7.77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9.15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7.79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9.06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7.77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9.15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8.23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7.79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7.54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9.06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 8.2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35804"/>
              </p:ext>
            </p:extLst>
          </p:nvPr>
        </p:nvGraphicFramePr>
        <p:xfrm>
          <a:off x="427599" y="5371961"/>
          <a:ext cx="7086600" cy="104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</a:tblGrid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9.08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8.41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9.99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8.89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10.15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9.76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10.71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9.44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10.02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9.35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>
                          <a:solidFill>
                            <a:srgbClr val="FF0000"/>
                          </a:solidFill>
                        </a:rPr>
                        <a:t>10.93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>
                          <a:solidFill>
                            <a:srgbClr val="FF0000"/>
                          </a:solidFill>
                        </a:rPr>
                        <a:t>9.94</a:t>
                      </a:r>
                      <a:endParaRPr lang="en-US" altLang="zh-CN" sz="8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9.03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9.66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8.58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10.11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9.5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10.11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9.5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8.7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 8.14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8.7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8.14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u="none" strike="noStrike" dirty="0" smtClean="0"/>
                        <a:t>10.14 </a:t>
                      </a:r>
                    </a:p>
                    <a:p>
                      <a:pPr algn="ctr" rtl="0" fontAlgn="b"/>
                      <a:r>
                        <a:rPr lang="en-US" altLang="zh-CN" sz="800" u="none" strike="noStrike" dirty="0" smtClean="0"/>
                        <a:t>9.54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83910"/>
              </p:ext>
            </p:extLst>
          </p:nvPr>
        </p:nvGraphicFramePr>
        <p:xfrm>
          <a:off x="427599" y="4930858"/>
          <a:ext cx="7086600" cy="253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300"/>
                <a:gridCol w="3543300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9.2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8.39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u="none" strike="noStrike" dirty="0" smtClean="0"/>
                        <a:t>9.2 </a:t>
                      </a:r>
                    </a:p>
                    <a:p>
                      <a:pPr algn="ctr" fontAlgn="b"/>
                      <a:r>
                        <a:rPr lang="en-US" altLang="zh-CN" sz="800" u="none" strike="noStrike" dirty="0" smtClean="0"/>
                        <a:t>8.39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文本框 8"/>
          <p:cNvSpPr txBox="1"/>
          <p:nvPr/>
        </p:nvSpPr>
        <p:spPr>
          <a:xfrm>
            <a:off x="8080746" y="1981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8066330" y="234006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8066330" y="258255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1"/>
          <p:cNvSpPr txBox="1"/>
          <p:nvPr/>
        </p:nvSpPr>
        <p:spPr>
          <a:xfrm>
            <a:off x="8066330" y="283896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2"/>
          <p:cNvSpPr txBox="1"/>
          <p:nvPr/>
        </p:nvSpPr>
        <p:spPr>
          <a:xfrm>
            <a:off x="8080746" y="310617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3"/>
          <p:cNvSpPr txBox="1"/>
          <p:nvPr/>
        </p:nvSpPr>
        <p:spPr>
          <a:xfrm>
            <a:off x="8080746" y="333648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4"/>
          <p:cNvSpPr txBox="1"/>
          <p:nvPr/>
        </p:nvSpPr>
        <p:spPr>
          <a:xfrm>
            <a:off x="8080746" y="3526982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5"/>
          <p:cNvSpPr txBox="1"/>
          <p:nvPr/>
        </p:nvSpPr>
        <p:spPr>
          <a:xfrm>
            <a:off x="8080746" y="3830598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9" name="文本框 16"/>
          <p:cNvSpPr txBox="1"/>
          <p:nvPr/>
        </p:nvSpPr>
        <p:spPr>
          <a:xfrm>
            <a:off x="8080746" y="410878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0" name="文本框 17"/>
          <p:cNvSpPr txBox="1"/>
          <p:nvPr/>
        </p:nvSpPr>
        <p:spPr>
          <a:xfrm>
            <a:off x="8085337" y="4531997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1" name="文本框 19"/>
          <p:cNvSpPr txBox="1"/>
          <p:nvPr/>
        </p:nvSpPr>
        <p:spPr>
          <a:xfrm>
            <a:off x="8066330" y="534790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8080746" y="579120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8082706" y="617220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80746" y="4904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377454" y="1522251"/>
            <a:ext cx="465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1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TextBox 33"/>
          <p:cNvSpPr txBox="1"/>
          <p:nvPr/>
        </p:nvSpPr>
        <p:spPr>
          <a:xfrm>
            <a:off x="7978198" y="1570179"/>
            <a:ext cx="956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&amp;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377454" y="4419600"/>
            <a:ext cx="855757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58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/>
              <a:t>320MHz 2x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aphicFrame>
        <p:nvGraphicFramePr>
          <p:cNvPr id="9" name="表格 4">
            <a:extLst>
              <a:ext uri="{FF2B5EF4-FFF2-40B4-BE49-F238E27FC236}">
                <a16:creationId xmlns:a16="http://schemas.microsoft.com/office/drawing/2014/main" xmlns="" id="{D07D55EE-BA09-4EC5-A00B-83B853501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346849"/>
              </p:ext>
            </p:extLst>
          </p:nvPr>
        </p:nvGraphicFramePr>
        <p:xfrm>
          <a:off x="397349" y="1749951"/>
          <a:ext cx="7769894" cy="2280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08">
                  <a:extLst>
                    <a:ext uri="{9D8B030D-6E8A-4147-A177-3AD203B41FA5}">
                      <a16:colId xmlns:a16="http://schemas.microsoft.com/office/drawing/2014/main" xmlns="" val="1336365833"/>
                    </a:ext>
                  </a:extLst>
                </a:gridCol>
                <a:gridCol w="226222">
                  <a:extLst>
                    <a:ext uri="{9D8B030D-6E8A-4147-A177-3AD203B41FA5}">
                      <a16:colId xmlns:a16="http://schemas.microsoft.com/office/drawing/2014/main" xmlns="" val="225356068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2083124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03575019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21381568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1436124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84680159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371559268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8134048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5078375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504579913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15559015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59201610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265157810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93346783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59130617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4495885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812108957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73618735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7733098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3147552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20006567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39885177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9019810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18074916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879820736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92788068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38332412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978142683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233215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2383122109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83134511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3447287411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4212931114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1963877552"/>
                    </a:ext>
                  </a:extLst>
                </a:gridCol>
                <a:gridCol w="214846">
                  <a:extLst>
                    <a:ext uri="{9D8B030D-6E8A-4147-A177-3AD203B41FA5}">
                      <a16:colId xmlns:a16="http://schemas.microsoft.com/office/drawing/2014/main" xmlns="" val="717510068"/>
                    </a:ext>
                  </a:extLst>
                </a:gridCol>
              </a:tblGrid>
              <a:tr h="2368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5.76 4.78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76992585"/>
                  </a:ext>
                </a:extLst>
              </a:tr>
              <a:tr h="236864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5.37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5308790"/>
                  </a:ext>
                </a:extLst>
              </a:tr>
              <a:tr h="236864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6.54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5.35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509826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5380444"/>
                  </a:ext>
                </a:extLst>
              </a:tr>
              <a:tr h="236864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6.86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6.61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9593153"/>
                  </a:ext>
                </a:extLst>
              </a:tr>
              <a:tr h="236864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6.73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703709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2169272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1729838"/>
                  </a:ext>
                </a:extLst>
              </a:tr>
              <a:tr h="23686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7.96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7.12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8.53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8.01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7104145"/>
                  </a:ext>
                </a:extLst>
              </a:tr>
            </a:tbl>
          </a:graphicData>
        </a:graphic>
      </p:graphicFrame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761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302603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561363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26" name="表格 6">
            <a:extLst>
              <a:ext uri="{FF2B5EF4-FFF2-40B4-BE49-F238E27FC236}">
                <a16:creationId xmlns:a16="http://schemas.microsoft.com/office/drawing/2014/main" xmlns="" id="{BCA37DC2-0396-4DF4-A724-CD26E0141E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24522"/>
              </p:ext>
            </p:extLst>
          </p:nvPr>
        </p:nvGraphicFramePr>
        <p:xfrm>
          <a:off x="397349" y="4138781"/>
          <a:ext cx="7769893" cy="2263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9258">
                  <a:extLst>
                    <a:ext uri="{9D8B030D-6E8A-4147-A177-3AD203B41FA5}">
                      <a16:colId xmlns:a16="http://schemas.microsoft.com/office/drawing/2014/main" xmlns="" val="293173888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18152300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67814780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44430270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33681682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28196546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4633519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02037733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91973072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5521912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92459584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08694669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4713543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86516988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04532862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425509808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495018016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95006963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63827822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7963782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10362579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688076933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49499130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10485615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61245351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761814601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0703129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959995431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352179724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0112522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287771517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1198527855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267420778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654098569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2340784150"/>
                    </a:ext>
                  </a:extLst>
                </a:gridCol>
                <a:gridCol w="215161">
                  <a:extLst>
                    <a:ext uri="{9D8B030D-6E8A-4147-A177-3AD203B41FA5}">
                      <a16:colId xmlns:a16="http://schemas.microsoft.com/office/drawing/2014/main" xmlns="" val="3834134847"/>
                    </a:ext>
                  </a:extLst>
                </a:gridCol>
              </a:tblGrid>
              <a:tr h="25133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8220392"/>
                  </a:ext>
                </a:extLst>
              </a:tr>
              <a:tr h="251335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8440426"/>
                  </a:ext>
                </a:extLst>
              </a:tr>
              <a:tr h="251335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1809136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0529090"/>
                  </a:ext>
                </a:extLst>
              </a:tr>
              <a:tr h="251335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4291970"/>
                  </a:ext>
                </a:extLst>
              </a:tr>
              <a:tr h="251335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484122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8634227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9149704"/>
                  </a:ext>
                </a:extLst>
              </a:tr>
              <a:tr h="251335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9.04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7.85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7.75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8909240"/>
                  </a:ext>
                </a:extLst>
              </a:tr>
            </a:tbl>
          </a:graphicData>
        </a:graphic>
      </p:graphicFrame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181310" y="4033712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/>
              <a:t>320MHz 2x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31436" y="37616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04800" y="1302603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167243" y="1561363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24908" y="413703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37758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167243" y="3977906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6">
            <a:extLst>
              <a:ext uri="{FF2B5EF4-FFF2-40B4-BE49-F238E27FC236}">
                <a16:creationId xmlns:a16="http://schemas.microsoft.com/office/drawing/2014/main" xmlns="" id="{297FD313-C9C9-4D98-BBF2-911CCD1C32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894336"/>
              </p:ext>
            </p:extLst>
          </p:nvPr>
        </p:nvGraphicFramePr>
        <p:xfrm>
          <a:off x="401335" y="1743233"/>
          <a:ext cx="7748658" cy="2263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8603">
                  <a:extLst>
                    <a:ext uri="{9D8B030D-6E8A-4147-A177-3AD203B41FA5}">
                      <a16:colId xmlns:a16="http://schemas.microsoft.com/office/drawing/2014/main" xmlns="" val="299103176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0160689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2770126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74013475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57406806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2181900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778638383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73028569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4031045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1880276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566443773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19253333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01736894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5914759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29205844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26503009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22659499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59349583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19152691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4374275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68603228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18220544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706798869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23212690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72364326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0075957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27168502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435516696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671853195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1695595398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210165112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4033054820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32056484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2003985670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3499980677"/>
                    </a:ext>
                  </a:extLst>
                </a:gridCol>
                <a:gridCol w="214573">
                  <a:extLst>
                    <a:ext uri="{9D8B030D-6E8A-4147-A177-3AD203B41FA5}">
                      <a16:colId xmlns:a16="http://schemas.microsoft.com/office/drawing/2014/main" xmlns="" val="691284187"/>
                    </a:ext>
                  </a:extLst>
                </a:gridCol>
              </a:tblGrid>
              <a:tr h="22711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9883646"/>
                  </a:ext>
                </a:extLst>
              </a:tr>
              <a:tr h="227113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7423645"/>
                  </a:ext>
                </a:extLst>
              </a:tr>
              <a:tr h="22711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369692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7667150"/>
                  </a:ext>
                </a:extLst>
              </a:tr>
              <a:tr h="227113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565468"/>
                  </a:ext>
                </a:extLst>
              </a:tr>
              <a:tr h="227113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5886343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2512887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6533510"/>
                  </a:ext>
                </a:extLst>
              </a:tr>
              <a:tr h="22711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7.64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7.77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9.07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7.87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8.12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443763"/>
                  </a:ext>
                </a:extLst>
              </a:tr>
            </a:tbl>
          </a:graphicData>
        </a:graphic>
      </p:graphicFrame>
      <p:graphicFrame>
        <p:nvGraphicFramePr>
          <p:cNvPr id="38" name="表格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2516"/>
              </p:ext>
            </p:extLst>
          </p:nvPr>
        </p:nvGraphicFramePr>
        <p:xfrm>
          <a:off x="400423" y="4104052"/>
          <a:ext cx="7766820" cy="2337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  <a:gridCol w="215745"/>
              </a:tblGrid>
              <a:tr h="2507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5.76 4.78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7.95 6.02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4.77 3.45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5.64 4.88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6.98 3.95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5.85 3.71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4.46 3.68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4.46 2.76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25929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6.14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9793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7.93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9.62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8.58</a:t>
                      </a:r>
                      <a:endParaRPr lang="en-US" altLang="zh-CN" sz="800" b="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8.31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0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320MHz 2x 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aphicFrame>
        <p:nvGraphicFramePr>
          <p:cNvPr id="6" name="表格 8">
            <a:extLst>
              <a:ext uri="{FF2B5EF4-FFF2-40B4-BE49-F238E27FC236}">
                <a16:creationId xmlns:a16="http://schemas.microsoft.com/office/drawing/2014/main" xmlns="" id="{70000E92-9E25-4ACD-B39B-7C9F7B88A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6599"/>
              </p:ext>
            </p:extLst>
          </p:nvPr>
        </p:nvGraphicFramePr>
        <p:xfrm>
          <a:off x="380086" y="2286000"/>
          <a:ext cx="66766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587">
                  <a:extLst>
                    <a:ext uri="{9D8B030D-6E8A-4147-A177-3AD203B41FA5}">
                      <a16:colId xmlns:a16="http://schemas.microsoft.com/office/drawing/2014/main" xmlns="" val="938462418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69855112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238972679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956013258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615034393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819612782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443524133"/>
                    </a:ext>
                  </a:extLst>
                </a:gridCol>
                <a:gridCol w="834587">
                  <a:extLst>
                    <a:ext uri="{9D8B030D-6E8A-4147-A177-3AD203B41FA5}">
                      <a16:colId xmlns:a16="http://schemas.microsoft.com/office/drawing/2014/main" xmlns="" val="3500443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8.82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9.21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9.21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9.43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8.02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7.81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8.88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9.38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9.38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8.3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41447789"/>
                  </a:ext>
                </a:extLst>
              </a:tr>
            </a:tbl>
          </a:graphicData>
        </a:graphic>
      </p:graphicFrame>
      <p:graphicFrame>
        <p:nvGraphicFramePr>
          <p:cNvPr id="7" name="表格 10">
            <a:extLst>
              <a:ext uri="{FF2B5EF4-FFF2-40B4-BE49-F238E27FC236}">
                <a16:creationId xmlns:a16="http://schemas.microsoft.com/office/drawing/2014/main" xmlns="" id="{7578BAF2-4D89-45D7-8A51-3AB178EECC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70715"/>
              </p:ext>
            </p:extLst>
          </p:nvPr>
        </p:nvGraphicFramePr>
        <p:xfrm>
          <a:off x="386712" y="2809391"/>
          <a:ext cx="669988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9944">
                  <a:extLst>
                    <a:ext uri="{9D8B030D-6E8A-4147-A177-3AD203B41FA5}">
                      <a16:colId xmlns:a16="http://schemas.microsoft.com/office/drawing/2014/main" xmlns="" val="1647119875"/>
                    </a:ext>
                  </a:extLst>
                </a:gridCol>
                <a:gridCol w="3349944">
                  <a:extLst>
                    <a:ext uri="{9D8B030D-6E8A-4147-A177-3AD203B41FA5}">
                      <a16:colId xmlns:a16="http://schemas.microsoft.com/office/drawing/2014/main" xmlns="" val="3278892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7.68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6.46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55550546"/>
                  </a:ext>
                </a:extLst>
              </a:tr>
            </a:tbl>
          </a:graphicData>
        </a:graphic>
      </p:graphicFrame>
      <p:graphicFrame>
        <p:nvGraphicFramePr>
          <p:cNvPr id="8" name="表格 12">
            <a:extLst>
              <a:ext uri="{FF2B5EF4-FFF2-40B4-BE49-F238E27FC236}">
                <a16:creationId xmlns:a16="http://schemas.microsoft.com/office/drawing/2014/main" xmlns="" id="{5D67E61A-8475-4737-9A87-C28450993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360081"/>
              </p:ext>
            </p:extLst>
          </p:nvPr>
        </p:nvGraphicFramePr>
        <p:xfrm>
          <a:off x="380086" y="3342791"/>
          <a:ext cx="670651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314">
                  <a:extLst>
                    <a:ext uri="{9D8B030D-6E8A-4147-A177-3AD203B41FA5}">
                      <a16:colId xmlns:a16="http://schemas.microsoft.com/office/drawing/2014/main" xmlns="" val="3417882896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4236428305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2804021977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1633473885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2824224417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3714340852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2356479397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xmlns="" val="2024531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9.32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8.08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9.26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8.75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8.43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8.65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8.27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9.08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7.52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9.28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22893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8.58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8.14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8.44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8.78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8.08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6913155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7.76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6.75</a:t>
                      </a:r>
                      <a:endParaRPr lang="en-US" altLang="zh-CN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648863"/>
                  </a:ext>
                </a:extLst>
              </a:tr>
            </a:tbl>
          </a:graphicData>
        </a:graphic>
      </p:graphicFrame>
      <p:sp>
        <p:nvSpPr>
          <p:cNvPr id="19" name="文本框 17"/>
          <p:cNvSpPr txBox="1"/>
          <p:nvPr/>
        </p:nvSpPr>
        <p:spPr>
          <a:xfrm>
            <a:off x="8077200" y="2286000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077200" y="332831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077200" y="3761601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79160" y="4142601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23"/>
          <p:cNvSpPr txBox="1"/>
          <p:nvPr/>
        </p:nvSpPr>
        <p:spPr>
          <a:xfrm>
            <a:off x="8077200" y="28472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386712" y="1626493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912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4x EHT-LTF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 </a:t>
            </a:r>
          </a:p>
          <a:p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4x EHT-LTF = [HE-</a:t>
            </a:r>
            <a:r>
              <a:rPr lang="en-US" altLang="ko-KR" sz="1800" b="0" dirty="0" smtClean="0"/>
              <a:t>LTF</a:t>
            </a:r>
            <a:r>
              <a:rPr lang="en-US" altLang="ko-KR" sz="1800" b="0" baseline="-25000" dirty="0" smtClean="0"/>
              <a:t>80MHz_4x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800" b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8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b="0" dirty="0"/>
              <a:t>LTF</a:t>
            </a:r>
            <a:r>
              <a:rPr lang="en-US" altLang="ko-KR" sz="1800" b="0" baseline="-25000" dirty="0"/>
              <a:t>80MHz_4x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800" b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(</a:t>
            </a:r>
            <a:r>
              <a:rPr lang="en-US" altLang="zh-CN" sz="18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8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800" b="0" dirty="0"/>
              <a:t>LTF</a:t>
            </a:r>
            <a:r>
              <a:rPr lang="en-US" altLang="ko-KR" sz="1800" b="0" baseline="-25000" dirty="0"/>
              <a:t>80MHz_4x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800" b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(</a:t>
            </a:r>
            <a:r>
              <a:rPr lang="en-US" altLang="zh-CN" sz="18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8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b="0" dirty="0" smtClean="0"/>
              <a:t>LTF</a:t>
            </a:r>
            <a:r>
              <a:rPr lang="en-US" altLang="ko-KR" sz="1800" b="0" baseline="-25000" dirty="0" smtClean="0"/>
              <a:t>80MHz_4x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Coefficient </a:t>
            </a:r>
            <a:r>
              <a:rPr lang="en-US" altLang="zh-CN" sz="18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[1, 1, -1,-1]</a:t>
            </a:r>
            <a:endParaRPr lang="en-US" altLang="zh-CN" sz="1800" dirty="0"/>
          </a:p>
          <a:p>
            <a:r>
              <a:rPr lang="en-US" altLang="zh-CN" dirty="0" smtClean="0"/>
              <a:t>Option 2</a:t>
            </a:r>
            <a:r>
              <a:rPr lang="en-US" altLang="zh-CN" sz="18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zh-CN" altLang="en-US" sz="18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6" name="矩形 5"/>
          <p:cNvSpPr/>
          <p:nvPr/>
        </p:nvSpPr>
        <p:spPr>
          <a:xfrm>
            <a:off x="1093788" y="4037806"/>
            <a:ext cx="7391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</a:pP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4x EHT-LTF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[HE-</a:t>
            </a:r>
            <a:r>
              <a:rPr lang="en-US" altLang="ko-KR" sz="1800" dirty="0" smtClean="0">
                <a:solidFill>
                  <a:srgbClr val="000000"/>
                </a:solidFill>
              </a:rPr>
              <a:t>LTF</a:t>
            </a:r>
            <a:r>
              <a:rPr lang="en-US" altLang="ko-KR" sz="18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rgbClr val="000000"/>
                </a:solidFill>
              </a:rPr>
              <a:t>LTF</a:t>
            </a:r>
            <a:r>
              <a:rPr lang="en-US" altLang="ko-KR" sz="1800" baseline="-25000" dirty="0" smtClean="0">
                <a:solidFill>
                  <a:srgbClr val="000000"/>
                </a:solidFill>
              </a:rPr>
              <a:t>80MHz_right_4x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800" dirty="0" smtClean="0">
                <a:solidFill>
                  <a:srgbClr val="000000"/>
                </a:solidFill>
              </a:rPr>
              <a:t>LTF</a:t>
            </a:r>
            <a:r>
              <a:rPr lang="en-US" altLang="ko-KR" sz="18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HE-</a:t>
            </a:r>
            <a:r>
              <a:rPr lang="en-US" altLang="ko-KR" sz="1800" dirty="0">
                <a:solidFill>
                  <a:srgbClr val="000000"/>
                </a:solidFill>
              </a:rPr>
              <a:t>LTF</a:t>
            </a:r>
            <a:r>
              <a:rPr lang="en-US" altLang="ko-KR" sz="1800" baseline="-25000" dirty="0">
                <a:solidFill>
                  <a:srgbClr val="000000"/>
                </a:solidFill>
              </a:rPr>
              <a:t>80MHz_right_4x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8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>
                <a:solidFill>
                  <a:srgbClr val="000000"/>
                </a:solidFill>
              </a:rPr>
              <a:t>LTF</a:t>
            </a:r>
            <a:r>
              <a:rPr lang="en-US" altLang="ko-KR" sz="1800" baseline="-25000" dirty="0">
                <a:solidFill>
                  <a:srgbClr val="000000"/>
                </a:solidFill>
              </a:rPr>
              <a:t>80MHz_left_4x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1)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800" dirty="0">
                <a:solidFill>
                  <a:srgbClr val="000000"/>
                </a:solidFill>
              </a:rPr>
              <a:t>LTF</a:t>
            </a:r>
            <a:r>
              <a:rPr lang="en-US" altLang="ko-KR" sz="1800" baseline="-25000" dirty="0">
                <a:solidFill>
                  <a:srgbClr val="000000"/>
                </a:solidFill>
              </a:rPr>
              <a:t>80MHz_right_4x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(-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1)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*HE-</a:t>
            </a:r>
            <a:r>
              <a:rPr lang="en-US" altLang="ko-KR" sz="1800" dirty="0" smtClean="0">
                <a:solidFill>
                  <a:srgbClr val="000000"/>
                </a:solidFill>
              </a:rPr>
              <a:t>LTF</a:t>
            </a:r>
            <a:r>
              <a:rPr lang="en-US" altLang="ko-KR" sz="1800" baseline="-25000" dirty="0" smtClean="0">
                <a:solidFill>
                  <a:srgbClr val="000000"/>
                </a:solidFill>
              </a:rPr>
              <a:t>80MHz_left_4x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0, HE-</a:t>
            </a:r>
            <a:r>
              <a:rPr lang="en-US" altLang="ko-KR" sz="1800" dirty="0">
                <a:solidFill>
                  <a:srgbClr val="000000"/>
                </a:solidFill>
              </a:rPr>
              <a:t>LTF</a:t>
            </a:r>
            <a:r>
              <a:rPr lang="en-US" altLang="ko-KR" sz="1800" baseline="-25000" dirty="0">
                <a:solidFill>
                  <a:srgbClr val="000000"/>
                </a:solidFill>
              </a:rPr>
              <a:t>80MHz_right_4x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pPr marL="342900" indent="-342900" eaLnBrk="1" hangingPunct="1">
              <a:spcBef>
                <a:spcPts val="600"/>
              </a:spcBef>
            </a:pP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= [1, 1,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1, 1, 1, -1, -1, 1]</a:t>
            </a:r>
            <a:endParaRPr lang="en-US" altLang="zh-CN" sz="1800" dirty="0">
              <a:solidFill>
                <a:srgbClr val="FFFFFF"/>
              </a:solidFill>
            </a:endParaRPr>
          </a:p>
          <a:p>
            <a:pPr marL="342900" indent="-342900" eaLnBrk="1" hangingPunct="1">
              <a:spcBef>
                <a:spcPts val="600"/>
              </a:spcBef>
            </a:pPr>
            <a:endParaRPr lang="en-US" altLang="zh-CN" sz="18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51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320MHz </a:t>
            </a:r>
            <a:r>
              <a:rPr lang="en-US" altLang="zh-CN" dirty="0" smtClean="0"/>
              <a:t>4x </a:t>
            </a:r>
            <a:r>
              <a:rPr lang="en-US" altLang="zh-CN" dirty="0"/>
              <a:t>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11" name="文本框 8"/>
          <p:cNvSpPr txBox="1"/>
          <p:nvPr/>
        </p:nvSpPr>
        <p:spPr>
          <a:xfrm>
            <a:off x="8080746" y="1981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9"/>
          <p:cNvSpPr txBox="1"/>
          <p:nvPr/>
        </p:nvSpPr>
        <p:spPr>
          <a:xfrm>
            <a:off x="8066330" y="234006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0"/>
          <p:cNvSpPr txBox="1"/>
          <p:nvPr/>
        </p:nvSpPr>
        <p:spPr>
          <a:xfrm>
            <a:off x="8066330" y="281717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1"/>
          <p:cNvSpPr txBox="1"/>
          <p:nvPr/>
        </p:nvSpPr>
        <p:spPr>
          <a:xfrm>
            <a:off x="8066330" y="307358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2"/>
          <p:cNvSpPr txBox="1"/>
          <p:nvPr/>
        </p:nvSpPr>
        <p:spPr>
          <a:xfrm>
            <a:off x="8080746" y="334079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3"/>
          <p:cNvSpPr txBox="1"/>
          <p:nvPr/>
        </p:nvSpPr>
        <p:spPr>
          <a:xfrm>
            <a:off x="8080746" y="357110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4"/>
          <p:cNvSpPr txBox="1"/>
          <p:nvPr/>
        </p:nvSpPr>
        <p:spPr>
          <a:xfrm>
            <a:off x="8080746" y="3761601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5"/>
          <p:cNvSpPr txBox="1"/>
          <p:nvPr/>
        </p:nvSpPr>
        <p:spPr>
          <a:xfrm>
            <a:off x="8080746" y="3947904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9" name="文本框 16"/>
          <p:cNvSpPr txBox="1"/>
          <p:nvPr/>
        </p:nvSpPr>
        <p:spPr>
          <a:xfrm>
            <a:off x="8080746" y="410878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0" name="文本框 17"/>
          <p:cNvSpPr txBox="1"/>
          <p:nvPr/>
        </p:nvSpPr>
        <p:spPr>
          <a:xfrm>
            <a:off x="8088751" y="4640350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1" name="文本框 19"/>
          <p:cNvSpPr txBox="1"/>
          <p:nvPr/>
        </p:nvSpPr>
        <p:spPr>
          <a:xfrm>
            <a:off x="8066330" y="5509579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8080746" y="5791200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8088751" y="6095735"/>
            <a:ext cx="113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66330" y="5071727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5" name="TextBox 26"/>
          <p:cNvSpPr txBox="1"/>
          <p:nvPr/>
        </p:nvSpPr>
        <p:spPr>
          <a:xfrm>
            <a:off x="457200" y="1392968"/>
            <a:ext cx="465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1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TextBox 33"/>
          <p:cNvSpPr txBox="1"/>
          <p:nvPr/>
        </p:nvSpPr>
        <p:spPr>
          <a:xfrm>
            <a:off x="7978198" y="1570179"/>
            <a:ext cx="956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, 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&amp;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377454" y="4419600"/>
            <a:ext cx="855757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7" name="表格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727515"/>
              </p:ext>
            </p:extLst>
          </p:nvPr>
        </p:nvGraphicFramePr>
        <p:xfrm>
          <a:off x="533400" y="1888907"/>
          <a:ext cx="7130592" cy="2465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  <a:gridCol w="198072"/>
              </a:tblGrid>
              <a:tr h="31691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5.96 5.62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6.98 6.13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7.29 4.9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6.02 4.98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6.1 5.84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6.54 3.88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6.85 5.78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6.8 5.4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88724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7.15 4.78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8.48 5.79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7.41 5.57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7.5 5.97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7.01 4.58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7.81 5.08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6.92 5.16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5931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8.11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7.15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8.17 8.17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7.91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027221"/>
              </p:ext>
            </p:extLst>
          </p:nvPr>
        </p:nvGraphicFramePr>
        <p:xfrm>
          <a:off x="533400" y="4583112"/>
          <a:ext cx="7086601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5137"/>
                <a:gridCol w="875137"/>
                <a:gridCol w="875137"/>
                <a:gridCol w="923320"/>
                <a:gridCol w="826954"/>
                <a:gridCol w="875137"/>
                <a:gridCol w="875137"/>
                <a:gridCol w="960642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8.75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8.58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8.75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8.7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8.58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8.75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8.58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8.17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8.75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8.58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8.2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0" name="表格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41770"/>
              </p:ext>
            </p:extLst>
          </p:nvPr>
        </p:nvGraphicFramePr>
        <p:xfrm>
          <a:off x="533399" y="5066507"/>
          <a:ext cx="7086601" cy="32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8731"/>
                <a:gridCol w="3537870"/>
              </a:tblGrid>
              <a:tr h="32305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9.55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9.05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9.55 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9.05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65373"/>
              </p:ext>
            </p:extLst>
          </p:nvPr>
        </p:nvGraphicFramePr>
        <p:xfrm>
          <a:off x="533399" y="5536287"/>
          <a:ext cx="7086600" cy="788313"/>
        </p:xfrm>
        <a:graphic>
          <a:graphicData uri="http://schemas.openxmlformats.org/drawingml/2006/table">
            <a:tbl>
              <a:tblPr/>
              <a:tblGrid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  <a:gridCol w="885825"/>
              </a:tblGrid>
              <a:tr h="25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9.62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9.62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9.84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9.12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10.44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9.99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10.17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10.09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10.23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 10.23</a:t>
                      </a:r>
                      <a:endParaRPr lang="en-US" altLang="zh-CN" sz="8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10.77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9.73</a:t>
                      </a:r>
                      <a:endParaRPr lang="en-US" altLang="zh-CN" sz="800" b="0" i="0" u="none" strike="noStrike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9.57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9.57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9.37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9.16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10.27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9.98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10.27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9.98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8.91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8.37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8.91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8.37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4441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10.3 </a:t>
                      </a:r>
                    </a:p>
                    <a:p>
                      <a:pPr algn="ctr" rtl="0" fontAlgn="b"/>
                      <a:r>
                        <a:rPr lang="en-US" altLang="zh-CN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10.02</a:t>
                      </a:r>
                      <a:endParaRPr lang="en-US" altLang="zh-CN" sz="800" b="0" i="0" u="none" strike="noStrike" dirty="0"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9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63092"/>
            <a:ext cx="7770813" cy="1065213"/>
          </a:xfrm>
        </p:spPr>
        <p:txBody>
          <a:bodyPr/>
          <a:lstStyle/>
          <a:p>
            <a:r>
              <a:rPr lang="en-US" altLang="zh-CN" dirty="0"/>
              <a:t>320MHz </a:t>
            </a:r>
            <a:r>
              <a:rPr lang="en-US" altLang="zh-CN" dirty="0" smtClean="0"/>
              <a:t>4x </a:t>
            </a:r>
            <a:r>
              <a:rPr lang="en-US" altLang="zh-CN" dirty="0"/>
              <a:t>EHT-LTF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10" name="文本框 8"/>
          <p:cNvSpPr txBox="1"/>
          <p:nvPr/>
        </p:nvSpPr>
        <p:spPr>
          <a:xfrm>
            <a:off x="8235434" y="17810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1" name="文本框 9"/>
          <p:cNvSpPr txBox="1"/>
          <p:nvPr/>
        </p:nvSpPr>
        <p:spPr>
          <a:xfrm>
            <a:off x="8233146" y="19804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2" name="文本框 10"/>
          <p:cNvSpPr txBox="1"/>
          <p:nvPr/>
        </p:nvSpPr>
        <p:spPr>
          <a:xfrm>
            <a:off x="8233146" y="2213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8233146" y="24979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4" name="文本框 12"/>
          <p:cNvSpPr txBox="1"/>
          <p:nvPr/>
        </p:nvSpPr>
        <p:spPr>
          <a:xfrm>
            <a:off x="8233146" y="2747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8233146" y="30040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6" name="文本框 14"/>
          <p:cNvSpPr txBox="1"/>
          <p:nvPr/>
        </p:nvSpPr>
        <p:spPr>
          <a:xfrm>
            <a:off x="8233146" y="32682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8231436" y="34930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8229600" y="3729582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32"/>
          <p:cNvSpPr txBox="1"/>
          <p:nvPr/>
        </p:nvSpPr>
        <p:spPr>
          <a:xfrm>
            <a:off x="258282" y="1235917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 defTabSz="914400" eaLnBrk="1" fontAlgn="b" hangingPunct="1"/>
            <a:endParaRPr lang="zh-CN" altLang="en-US" sz="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8073600" y="133471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1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st</a:t>
            </a:r>
            <a:r>
              <a:rPr lang="en-US" altLang="zh-CN" sz="1200" b="1" i="1" u="sng" dirty="0">
                <a:solidFill>
                  <a:srgbClr val="00B050"/>
                </a:solidFill>
              </a:rPr>
              <a:t>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and 2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nd</a:t>
            </a:r>
            <a:endParaRPr lang="en-US" altLang="zh-CN" sz="1200" b="1" i="1" u="sng" dirty="0" smtClean="0">
              <a:solidFill>
                <a:srgbClr val="00B050"/>
              </a:solidFill>
            </a:endParaRPr>
          </a:p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sp>
        <p:nvSpPr>
          <p:cNvPr id="27" name="文本框 8"/>
          <p:cNvSpPr txBox="1"/>
          <p:nvPr/>
        </p:nvSpPr>
        <p:spPr>
          <a:xfrm>
            <a:off x="8233598" y="42194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8" name="文本框 9"/>
          <p:cNvSpPr txBox="1"/>
          <p:nvPr/>
        </p:nvSpPr>
        <p:spPr>
          <a:xfrm>
            <a:off x="8231310" y="441886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9" name="文本框 10"/>
          <p:cNvSpPr txBox="1"/>
          <p:nvPr/>
        </p:nvSpPr>
        <p:spPr>
          <a:xfrm>
            <a:off x="8231310" y="46521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0" name="文本框 11"/>
          <p:cNvSpPr txBox="1"/>
          <p:nvPr/>
        </p:nvSpPr>
        <p:spPr>
          <a:xfrm>
            <a:off x="8231310" y="493639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1" name="文本框 12"/>
          <p:cNvSpPr txBox="1"/>
          <p:nvPr/>
        </p:nvSpPr>
        <p:spPr>
          <a:xfrm>
            <a:off x="8231310" y="5185827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2" name="文本框 13"/>
          <p:cNvSpPr txBox="1"/>
          <p:nvPr/>
        </p:nvSpPr>
        <p:spPr>
          <a:xfrm>
            <a:off x="8231310" y="544241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3" name="文本框 14"/>
          <p:cNvSpPr txBox="1"/>
          <p:nvPr/>
        </p:nvSpPr>
        <p:spPr>
          <a:xfrm>
            <a:off x="8231310" y="570669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RU52+26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8229600" y="5931407"/>
            <a:ext cx="912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RU106+26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5" name="文本框 16"/>
          <p:cNvSpPr txBox="1"/>
          <p:nvPr/>
        </p:nvSpPr>
        <p:spPr>
          <a:xfrm>
            <a:off x="8229600" y="6200001"/>
            <a:ext cx="9940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rgbClr val="0070C0"/>
                </a:solidFill>
              </a:rPr>
              <a:t>RU484+242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36" name="TextBox 33"/>
          <p:cNvSpPr txBox="1"/>
          <p:nvPr/>
        </p:nvSpPr>
        <p:spPr>
          <a:xfrm>
            <a:off x="8091923" y="387555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3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rd </a:t>
            </a:r>
            <a:r>
              <a:rPr lang="en-US" altLang="zh-CN" sz="1200" b="1" i="1" u="sng" dirty="0" smtClean="0">
                <a:solidFill>
                  <a:srgbClr val="00B050"/>
                </a:solidFill>
              </a:rPr>
              <a:t>and 4</a:t>
            </a:r>
            <a:r>
              <a:rPr lang="en-US" altLang="zh-CN" sz="1200" b="1" i="1" u="sng" baseline="30000" dirty="0" smtClean="0">
                <a:solidFill>
                  <a:srgbClr val="00B050"/>
                </a:solidFill>
              </a:rPr>
              <a:t>th</a:t>
            </a:r>
            <a:endParaRPr lang="en-US" altLang="zh-CN" sz="1200" b="1" i="1" u="sng" dirty="0" smtClean="0">
              <a:solidFill>
                <a:srgbClr val="00B050"/>
              </a:solidFill>
            </a:endParaRPr>
          </a:p>
          <a:p>
            <a:r>
              <a:rPr lang="en-US" altLang="zh-CN" sz="1200" b="1" i="1" u="sng" dirty="0" smtClean="0">
                <a:solidFill>
                  <a:srgbClr val="00B050"/>
                </a:solidFill>
              </a:rPr>
              <a:t> 80MHz</a:t>
            </a:r>
            <a:endParaRPr lang="zh-CN" altLang="en-US" sz="1200" b="1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774984"/>
              </p:ext>
            </p:extLst>
          </p:nvPr>
        </p:nvGraphicFramePr>
        <p:xfrm>
          <a:off x="396970" y="1703672"/>
          <a:ext cx="7683912" cy="2287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  <a:gridCol w="213442"/>
              </a:tblGrid>
              <a:tr h="25421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5.96 5.62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6.98 6.13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7.29 4.9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6.02 4.98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6.1 5.84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6.54 3.88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6.85 5.78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6.8 5.4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54214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5.47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5.91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4214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7.91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表格 6">
            <a:extLst>
              <a:ext uri="{FF2B5EF4-FFF2-40B4-BE49-F238E27FC236}">
                <a16:creationId xmlns:a16="http://schemas.microsoft.com/office/drawing/2014/main" xmlns="" id="{E82841F2-A840-4210-816D-FD88AF1403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312758"/>
              </p:ext>
            </p:extLst>
          </p:nvPr>
        </p:nvGraphicFramePr>
        <p:xfrm>
          <a:off x="396970" y="4131657"/>
          <a:ext cx="7683768" cy="2263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3438">
                  <a:extLst>
                    <a:ext uri="{9D8B030D-6E8A-4147-A177-3AD203B41FA5}">
                      <a16:colId xmlns:a16="http://schemas.microsoft.com/office/drawing/2014/main" xmlns="" val="119658468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5252861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5811179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4022889893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97673511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107901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68693127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599518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45362653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404889979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32641734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0214227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56629282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32183911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7798268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2510626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98006551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777493965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34375680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24808812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8529878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1024070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2809944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036660736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48805734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865747289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707409664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27070831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374506192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81157537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984074730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424478947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167387661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02237933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3965840168"/>
                    </a:ext>
                  </a:extLst>
                </a:gridCol>
                <a:gridCol w="213438">
                  <a:extLst>
                    <a:ext uri="{9D8B030D-6E8A-4147-A177-3AD203B41FA5}">
                      <a16:colId xmlns:a16="http://schemas.microsoft.com/office/drawing/2014/main" xmlns="" val="2021215578"/>
                    </a:ext>
                  </a:extLst>
                </a:gridCol>
              </a:tblGrid>
              <a:tr h="23527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5.96 5.62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6.98 6.13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6.11 4.5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7.29 4.9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6.36 4.57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6.02 4.98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6.1 5.84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6.54 3.88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6.85 5.78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5.28 5.28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6.8 5.4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5.7 4.79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3.78 3.51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3.78 3.78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4441375"/>
                  </a:ext>
                </a:extLst>
              </a:tr>
              <a:tr h="244708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4.63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5.97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6.92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4.44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5060979"/>
                  </a:ext>
                </a:extLst>
              </a:tr>
              <a:tr h="244708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5.38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6.06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5.01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3677039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5.47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7.08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6.98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5.91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5.53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5.13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8030436"/>
                  </a:ext>
                </a:extLst>
              </a:tr>
              <a:tr h="244708"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504136"/>
                  </a:ext>
                </a:extLst>
              </a:tr>
              <a:tr h="244708">
                <a:tc gridSpan="3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7.05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074363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6.11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6.51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6.46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5.16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808628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6.29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6.29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7.42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6.42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6.91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5.59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6.19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5.8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3123212"/>
                  </a:ext>
                </a:extLst>
              </a:tr>
              <a:tr h="244708"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8.73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7.07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8.37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7.19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7.94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8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7.94</a:t>
                      </a:r>
                      <a:endParaRPr lang="en-US" altLang="zh-CN" sz="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241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320MHz 4x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06887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2411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Option 2 simulation results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005589"/>
              </p:ext>
            </p:extLst>
          </p:nvPr>
        </p:nvGraphicFramePr>
        <p:xfrm>
          <a:off x="457200" y="2209800"/>
          <a:ext cx="7010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8.75 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8.5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8.58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 8.17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8.75 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8.7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8.58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 8.2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9.05 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8.56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8.82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 8.82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100" u="none" strike="noStrike" dirty="0" smtClean="0"/>
                        <a:t>9.22 </a:t>
                      </a:r>
                    </a:p>
                    <a:p>
                      <a:pPr algn="ctr" rtl="0" fontAlgn="b"/>
                      <a:r>
                        <a:rPr lang="en-US" altLang="zh-CN" sz="1100" u="none" strike="noStrike" dirty="0" smtClean="0"/>
                        <a:t>8.66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1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8.71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altLang="zh-CN" sz="1100" b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8.63</a:t>
                      </a:r>
                      <a:endParaRPr lang="en-US" altLang="zh-CN" sz="11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7516"/>
              </p:ext>
            </p:extLst>
          </p:nvPr>
        </p:nvGraphicFramePr>
        <p:xfrm>
          <a:off x="457200" y="2667000"/>
          <a:ext cx="7010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>
                          <a:solidFill>
                            <a:srgbClr val="FF0000"/>
                          </a:solidFill>
                        </a:rPr>
                        <a:t>9.55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>
                          <a:solidFill>
                            <a:srgbClr val="FF0000"/>
                          </a:solidFill>
                        </a:rPr>
                        <a:t> 9.05</a:t>
                      </a:r>
                      <a:endParaRPr lang="en-US" altLang="zh-CN" sz="1100" b="0" i="0" u="none" strike="noStrike" dirty="0">
                        <a:solidFill>
                          <a:srgbClr val="FF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9.52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9.52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60268"/>
              </p:ext>
            </p:extLst>
          </p:nvPr>
        </p:nvGraphicFramePr>
        <p:xfrm>
          <a:off x="457200" y="3154680"/>
          <a:ext cx="7010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8.48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8.38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9.33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9.33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9.44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9.44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8.22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7.57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8.14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7.7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9.47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8.96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9.38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8.89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8.58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9.2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9.05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9.5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8.72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9.45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8.24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8.86 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8.86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altLang="zh-CN" sz="1100" u="none" strike="noStrike" dirty="0" smtClean="0"/>
                        <a:t>7.39</a:t>
                      </a:r>
                    </a:p>
                    <a:p>
                      <a:pPr algn="ctr" fontAlgn="b"/>
                      <a:r>
                        <a:rPr lang="en-US" altLang="zh-CN" sz="1100" u="none" strike="noStrike" dirty="0" smtClean="0"/>
                        <a:t> 6.86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文本框 17"/>
          <p:cNvSpPr txBox="1">
            <a:spLocks noChangeArrowheads="1"/>
          </p:cNvSpPr>
          <p:nvPr/>
        </p:nvSpPr>
        <p:spPr bwMode="auto">
          <a:xfrm>
            <a:off x="7943850" y="2362200"/>
            <a:ext cx="1047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RU484+996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2" name="文本框 23"/>
          <p:cNvSpPr txBox="1">
            <a:spLocks noChangeArrowheads="1"/>
          </p:cNvSpPr>
          <p:nvPr/>
        </p:nvSpPr>
        <p:spPr bwMode="auto">
          <a:xfrm>
            <a:off x="7924800" y="2819400"/>
            <a:ext cx="995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RU2x996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3" name="文本框 19"/>
          <p:cNvSpPr txBox="1">
            <a:spLocks noChangeArrowheads="1"/>
          </p:cNvSpPr>
          <p:nvPr/>
        </p:nvSpPr>
        <p:spPr bwMode="auto">
          <a:xfrm>
            <a:off x="7924800" y="3254375"/>
            <a:ext cx="1263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 smtClean="0">
                <a:solidFill>
                  <a:srgbClr val="0070C0"/>
                </a:solidFill>
              </a:rPr>
              <a:t>RU3x996+484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文本框 20"/>
          <p:cNvSpPr txBox="1">
            <a:spLocks noChangeArrowheads="1"/>
          </p:cNvSpPr>
          <p:nvPr/>
        </p:nvSpPr>
        <p:spPr bwMode="auto">
          <a:xfrm>
            <a:off x="7924800" y="3609975"/>
            <a:ext cx="1138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RU3x996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  <p:sp>
        <p:nvSpPr>
          <p:cNvPr id="25" name="文本框 21"/>
          <p:cNvSpPr txBox="1">
            <a:spLocks noChangeArrowheads="1"/>
          </p:cNvSpPr>
          <p:nvPr/>
        </p:nvSpPr>
        <p:spPr bwMode="auto">
          <a:xfrm>
            <a:off x="7927975" y="3989387"/>
            <a:ext cx="11366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solidFill>
                  <a:srgbClr val="0070C0"/>
                </a:solidFill>
              </a:rPr>
              <a:t>RU4x996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proposes the EHT-LTFs </a:t>
            </a:r>
            <a:r>
              <a:rPr lang="en-US" altLang="zh-CN" dirty="0" smtClean="0"/>
              <a:t>sequences </a:t>
            </a:r>
            <a:r>
              <a:rPr lang="en-US" altLang="zh-CN" dirty="0"/>
              <a:t>for 320/160+160MHz.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914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1/2/4x EHT-LTF </a:t>
            </a:r>
            <a:r>
              <a:rPr lang="en-GB" altLang="zh-CN" b="0" dirty="0"/>
              <a:t>sequences </a:t>
            </a:r>
            <a:r>
              <a:rPr lang="en-GB" altLang="zh-CN" b="0" dirty="0" smtClean="0"/>
              <a:t>in</a:t>
            </a:r>
          </a:p>
          <a:p>
            <a:r>
              <a:rPr lang="en-GB" altLang="zh-CN" b="0" dirty="0" smtClean="0"/>
              <a:t>320MHz/160+160 transmission are 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2020-01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98377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[1] Edward Au, &lt;IEEE P802.11 Wireless LANs&gt;, IEEE </a:t>
            </a:r>
            <a:r>
              <a:rPr lang="en-US" altLang="zh-CN" sz="1600" b="0" dirty="0" smtClean="0"/>
              <a:t>802.11-20/0566r29</a:t>
            </a:r>
          </a:p>
          <a:p>
            <a:r>
              <a:rPr lang="en-US" altLang="zh-CN" sz="1600" b="0" dirty="0" smtClean="0"/>
              <a:t>[2] &lt;802.11ax Draft&gt;, D6.0.</a:t>
            </a:r>
            <a:endParaRPr lang="en-US" altLang="zh-CN" sz="1600" b="0" dirty="0"/>
          </a:p>
          <a:p>
            <a:r>
              <a:rPr lang="en-US" altLang="zh-CN" sz="1600" b="0" dirty="0" smtClean="0"/>
              <a:t>[</a:t>
            </a:r>
            <a:r>
              <a:rPr lang="en-US" altLang="zh-CN" sz="1600" b="0" dirty="0"/>
              <a:t>3</a:t>
            </a:r>
            <a:r>
              <a:rPr lang="en-US" altLang="zh-CN" sz="1600" b="0" dirty="0" smtClean="0"/>
              <a:t>] 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Liang,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</a:t>
            </a:r>
            <a:r>
              <a:rPr lang="en-US" altLang="zh-CN" sz="1600" b="0" dirty="0" smtClean="0"/>
              <a:t>&lt;EHE-LTFs Design for Wideband&gt;, </a:t>
            </a:r>
            <a:r>
              <a:rPr lang="en-US" altLang="zh-CN" sz="1600" b="0" dirty="0"/>
              <a:t>IEEE </a:t>
            </a:r>
            <a:r>
              <a:rPr lang="en-US" altLang="zh-CN" sz="1600" b="0" dirty="0" smtClean="0"/>
              <a:t>802.11-19/1980r1</a:t>
            </a:r>
            <a:endParaRPr lang="en-US" altLang="zh-CN" sz="1600" b="0" dirty="0"/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 smtClean="0"/>
              <a:t>Jinyoung</a:t>
            </a:r>
            <a:r>
              <a:rPr lang="en-US" altLang="zh-CN" sz="1600" b="0" dirty="0" smtClean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</a:t>
            </a:r>
            <a:r>
              <a:rPr lang="en-US" altLang="zh-CN" sz="1600" b="0" dirty="0" smtClean="0"/>
              <a:t>&lt;EHT-LTF sequences in new tone plan&gt;, </a:t>
            </a:r>
            <a:r>
              <a:rPr lang="en-US" altLang="zh-CN" sz="1600" b="0" dirty="0"/>
              <a:t>IEEE </a:t>
            </a:r>
            <a:r>
              <a:rPr lang="en-US" altLang="zh-CN" sz="1600" b="0" dirty="0" smtClean="0"/>
              <a:t>802.11-20/825r1</a:t>
            </a:r>
          </a:p>
          <a:p>
            <a:r>
              <a:rPr lang="en-US" altLang="zh-CN" sz="1600" b="0" dirty="0"/>
              <a:t>[5] Le Liu, et al, &lt;HE-LTF Sequence Design&gt;, IEEE 802.11-15/1334</a:t>
            </a:r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465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add to </a:t>
            </a:r>
            <a:r>
              <a:rPr lang="en-US" altLang="zh-CN" dirty="0" smtClean="0"/>
              <a:t>SFD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320MHz/160+160MHz 1x EHT-LTF sequences:</a:t>
            </a:r>
          </a:p>
          <a:p>
            <a:r>
              <a:rPr lang="en-US" altLang="zh-CN" dirty="0"/>
              <a:t>Option 1: </a:t>
            </a:r>
          </a:p>
          <a:p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1x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EHT-LTF = [HE-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(-1)*HE-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dirty="0" smtClean="0"/>
              <a:t>Option </a:t>
            </a:r>
            <a:r>
              <a:rPr lang="en-US" altLang="zh-CN" dirty="0"/>
              <a:t>2</a:t>
            </a:r>
            <a:r>
              <a:rPr lang="en-US" altLang="zh-CN" dirty="0" smtClean="0"/>
              <a:t>:</a:t>
            </a:r>
          </a:p>
          <a:p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320MHz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1x EHT-LTF = [HE-</a:t>
            </a:r>
            <a:r>
              <a:rPr lang="en-US" altLang="ko-KR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LTF80MHz_left_1x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(-1)* HE-</a:t>
            </a:r>
            <a:r>
              <a:rPr lang="en-US" altLang="ko-KR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LTF80MHz_right_1x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023   HE-</a:t>
            </a:r>
            <a:r>
              <a:rPr lang="en-US" altLang="ko-KR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LTF80MHz_left_1x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LTF80MHz_right_1x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023   HE-</a:t>
            </a:r>
            <a:r>
              <a:rPr lang="en-US" altLang="ko-KR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LTF80MHz_left_1x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LTF80MHz_right_1x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023   (-1)*HE-</a:t>
            </a:r>
            <a:r>
              <a:rPr lang="en-US" altLang="ko-KR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LTF80MHz_left_1x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(-1)* HE-</a:t>
            </a:r>
            <a:r>
              <a:rPr lang="en-US" altLang="ko-KR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LTF80MHz_right_1x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endParaRPr lang="zh-CN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9588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add to </a:t>
            </a:r>
            <a:r>
              <a:rPr lang="en-US" altLang="zh-CN" dirty="0" smtClean="0"/>
              <a:t>SFD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320MHz/160+160MHz 2x EHT-LTF sequences:</a:t>
            </a:r>
          </a:p>
          <a:p>
            <a:r>
              <a:rPr lang="en-US" altLang="zh-CN" dirty="0"/>
              <a:t>Option 1: </a:t>
            </a:r>
          </a:p>
          <a:p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2x EHT-LTF = [HE-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dirty="0" smtClean="0"/>
              <a:t>Option </a:t>
            </a:r>
            <a:r>
              <a:rPr lang="en-US" altLang="zh-CN" dirty="0"/>
              <a:t>2</a:t>
            </a:r>
            <a:r>
              <a:rPr lang="en-US" altLang="zh-CN" dirty="0" smtClean="0"/>
              <a:t>: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320MHz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2x EHT-LTF = [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 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];</a:t>
            </a:r>
          </a:p>
          <a:p>
            <a:endParaRPr lang="zh-CN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158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add to </a:t>
            </a:r>
            <a:r>
              <a:rPr lang="en-US" altLang="zh-CN" dirty="0" smtClean="0"/>
              <a:t>SFD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320MHz/160+160MHz 4x EHT-LTF sequences:</a:t>
            </a:r>
          </a:p>
          <a:p>
            <a:r>
              <a:rPr lang="en-US" altLang="zh-CN" dirty="0"/>
              <a:t>Option 1: </a:t>
            </a:r>
          </a:p>
          <a:p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4x EHT-LTF = [HE-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Option </a:t>
            </a:r>
            <a:r>
              <a:rPr lang="en-US" altLang="zh-CN" dirty="0">
                <a:solidFill>
                  <a:schemeClr val="tx1"/>
                </a:solidFill>
              </a:rPr>
              <a:t>2</a:t>
            </a:r>
            <a:r>
              <a:rPr lang="en-US" altLang="zh-CN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320MHz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4x EHT-LTF = [HE-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(-1)*HE-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 0,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80MHz_right_4x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endParaRPr lang="en-US" altLang="zh-CN" dirty="0" smtClean="0"/>
          </a:p>
          <a:p>
            <a:endParaRPr lang="zh-CN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1964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QAM Data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7800"/>
            <a:ext cx="6923088" cy="49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r>
              <a:rPr lang="en-US" altLang="zh-CN" dirty="0"/>
              <a:t>1x LTF </a:t>
            </a:r>
            <a:r>
              <a:rPr lang="en-US" altLang="zh-CN" dirty="0" smtClean="0"/>
              <a:t>240MHz/160+80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/>
              <a:t>2x 4x LTF </a:t>
            </a:r>
            <a:r>
              <a:rPr lang="en-US" altLang="zh-CN" dirty="0" smtClean="0"/>
              <a:t>240MHz/160+80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734125"/>
              </p:ext>
            </p:extLst>
          </p:nvPr>
        </p:nvGraphicFramePr>
        <p:xfrm>
          <a:off x="696912" y="2207419"/>
          <a:ext cx="73152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46"/>
                <a:gridCol w="5953154"/>
                <a:gridCol w="8382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BW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Full bandwidth &amp; Preamble Puncturing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Note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240MHz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Case1: 240MHz [1 1 1 1 1 1 1 1 1 1 1 1]    Case2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[0 0 1 1 1 1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Case3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0 0 1 1 1 1 1 1 1 1]  Case4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0 0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Case5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0 0 1 1 1 1]  Case6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1 1 0 0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Case7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1 1 1 1 0 0]  Case8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160MHz [0 0 0 0  1 1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Case9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160MHz [1 1 1 1 0 0 0 0 1 1 1 1]  Case10: 160MHz [1 1 1 1 1 1 1 1 0 0 0 0].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“1” stands</a:t>
                      </a:r>
                      <a:r>
                        <a:rPr lang="en-US" altLang="zh-CN" sz="1200" baseline="0" dirty="0" smtClean="0"/>
                        <a:t> for non-punctured 20MHz; “0” stands for punctured 20MHz.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368685"/>
              </p:ext>
            </p:extLst>
          </p:nvPr>
        </p:nvGraphicFramePr>
        <p:xfrm>
          <a:off x="696912" y="4436391"/>
          <a:ext cx="6601241" cy="1908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294"/>
                <a:gridCol w="457845"/>
                <a:gridCol w="428546"/>
                <a:gridCol w="428546"/>
                <a:gridCol w="428547"/>
                <a:gridCol w="428546"/>
                <a:gridCol w="428546"/>
                <a:gridCol w="428546"/>
                <a:gridCol w="428546"/>
                <a:gridCol w="428547"/>
                <a:gridCol w="428547"/>
                <a:gridCol w="428546"/>
                <a:gridCol w="428546"/>
                <a:gridCol w="428546"/>
                <a:gridCol w="428547"/>
              </a:tblGrid>
              <a:tr h="9906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BW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L="68580" marR="68580" marT="34290" marB="34290"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Full</a:t>
                      </a:r>
                      <a:r>
                        <a:rPr lang="en-US" altLang="zh-CN" sz="1200" baseline="0" dirty="0" smtClean="0"/>
                        <a:t> bandwidth  preamble puncturing </a:t>
                      </a:r>
                      <a:r>
                        <a:rPr lang="en-US" altLang="zh-CN" sz="1200" dirty="0" smtClean="0"/>
                        <a:t>&amp; MRU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2263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240MHz</a:t>
                      </a:r>
                      <a:endParaRPr lang="zh-CN" alt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RUsize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RU2x996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RU484+2x996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3x996</a:t>
                      </a:r>
                    </a:p>
                  </a:txBody>
                  <a:tcPr marL="68580" marR="68580" marT="34290" marB="34290"/>
                </a:tc>
              </a:tr>
              <a:tr h="430322">
                <a:tc>
                  <a:txBody>
                    <a:bodyPr/>
                    <a:lstStyle/>
                    <a:p>
                      <a:pPr algn="ctr"/>
                      <a:endParaRPr lang="zh-CN" alt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16x3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1x3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/>
              <a:t>Passed Motions [1]:</a:t>
            </a:r>
          </a:p>
          <a:p>
            <a:pPr marL="0">
              <a:spcBef>
                <a:spcPts val="0"/>
              </a:spcBef>
            </a:pPr>
            <a:r>
              <a:rPr lang="en-US" altLang="zh-CN" b="0" dirty="0"/>
              <a:t> - 802.11be shall include </a:t>
            </a:r>
            <a:r>
              <a:rPr lang="en-US" altLang="zh-CN" b="0" dirty="0" smtClean="0"/>
              <a:t>1x  </a:t>
            </a:r>
            <a:r>
              <a:rPr lang="en-US" altLang="zh-CN" b="0" dirty="0"/>
              <a:t>2x and 4x EHT-LTF.</a:t>
            </a:r>
          </a:p>
          <a:p>
            <a:pPr marL="0">
              <a:spcBef>
                <a:spcPts val="0"/>
              </a:spcBef>
            </a:pPr>
            <a:r>
              <a:rPr lang="en-US" altLang="zh-CN" b="0" dirty="0"/>
              <a:t> - 802.11be supports EHT-LTFs for 16 spatial streams.</a:t>
            </a:r>
          </a:p>
          <a:p>
            <a:pPr marL="0">
              <a:spcBef>
                <a:spcPts val="0"/>
              </a:spcBef>
            </a:pPr>
            <a:endParaRPr lang="en-US" altLang="zh-CN" b="0" dirty="0"/>
          </a:p>
          <a:p>
            <a:pPr marL="0">
              <a:spcBef>
                <a:spcPts val="0"/>
              </a:spcBef>
            </a:pPr>
            <a:r>
              <a:rPr lang="en-US" altLang="zh-CN" b="0" dirty="0"/>
              <a:t>Passed SPs [1]:</a:t>
            </a:r>
          </a:p>
          <a:p>
            <a:pPr marL="0">
              <a:spcBef>
                <a:spcPts val="0"/>
              </a:spcBef>
            </a:pPr>
            <a:r>
              <a:rPr lang="en-US" altLang="zh-CN" b="0" dirty="0"/>
              <a:t> - Reusing </a:t>
            </a:r>
            <a:r>
              <a:rPr lang="en-GB" altLang="zh-CN" b="0" dirty="0"/>
              <a:t>1/2/4x HE-LTF sequences for 1/2/4x EHT-LTF sequences in 20/40/80MHz PPDU transmission</a:t>
            </a:r>
            <a:r>
              <a:rPr lang="en-US" altLang="zh-CN" b="0" dirty="0"/>
              <a:t>.</a:t>
            </a:r>
          </a:p>
          <a:p>
            <a:pPr marL="0">
              <a:spcBef>
                <a:spcPts val="0"/>
              </a:spcBef>
            </a:pPr>
            <a:r>
              <a:rPr lang="en-US" altLang="zh-CN" b="0" dirty="0"/>
              <a:t> - Reusing </a:t>
            </a:r>
            <a:r>
              <a:rPr lang="en-GB" altLang="zh-CN" b="0" dirty="0"/>
              <a:t>1/2/4x HE-LTF sequences for 1/2/4x EHT-LTF sequences in 80+80/160MHz.</a:t>
            </a:r>
          </a:p>
          <a:p>
            <a:pPr marL="0">
              <a:spcBef>
                <a:spcPts val="0"/>
              </a:spcBef>
            </a:pPr>
            <a:endParaRPr lang="en-GB" altLang="zh-CN" b="0" dirty="0"/>
          </a:p>
          <a:p>
            <a:pPr marL="0">
              <a:spcBef>
                <a:spcPts val="0"/>
              </a:spcBef>
            </a:pPr>
            <a:r>
              <a:rPr lang="en-GB" altLang="zh-CN" b="0" dirty="0"/>
              <a:t>In this </a:t>
            </a:r>
            <a:r>
              <a:rPr lang="en-GB" altLang="zh-CN" b="0" dirty="0" smtClean="0"/>
              <a:t>contribution, </a:t>
            </a:r>
            <a:r>
              <a:rPr lang="en-GB" altLang="zh-CN" b="0" dirty="0"/>
              <a:t>we focus on the discussion of 1/2/4x EHT-LTF sequences in 320MHz/160+160 transmission.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11be Tone </a:t>
            </a:r>
            <a:r>
              <a:rPr lang="en-US" altLang="zh-CN" dirty="0" smtClean="0"/>
              <a:t>plan[1]: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pSp>
        <p:nvGrpSpPr>
          <p:cNvPr id="6" name="Group 198">
            <a:extLst>
              <a:ext uri="{FF2B5EF4-FFF2-40B4-BE49-F238E27FC236}">
                <a16:creationId xmlns:a16="http://schemas.microsoft.com/office/drawing/2014/main" xmlns="" xmlns:lc="http://schemas.openxmlformats.org/drawingml/2006/lockedCanvas" id="{92AB9538-5C6A-47DC-8A96-1F48345F14BB}"/>
              </a:ext>
            </a:extLst>
          </p:cNvPr>
          <p:cNvGrpSpPr/>
          <p:nvPr/>
        </p:nvGrpSpPr>
        <p:grpSpPr>
          <a:xfrm>
            <a:off x="1111440" y="4114800"/>
            <a:ext cx="6537321" cy="701080"/>
            <a:chOff x="1953854" y="4608941"/>
            <a:chExt cx="6537321" cy="701080"/>
          </a:xfrm>
        </p:grpSpPr>
        <p:sp>
          <p:nvSpPr>
            <p:cNvPr id="7" name="Trapezoid 199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5890D2F1-7478-4E54-888C-9A67BB3D7488}"/>
                </a:ext>
              </a:extLst>
            </p:cNvPr>
            <p:cNvSpPr/>
            <p:nvPr/>
          </p:nvSpPr>
          <p:spPr bwMode="auto">
            <a:xfrm>
              <a:off x="6903508" y="4973592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00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8" name="Trapezoid 200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6CEEE8AC-3531-41CC-A6C7-BFEC35BCEBD6}"/>
                </a:ext>
              </a:extLst>
            </p:cNvPr>
            <p:cNvSpPr/>
            <p:nvPr/>
          </p:nvSpPr>
          <p:spPr bwMode="auto">
            <a:xfrm>
              <a:off x="2425440" y="4965475"/>
              <a:ext cx="1248937" cy="326807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9" name="TextBox 201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BD26379E-9A9B-44B7-9008-B2B2BFCAC4F8}"/>
                </a:ext>
              </a:extLst>
            </p:cNvPr>
            <p:cNvSpPr txBox="1"/>
            <p:nvPr/>
          </p:nvSpPr>
          <p:spPr>
            <a:xfrm>
              <a:off x="1953854" y="4980646"/>
              <a:ext cx="394822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12 Edge</a:t>
              </a:r>
            </a:p>
          </p:txBody>
        </p:sp>
        <p:sp>
          <p:nvSpPr>
            <p:cNvPr id="10" name="TextBox 202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A7A56845-E618-447D-A772-3BAC7F5EB5A4}"/>
                </a:ext>
              </a:extLst>
            </p:cNvPr>
            <p:cNvSpPr txBox="1"/>
            <p:nvPr/>
          </p:nvSpPr>
          <p:spPr>
            <a:xfrm>
              <a:off x="8060802" y="5003650"/>
              <a:ext cx="430373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11 Edge</a:t>
              </a:r>
            </a:p>
          </p:txBody>
        </p:sp>
        <p:sp>
          <p:nvSpPr>
            <p:cNvPr id="11" name="Trapezoid 203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82002AAA-6A87-4945-91DA-57276055C38E}"/>
                </a:ext>
              </a:extLst>
            </p:cNvPr>
            <p:cNvSpPr/>
            <p:nvPr/>
          </p:nvSpPr>
          <p:spPr bwMode="auto">
            <a:xfrm>
              <a:off x="3967356" y="4966389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00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12" name="TextBox 205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70906E53-4B5E-4F3A-BA7F-18640DBB22C2}"/>
                </a:ext>
              </a:extLst>
            </p:cNvPr>
            <p:cNvSpPr txBox="1"/>
            <p:nvPr/>
          </p:nvSpPr>
          <p:spPr>
            <a:xfrm>
              <a:off x="2855163" y="4608941"/>
              <a:ext cx="373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EHT 320MHz/160+160MHz</a:t>
              </a:r>
              <a:r>
                <a:rPr kumimoji="0" lang="en-US" sz="1600" b="0" i="0" u="none" strike="noStrike" kern="120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Tone Plan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3" name="TextBox 208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0ED82660-2B41-40A6-8A8A-65FE0C69C27B}"/>
                </a:ext>
              </a:extLst>
            </p:cNvPr>
            <p:cNvSpPr txBox="1"/>
            <p:nvPr/>
          </p:nvSpPr>
          <p:spPr>
            <a:xfrm>
              <a:off x="3632261" y="4997899"/>
              <a:ext cx="375818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23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Edge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14" name="Trapezoid 209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9299FC0D-B31A-49E7-A1DC-330A77FFF3C4}"/>
                </a:ext>
              </a:extLst>
            </p:cNvPr>
            <p:cNvSpPr/>
            <p:nvPr/>
          </p:nvSpPr>
          <p:spPr bwMode="auto">
            <a:xfrm>
              <a:off x="5435432" y="4966389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00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15" name="TextBox 210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399B4BB9-74B8-4CEC-B848-BCD80D8AD36E}"/>
                </a:ext>
              </a:extLst>
            </p:cNvPr>
            <p:cNvSpPr txBox="1"/>
            <p:nvPr/>
          </p:nvSpPr>
          <p:spPr>
            <a:xfrm>
              <a:off x="5110120" y="4997899"/>
              <a:ext cx="371417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23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Edge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16" name="TextBox 211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73D019B1-C0F0-4EAA-BD76-E4D920B1EFE8}"/>
                </a:ext>
              </a:extLst>
            </p:cNvPr>
            <p:cNvSpPr txBox="1"/>
            <p:nvPr/>
          </p:nvSpPr>
          <p:spPr>
            <a:xfrm>
              <a:off x="6575249" y="4998141"/>
              <a:ext cx="391841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23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noProof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Edge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</p:grpSp>
      <p:grpSp>
        <p:nvGrpSpPr>
          <p:cNvPr id="17" name="Group 198">
            <a:extLst>
              <a:ext uri="{FF2B5EF4-FFF2-40B4-BE49-F238E27FC236}">
                <a16:creationId xmlns="" xmlns:a16="http://schemas.microsoft.com/office/drawing/2014/main" xmlns:lc="http://schemas.openxmlformats.org/drawingml/2006/lockedCanvas" id="{92AB9538-5C6A-47DC-8A96-1F48345F14BB}"/>
              </a:ext>
            </a:extLst>
          </p:cNvPr>
          <p:cNvGrpSpPr/>
          <p:nvPr/>
        </p:nvGrpSpPr>
        <p:grpSpPr>
          <a:xfrm>
            <a:off x="1583016" y="2743716"/>
            <a:ext cx="5551720" cy="724681"/>
            <a:chOff x="1883786" y="4608941"/>
            <a:chExt cx="5551720" cy="724681"/>
          </a:xfrm>
        </p:grpSpPr>
        <p:sp>
          <p:nvSpPr>
            <p:cNvPr id="18" name="Trapezoid 200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6CEEE8AC-3531-41CC-A6C7-BFEC35BCEBD6}"/>
                </a:ext>
              </a:extLst>
            </p:cNvPr>
            <p:cNvSpPr/>
            <p:nvPr/>
          </p:nvSpPr>
          <p:spPr bwMode="auto">
            <a:xfrm>
              <a:off x="2425440" y="4965475"/>
              <a:ext cx="1248937" cy="326807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19" name="TextBox 201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BD26379E-9A9B-44B7-9008-B2B2BFCAC4F8}"/>
                </a:ext>
              </a:extLst>
            </p:cNvPr>
            <p:cNvSpPr txBox="1"/>
            <p:nvPr/>
          </p:nvSpPr>
          <p:spPr>
            <a:xfrm>
              <a:off x="1883786" y="4989151"/>
              <a:ext cx="609778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12 </a:t>
              </a:r>
              <a:endPara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Edge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20" name="TextBox 20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A7A56845-E618-447D-A772-3BAC7F5EB5A4}"/>
                </a:ext>
              </a:extLst>
            </p:cNvPr>
            <p:cNvSpPr txBox="1"/>
            <p:nvPr/>
          </p:nvSpPr>
          <p:spPr>
            <a:xfrm>
              <a:off x="6825728" y="5021742"/>
              <a:ext cx="609778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11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Edge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21" name="Trapezoid 203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82002AAA-6A87-4945-91DA-57276055C38E}"/>
                </a:ext>
              </a:extLst>
            </p:cNvPr>
            <p:cNvSpPr/>
            <p:nvPr/>
          </p:nvSpPr>
          <p:spPr bwMode="auto">
            <a:xfrm>
              <a:off x="4097297" y="4964990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00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22" name="TextBox 205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70906E53-4B5E-4F3A-BA7F-18640DBB22C2}"/>
                </a:ext>
              </a:extLst>
            </p:cNvPr>
            <p:cNvSpPr txBox="1"/>
            <p:nvPr/>
          </p:nvSpPr>
          <p:spPr>
            <a:xfrm>
              <a:off x="2855163" y="4608941"/>
              <a:ext cx="373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EHT 240MHz/160+80MHz</a:t>
              </a:r>
              <a:r>
                <a:rPr kumimoji="0" lang="en-US" sz="1600" b="0" i="0" u="none" strike="noStrike" kern="120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Tone Plan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3" name="TextBox 208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0ED82660-2B41-40A6-8A8A-65FE0C69C27B}"/>
                </a:ext>
              </a:extLst>
            </p:cNvPr>
            <p:cNvSpPr txBox="1"/>
            <p:nvPr/>
          </p:nvSpPr>
          <p:spPr>
            <a:xfrm>
              <a:off x="3589826" y="5021742"/>
              <a:ext cx="606298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23</a:t>
              </a: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 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Edge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  <p:sp>
          <p:nvSpPr>
            <p:cNvPr id="24" name="Trapezoid 209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9299FC0D-B31A-49E7-A1DC-330A77FFF3C4}"/>
                </a:ext>
              </a:extLst>
            </p:cNvPr>
            <p:cNvSpPr/>
            <p:nvPr/>
          </p:nvSpPr>
          <p:spPr bwMode="auto">
            <a:xfrm>
              <a:off x="5717361" y="4959216"/>
              <a:ext cx="1176491" cy="327292"/>
            </a:xfrm>
            <a:prstGeom prst="trapezoid">
              <a:avLst/>
            </a:prstGeom>
            <a:solidFill>
              <a:srgbClr val="00B050"/>
            </a:solidFill>
            <a:ln>
              <a:noFill/>
            </a:ln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lvl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00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25" name="TextBox 210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399B4BB9-74B8-4CEC-B848-BCD80D8AD36E}"/>
                </a:ext>
              </a:extLst>
            </p:cNvPr>
            <p:cNvSpPr txBox="1"/>
            <p:nvPr/>
          </p:nvSpPr>
          <p:spPr>
            <a:xfrm>
              <a:off x="5211498" y="5021742"/>
              <a:ext cx="586587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23</a:t>
              </a: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  <a:cs typeface="+mn-cs"/>
                </a:rPr>
                <a:t> 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noProof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  <a:ea typeface="+mn-ea"/>
                </a:rPr>
                <a:t>Edge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1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05456"/>
            <a:ext cx="7886700" cy="3263504"/>
          </a:xfrm>
        </p:spPr>
        <p:txBody>
          <a:bodyPr/>
          <a:lstStyle/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>
          <a:xfrm>
            <a:off x="4080669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5</a:t>
            </a:r>
            <a:endParaRPr lang="en-GB" dirty="0"/>
          </a:p>
        </p:txBody>
      </p:sp>
      <p:sp>
        <p:nvSpPr>
          <p:cNvPr id="7" name="内容占位符 16"/>
          <p:cNvSpPr txBox="1">
            <a:spLocks/>
          </p:cNvSpPr>
          <p:nvPr/>
        </p:nvSpPr>
        <p:spPr bwMode="auto">
          <a:xfrm>
            <a:off x="712573" y="1718062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>
              <a:spcBef>
                <a:spcPts val="0"/>
              </a:spcBef>
            </a:pPr>
            <a:r>
              <a:rPr lang="en-US" sz="2000" b="0" kern="0" dirty="0" smtClean="0"/>
              <a:t>HE-LTF type and GI duration combinations for various HE PPDU formats [2]</a:t>
            </a:r>
          </a:p>
          <a:p>
            <a:pPr marL="0">
              <a:spcBef>
                <a:spcPts val="0"/>
              </a:spcBef>
            </a:pPr>
            <a:endParaRPr lang="en-US" kern="0" dirty="0" smtClean="0"/>
          </a:p>
          <a:p>
            <a:pPr marL="0">
              <a:spcBef>
                <a:spcPts val="0"/>
              </a:spcBef>
            </a:pP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155" y="2389200"/>
            <a:ext cx="4679665" cy="400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642486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320MHz/160+160MHz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05456"/>
            <a:ext cx="7886700" cy="3263504"/>
          </a:xfrm>
        </p:spPr>
        <p:txBody>
          <a:bodyPr/>
          <a:lstStyle/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/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833966"/>
              </p:ext>
            </p:extLst>
          </p:nvPr>
        </p:nvGraphicFramePr>
        <p:xfrm>
          <a:off x="542546" y="1784500"/>
          <a:ext cx="7696204" cy="1752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129"/>
                <a:gridCol w="6230670"/>
                <a:gridCol w="914405"/>
              </a:tblGrid>
              <a:tr h="217053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Full bandwidth &amp; Preamble Puncturing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Note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</a:tr>
              <a:tr h="15012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1x</a:t>
                      </a:r>
                      <a:r>
                        <a:rPr lang="en-US" altLang="zh-CN" sz="1200" baseline="0" dirty="0" smtClean="0"/>
                        <a:t> EHT LTF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Case1 :</a:t>
                      </a:r>
                      <a:r>
                        <a:rPr lang="en-US" altLang="zh-CN" sz="1200" baseline="0" dirty="0" smtClean="0"/>
                        <a:t>  </a:t>
                      </a:r>
                      <a:r>
                        <a:rPr lang="en-US" altLang="zh-CN" sz="1200" dirty="0" smtClean="0"/>
                        <a:t>320MHz [1 1 1 1 1 1 1 1 1 1 1 1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Case2</a:t>
                      </a:r>
                      <a:r>
                        <a:rPr lang="zh-CN" altLang="en-US" sz="1200" b="0" dirty="0" smtClean="0"/>
                        <a:t>：</a:t>
                      </a:r>
                      <a:r>
                        <a:rPr lang="en-US" altLang="zh-CN" sz="1200" b="0" dirty="0" smtClean="0"/>
                        <a:t>280MHz [0 0 1 1 1 1 1 1 1 1 1 1 1 1 1 1]  Case3</a:t>
                      </a:r>
                      <a:r>
                        <a:rPr lang="zh-CN" altLang="en-US" sz="1200" b="0" dirty="0" smtClean="0"/>
                        <a:t>：</a:t>
                      </a:r>
                      <a:r>
                        <a:rPr lang="en-US" altLang="zh-CN" sz="1200" b="0" dirty="0" smtClean="0"/>
                        <a:t>280MHz [1 1 0 0 1 1 1 1 1 1 1 1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Case4</a:t>
                      </a:r>
                      <a:r>
                        <a:rPr lang="zh-CN" altLang="en-US" sz="1200" b="0" dirty="0" smtClean="0"/>
                        <a:t>：</a:t>
                      </a:r>
                      <a:r>
                        <a:rPr lang="en-US" altLang="zh-CN" sz="1200" b="0" dirty="0" smtClean="0"/>
                        <a:t>280MHz [1 1 1 1 0 0 1 1 1 1 1 1 1 1 1 1]  Case5</a:t>
                      </a:r>
                      <a:r>
                        <a:rPr lang="zh-CN" altLang="en-US" sz="1200" b="0" dirty="0" smtClean="0"/>
                        <a:t>：</a:t>
                      </a:r>
                      <a:r>
                        <a:rPr lang="en-US" altLang="zh-CN" sz="1200" b="0" dirty="0" smtClean="0"/>
                        <a:t>280MHz [1 1 1 1 1 1 0 0 1 1 1 1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Case6</a:t>
                      </a:r>
                      <a:r>
                        <a:rPr lang="zh-CN" altLang="en-US" sz="1200" b="0" dirty="0" smtClean="0"/>
                        <a:t>：</a:t>
                      </a:r>
                      <a:r>
                        <a:rPr lang="en-US" altLang="zh-CN" sz="1200" b="0" dirty="0" smtClean="0"/>
                        <a:t>280MHz [1 1 1 1 1 1 1 1 0 0 1 1 1 1 1 1]  Case7</a:t>
                      </a:r>
                      <a:r>
                        <a:rPr lang="zh-CN" altLang="en-US" sz="1200" b="0" dirty="0" smtClean="0"/>
                        <a:t>：</a:t>
                      </a:r>
                      <a:r>
                        <a:rPr lang="en-US" altLang="zh-CN" sz="1200" b="0" dirty="0" smtClean="0"/>
                        <a:t>280MHz [1 1 1 1 1 1 1 1 1 1 0 0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Case8</a:t>
                      </a:r>
                      <a:r>
                        <a:rPr lang="zh-CN" altLang="en-US" sz="1200" b="0" dirty="0" smtClean="0"/>
                        <a:t>：</a:t>
                      </a:r>
                      <a:r>
                        <a:rPr lang="en-US" altLang="zh-CN" sz="1200" b="0" dirty="0" smtClean="0"/>
                        <a:t>280MHz [1 1 1 1 1 1 1 1 1 1 1 1 0 0 1 1]  Case9</a:t>
                      </a:r>
                      <a:r>
                        <a:rPr lang="zh-CN" altLang="en-US" sz="1200" b="0" dirty="0" smtClean="0"/>
                        <a:t>：</a:t>
                      </a:r>
                      <a:r>
                        <a:rPr lang="en-US" altLang="zh-CN" sz="1200" b="0" dirty="0" smtClean="0"/>
                        <a:t>280MHz [1 1 1 1 1 1 1 1 1 1 1 1 1 1 0 0]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Case10: 240MHz [1 1 1 1 0 0 0 0 1 1 1 1 1 1 1 1]  Case11: 240MHz [1 1 1 1 1 1 1 1 0 0 0 0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Case12: 240MHz [1 1 1 1 1 1 1 1 1 1 1 1 0 0 0 0]  Case13: 240MHz [0 0 0 0 1 1 1 1 1 1 1 1 1 1 1 1].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“1” stands</a:t>
                      </a:r>
                      <a:r>
                        <a:rPr lang="en-US" altLang="zh-CN" sz="1200" baseline="0" dirty="0" smtClean="0"/>
                        <a:t> for non-punctured 20MHz; “0” stands for punctured 20MHz.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>
          <a:xfrm>
            <a:off x="4080669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6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709203"/>
              </p:ext>
            </p:extLst>
          </p:nvPr>
        </p:nvGraphicFramePr>
        <p:xfrm>
          <a:off x="542546" y="3962400"/>
          <a:ext cx="6786293" cy="220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57"/>
                <a:gridCol w="413702"/>
                <a:gridCol w="413702"/>
                <a:gridCol w="413702"/>
                <a:gridCol w="413703"/>
                <a:gridCol w="413702"/>
                <a:gridCol w="413702"/>
                <a:gridCol w="413702"/>
                <a:gridCol w="413702"/>
                <a:gridCol w="413703"/>
                <a:gridCol w="413703"/>
                <a:gridCol w="413702"/>
                <a:gridCol w="413702"/>
                <a:gridCol w="413703"/>
                <a:gridCol w="413703"/>
                <a:gridCol w="413703"/>
              </a:tblGrid>
              <a:tr h="122697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L="68580" marR="68580" marT="34290" marB="34290"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Full</a:t>
                      </a:r>
                      <a:r>
                        <a:rPr lang="en-US" altLang="zh-CN" sz="1200" baseline="0" dirty="0" smtClean="0"/>
                        <a:t> bandwidth  preamble puncturing </a:t>
                      </a:r>
                      <a:r>
                        <a:rPr lang="en-US" altLang="zh-CN" sz="1200" dirty="0" smtClean="0"/>
                        <a:t>&amp; MRU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102870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100" baseline="0" dirty="0" smtClean="0"/>
                        <a:t>2x &amp; 4x EHT LTF patterns</a:t>
                      </a:r>
                      <a:endParaRPr lang="zh-CN" alt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RUsize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RU2x996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3x996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RU3x996+RU484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4x996</a:t>
                      </a:r>
                    </a:p>
                  </a:txBody>
                  <a:tcPr marL="68580" marR="68580" marT="34290" marB="34290"/>
                </a:tc>
              </a:tr>
              <a:tr h="92735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36x4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16x4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8x4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2x4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4x4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1x4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7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Methods[3-4]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 Based on 80MHz EHT-LTF:</a:t>
            </a:r>
          </a:p>
          <a:p>
            <a:r>
              <a:rPr lang="en-US" altLang="zh-CN" dirty="0"/>
              <a:t>	</a:t>
            </a:r>
            <a:r>
              <a:rPr lang="en-US" altLang="zh-CN" b="0" dirty="0">
                <a:solidFill>
                  <a:schemeClr val="tx1"/>
                </a:solidFill>
              </a:rPr>
              <a:t>Repeat 11ax 8</a:t>
            </a:r>
            <a:r>
              <a:rPr lang="en-US" altLang="zh-CN" b="0" dirty="0" smtClean="0">
                <a:solidFill>
                  <a:schemeClr val="tx1"/>
                </a:solidFill>
              </a:rPr>
              <a:t>0MHz </a:t>
            </a:r>
            <a:r>
              <a:rPr lang="en-US" altLang="zh-CN" b="0" dirty="0">
                <a:solidFill>
                  <a:schemeClr val="tx1"/>
                </a:solidFill>
              </a:rPr>
              <a:t>LTF sequences and apply the    	  </a:t>
            </a:r>
            <a:r>
              <a:rPr lang="en-US" altLang="zh-CN" b="0" dirty="0" smtClean="0">
                <a:solidFill>
                  <a:schemeClr val="tx1"/>
                </a:solidFill>
              </a:rPr>
              <a:t>coefficient </a:t>
            </a:r>
            <a:r>
              <a:rPr lang="en-US" altLang="zh-CN" b="0" dirty="0">
                <a:solidFill>
                  <a:schemeClr val="tx1"/>
                </a:solidFill>
              </a:rPr>
              <a:t>value on </a:t>
            </a:r>
            <a:r>
              <a:rPr lang="en-US" altLang="zh-CN" b="0" dirty="0" smtClean="0">
                <a:solidFill>
                  <a:schemeClr val="tx1"/>
                </a:solidFill>
              </a:rPr>
              <a:t>each 80MHz.</a:t>
            </a:r>
            <a:endParaRPr lang="en-US" altLang="zh-CN" b="0" dirty="0">
              <a:solidFill>
                <a:schemeClr val="tx1"/>
              </a:solidFill>
            </a:endParaRPr>
          </a:p>
          <a:p>
            <a:endParaRPr lang="en-US" altLang="zh-CN" dirty="0" smtClean="0"/>
          </a:p>
          <a:p>
            <a:r>
              <a:rPr lang="en-US" altLang="zh-CN" dirty="0" smtClean="0"/>
              <a:t>Option 2: Based on partial of 80MHz EHT-LTF.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en-US" altLang="zh-CN" b="0" dirty="0" smtClean="0"/>
              <a:t>For 1x and 4x LTF  </a:t>
            </a:r>
            <a:r>
              <a:rPr lang="en-US" altLang="zh-CN" b="0" dirty="0">
                <a:solidFill>
                  <a:schemeClr val="tx1"/>
                </a:solidFill>
              </a:rPr>
              <a:t>r</a:t>
            </a:r>
            <a:r>
              <a:rPr lang="en-US" altLang="zh-CN" b="0" dirty="0" smtClean="0">
                <a:solidFill>
                  <a:schemeClr val="tx1"/>
                </a:solidFill>
              </a:rPr>
              <a:t>epeat </a:t>
            </a:r>
            <a:r>
              <a:rPr lang="en-US" altLang="zh-CN" b="0" dirty="0">
                <a:solidFill>
                  <a:schemeClr val="tx1"/>
                </a:solidFill>
              </a:rPr>
              <a:t>11ax 80MHz LTF sequences and apply the </a:t>
            </a:r>
            <a:r>
              <a:rPr lang="en-US" altLang="zh-CN" b="0" dirty="0" smtClean="0">
                <a:solidFill>
                  <a:schemeClr val="tx1"/>
                </a:solidFill>
              </a:rPr>
              <a:t>coefficient </a:t>
            </a:r>
            <a:r>
              <a:rPr lang="en-US" altLang="zh-CN" b="0" dirty="0">
                <a:solidFill>
                  <a:schemeClr val="tx1"/>
                </a:solidFill>
              </a:rPr>
              <a:t>value on the </a:t>
            </a:r>
            <a:r>
              <a:rPr lang="en-US" altLang="zh-CN" b="0" dirty="0" smtClean="0">
                <a:solidFill>
                  <a:schemeClr val="tx1"/>
                </a:solidFill>
              </a:rPr>
              <a:t>first - second part of 80MHz LTF.</a:t>
            </a:r>
          </a:p>
          <a:p>
            <a:r>
              <a:rPr lang="en-US" altLang="zh-CN" b="0" dirty="0">
                <a:solidFill>
                  <a:schemeClr val="tx1"/>
                </a:solidFill>
              </a:rPr>
              <a:t> </a:t>
            </a:r>
            <a:r>
              <a:rPr lang="en-US" altLang="zh-CN" b="0" dirty="0" smtClean="0">
                <a:solidFill>
                  <a:schemeClr val="tx1"/>
                </a:solidFill>
              </a:rPr>
              <a:t>   For 2x LTF  repeat 11ax 80MHz LTF sequences and apply the coefficient </a:t>
            </a:r>
            <a:r>
              <a:rPr lang="en-US" altLang="zh-CN" b="0" dirty="0">
                <a:solidFill>
                  <a:schemeClr val="tx1"/>
                </a:solidFill>
              </a:rPr>
              <a:t>value on </a:t>
            </a:r>
            <a:r>
              <a:rPr lang="en-US" altLang="zh-CN" b="0" dirty="0" smtClean="0">
                <a:solidFill>
                  <a:schemeClr val="tx1"/>
                </a:solidFill>
              </a:rPr>
              <a:t>the first - fifth part of 80MHz LTF.</a:t>
            </a:r>
            <a:endParaRPr lang="en-US" altLang="zh-CN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/>
              <a:t>EHT-LTFs type: </a:t>
            </a:r>
            <a:r>
              <a:rPr lang="en-US" altLang="zh-CN" b="0" dirty="0" smtClean="0"/>
              <a:t>1x  2x and 4x symbol </a:t>
            </a:r>
            <a:r>
              <a:rPr lang="en-US" altLang="zh-CN" b="0" dirty="0"/>
              <a:t>duration</a:t>
            </a:r>
          </a:p>
          <a:p>
            <a:r>
              <a:rPr lang="en-US" altLang="zh-CN" b="0" dirty="0"/>
              <a:t>RU </a:t>
            </a:r>
            <a:r>
              <a:rPr lang="en-US" altLang="zh-CN" b="0" dirty="0" smtClean="0"/>
              <a:t>or aggregated RU size</a:t>
            </a:r>
            <a:r>
              <a:rPr lang="en-US" altLang="zh-CN" b="0" dirty="0"/>
              <a:t>: </a:t>
            </a:r>
            <a:r>
              <a:rPr lang="en-US" altLang="zh-CN" b="0" dirty="0" smtClean="0"/>
              <a:t>page 6</a:t>
            </a:r>
          </a:p>
          <a:p>
            <a:r>
              <a:rPr lang="en-US" altLang="zh-CN" b="0" dirty="0" smtClean="0"/>
              <a:t>P </a:t>
            </a:r>
            <a:r>
              <a:rPr lang="en-US" altLang="zh-CN" b="0" dirty="0"/>
              <a:t>matrices of dimension: </a:t>
            </a:r>
            <a:r>
              <a:rPr lang="en-US" altLang="zh-CN" b="0" dirty="0" smtClean="0"/>
              <a:t>4x4  8x8  6x6  12x12  16x16</a:t>
            </a:r>
            <a:endParaRPr lang="en-US" altLang="zh-CN" b="0" dirty="0"/>
          </a:p>
          <a:p>
            <a:r>
              <a:rPr lang="en-US" altLang="zh-CN" b="0" dirty="0"/>
              <a:t>Pilot </a:t>
            </a:r>
            <a:r>
              <a:rPr lang="en-US" altLang="zh-CN" b="0" dirty="0" smtClean="0"/>
              <a:t>position[5]: passes SPs [1]</a:t>
            </a:r>
          </a:p>
          <a:p>
            <a:r>
              <a:rPr lang="en-US" altLang="zh-CN" b="0" dirty="0"/>
              <a:t> </a:t>
            </a:r>
            <a:r>
              <a:rPr lang="en-US" altLang="zh-CN" b="0" dirty="0" smtClean="0"/>
              <a:t>                           single stream pilot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5807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1x EHT-LTF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2" y="1600200"/>
            <a:ext cx="7770813" cy="4113213"/>
          </a:xfrm>
        </p:spPr>
        <p:txBody>
          <a:bodyPr/>
          <a:lstStyle/>
          <a:p>
            <a:r>
              <a:rPr lang="en-US" altLang="zh-CN" dirty="0" smtClean="0"/>
              <a:t>Option 1: </a:t>
            </a:r>
          </a:p>
          <a:p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1x EHT-LTF = [HE-</a:t>
            </a:r>
            <a:r>
              <a:rPr lang="en-US" altLang="ko-KR" b="0" dirty="0" smtClean="0"/>
              <a:t>LTF</a:t>
            </a:r>
            <a:r>
              <a:rPr lang="en-US" altLang="ko-KR" b="0" baseline="-25000" dirty="0" smtClean="0"/>
              <a:t>80MHz_1x</a:t>
            </a:r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b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b="0" dirty="0"/>
              <a:t>LTF</a:t>
            </a:r>
            <a:r>
              <a:rPr lang="en-US" altLang="ko-KR" b="0" baseline="-25000" dirty="0"/>
              <a:t>80MHz_1x</a:t>
            </a:r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b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b="0" dirty="0"/>
              <a:t>LTF</a:t>
            </a:r>
            <a:r>
              <a:rPr lang="en-US" altLang="ko-KR" b="0" baseline="-25000" dirty="0"/>
              <a:t>80MHz_1x</a:t>
            </a:r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b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)*HE-</a:t>
            </a:r>
            <a:r>
              <a:rPr lang="en-US" altLang="ko-KR" b="0" dirty="0" smtClean="0"/>
              <a:t>LTF</a:t>
            </a:r>
            <a:r>
              <a:rPr lang="en-US" altLang="ko-KR" b="0" baseline="-25000" dirty="0" smtClean="0"/>
              <a:t>80MHz_1x</a:t>
            </a:r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Coefficient values = [1  1  -1 -1]</a:t>
            </a:r>
            <a:endParaRPr lang="en-US" altLang="zh-CN" dirty="0" smtClean="0"/>
          </a:p>
          <a:p>
            <a:r>
              <a:rPr lang="en-US" altLang="zh-CN" dirty="0"/>
              <a:t>Option 2: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6" name="矩形 5"/>
          <p:cNvSpPr/>
          <p:nvPr/>
        </p:nvSpPr>
        <p:spPr>
          <a:xfrm>
            <a:off x="1066800" y="4191000"/>
            <a:ext cx="754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1x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EHT-LTF = [HE-</a:t>
            </a:r>
            <a:r>
              <a:rPr lang="en-US" altLang="ko-KR" dirty="0" smtClean="0">
                <a:solidFill>
                  <a:schemeClr val="tx1"/>
                </a:solidFill>
              </a:rPr>
              <a:t>LTF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dirty="0" smtClean="0">
                <a:solidFill>
                  <a:schemeClr val="tx1"/>
                </a:solidFill>
              </a:rPr>
              <a:t>LTF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80MHz_right_1x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HE-</a:t>
            </a:r>
            <a:r>
              <a:rPr lang="en-US" altLang="ko-KR" dirty="0" smtClean="0">
                <a:solidFill>
                  <a:schemeClr val="tx1"/>
                </a:solidFill>
              </a:rPr>
              <a:t>LTF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dirty="0" smtClean="0">
                <a:solidFill>
                  <a:schemeClr val="tx1"/>
                </a:solidFill>
              </a:rPr>
              <a:t>LTF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80MHz_right_1x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HE-</a:t>
            </a:r>
            <a:r>
              <a:rPr lang="en-US" altLang="ko-KR" dirty="0" smtClean="0">
                <a:solidFill>
                  <a:schemeClr val="tx1"/>
                </a:solidFill>
              </a:rPr>
              <a:t>LTF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dirty="0" smtClean="0">
                <a:solidFill>
                  <a:schemeClr val="tx1"/>
                </a:solidFill>
              </a:rPr>
              <a:t>LTF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80MHz_right_1x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)*HE-</a:t>
            </a:r>
            <a:r>
              <a:rPr lang="en-US" altLang="ko-KR" dirty="0" smtClean="0">
                <a:solidFill>
                  <a:schemeClr val="tx1"/>
                </a:solidFill>
              </a:rPr>
              <a:t>LTF</a:t>
            </a:r>
            <a:r>
              <a:rPr lang="en-US" altLang="ko-KR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dirty="0">
                <a:solidFill>
                  <a:schemeClr val="tx1"/>
                </a:solidFill>
              </a:rPr>
              <a:t>LTF</a:t>
            </a:r>
            <a:r>
              <a:rPr lang="en-US" altLang="ko-KR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04900" y="5945326"/>
            <a:ext cx="5571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 -1  1  1  1  1  -1  -1]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166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69263</TotalTime>
  <Words>3493</Words>
  <Application>Microsoft Office PowerPoint</Application>
  <PresentationFormat>全屏显示(4:3)</PresentationFormat>
  <Paragraphs>1614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43" baseType="lpstr">
      <vt:lpstr>Arial Unicode MS</vt:lpstr>
      <vt:lpstr>FrutigerNext LT Bold</vt:lpstr>
      <vt:lpstr>FrutigerNext LT Medium</vt:lpstr>
      <vt:lpstr>MS Gothic</vt:lpstr>
      <vt:lpstr>MS PGothic</vt:lpstr>
      <vt:lpstr>Qualcomm Office Regular</vt:lpstr>
      <vt:lpstr>黑体</vt:lpstr>
      <vt:lpstr>华文细黑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9_主题1</vt:lpstr>
      <vt:lpstr>1_Office Theme</vt:lpstr>
      <vt:lpstr>EHT-LTFs Sequences Design</vt:lpstr>
      <vt:lpstr>Abstract</vt:lpstr>
      <vt:lpstr>Introduction</vt:lpstr>
      <vt:lpstr>Introduction</vt:lpstr>
      <vt:lpstr>Introduction</vt:lpstr>
      <vt:lpstr>320MHz/160+160MHz</vt:lpstr>
      <vt:lpstr>Design Methods[3-4] </vt:lpstr>
      <vt:lpstr>Simulation Parameters</vt:lpstr>
      <vt:lpstr>320MHz 1x EHT-LTF</vt:lpstr>
      <vt:lpstr>320MHz 1x EHT-LTF</vt:lpstr>
      <vt:lpstr>320MHz 2x EHT-LTF</vt:lpstr>
      <vt:lpstr>320MHz 2x EHT-LTF</vt:lpstr>
      <vt:lpstr>320MHz 2x EHT-LTF </vt:lpstr>
      <vt:lpstr>320MHz 2x EHT-LTF </vt:lpstr>
      <vt:lpstr>320MHz 2x EHT-LTF </vt:lpstr>
      <vt:lpstr>320MHz 4x EHT-LTF</vt:lpstr>
      <vt:lpstr>320MHz 4x EHT-LTF</vt:lpstr>
      <vt:lpstr>320MHz 4x EHT-LTF </vt:lpstr>
      <vt:lpstr>320MHz 4x EHT-LTF</vt:lpstr>
      <vt:lpstr>Conclusion</vt:lpstr>
      <vt:lpstr>References</vt:lpstr>
      <vt:lpstr>Straw Poll 1</vt:lpstr>
      <vt:lpstr>Straw Poll 2</vt:lpstr>
      <vt:lpstr>Straw Poll 3</vt:lpstr>
      <vt:lpstr>Appendix: QAM Data PAPR</vt:lpstr>
      <vt:lpstr>Appendix 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Liangdandan (2012)</cp:lastModifiedBy>
  <cp:revision>1434</cp:revision>
  <cp:lastPrinted>1601-01-01T00:00:00Z</cp:lastPrinted>
  <dcterms:created xsi:type="dcterms:W3CDTF">2015-10-31T00:33:08Z</dcterms:created>
  <dcterms:modified xsi:type="dcterms:W3CDTF">2020-06-20T01:37:52Z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(3)wuAwdeVyxhoPe2VxRDNC5L3dIonRsOBUv6u0QIXehirhiVafro42cHqlK4OpaB98UAxDAawx
0bazUR8WzuWt7vZ/eztP4ap5OwDYS60Kk72oP+SJp6mYyVjrauFWdEUX3WD9wMNeOnvFY4nm
Tk8mwWhl6LFauk2xbDJ0rdMCtv366t53oDUk3+Jev1i/9KDNuujL8AntpeeIkRGygC9R3DHg
+KamQtF3Y1vSr8TY2x</vt:lpwstr>
  </property>
  <property fmtid="{D5CDD505-2E9C-101B-9397-08002B2CF9AE}" pid="3" name="_2015_ms_pID_7253431">
    <vt:lpwstr>0NtH/zjfc6uh1Lo48f83opi+9Rh3334YEZZTQVYWioVEJTtWEeDhZH
rooH8H79qHPslboiiAtToAeLwibdIF4FdD4ZR1l6ZreVvRivPG2n/JflHSHt6bNAjp/xpeM/
lREYAB8YEtwwh2BTJFvgzrXAHkGIGccKQRddN6IYJFLNUzsIl2fuksAxN74vAbp7U/YSegEU
HlpbCDQ+bNmwZ4it4siXmVU3kQyNKjsqpOFk</vt:lpwstr>
  </property>
  <property fmtid="{D5CDD505-2E9C-101B-9397-08002B2CF9AE}" pid="4" name="_2015_ms_pID_7253432">
    <vt:lpwstr>nQ==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1577245383</vt:lpwstr>
  </property>
</Properties>
</file>