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331" r:id="rId3"/>
    <p:sldId id="332" r:id="rId4"/>
    <p:sldId id="284" r:id="rId5"/>
    <p:sldId id="333" r:id="rId6"/>
    <p:sldId id="335" r:id="rId7"/>
    <p:sldId id="313" r:id="rId8"/>
    <p:sldId id="291" r:id="rId9"/>
    <p:sldId id="321" r:id="rId10"/>
    <p:sldId id="334" r:id="rId11"/>
    <p:sldId id="325" r:id="rId12"/>
    <p:sldId id="27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61" autoAdjust="0"/>
    <p:restoredTop sz="95040" autoAdjust="0"/>
  </p:normalViewPr>
  <p:slideViewPr>
    <p:cSldViewPr>
      <p:cViewPr varScale="1">
        <p:scale>
          <a:sx n="110" d="100"/>
          <a:sy n="110" d="100"/>
        </p:scale>
        <p:origin x="199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148486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180352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589771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6563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dirty="0" smtClean="0"/>
              <a:t>802.11-20/0922r1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800" b="1" kern="1200" dirty="0" smtClean="0">
                <a:solidFill>
                  <a:schemeClr val="tx1"/>
                </a:solidFill>
                <a:latin typeface="Times New Roman" charset="0"/>
                <a:ea typeface="+mn-ea"/>
                <a:cs typeface="+mn-cs"/>
              </a:rPr>
              <a:t>Jun</a:t>
            </a:r>
            <a:r>
              <a:rPr lang="en-US" sz="1800" b="1" dirty="0" smtClean="0"/>
              <a:t> 2020</a:t>
            </a:r>
            <a:endParaRPr lang="en-US" sz="1800" b="1" dirty="0"/>
          </a:p>
        </p:txBody>
      </p:sp>
      <p:sp>
        <p:nvSpPr>
          <p:cNvPr id="12" name="Rectangle 7"/>
          <p:cNvSpPr>
            <a:spLocks noChangeArrowheads="1"/>
          </p:cNvSpPr>
          <p:nvPr userDrawn="1"/>
        </p:nvSpPr>
        <p:spPr bwMode="auto">
          <a:xfrm>
            <a:off x="5867401" y="6536002"/>
            <a:ext cx="26670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r" defTabSz="914400" rtl="0" eaLnBrk="0" fontAlgn="base" latinLnBrk="0" hangingPunct="0">
              <a:lnSpc>
                <a:spcPct val="100000"/>
              </a:lnSpc>
              <a:spcBef>
                <a:spcPct val="0"/>
              </a:spcBef>
              <a:spcAft>
                <a:spcPct val="0"/>
              </a:spcAft>
              <a:buClrTx/>
              <a:buSzTx/>
              <a:buFontTx/>
              <a:buNone/>
              <a:tabLst/>
              <a:defRPr/>
            </a:pPr>
            <a:r>
              <a:rPr lang="en-US" sz="1200" dirty="0" smtClean="0"/>
              <a:t>Ross Jian Yu,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0773-02-00be-bcc-interleaver-parameters-for-multiple-ru.pptx" TargetMode="External"/><Relationship Id="rId7" Type="http://schemas.openxmlformats.org/officeDocument/2006/relationships/hyperlink" Target="https://mentor.ieee.org/802.11/dcn/20/11-20-0578-00-00be-on-ru-allocation-singling-in-eht-sig.pptx" TargetMode="External"/><Relationship Id="rId2" Type="http://schemas.openxmlformats.org/officeDocument/2006/relationships/hyperlink" Target="https://mentor.ieee.org/802.11/dcn/20/11-20-0566-28-00be-compendium-of-straw-polls-and-potential-changes-to-the-specification-framework-document.doc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829-01-00be-eht-sig-structure-for-multi-user-support.pptx" TargetMode="External"/><Relationship Id="rId5" Type="http://schemas.openxmlformats.org/officeDocument/2006/relationships/hyperlink" Target="https://mentor.ieee.org/802.11/dcn/20/11-20-0783-01-00be-eht-sig-compression-format.pptx" TargetMode="External"/><Relationship Id="rId4" Type="http://schemas.openxmlformats.org/officeDocument/2006/relationships/hyperlink" Target="https://mentor.ieee.org/802.11/dcn/20/11-20-0839-01-00be-management-of-ru-allocation-field.ppt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14299" y="741952"/>
            <a:ext cx="8763000" cy="828816"/>
          </a:xfrm>
          <a:noFill/>
          <a:ln/>
        </p:spPr>
        <p:txBody>
          <a:bodyPr/>
          <a:lstStyle/>
          <a:p>
            <a:pPr eaLnBrk="1" hangingPunct="1">
              <a:lnSpc>
                <a:spcPct val="120000"/>
              </a:lnSpc>
            </a:pPr>
            <a:r>
              <a:rPr lang="en-US" altLang="zh-CN" dirty="0" smtClean="0"/>
              <a:t>RU </a:t>
            </a:r>
            <a:r>
              <a:rPr lang="en-US" altLang="zh-CN" dirty="0"/>
              <a:t>allocation subfield in </a:t>
            </a:r>
            <a:r>
              <a:rPr lang="en-US" altLang="zh-CN" dirty="0" smtClean="0"/>
              <a:t>EHT-SIG </a:t>
            </a:r>
            <a:br>
              <a:rPr lang="en-US" altLang="zh-CN" dirty="0" smtClean="0"/>
            </a:br>
            <a:r>
              <a:rPr lang="en-US" altLang="zh-CN" dirty="0" smtClean="0"/>
              <a:t>Follow up II</a:t>
            </a:r>
            <a:endParaRPr lang="en-US" dirty="0">
              <a:solidFill>
                <a:schemeClr val="tx1"/>
              </a:solidFill>
            </a:endParaRPr>
          </a:p>
        </p:txBody>
      </p:sp>
      <p:sp>
        <p:nvSpPr>
          <p:cNvPr id="30726" name="Rectangle 6"/>
          <p:cNvSpPr>
            <a:spLocks noGrp="1" noChangeArrowheads="1"/>
          </p:cNvSpPr>
          <p:nvPr>
            <p:ph type="body" idx="1"/>
          </p:nvPr>
        </p:nvSpPr>
        <p:spPr>
          <a:xfrm>
            <a:off x="609599" y="1814084"/>
            <a:ext cx="7772400" cy="381000"/>
          </a:xfrm>
          <a:noFill/>
          <a:ln/>
        </p:spPr>
        <p:txBody>
          <a:bodyPr/>
          <a:lstStyle/>
          <a:p>
            <a:pPr algn="ctr">
              <a:buFontTx/>
              <a:buNone/>
            </a:pPr>
            <a:r>
              <a:rPr lang="en-US" sz="2000" dirty="0"/>
              <a:t>Date:</a:t>
            </a:r>
            <a:r>
              <a:rPr lang="en-US" sz="2000" b="0" dirty="0" smtClean="0"/>
              <a:t> 2020-06-19</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1825860739"/>
              </p:ext>
            </p:extLst>
          </p:nvPr>
        </p:nvGraphicFramePr>
        <p:xfrm>
          <a:off x="933450" y="2743200"/>
          <a:ext cx="7353300" cy="2256888"/>
        </p:xfrm>
        <a:graphic>
          <a:graphicData uri="http://schemas.openxmlformats.org/drawingml/2006/table">
            <a:tbl>
              <a:tblPr firstRow="1" bandRow="1">
                <a:tableStyleId>{5940675A-B579-460E-94D1-54222C63F5DA}</a:tableStyleId>
              </a:tblPr>
              <a:tblGrid>
                <a:gridCol w="1626211"/>
                <a:gridCol w="1315109"/>
                <a:gridCol w="1470660"/>
                <a:gridCol w="890881"/>
                <a:gridCol w="2050439"/>
              </a:tblGrid>
              <a:tr h="345896">
                <a:tc>
                  <a:txBody>
                    <a:bodyPr/>
                    <a:lstStyle/>
                    <a:p>
                      <a:pPr algn="ctr"/>
                      <a:r>
                        <a:rPr lang="en-US" altLang="zh-CN" sz="1400" b="1" kern="1200" dirty="0" smtClean="0">
                          <a:solidFill>
                            <a:schemeClr val="tx1"/>
                          </a:solidFill>
                          <a:effectLst/>
                          <a:latin typeface="+mn-lt"/>
                          <a:ea typeface="+mn-ea"/>
                          <a:cs typeface="+mn-cs"/>
                        </a:rPr>
                        <a:t>Name</a:t>
                      </a:r>
                      <a:endParaRPr lang="zh-CN" altLang="en-US" sz="1400" b="1" dirty="0"/>
                    </a:p>
                  </a:txBody>
                  <a:tcPr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nchor="ctr"/>
                </a:tc>
              </a:tr>
              <a:tr h="345896">
                <a:tc>
                  <a:txBody>
                    <a:bodyPr/>
                    <a:lstStyle/>
                    <a:p>
                      <a:pPr algn="ctr"/>
                      <a:r>
                        <a:rPr lang="en-US" altLang="zh-CN" sz="1400" dirty="0" smtClean="0"/>
                        <a:t>Ross Jian Yu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smtClean="0"/>
                        <a:t>ross.yujian@huawei.com</a:t>
                      </a:r>
                      <a:endParaRPr lang="zh-CN" altLang="en-US" sz="1400" dirty="0"/>
                    </a:p>
                  </a:txBody>
                  <a:tcPr anchor="ctr"/>
                </a:tc>
              </a:tr>
              <a:tr h="345896">
                <a:tc>
                  <a:txBody>
                    <a:bodyPr/>
                    <a:lstStyle/>
                    <a:p>
                      <a:pPr algn="ctr"/>
                      <a:r>
                        <a:rPr lang="en-US" altLang="zh-CN" sz="1400" dirty="0" err="1" smtClean="0"/>
                        <a:t>Mengshi</a:t>
                      </a:r>
                      <a:r>
                        <a:rPr lang="en-US" altLang="zh-CN" sz="1400" dirty="0" smtClean="0"/>
                        <a:t> Hu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Ming </a:t>
                      </a:r>
                      <a:r>
                        <a:rPr lang="en-US" altLang="zh-CN" sz="1400" kern="1200" dirty="0" err="1" smtClean="0">
                          <a:solidFill>
                            <a:schemeClr val="tx1"/>
                          </a:solidFill>
                          <a:latin typeface="+mn-lt"/>
                          <a:ea typeface="+mn-ea"/>
                          <a:cs typeface="+mn-cs"/>
                        </a:rPr>
                        <a:t>Gan</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00200"/>
            <a:ext cx="7772400" cy="4114800"/>
          </a:xfrm>
        </p:spPr>
        <p:txBody>
          <a:bodyPr/>
          <a:lstStyle/>
          <a:p>
            <a:r>
              <a:rPr lang="en-US" altLang="zh-CN" dirty="0"/>
              <a:t>Do you agree that </a:t>
            </a:r>
            <a:r>
              <a:rPr lang="en-US" altLang="zh-CN" dirty="0" smtClean="0"/>
              <a:t>for RU484 or RU996, in the RU allocation table, </a:t>
            </a:r>
            <a:r>
              <a:rPr lang="en-US" altLang="zh-CN" dirty="0" smtClean="0"/>
              <a:t>8 </a:t>
            </a:r>
            <a:r>
              <a:rPr lang="en-US" altLang="zh-CN" dirty="0" smtClean="0"/>
              <a:t>entries per RU size will be used to indicate</a:t>
            </a:r>
            <a:r>
              <a:rPr lang="en-US" altLang="zh-CN" dirty="0"/>
              <a:t>: contributes </a:t>
            </a:r>
            <a:r>
              <a:rPr lang="en-US" altLang="zh-CN" dirty="0" smtClean="0"/>
              <a:t>1~8 </a:t>
            </a:r>
            <a:r>
              <a:rPr lang="en-US" altLang="zh-CN" dirty="0"/>
              <a:t>User fields to the User Specific field in the same EHT-SIG content channel as this RU Allocation </a:t>
            </a:r>
            <a:r>
              <a:rPr lang="en-US" altLang="zh-CN" dirty="0" smtClean="0"/>
              <a:t>subfield?</a:t>
            </a:r>
          </a:p>
          <a:p>
            <a:pPr lvl="1"/>
            <a:r>
              <a:rPr lang="en-US" altLang="zh-CN" dirty="0" smtClean="0"/>
              <a:t>Add the following entries </a:t>
            </a:r>
            <a:r>
              <a:rPr lang="en-US" altLang="zh-CN" dirty="0"/>
              <a:t>in the baseline table in the SFD</a:t>
            </a:r>
          </a:p>
          <a:p>
            <a:endParaRPr lang="en-US" altLang="zh-CN" dirty="0" smtClean="0"/>
          </a:p>
          <a:p>
            <a:pPr lvl="1"/>
            <a:endParaRPr lang="en-US" altLang="zh-CN" dirty="0" smtClean="0"/>
          </a:p>
          <a:p>
            <a:pPr lvl="1"/>
            <a:endParaRPr lang="en-US" altLang="zh-CN" dirty="0"/>
          </a:p>
          <a:p>
            <a:pPr lvl="1"/>
            <a:r>
              <a:rPr lang="en-US" altLang="zh-CN" dirty="0" smtClean="0"/>
              <a:t>Compressed </a:t>
            </a:r>
            <a:r>
              <a:rPr lang="en-US" altLang="zh-CN" dirty="0"/>
              <a:t>modes are TBD.</a:t>
            </a:r>
            <a:endParaRPr lang="zh-CN" altLang="zh-CN" dirty="0"/>
          </a:p>
          <a:p>
            <a:pPr lvl="1"/>
            <a:r>
              <a:rPr lang="en-US" altLang="zh-CN" dirty="0" smtClean="0"/>
              <a:t>Yes/No/Abstain</a:t>
            </a:r>
            <a:endParaRPr lang="en-US" altLang="zh-CN" dirty="0"/>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#2</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2511964513"/>
              </p:ext>
            </p:extLst>
          </p:nvPr>
        </p:nvGraphicFramePr>
        <p:xfrm>
          <a:off x="1107313" y="3962400"/>
          <a:ext cx="6929373" cy="308960"/>
        </p:xfrm>
        <a:graphic>
          <a:graphicData uri="http://schemas.openxmlformats.org/drawingml/2006/table">
            <a:tbl>
              <a:tblPr/>
              <a:tblGrid>
                <a:gridCol w="626561"/>
                <a:gridCol w="5641007"/>
                <a:gridCol w="661805"/>
              </a:tblGrid>
              <a:tr h="15448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TBD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448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TBD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573202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76400"/>
            <a:ext cx="7772400" cy="4114800"/>
          </a:xfrm>
        </p:spPr>
        <p:txBody>
          <a:bodyPr/>
          <a:lstStyle/>
          <a:p>
            <a:r>
              <a:rPr lang="en-US" altLang="zh-CN" dirty="0"/>
              <a:t>Do you agree that </a:t>
            </a:r>
            <a:r>
              <a:rPr lang="en-US" altLang="zh-CN" dirty="0" smtClean="0"/>
              <a:t>for RU 2*996,  </a:t>
            </a:r>
            <a:r>
              <a:rPr lang="en-US" altLang="zh-CN" dirty="0"/>
              <a:t>in the RU allocation table, </a:t>
            </a:r>
            <a:r>
              <a:rPr lang="en-US" altLang="zh-CN" dirty="0" smtClean="0"/>
              <a:t>8 </a:t>
            </a:r>
            <a:r>
              <a:rPr lang="en-US" altLang="zh-CN" dirty="0" smtClean="0"/>
              <a:t>entries per RU size will be used to indicate</a:t>
            </a:r>
            <a:r>
              <a:rPr lang="en-US" altLang="zh-CN" dirty="0"/>
              <a:t>: contributes </a:t>
            </a:r>
            <a:r>
              <a:rPr lang="en-US" altLang="zh-CN" dirty="0" smtClean="0"/>
              <a:t>1~8 </a:t>
            </a:r>
            <a:r>
              <a:rPr lang="en-US" altLang="zh-CN" dirty="0"/>
              <a:t>User fields to the User Specific field in the same EHT-SIG content channel as this RU Allocation </a:t>
            </a:r>
            <a:r>
              <a:rPr lang="en-US" altLang="zh-CN" dirty="0" smtClean="0"/>
              <a:t>subfield?</a:t>
            </a:r>
          </a:p>
          <a:p>
            <a:pPr lvl="1"/>
            <a:r>
              <a:rPr lang="en-US" altLang="zh-CN" dirty="0"/>
              <a:t>Add the following entries in the baseline table in the SFD</a:t>
            </a:r>
          </a:p>
          <a:p>
            <a:endParaRPr lang="en-US" altLang="zh-CN" dirty="0"/>
          </a:p>
          <a:p>
            <a:pPr lvl="1"/>
            <a:r>
              <a:rPr lang="en-US" altLang="zh-CN" dirty="0" smtClean="0"/>
              <a:t>Compressed </a:t>
            </a:r>
            <a:r>
              <a:rPr lang="en-US" altLang="zh-CN" dirty="0"/>
              <a:t>modes are TBD</a:t>
            </a:r>
            <a:r>
              <a:rPr lang="en-US" altLang="zh-CN" dirty="0" smtClean="0"/>
              <a:t>.</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#3</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430850728"/>
              </p:ext>
            </p:extLst>
          </p:nvPr>
        </p:nvGraphicFramePr>
        <p:xfrm>
          <a:off x="1107313" y="3962400"/>
          <a:ext cx="6929373" cy="154480"/>
        </p:xfrm>
        <a:graphic>
          <a:graphicData uri="http://schemas.openxmlformats.org/drawingml/2006/table">
            <a:tbl>
              <a:tblPr/>
              <a:tblGrid>
                <a:gridCol w="626561"/>
                <a:gridCol w="5641007"/>
                <a:gridCol w="661805"/>
              </a:tblGrid>
              <a:tr h="15448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TBD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a:t>
                      </a:r>
                      <a:r>
                        <a:rPr kumimoji="0" lang="zh-CN" altLang="en-US"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a:t>
                      </a: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087500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12</a:t>
            </a:fld>
            <a:endParaRPr lang="en-US"/>
          </a:p>
        </p:txBody>
      </p:sp>
      <p:sp>
        <p:nvSpPr>
          <p:cNvPr id="6" name="Rectangle 3"/>
          <p:cNvSpPr txBox="1">
            <a:spLocks noChangeArrowheads="1"/>
          </p:cNvSpPr>
          <p:nvPr/>
        </p:nvSpPr>
        <p:spPr>
          <a:xfrm>
            <a:off x="1031631" y="1600200"/>
            <a:ext cx="7543800" cy="4646613"/>
          </a:xfrm>
          <a:prstGeom prst="rect">
            <a:avLst/>
          </a:prstGeom>
          <a:noFill/>
          <a:ln/>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gn="just">
              <a:spcBef>
                <a:spcPts val="0"/>
              </a:spcBef>
              <a:buSzPct val="100000"/>
              <a:buFont typeface="+mj-lt"/>
              <a:buAutoNum type="arabicPeriod"/>
            </a:pPr>
            <a:r>
              <a:rPr lang="en-US" altLang="zh-CN" sz="1600" b="0" dirty="0">
                <a:solidFill>
                  <a:schemeClr val="dk1"/>
                </a:solidFill>
                <a:ea typeface="Times New Roman"/>
                <a:cs typeface="Times New Roman"/>
                <a:sym typeface="Times New Roman"/>
                <a:hlinkClick r:id="rId2"/>
              </a:rPr>
              <a:t>https://mentor.ieee.org/802.11/dcn/20/11-20-0566-28-00be-compendium-of-straw-polls-and-potential-changes-to-the-specification-framework-document.docx</a:t>
            </a:r>
            <a:r>
              <a:rPr lang="en-US" altLang="zh-CN" sz="1600" b="0" dirty="0">
                <a:solidFill>
                  <a:schemeClr val="dk1"/>
                </a:solidFill>
                <a:ea typeface="Times New Roman"/>
                <a:cs typeface="Times New Roman"/>
                <a:sym typeface="Times New Roman"/>
              </a:rPr>
              <a:t> (Edward Au, Huawei)</a:t>
            </a:r>
          </a:p>
          <a:p>
            <a:pPr algn="just">
              <a:spcBef>
                <a:spcPts val="0"/>
              </a:spcBef>
              <a:buSzPct val="100000"/>
              <a:buFont typeface="+mj-lt"/>
              <a:buAutoNum type="arabicPeriod"/>
            </a:pPr>
            <a:r>
              <a:rPr lang="en-US" altLang="zh-CN" sz="1600" b="0" dirty="0" smtClean="0">
                <a:solidFill>
                  <a:schemeClr val="dk1"/>
                </a:solidFill>
                <a:ea typeface="Times New Roman"/>
                <a:cs typeface="Times New Roman"/>
                <a:sym typeface="Times New Roman"/>
                <a:hlinkClick r:id="rId3"/>
              </a:rPr>
              <a:t>https</a:t>
            </a:r>
            <a:r>
              <a:rPr lang="en-US" altLang="zh-CN" sz="1600" b="0" dirty="0">
                <a:solidFill>
                  <a:schemeClr val="dk1"/>
                </a:solidFill>
                <a:ea typeface="Times New Roman"/>
                <a:cs typeface="Times New Roman"/>
                <a:sym typeface="Times New Roman"/>
                <a:hlinkClick r:id="rId3"/>
              </a:rPr>
              <a:t>://</a:t>
            </a:r>
            <a:r>
              <a:rPr lang="en-US" altLang="zh-CN" sz="1600" b="0" dirty="0" smtClean="0">
                <a:solidFill>
                  <a:schemeClr val="dk1"/>
                </a:solidFill>
                <a:ea typeface="Times New Roman"/>
                <a:cs typeface="Times New Roman"/>
                <a:sym typeface="Times New Roman"/>
                <a:hlinkClick r:id="rId3"/>
              </a:rPr>
              <a:t>mentor.ieee.org/802.11/dcn/20/11-20-0773-02-00be-bcc-interleaver-parameters-for-multiple-ru.pptx</a:t>
            </a:r>
            <a:r>
              <a:rPr lang="en-US" altLang="zh-CN" sz="1600" b="0" dirty="0" smtClean="0">
                <a:solidFill>
                  <a:schemeClr val="dk1"/>
                </a:solidFill>
                <a:ea typeface="Times New Roman"/>
                <a:cs typeface="Times New Roman"/>
                <a:sym typeface="Times New Roman"/>
              </a:rPr>
              <a:t> (Ross Jian Yu, Huawei)</a:t>
            </a:r>
          </a:p>
          <a:p>
            <a:pPr algn="just">
              <a:spcBef>
                <a:spcPts val="0"/>
              </a:spcBef>
              <a:buSzPct val="100000"/>
              <a:buFont typeface="+mj-lt"/>
              <a:buAutoNum type="arabicPeriod"/>
            </a:pPr>
            <a:r>
              <a:rPr lang="en-US" altLang="zh-CN" sz="1600" b="0" dirty="0">
                <a:solidFill>
                  <a:schemeClr val="dk1"/>
                </a:solidFill>
                <a:ea typeface="Times New Roman"/>
                <a:cs typeface="Times New Roman"/>
                <a:sym typeface="Times New Roman"/>
                <a:hlinkClick r:id="rId4"/>
              </a:rPr>
              <a:t>https://</a:t>
            </a:r>
            <a:r>
              <a:rPr lang="en-US" altLang="zh-CN" sz="1600" b="0" dirty="0" smtClean="0">
                <a:solidFill>
                  <a:schemeClr val="dk1"/>
                </a:solidFill>
                <a:ea typeface="Times New Roman"/>
                <a:cs typeface="Times New Roman"/>
                <a:sym typeface="Times New Roman"/>
                <a:hlinkClick r:id="rId4"/>
              </a:rPr>
              <a:t>mentor.ieee.org/802.11/dcn/20/11-20-0839-01-00be-management-of-ru-allocation-field.pptx</a:t>
            </a:r>
            <a:r>
              <a:rPr lang="en-US" altLang="zh-CN" sz="1600" b="0" dirty="0" smtClean="0">
                <a:solidFill>
                  <a:schemeClr val="dk1"/>
                </a:solidFill>
                <a:ea typeface="Times New Roman"/>
                <a:cs typeface="Times New Roman"/>
                <a:sym typeface="Times New Roman"/>
              </a:rPr>
              <a:t> (</a:t>
            </a:r>
            <a:r>
              <a:rPr lang="en-US" altLang="zh-CN" sz="1600" b="0" dirty="0" err="1" smtClean="0">
                <a:solidFill>
                  <a:schemeClr val="dk1"/>
                </a:solidFill>
                <a:ea typeface="Times New Roman"/>
                <a:cs typeface="Times New Roman"/>
                <a:sym typeface="Times New Roman"/>
              </a:rPr>
              <a:t>Dongguk</a:t>
            </a:r>
            <a:r>
              <a:rPr lang="en-US" altLang="zh-CN" sz="1600" b="0" dirty="0" smtClean="0">
                <a:solidFill>
                  <a:schemeClr val="dk1"/>
                </a:solidFill>
                <a:ea typeface="Times New Roman"/>
                <a:cs typeface="Times New Roman"/>
                <a:sym typeface="Times New Roman"/>
              </a:rPr>
              <a:t> Lim, LGE)</a:t>
            </a:r>
          </a:p>
          <a:p>
            <a:pPr algn="just">
              <a:spcBef>
                <a:spcPts val="0"/>
              </a:spcBef>
              <a:buSzPct val="100000"/>
              <a:buFont typeface="+mj-lt"/>
              <a:buAutoNum type="arabicPeriod"/>
            </a:pPr>
            <a:r>
              <a:rPr lang="en-US" altLang="zh-CN" sz="1600" b="0" dirty="0">
                <a:solidFill>
                  <a:schemeClr val="dk1"/>
                </a:solidFill>
                <a:ea typeface="Times New Roman"/>
                <a:cs typeface="Times New Roman"/>
                <a:sym typeface="Times New Roman"/>
                <a:hlinkClick r:id="rId5"/>
              </a:rPr>
              <a:t>https://</a:t>
            </a:r>
            <a:r>
              <a:rPr lang="en-US" altLang="zh-CN" sz="1600" b="0" dirty="0" smtClean="0">
                <a:solidFill>
                  <a:schemeClr val="dk1"/>
                </a:solidFill>
                <a:ea typeface="Times New Roman"/>
                <a:cs typeface="Times New Roman"/>
                <a:sym typeface="Times New Roman"/>
                <a:hlinkClick r:id="rId5"/>
              </a:rPr>
              <a:t>mentor.ieee.org/802.11/dcn/20/11-20-0783-01-00be-eht-sig-compression-format.pptx</a:t>
            </a:r>
            <a:r>
              <a:rPr lang="en-US" altLang="zh-CN" sz="1600" b="0" dirty="0" smtClean="0">
                <a:solidFill>
                  <a:schemeClr val="dk1"/>
                </a:solidFill>
                <a:ea typeface="Times New Roman"/>
                <a:cs typeface="Times New Roman"/>
                <a:sym typeface="Times New Roman"/>
              </a:rPr>
              <a:t> (Ross Jian Yu, Huawei)</a:t>
            </a:r>
          </a:p>
          <a:p>
            <a:pPr algn="just">
              <a:spcBef>
                <a:spcPts val="0"/>
              </a:spcBef>
              <a:buSzPct val="100000"/>
              <a:buFont typeface="+mj-lt"/>
              <a:buAutoNum type="arabicPeriod"/>
            </a:pPr>
            <a:r>
              <a:rPr lang="en-US" altLang="zh-CN" sz="1600" b="0" dirty="0">
                <a:solidFill>
                  <a:schemeClr val="dk1"/>
                </a:solidFill>
                <a:ea typeface="Times New Roman"/>
                <a:cs typeface="Times New Roman"/>
                <a:sym typeface="Times New Roman"/>
                <a:hlinkClick r:id="rId6"/>
              </a:rPr>
              <a:t>https://</a:t>
            </a:r>
            <a:r>
              <a:rPr lang="en-US" altLang="zh-CN" sz="1600" b="0" dirty="0" smtClean="0">
                <a:solidFill>
                  <a:schemeClr val="dk1"/>
                </a:solidFill>
                <a:ea typeface="Times New Roman"/>
                <a:cs typeface="Times New Roman"/>
                <a:sym typeface="Times New Roman"/>
                <a:hlinkClick r:id="rId6"/>
              </a:rPr>
              <a:t>mentor.ieee.org/802.11/dcn/20/11-20-0829-01-00be-eht-sig-structure-for-multi-user-support.pptx</a:t>
            </a:r>
            <a:r>
              <a:rPr lang="en-US" altLang="zh-CN" sz="1600" b="0" dirty="0" smtClean="0">
                <a:solidFill>
                  <a:schemeClr val="dk1"/>
                </a:solidFill>
                <a:ea typeface="Times New Roman"/>
                <a:cs typeface="Times New Roman"/>
                <a:sym typeface="Times New Roman"/>
              </a:rPr>
              <a:t> (</a:t>
            </a:r>
            <a:r>
              <a:rPr lang="en-US" altLang="zh-CN" sz="1600" b="0" dirty="0" err="1" smtClean="0">
                <a:solidFill>
                  <a:schemeClr val="dk1"/>
                </a:solidFill>
                <a:ea typeface="Times New Roman"/>
                <a:cs typeface="Times New Roman"/>
                <a:sym typeface="Times New Roman"/>
              </a:rPr>
              <a:t>Myeongjin</a:t>
            </a:r>
            <a:r>
              <a:rPr lang="en-US" altLang="zh-CN" sz="1600" b="0" dirty="0" smtClean="0">
                <a:solidFill>
                  <a:schemeClr val="dk1"/>
                </a:solidFill>
                <a:ea typeface="Times New Roman"/>
                <a:cs typeface="Times New Roman"/>
                <a:sym typeface="Times New Roman"/>
              </a:rPr>
              <a:t> Kim, Samsung)</a:t>
            </a:r>
          </a:p>
          <a:p>
            <a:pPr algn="just">
              <a:spcBef>
                <a:spcPts val="0"/>
              </a:spcBef>
              <a:buSzPct val="100000"/>
              <a:buFont typeface="+mj-lt"/>
              <a:buAutoNum type="arabicPeriod"/>
            </a:pPr>
            <a:r>
              <a:rPr lang="en-US" altLang="zh-CN" sz="1600" b="0" dirty="0">
                <a:solidFill>
                  <a:schemeClr val="dk1"/>
                </a:solidFill>
                <a:ea typeface="Times New Roman"/>
                <a:cs typeface="Times New Roman"/>
                <a:sym typeface="Times New Roman"/>
                <a:hlinkClick r:id="rId7"/>
              </a:rPr>
              <a:t>https://</a:t>
            </a:r>
            <a:r>
              <a:rPr lang="en-US" altLang="zh-CN" sz="1600" b="0" dirty="0" smtClean="0">
                <a:solidFill>
                  <a:schemeClr val="dk1"/>
                </a:solidFill>
                <a:ea typeface="Times New Roman"/>
                <a:cs typeface="Times New Roman"/>
                <a:sym typeface="Times New Roman"/>
                <a:hlinkClick r:id="rId7"/>
              </a:rPr>
              <a:t>mentor.ieee.org/802.11/dcn/20/11-20-0578-00-00be-on-ru-allocation-singling-in-eht-sig.pptx</a:t>
            </a:r>
            <a:r>
              <a:rPr lang="en-US" altLang="zh-CN" sz="1600" b="0" dirty="0" smtClean="0">
                <a:solidFill>
                  <a:schemeClr val="dk1"/>
                </a:solidFill>
                <a:ea typeface="Times New Roman"/>
                <a:cs typeface="Times New Roman"/>
                <a:sym typeface="Times New Roman"/>
              </a:rPr>
              <a:t> (</a:t>
            </a:r>
            <a:r>
              <a:rPr lang="en-US" altLang="zh-CN" sz="1600" b="0" dirty="0" err="1" smtClean="0">
                <a:solidFill>
                  <a:schemeClr val="dk1"/>
                </a:solidFill>
                <a:ea typeface="Times New Roman"/>
                <a:cs typeface="Times New Roman"/>
                <a:sym typeface="Times New Roman"/>
              </a:rPr>
              <a:t>Jianhan</a:t>
            </a:r>
            <a:r>
              <a:rPr lang="en-US" altLang="zh-CN" sz="1600" b="0" dirty="0" smtClean="0">
                <a:solidFill>
                  <a:schemeClr val="dk1"/>
                </a:solidFill>
                <a:ea typeface="Times New Roman"/>
                <a:cs typeface="Times New Roman"/>
                <a:sym typeface="Times New Roman"/>
              </a:rPr>
              <a:t> Liu, </a:t>
            </a:r>
            <a:r>
              <a:rPr lang="en-US" altLang="zh-CN" sz="1600" b="0" dirty="0" err="1" smtClean="0">
                <a:solidFill>
                  <a:schemeClr val="dk1"/>
                </a:solidFill>
                <a:ea typeface="Times New Roman"/>
                <a:cs typeface="Times New Roman"/>
                <a:sym typeface="Times New Roman"/>
              </a:rPr>
              <a:t>Mediatek</a:t>
            </a:r>
            <a:r>
              <a:rPr lang="en-US" altLang="zh-CN" sz="1600" b="0" dirty="0" smtClean="0">
                <a:solidFill>
                  <a:schemeClr val="dk1"/>
                </a:solidFill>
                <a:ea typeface="Times New Roman"/>
                <a:cs typeface="Times New Roman"/>
                <a:sym typeface="Times New Roman"/>
              </a:rPr>
              <a:t>)</a:t>
            </a:r>
          </a:p>
          <a:p>
            <a:pPr algn="just">
              <a:spcBef>
                <a:spcPts val="0"/>
              </a:spcBef>
              <a:buSzPct val="100000"/>
              <a:buFont typeface="+mj-lt"/>
              <a:buAutoNum type="arabicPeriod"/>
            </a:pPr>
            <a:endParaRPr lang="en-US" altLang="zh-CN" sz="1600" b="0" dirty="0" smtClean="0">
              <a:solidFill>
                <a:schemeClr val="dk1"/>
              </a:solidFill>
              <a:ea typeface="Times New Roman"/>
              <a:cs typeface="Times New Roman"/>
              <a:sym typeface="Times New Roman"/>
            </a:endParaRPr>
          </a:p>
          <a:p>
            <a:pPr algn="just">
              <a:spcBef>
                <a:spcPts val="0"/>
              </a:spcBef>
              <a:buSzPct val="100000"/>
              <a:buFont typeface="+mj-lt"/>
              <a:buAutoNum type="arabicPeriod"/>
            </a:pPr>
            <a:endParaRPr lang="en-US" altLang="zh-CN" sz="1600" b="0" dirty="0" smtClean="0">
              <a:solidFill>
                <a:schemeClr val="dk1"/>
              </a:solidFill>
              <a:ea typeface="Times New Roman"/>
              <a:cs typeface="Times New Roman"/>
              <a:sym typeface="Times New Roman"/>
            </a:endParaRPr>
          </a:p>
          <a:p>
            <a:pPr algn="just">
              <a:spcBef>
                <a:spcPts val="0"/>
              </a:spcBef>
              <a:buSzPct val="100000"/>
              <a:buFont typeface="+mj-lt"/>
              <a:buAutoNum type="arabicPeriod"/>
            </a:pPr>
            <a:endParaRPr lang="en-US" altLang="zh-CN" sz="1600" b="0" dirty="0">
              <a:solidFill>
                <a:schemeClr val="dk1"/>
              </a:solidFill>
              <a:ea typeface="Times New Roman"/>
              <a:cs typeface="Times New Roman"/>
              <a:sym typeface="Times New Roman"/>
            </a:endParaRPr>
          </a:p>
          <a:p>
            <a:pPr algn="just">
              <a:spcBef>
                <a:spcPts val="0"/>
              </a:spcBef>
              <a:buSzPct val="100000"/>
            </a:pPr>
            <a:endParaRPr lang="en-US" altLang="zh-CN" sz="1600" b="0" dirty="0">
              <a:solidFill>
                <a:schemeClr val="dk1"/>
              </a:solidFill>
              <a:ea typeface="Times New Roman"/>
              <a:cs typeface="Times New Roman"/>
              <a:sym typeface="Times New Roman"/>
            </a:endParaRPr>
          </a:p>
          <a:p>
            <a:pPr algn="just">
              <a:spcBef>
                <a:spcPts val="0"/>
              </a:spcBef>
              <a:buSzPct val="100000"/>
            </a:pPr>
            <a:endParaRPr lang="en-US" altLang="zh-CN" sz="1600" b="0" dirty="0">
              <a:solidFill>
                <a:schemeClr val="dk1"/>
              </a:solidFill>
              <a:ea typeface="Times New Roman"/>
              <a:cs typeface="Times New Roman"/>
              <a:sym typeface="Times New Roman"/>
            </a:endParaRPr>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685800" y="1063396"/>
            <a:ext cx="7667625" cy="4419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The following SPs have been passed as a baseline RU allocation table [1]:</a:t>
            </a:r>
          </a:p>
          <a:p>
            <a:pPr lvl="1"/>
            <a:r>
              <a:rPr lang="en-GB" altLang="zh-CN" sz="1400" dirty="0"/>
              <a:t>Do you agree that the mapping from the TBD-bit RU Allocation subfield to the RU assignment, contains the following entries?</a:t>
            </a:r>
            <a:endParaRPr lang="zh-CN" altLang="zh-CN" sz="1400" dirty="0"/>
          </a:p>
          <a:p>
            <a:pPr lvl="2"/>
            <a:r>
              <a:rPr lang="en-GB" altLang="zh-CN" sz="1200" dirty="0"/>
              <a:t>The RUs highlighted in orange means combination.</a:t>
            </a:r>
            <a:endParaRPr lang="zh-CN" altLang="zh-CN" sz="1200" dirty="0"/>
          </a:p>
          <a:p>
            <a:pPr lvl="2"/>
            <a:r>
              <a:rPr lang="en-GB" altLang="zh-CN" sz="1200" dirty="0"/>
              <a:t>Other entries TBD</a:t>
            </a:r>
            <a:endParaRPr lang="zh-CN" altLang="zh-CN" sz="1200" dirty="0"/>
          </a:p>
          <a:p>
            <a:pPr lvl="2"/>
            <a:r>
              <a:rPr lang="en-GB" altLang="zh-CN" sz="1200" dirty="0"/>
              <a:t>Compressed mode TBD</a:t>
            </a:r>
            <a:endParaRPr lang="zh-CN" altLang="zh-CN" sz="1200" dirty="0"/>
          </a:p>
          <a:p>
            <a:pPr lvl="2"/>
            <a:r>
              <a:rPr lang="en-GB" altLang="zh-CN" sz="1200" dirty="0"/>
              <a:t>Note: Not all the 106+26-tone and 52+26 tone MRU are applicable when PPDU BW is greater than or equal to 80 </a:t>
            </a:r>
            <a:r>
              <a:rPr lang="en-GB" altLang="zh-CN" sz="1200" dirty="0" err="1"/>
              <a:t>MHz</a:t>
            </a:r>
            <a:r>
              <a:rPr lang="en-GB" altLang="zh-CN" sz="1200" dirty="0" err="1" smtClean="0"/>
              <a:t>.</a:t>
            </a:r>
            <a:endParaRPr lang="en-GB" altLang="zh-CN" sz="1200" dirty="0" smtClean="0"/>
          </a:p>
          <a:p>
            <a:pPr marL="857250" lvl="2" indent="0">
              <a:buNone/>
            </a:pPr>
            <a:r>
              <a:rPr lang="en-US" altLang="zh-CN" sz="1200" dirty="0" smtClean="0"/>
              <a:t>[37/0/8/2]</a:t>
            </a:r>
            <a:endParaRPr lang="zh-CN" altLang="zh-CN" sz="1200" dirty="0" smtClean="0"/>
          </a:p>
          <a:p>
            <a:pPr lvl="1" algn="just">
              <a:spcBef>
                <a:spcPts val="0"/>
              </a:spcBef>
              <a:buSzPct val="100000"/>
            </a:pPr>
            <a:endParaRPr lang="en-US" altLang="zh-CN" sz="1400" dirty="0" smtClean="0">
              <a:solidFill>
                <a:schemeClr val="dk1"/>
              </a:solidFill>
              <a:ea typeface="Times New Roman"/>
              <a:cs typeface="Times New Roman"/>
              <a:sym typeface="Times New Roman"/>
            </a:endParaRPr>
          </a:p>
          <a:p>
            <a:pPr lvl="1" algn="just">
              <a:spcBef>
                <a:spcPts val="0"/>
              </a:spcBef>
              <a:buSzPct val="100000"/>
            </a:pPr>
            <a:endParaRPr lang="en-US" altLang="zh-CN" sz="1400" dirty="0" smtClean="0">
              <a:solidFill>
                <a:schemeClr val="dk1"/>
              </a:solidFill>
              <a:ea typeface="Times New Roman"/>
              <a:cs typeface="Times New Roman"/>
              <a:sym typeface="Times New Roman"/>
            </a:endParaRPr>
          </a:p>
          <a:p>
            <a:pPr lvl="0" algn="just">
              <a:spcBef>
                <a:spcPts val="0"/>
              </a:spcBef>
              <a:buSzPct val="100000"/>
            </a:pPr>
            <a:endParaRPr lang="en-US" altLang="zh-CN" sz="1600" dirty="0" smtClean="0">
              <a:cs typeface="Times New Roman"/>
            </a:endParaRPr>
          </a:p>
        </p:txBody>
      </p:sp>
      <p:sp>
        <p:nvSpPr>
          <p:cNvPr id="8" name="Rectangle 2"/>
          <p:cNvSpPr>
            <a:spLocks noGrp="1" noChangeArrowheads="1"/>
          </p:cNvSpPr>
          <p:nvPr>
            <p:ph type="title"/>
          </p:nvPr>
        </p:nvSpPr>
        <p:spPr>
          <a:xfrm>
            <a:off x="609600" y="532173"/>
            <a:ext cx="8001000" cy="533400"/>
          </a:xfrm>
          <a:noFill/>
          <a:ln/>
        </p:spPr>
        <p:txBody>
          <a:bodyPr/>
          <a:lstStyle/>
          <a:p>
            <a:r>
              <a:rPr lang="en-IE" dirty="0" smtClean="0">
                <a:solidFill>
                  <a:schemeClr val="tx1"/>
                </a:solidFill>
              </a:rPr>
              <a:t>Introduction and recap</a:t>
            </a:r>
            <a:endParaRPr lang="en-US" dirty="0">
              <a:solidFill>
                <a:schemeClr val="tx1"/>
              </a:solidFill>
            </a:endParaRPr>
          </a:p>
        </p:txBody>
      </p:sp>
      <p:pic>
        <p:nvPicPr>
          <p:cNvPr id="7" name="图片 6"/>
          <p:cNvPicPr>
            <a:picLocks noChangeAspect="1"/>
          </p:cNvPicPr>
          <p:nvPr/>
        </p:nvPicPr>
        <p:blipFill>
          <a:blip r:embed="rId3"/>
          <a:stretch>
            <a:fillRect/>
          </a:stretch>
        </p:blipFill>
        <p:spPr>
          <a:xfrm>
            <a:off x="2010660" y="3225571"/>
            <a:ext cx="5198880" cy="3221267"/>
          </a:xfrm>
          <a:prstGeom prst="rect">
            <a:avLst/>
          </a:prstGeom>
        </p:spPr>
      </p:pic>
      <p:sp>
        <p:nvSpPr>
          <p:cNvPr id="10" name="文本框 9"/>
          <p:cNvSpPr txBox="1"/>
          <p:nvPr/>
        </p:nvSpPr>
        <p:spPr>
          <a:xfrm>
            <a:off x="3949881" y="3022323"/>
            <a:ext cx="1320437" cy="276999"/>
          </a:xfrm>
          <a:prstGeom prst="rect">
            <a:avLst/>
          </a:prstGeom>
          <a:noFill/>
        </p:spPr>
        <p:txBody>
          <a:bodyPr wrap="square" rtlCol="0">
            <a:spAutoFit/>
          </a:bodyPr>
          <a:lstStyle/>
          <a:p>
            <a:r>
              <a:rPr lang="en-US" altLang="zh-CN" dirty="0" smtClean="0"/>
              <a:t>Table – Part I</a:t>
            </a:r>
            <a:endParaRPr lang="zh-CN" altLang="en-US" dirty="0"/>
          </a:p>
        </p:txBody>
      </p:sp>
    </p:spTree>
    <p:extLst>
      <p:ext uri="{BB962C8B-B14F-4D97-AF65-F5344CB8AC3E}">
        <p14:creationId xmlns:p14="http://schemas.microsoft.com/office/powerpoint/2010/main" val="1136803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685800" y="1063396"/>
            <a:ext cx="7667625" cy="4419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The following SPs have been passed as a baseline RU allocation table [1]:</a:t>
            </a:r>
          </a:p>
          <a:p>
            <a:pPr lvl="1"/>
            <a:r>
              <a:rPr lang="en-GB" altLang="zh-CN" sz="1400" dirty="0" smtClean="0"/>
              <a:t>Do you agree that the mapping from the TBD-bit RU Allocation subfield to the RU assignment, contains the following entries?</a:t>
            </a:r>
            <a:endParaRPr lang="zh-CN" altLang="zh-CN" sz="1400" dirty="0" smtClean="0"/>
          </a:p>
          <a:p>
            <a:pPr lvl="2"/>
            <a:r>
              <a:rPr lang="en-GB" altLang="zh-CN" sz="1200" dirty="0" smtClean="0"/>
              <a:t>The RUs highlighted in orange means combination.</a:t>
            </a:r>
            <a:endParaRPr lang="zh-CN" altLang="zh-CN" sz="1200" dirty="0" smtClean="0"/>
          </a:p>
          <a:p>
            <a:pPr lvl="2"/>
            <a:r>
              <a:rPr lang="en-GB" altLang="zh-CN" sz="1200" dirty="0" smtClean="0"/>
              <a:t>Other entries TBD</a:t>
            </a:r>
            <a:endParaRPr lang="zh-CN" altLang="zh-CN" sz="1200" dirty="0" smtClean="0"/>
          </a:p>
          <a:p>
            <a:pPr lvl="2"/>
            <a:r>
              <a:rPr lang="en-GB" altLang="zh-CN" sz="1200" dirty="0" smtClean="0"/>
              <a:t>Compressed mode TBD</a:t>
            </a:r>
            <a:endParaRPr lang="zh-CN" altLang="zh-CN" sz="1200" dirty="0" smtClean="0"/>
          </a:p>
          <a:p>
            <a:pPr lvl="2"/>
            <a:r>
              <a:rPr lang="en-GB" altLang="zh-CN" sz="1200" dirty="0" smtClean="0"/>
              <a:t>Note: Not all the 106+26-tone and 52+26 tone MRU are applicable when PPDU BW is greater than or equal to 80 </a:t>
            </a:r>
            <a:r>
              <a:rPr lang="en-GB" altLang="zh-CN" sz="1200" dirty="0" err="1" smtClean="0"/>
              <a:t>MHz.</a:t>
            </a:r>
            <a:endParaRPr lang="en-GB" altLang="zh-CN" sz="1200" dirty="0" smtClean="0"/>
          </a:p>
          <a:p>
            <a:pPr marL="857250" lvl="2" indent="0">
              <a:buNone/>
            </a:pPr>
            <a:r>
              <a:rPr lang="en-US" altLang="zh-CN" sz="1200" dirty="0" smtClean="0"/>
              <a:t>[37/0/8/2]</a:t>
            </a:r>
            <a:endParaRPr lang="zh-CN" altLang="zh-CN" sz="1200" dirty="0" smtClean="0"/>
          </a:p>
          <a:p>
            <a:pPr lvl="1" algn="just">
              <a:spcBef>
                <a:spcPts val="0"/>
              </a:spcBef>
              <a:buSzPct val="100000"/>
            </a:pPr>
            <a:endParaRPr lang="en-US" altLang="zh-CN" sz="1400" dirty="0" smtClean="0">
              <a:solidFill>
                <a:schemeClr val="dk1"/>
              </a:solidFill>
              <a:ea typeface="Times New Roman"/>
              <a:cs typeface="Times New Roman"/>
              <a:sym typeface="Times New Roman"/>
            </a:endParaRPr>
          </a:p>
          <a:p>
            <a:pPr lvl="1" algn="just">
              <a:spcBef>
                <a:spcPts val="0"/>
              </a:spcBef>
              <a:buSzPct val="100000"/>
            </a:pPr>
            <a:endParaRPr lang="en-US" altLang="zh-CN" sz="1400" dirty="0" smtClean="0">
              <a:solidFill>
                <a:schemeClr val="dk1"/>
              </a:solidFill>
              <a:ea typeface="Times New Roman"/>
              <a:cs typeface="Times New Roman"/>
              <a:sym typeface="Times New Roman"/>
            </a:endParaRPr>
          </a:p>
          <a:p>
            <a:pPr lvl="0" algn="just">
              <a:spcBef>
                <a:spcPts val="0"/>
              </a:spcBef>
              <a:buSzPct val="100000"/>
            </a:pPr>
            <a:endParaRPr lang="en-US" altLang="zh-CN" sz="1600" dirty="0" smtClean="0">
              <a:cs typeface="Times New Roman"/>
            </a:endParaRPr>
          </a:p>
        </p:txBody>
      </p:sp>
      <p:sp>
        <p:nvSpPr>
          <p:cNvPr id="8" name="Rectangle 2"/>
          <p:cNvSpPr>
            <a:spLocks noGrp="1" noChangeArrowheads="1"/>
          </p:cNvSpPr>
          <p:nvPr>
            <p:ph type="title"/>
          </p:nvPr>
        </p:nvSpPr>
        <p:spPr>
          <a:xfrm>
            <a:off x="609600" y="532173"/>
            <a:ext cx="8001000" cy="533400"/>
          </a:xfrm>
          <a:noFill/>
          <a:ln/>
        </p:spPr>
        <p:txBody>
          <a:bodyPr/>
          <a:lstStyle/>
          <a:p>
            <a:r>
              <a:rPr lang="en-IE" dirty="0" smtClean="0">
                <a:solidFill>
                  <a:schemeClr val="tx1"/>
                </a:solidFill>
              </a:rPr>
              <a:t>Introduction and recap</a:t>
            </a:r>
            <a:endParaRPr lang="en-US" dirty="0">
              <a:solidFill>
                <a:schemeClr val="tx1"/>
              </a:solidFill>
            </a:endParaRPr>
          </a:p>
        </p:txBody>
      </p:sp>
      <p:pic>
        <p:nvPicPr>
          <p:cNvPr id="9" name="图片 8"/>
          <p:cNvPicPr>
            <a:picLocks noChangeAspect="1"/>
          </p:cNvPicPr>
          <p:nvPr/>
        </p:nvPicPr>
        <p:blipFill>
          <a:blip r:embed="rId3"/>
          <a:stretch>
            <a:fillRect/>
          </a:stretch>
        </p:blipFill>
        <p:spPr>
          <a:xfrm>
            <a:off x="1347021" y="3276600"/>
            <a:ext cx="6345181" cy="3051404"/>
          </a:xfrm>
          <a:prstGeom prst="rect">
            <a:avLst/>
          </a:prstGeom>
        </p:spPr>
      </p:pic>
      <p:sp>
        <p:nvSpPr>
          <p:cNvPr id="2" name="文本框 1"/>
          <p:cNvSpPr txBox="1"/>
          <p:nvPr/>
        </p:nvSpPr>
        <p:spPr>
          <a:xfrm>
            <a:off x="3937362" y="3046979"/>
            <a:ext cx="1320437" cy="276999"/>
          </a:xfrm>
          <a:prstGeom prst="rect">
            <a:avLst/>
          </a:prstGeom>
          <a:noFill/>
        </p:spPr>
        <p:txBody>
          <a:bodyPr wrap="square" rtlCol="0">
            <a:spAutoFit/>
          </a:bodyPr>
          <a:lstStyle/>
          <a:p>
            <a:r>
              <a:rPr lang="en-US" altLang="zh-CN" dirty="0" smtClean="0"/>
              <a:t>Table – Part II</a:t>
            </a:r>
            <a:endParaRPr lang="zh-CN" altLang="en-US" dirty="0"/>
          </a:p>
        </p:txBody>
      </p:sp>
    </p:spTree>
    <p:extLst>
      <p:ext uri="{BB962C8B-B14F-4D97-AF65-F5344CB8AC3E}">
        <p14:creationId xmlns:p14="http://schemas.microsoft.com/office/powerpoint/2010/main" val="3016243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685800" y="1447800"/>
            <a:ext cx="7667625" cy="4419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The following SPs have also been passed [3]:</a:t>
            </a:r>
          </a:p>
          <a:p>
            <a:pPr lvl="1"/>
            <a:r>
              <a:rPr lang="en-US" altLang="ko-KR" sz="1600" dirty="0" smtClean="0"/>
              <a:t>Do you agree that for non-compressed mode, e</a:t>
            </a:r>
            <a:r>
              <a:rPr lang="en-US" altLang="ko-KR" sz="1600" dirty="0" smtClean="0">
                <a:solidFill>
                  <a:srgbClr val="000000"/>
                </a:solidFill>
                <a:latin typeface="Times New Roman" panose="02020603050405020304" pitchFamily="18" charset="0"/>
              </a:rPr>
              <a:t>ach RU Allocation subfield in an EHT-SIG content channel corresponding to a 20 MHz frequency segment indicates the RU assignment, including the size of the RU(s) and their placement in the frequency domain, to be used in the EHT modulated fields of the EHT PPDU sent to multiple users in the frequency domain, also </a:t>
            </a:r>
            <a:r>
              <a:rPr lang="en-US" altLang="ko-KR" sz="1600" dirty="0" smtClean="0">
                <a:solidFill>
                  <a:srgbClr val="FF0000"/>
                </a:solidFill>
                <a:latin typeface="Times New Roman" panose="02020603050405020304" pitchFamily="18" charset="0"/>
              </a:rPr>
              <a:t>indicates information needed to compute the number of users</a:t>
            </a:r>
            <a:r>
              <a:rPr lang="en-US" altLang="ko-KR" sz="1600" dirty="0" smtClean="0">
                <a:solidFill>
                  <a:srgbClr val="000000"/>
                </a:solidFill>
                <a:latin typeface="Times New Roman" panose="02020603050405020304" pitchFamily="18" charset="0"/>
              </a:rPr>
              <a:t> allocated to each RU? [41Y/0N/15A]</a:t>
            </a:r>
            <a:endParaRPr lang="en-US" altLang="ko-KR" sz="1600" dirty="0" smtClean="0"/>
          </a:p>
          <a:p>
            <a:pPr lvl="1" algn="just">
              <a:spcBef>
                <a:spcPts val="0"/>
              </a:spcBef>
              <a:buSzPct val="100000"/>
            </a:pPr>
            <a:endParaRPr lang="en-US" altLang="zh-CN" sz="1400" dirty="0" smtClean="0">
              <a:solidFill>
                <a:schemeClr val="dk1"/>
              </a:solidFill>
              <a:ea typeface="Times New Roman"/>
              <a:cs typeface="Times New Roman"/>
              <a:sym typeface="Times New Roman"/>
            </a:endParaRPr>
          </a:p>
          <a:p>
            <a:pPr lvl="0" algn="just">
              <a:spcBef>
                <a:spcPts val="0"/>
              </a:spcBef>
              <a:buSzPct val="100000"/>
            </a:pPr>
            <a:r>
              <a:rPr lang="en-US" altLang="zh-CN" sz="1600" dirty="0" smtClean="0">
                <a:cs typeface="Times New Roman"/>
              </a:rPr>
              <a:t>This contribution further discusses the following parts:</a:t>
            </a:r>
          </a:p>
          <a:p>
            <a:pPr lvl="1" algn="just">
              <a:spcBef>
                <a:spcPts val="0"/>
              </a:spcBef>
              <a:buSzPct val="100000"/>
            </a:pPr>
            <a:r>
              <a:rPr lang="en-US" altLang="zh-CN" sz="1600" dirty="0" smtClean="0">
                <a:cs typeface="Times New Roman"/>
              </a:rPr>
              <a:t>Discussion on the definition of compressed modes and non-compressed modes, an overhead analysis is given</a:t>
            </a:r>
          </a:p>
          <a:p>
            <a:pPr lvl="1" algn="just">
              <a:spcBef>
                <a:spcPts val="0"/>
              </a:spcBef>
              <a:buSzPct val="100000"/>
            </a:pPr>
            <a:r>
              <a:rPr lang="en-US" altLang="zh-CN" sz="1600" dirty="0" smtClean="0">
                <a:cs typeface="Times New Roman"/>
              </a:rPr>
              <a:t>Focus on the non-compressed mode, and talk about the missing entries</a:t>
            </a:r>
            <a:endParaRPr lang="en-US" altLang="zh-CN" sz="1200" dirty="0" smtClean="0">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Introduction and recap</a:t>
            </a:r>
            <a:endParaRPr lang="en-US" dirty="0">
              <a:solidFill>
                <a:schemeClr val="tx1"/>
              </a:solidFill>
            </a:endParaRPr>
          </a:p>
        </p:txBody>
      </p:sp>
    </p:spTree>
    <p:extLst>
      <p:ext uri="{BB962C8B-B14F-4D97-AF65-F5344CB8AC3E}">
        <p14:creationId xmlns:p14="http://schemas.microsoft.com/office/powerpoint/2010/main" val="220267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219200"/>
            <a:ext cx="7772400" cy="5256213"/>
          </a:xfrm>
        </p:spPr>
        <p:txBody>
          <a:bodyPr/>
          <a:lstStyle/>
          <a:p>
            <a:r>
              <a:rPr lang="en-US" altLang="zh-CN" sz="1800" dirty="0" smtClean="0"/>
              <a:t>For EHT PPDU sent to multiple users, we divide the mode designs proposed so far into the following categories:</a:t>
            </a:r>
          </a:p>
          <a:p>
            <a:pPr lvl="1"/>
            <a:r>
              <a:rPr lang="en-US" altLang="zh-CN" sz="1600" b="1" dirty="0" smtClean="0"/>
              <a:t>Non-compressed OFDMA mode (11be baseline method, similar as 11ax)</a:t>
            </a:r>
            <a:r>
              <a:rPr lang="zh-CN" altLang="en-US" sz="1600" b="1" dirty="0" smtClean="0"/>
              <a:t>： </a:t>
            </a:r>
            <a:endParaRPr lang="en-US" altLang="zh-CN" sz="1600" b="1" dirty="0" smtClean="0"/>
          </a:p>
          <a:p>
            <a:pPr lvl="2"/>
            <a:r>
              <a:rPr lang="en-US" altLang="zh-CN" sz="1400" dirty="0" smtClean="0"/>
              <a:t>Used for OFDMA with RUs of all sizes</a:t>
            </a:r>
          </a:p>
          <a:p>
            <a:pPr lvl="2"/>
            <a:r>
              <a:rPr lang="en-US" altLang="zh-CN" sz="1400" dirty="0" smtClean="0"/>
              <a:t>MU-MIMO is considered</a:t>
            </a:r>
          </a:p>
          <a:p>
            <a:pPr lvl="2"/>
            <a:r>
              <a:rPr lang="en-US" altLang="zh-CN" sz="1400" dirty="0"/>
              <a:t>RU Allocation subfield in the common field </a:t>
            </a:r>
            <a:r>
              <a:rPr lang="en-US" altLang="zh-CN" sz="1400" dirty="0" smtClean="0"/>
              <a:t>indicates </a:t>
            </a:r>
            <a:r>
              <a:rPr lang="en-US" altLang="zh-CN" sz="1400" dirty="0"/>
              <a:t>the RU assignment information with granularity of </a:t>
            </a:r>
            <a:r>
              <a:rPr lang="en-US" altLang="zh-CN" sz="1400" dirty="0" smtClean="0"/>
              <a:t>20MHz</a:t>
            </a:r>
          </a:p>
          <a:p>
            <a:pPr lvl="2"/>
            <a:r>
              <a:rPr lang="en-US" altLang="zh-CN" sz="1400" dirty="0" smtClean="0"/>
              <a:t>N*RU Allocation subfield in one CC, where N=1 for 20/40MHz, 2 for 80MHz, 4 for 160MHz, 8 for 320MHz – needed for non-SST scenarios.</a:t>
            </a:r>
          </a:p>
          <a:p>
            <a:pPr lvl="2"/>
            <a:r>
              <a:rPr lang="en-US" altLang="zh-CN" sz="1400" dirty="0" smtClean="0"/>
              <a:t>Enable similar function as 11ax, e.g., mixed of small and big RUs, enable mixed OFDMA+MU-MIMO</a:t>
            </a:r>
          </a:p>
          <a:p>
            <a:pPr lvl="1"/>
            <a:r>
              <a:rPr lang="en-US" altLang="zh-CN" sz="1600" b="1" dirty="0" smtClean="0"/>
              <a:t>Compressed mode 1</a:t>
            </a:r>
          </a:p>
          <a:p>
            <a:pPr lvl="2"/>
            <a:r>
              <a:rPr lang="en-US" altLang="zh-CN" sz="1400" dirty="0" smtClean="0"/>
              <a:t>No RU allocation subfield, used for full BW MU-MIMO [5], non-punctured and punctured cases can be merged or seen as two separate compressed modes</a:t>
            </a:r>
          </a:p>
          <a:p>
            <a:pPr lvl="2"/>
            <a:r>
              <a:rPr lang="en-US" altLang="zh-CN" sz="1400" dirty="0" smtClean="0"/>
              <a:t>or further extend to </a:t>
            </a:r>
            <a:r>
              <a:rPr lang="en-US" altLang="zh-CN" sz="1400" dirty="0">
                <a:solidFill>
                  <a:schemeClr val="dk1"/>
                </a:solidFill>
                <a:cs typeface="Times New Roman"/>
                <a:sym typeface="Times New Roman"/>
              </a:rPr>
              <a:t>if the transmission of the STAs of one parking segment is non-OFDMA</a:t>
            </a:r>
            <a:r>
              <a:rPr lang="en-US" altLang="zh-CN" sz="1400" dirty="0" smtClean="0"/>
              <a:t>[4]</a:t>
            </a:r>
          </a:p>
          <a:p>
            <a:pPr lvl="1"/>
            <a:r>
              <a:rPr lang="en-US" altLang="zh-CN" sz="1600" b="1" dirty="0" smtClean="0"/>
              <a:t>Compressed mode X</a:t>
            </a:r>
          </a:p>
          <a:p>
            <a:pPr lvl="2"/>
            <a:r>
              <a:rPr lang="en-US" altLang="zh-CN" sz="1400" dirty="0" smtClean="0"/>
              <a:t>Large size RU OFDMA mode [5] – compressed compared with baseline mode</a:t>
            </a:r>
          </a:p>
          <a:p>
            <a:pPr lvl="2"/>
            <a:r>
              <a:rPr lang="en-US" altLang="zh-CN" sz="1400" dirty="0"/>
              <a:t>N*RU Allocation subfield, where </a:t>
            </a:r>
            <a:r>
              <a:rPr lang="en-US" altLang="zh-CN" sz="1400" dirty="0" smtClean="0"/>
              <a:t>N=2 </a:t>
            </a:r>
            <a:r>
              <a:rPr lang="en-US" altLang="zh-CN" sz="1400" dirty="0"/>
              <a:t>for </a:t>
            </a:r>
            <a:r>
              <a:rPr lang="en-US" altLang="zh-CN" sz="1400" dirty="0" smtClean="0"/>
              <a:t>80MHz/160MHz/320MHz [3]</a:t>
            </a:r>
          </a:p>
          <a:p>
            <a:pPr lvl="2"/>
            <a:r>
              <a:rPr lang="en-US" altLang="zh-CN" sz="1400" dirty="0" smtClean="0"/>
              <a:t>Variable RU allocation subfield with header bits [6]</a:t>
            </a:r>
            <a:endParaRPr lang="en-US" altLang="zh-CN" sz="1400" dirty="0"/>
          </a:p>
          <a:p>
            <a:pPr lvl="2"/>
            <a:endParaRPr lang="en-US" altLang="zh-CN" sz="1400" dirty="0" smtClean="0"/>
          </a:p>
          <a:p>
            <a:pPr lvl="2"/>
            <a:endParaRPr lang="en-US" altLang="zh-CN" sz="1400" dirty="0" smtClean="0"/>
          </a:p>
          <a:p>
            <a:pPr lvl="2"/>
            <a:endParaRPr lang="en-US" altLang="zh-CN" sz="1400" dirty="0" smtClean="0"/>
          </a:p>
          <a:p>
            <a:endParaRPr lang="zh-CN" altLang="en-US" sz="20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smtClean="0"/>
              <a:t>Mode designs categories</a:t>
            </a:r>
            <a:endParaRPr lang="zh-CN" altLang="en-US" dirty="0"/>
          </a:p>
        </p:txBody>
      </p:sp>
    </p:spTree>
    <p:extLst>
      <p:ext uri="{BB962C8B-B14F-4D97-AF65-F5344CB8AC3E}">
        <p14:creationId xmlns:p14="http://schemas.microsoft.com/office/powerpoint/2010/main" val="2489080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02888" y="1036638"/>
            <a:ext cx="8343900" cy="5256213"/>
          </a:xfrm>
        </p:spPr>
        <p:txBody>
          <a:bodyPr/>
          <a:lstStyle/>
          <a:p>
            <a:r>
              <a:rPr lang="en-US" altLang="zh-CN" sz="1800" dirty="0" smtClean="0"/>
              <a:t>Below is an </a:t>
            </a:r>
            <a:r>
              <a:rPr lang="en-US" altLang="zh-CN" sz="1800" dirty="0"/>
              <a:t>overhead </a:t>
            </a:r>
            <a:r>
              <a:rPr lang="en-US" altLang="zh-CN" sz="1800" dirty="0" smtClean="0"/>
              <a:t>analysis of between different modes, given the overhead saving, it would </a:t>
            </a:r>
            <a:r>
              <a:rPr lang="en-US" altLang="zh-CN" sz="1800" dirty="0"/>
              <a:t>still be OK if EHT-SIG only supports baseline and compressed mode </a:t>
            </a:r>
            <a:r>
              <a:rPr lang="en-US" altLang="zh-CN" sz="1800" dirty="0" smtClean="0"/>
              <a:t>1. </a:t>
            </a:r>
          </a:p>
          <a:p>
            <a:pPr lvl="1"/>
            <a:r>
              <a:rPr lang="en-US" altLang="zh-CN" sz="1600" dirty="0" smtClean="0"/>
              <a:t>Saving user field is more important. One </a:t>
            </a:r>
            <a:r>
              <a:rPr lang="en-US" altLang="zh-CN" sz="1600" dirty="0"/>
              <a:t>user field is 22 bits, with half CRC+Tail considered, would be 27 </a:t>
            </a:r>
            <a:r>
              <a:rPr lang="en-US" altLang="zh-CN" sz="1600" dirty="0" smtClean="0"/>
              <a:t>bits.</a:t>
            </a:r>
          </a:p>
          <a:p>
            <a:pPr lvl="1"/>
            <a:r>
              <a:rPr lang="en-US" altLang="zh-CN" sz="1600" dirty="0"/>
              <a:t>SST </a:t>
            </a:r>
            <a:r>
              <a:rPr lang="en-US" altLang="zh-CN" sz="1600" dirty="0" smtClean="0"/>
              <a:t>helps the most regarding saving overhead</a:t>
            </a:r>
            <a:endParaRPr lang="en-US" altLang="zh-CN" sz="1600" dirty="0"/>
          </a:p>
          <a:p>
            <a:pPr lvl="1"/>
            <a:endParaRPr lang="en-US" altLang="zh-CN" sz="16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pPr lvl="2"/>
            <a:endParaRPr lang="en-US" altLang="zh-CN" sz="1400" dirty="0" smtClean="0"/>
          </a:p>
          <a:p>
            <a:pPr lvl="2"/>
            <a:endParaRPr lang="en-US" altLang="zh-CN" sz="1400" dirty="0" smtClean="0"/>
          </a:p>
          <a:p>
            <a:pPr lvl="2"/>
            <a:endParaRPr lang="en-US" altLang="zh-CN" sz="1400" dirty="0" smtClean="0"/>
          </a:p>
          <a:p>
            <a:endParaRPr lang="zh-CN" altLang="en-US" sz="20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4" name="标题 3"/>
          <p:cNvSpPr>
            <a:spLocks noGrp="1"/>
          </p:cNvSpPr>
          <p:nvPr>
            <p:ph type="title"/>
          </p:nvPr>
        </p:nvSpPr>
        <p:spPr>
          <a:xfrm>
            <a:off x="685800" y="542538"/>
            <a:ext cx="7772400" cy="609600"/>
          </a:xfrm>
        </p:spPr>
        <p:txBody>
          <a:bodyPr/>
          <a:lstStyle/>
          <a:p>
            <a:r>
              <a:rPr lang="en-US" altLang="zh-CN" dirty="0" smtClean="0"/>
              <a:t>Overhead comparison</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654618678"/>
              </p:ext>
            </p:extLst>
          </p:nvPr>
        </p:nvGraphicFramePr>
        <p:xfrm>
          <a:off x="625073" y="2819400"/>
          <a:ext cx="8073377" cy="2962297"/>
        </p:xfrm>
        <a:graphic>
          <a:graphicData uri="http://schemas.openxmlformats.org/drawingml/2006/table">
            <a:tbl>
              <a:tblPr firstRow="1" bandRow="1">
                <a:tableStyleId>{5C22544A-7EE6-4342-B048-85BDC9FD1C3A}</a:tableStyleId>
              </a:tblPr>
              <a:tblGrid>
                <a:gridCol w="1378733"/>
                <a:gridCol w="980721"/>
                <a:gridCol w="1054073"/>
                <a:gridCol w="1151900"/>
                <a:gridCol w="1716912"/>
                <a:gridCol w="1791038"/>
              </a:tblGrid>
              <a:tr h="825062">
                <a:tc>
                  <a:txBody>
                    <a:bodyPr/>
                    <a:lstStyle/>
                    <a:p>
                      <a:r>
                        <a:rPr lang="en-US" altLang="zh-CN" sz="1400" dirty="0" smtClean="0"/>
                        <a:t>BW</a:t>
                      </a:r>
                      <a:endParaRPr lang="zh-CN" altLang="en-US" sz="1400" dirty="0"/>
                    </a:p>
                  </a:txBody>
                  <a:tcPr/>
                </a:tc>
                <a:tc>
                  <a:txBody>
                    <a:bodyPr/>
                    <a:lstStyle/>
                    <a:p>
                      <a:r>
                        <a:rPr lang="en-US" altLang="zh-CN" sz="1400" dirty="0" smtClean="0"/>
                        <a:t>Baseline</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1" dirty="0" smtClean="0"/>
                        <a:t>Compressed mode 1</a:t>
                      </a:r>
                    </a:p>
                  </a:txBody>
                  <a:tcPr/>
                </a:tc>
                <a:tc>
                  <a:txBody>
                    <a:bodyPr/>
                    <a:lstStyle/>
                    <a:p>
                      <a:r>
                        <a:rPr lang="en-US" altLang="zh-CN" sz="1400" dirty="0" smtClean="0"/>
                        <a:t>Large size RU OFDMA mode</a:t>
                      </a:r>
                      <a:endParaRPr lang="zh-CN" altLang="en-US" sz="1400" dirty="0"/>
                    </a:p>
                  </a:txBody>
                  <a:tcPr/>
                </a:tc>
                <a:tc>
                  <a:txBody>
                    <a:bodyPr/>
                    <a:lstStyle/>
                    <a:p>
                      <a:r>
                        <a:rPr lang="en-US" altLang="zh-CN" sz="1400" dirty="0" smtClean="0"/>
                        <a:t>N*RU Allocation subfield, where N=2 for BW&gt;=80MHz</a:t>
                      </a:r>
                      <a:endParaRPr lang="zh-CN" altLang="en-US" sz="1400" dirty="0"/>
                    </a:p>
                  </a:txBody>
                  <a:tcPr/>
                </a:tc>
                <a:tc>
                  <a:txBody>
                    <a:bodyPr/>
                    <a:lstStyle/>
                    <a:p>
                      <a:r>
                        <a:rPr lang="en-US" altLang="zh-CN" sz="1400" dirty="0" smtClean="0"/>
                        <a:t>Variable RU allocation subfield with header bits</a:t>
                      </a:r>
                      <a:endParaRPr lang="zh-CN" altLang="en-US" sz="1400" dirty="0"/>
                    </a:p>
                  </a:txBody>
                  <a:tcPr/>
                </a:tc>
              </a:tr>
              <a:tr h="323815">
                <a:tc>
                  <a:txBody>
                    <a:bodyPr/>
                    <a:lstStyle/>
                    <a:p>
                      <a:r>
                        <a:rPr lang="en-US" altLang="zh-CN" sz="1400" dirty="0" smtClean="0"/>
                        <a:t>80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2</a:t>
                      </a:r>
                      <a:r>
                        <a:rPr lang="zh-CN" altLang="en-US" sz="1400" dirty="0" smtClean="0"/>
                        <a:t>*</a:t>
                      </a:r>
                      <a:r>
                        <a:rPr lang="en-US" altLang="zh-CN" sz="1400" dirty="0" smtClean="0"/>
                        <a:t>L</a:t>
                      </a:r>
                      <a:r>
                        <a:rPr lang="en-US" altLang="zh-CN" sz="1400" baseline="-25000" dirty="0" smtClean="0"/>
                        <a:t>RA </a:t>
                      </a:r>
                      <a:r>
                        <a:rPr lang="en-US" altLang="zh-CN" sz="1400" dirty="0" smtClean="0"/>
                        <a:t>bits</a:t>
                      </a:r>
                      <a:endParaRPr lang="zh-CN" altLang="en-US" sz="1400" dirty="0" smtClean="0"/>
                    </a:p>
                  </a:txBody>
                  <a:tcPr/>
                </a:tc>
                <a:tc>
                  <a:txBody>
                    <a:bodyPr/>
                    <a:lstStyle/>
                    <a:p>
                      <a:r>
                        <a:rPr lang="en-US" altLang="zh-CN" sz="1400" dirty="0" smtClean="0"/>
                        <a:t>3</a:t>
                      </a:r>
                      <a:r>
                        <a:rPr lang="en-US" altLang="zh-CN" sz="1400" baseline="30000" dirty="0" smtClean="0"/>
                        <a:t>NOTE1</a:t>
                      </a:r>
                      <a:endParaRPr lang="zh-CN" altLang="en-US" sz="1400" baseline="30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L</a:t>
                      </a:r>
                      <a:r>
                        <a:rPr lang="en-US" altLang="zh-CN" sz="1400" baseline="-25000" dirty="0" smtClean="0"/>
                        <a:t>RA</a:t>
                      </a:r>
                      <a:endParaRPr lang="zh-CN" altLang="en-US" sz="1400" baseline="-250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(1-2)*L</a:t>
                      </a:r>
                      <a:r>
                        <a:rPr lang="en-US" altLang="zh-CN" sz="1400" baseline="-25000" dirty="0" smtClean="0"/>
                        <a:t>RA</a:t>
                      </a:r>
                      <a:r>
                        <a:rPr lang="en-US" altLang="zh-CN" sz="1400" baseline="0" dirty="0" smtClean="0"/>
                        <a:t>+</a:t>
                      </a:r>
                      <a:r>
                        <a:rPr lang="en-US" altLang="zh-CN" sz="1400" dirty="0" smtClean="0"/>
                        <a:t>4</a:t>
                      </a:r>
                      <a:r>
                        <a:rPr lang="en-US" altLang="zh-CN" sz="1400" baseline="30000" dirty="0" smtClean="0"/>
                        <a:t>NOTE2</a:t>
                      </a:r>
                      <a:endParaRPr lang="zh-CN" altLang="en-US" sz="1400" baseline="30000" dirty="0"/>
                    </a:p>
                  </a:txBody>
                  <a:tcPr/>
                </a:tc>
              </a:tr>
              <a:tr h="323815">
                <a:tc>
                  <a:txBody>
                    <a:bodyPr/>
                    <a:lstStyle/>
                    <a:p>
                      <a:r>
                        <a:rPr lang="en-US" altLang="zh-CN" sz="1400" dirty="0" smtClean="0"/>
                        <a:t>160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4</a:t>
                      </a:r>
                      <a:r>
                        <a:rPr lang="zh-CN" altLang="en-US" sz="1400" dirty="0" smtClean="0"/>
                        <a:t>*</a:t>
                      </a:r>
                      <a:r>
                        <a:rPr lang="en-US" altLang="zh-CN" sz="1400" dirty="0" smtClean="0"/>
                        <a:t>L</a:t>
                      </a:r>
                      <a:r>
                        <a:rPr lang="en-US" altLang="zh-CN" sz="1400" baseline="-25000" dirty="0" smtClean="0"/>
                        <a:t>RA</a:t>
                      </a:r>
                      <a:endParaRPr lang="zh-CN" altLang="en-US" sz="1400" baseline="-25000" dirty="0" smtClean="0"/>
                    </a:p>
                  </a:txBody>
                  <a:tcPr/>
                </a:tc>
                <a:tc>
                  <a:txBody>
                    <a:bodyPr/>
                    <a:lstStyle/>
                    <a:p>
                      <a:r>
                        <a:rPr lang="en-US" altLang="zh-CN" sz="1400" dirty="0" smtClean="0"/>
                        <a:t>3</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(1-4)*L</a:t>
                      </a:r>
                      <a:r>
                        <a:rPr lang="en-US" altLang="zh-CN" sz="1400" baseline="-25000" dirty="0" smtClean="0"/>
                        <a:t>RA</a:t>
                      </a:r>
                      <a:r>
                        <a:rPr lang="en-US" altLang="zh-CN" sz="1400" baseline="0" dirty="0" smtClean="0"/>
                        <a:t>+8</a:t>
                      </a:r>
                      <a:endParaRPr lang="zh-CN" altLang="en-US" sz="1400" baseline="30000" dirty="0" smtClean="0"/>
                    </a:p>
                  </a:txBody>
                  <a:tcPr/>
                </a:tc>
              </a:tr>
              <a:tr h="323815">
                <a:tc>
                  <a:txBody>
                    <a:bodyPr/>
                    <a:lstStyle/>
                    <a:p>
                      <a:r>
                        <a:rPr lang="en-US" altLang="zh-CN" sz="1400" dirty="0" smtClean="0"/>
                        <a:t>240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6</a:t>
                      </a:r>
                      <a:r>
                        <a:rPr lang="zh-CN" altLang="en-US" sz="1400" dirty="0" smtClean="0"/>
                        <a:t>*</a:t>
                      </a:r>
                      <a:r>
                        <a:rPr lang="en-US" altLang="zh-CN" sz="1400" dirty="0" smtClean="0"/>
                        <a:t>L</a:t>
                      </a:r>
                      <a:r>
                        <a:rPr lang="en-US" altLang="zh-CN" sz="1400" baseline="-25000" dirty="0" smtClean="0"/>
                        <a:t>RA</a:t>
                      </a:r>
                      <a:endParaRPr lang="zh-CN" altLang="en-US" sz="1400" baseline="-25000" dirty="0" smtClean="0"/>
                    </a:p>
                  </a:txBody>
                  <a:tcPr/>
                </a:tc>
                <a:tc>
                  <a:txBody>
                    <a:bodyPr/>
                    <a:lstStyle/>
                    <a:p>
                      <a:r>
                        <a:rPr lang="en-US" altLang="zh-CN" sz="1400" dirty="0" smtClean="0"/>
                        <a:t>3</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(1-6)*L</a:t>
                      </a:r>
                      <a:r>
                        <a:rPr lang="en-US" altLang="zh-CN" sz="1400" baseline="-25000" dirty="0" smtClean="0"/>
                        <a:t>RA</a:t>
                      </a:r>
                      <a:r>
                        <a:rPr lang="en-US" altLang="zh-CN" sz="1400" baseline="0" dirty="0" smtClean="0"/>
                        <a:t>+12</a:t>
                      </a:r>
                      <a:endParaRPr lang="zh-CN" altLang="en-US" sz="1400" baseline="30000" dirty="0" smtClean="0"/>
                    </a:p>
                  </a:txBody>
                  <a:tcPr/>
                </a:tc>
              </a:tr>
              <a:tr h="323815">
                <a:tc>
                  <a:txBody>
                    <a:bodyPr/>
                    <a:lstStyle/>
                    <a:p>
                      <a:r>
                        <a:rPr lang="en-US" altLang="zh-CN" sz="1400" dirty="0" smtClean="0"/>
                        <a:t>320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8</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r>
                        <a:rPr lang="en-US" altLang="zh-CN" sz="1400" dirty="0" smtClean="0"/>
                        <a:t>3</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(1-8)*L</a:t>
                      </a:r>
                      <a:r>
                        <a:rPr lang="en-US" altLang="zh-CN" sz="1400" baseline="-25000" dirty="0" smtClean="0"/>
                        <a:t>RA</a:t>
                      </a:r>
                      <a:r>
                        <a:rPr lang="en-US" altLang="zh-CN" sz="1400" baseline="0" dirty="0" smtClean="0"/>
                        <a:t>+</a:t>
                      </a:r>
                      <a:r>
                        <a:rPr lang="en-US" altLang="zh-CN" sz="1400" dirty="0" smtClean="0"/>
                        <a:t>16</a:t>
                      </a:r>
                      <a:endParaRPr lang="zh-CN" altLang="en-US" sz="1400" baseline="30000" dirty="0" smtClean="0"/>
                    </a:p>
                  </a:txBody>
                  <a:tcPr/>
                </a:tc>
              </a:tr>
              <a:tr h="323815">
                <a:tc>
                  <a:txBody>
                    <a:bodyPr/>
                    <a:lstStyle/>
                    <a:p>
                      <a:r>
                        <a:rPr lang="en-US" altLang="zh-CN" sz="1400" dirty="0" smtClean="0"/>
                        <a:t>CRC+Tail</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10</a:t>
                      </a:r>
                      <a:endParaRPr lang="zh-CN" altLang="en-US" sz="1400" dirty="0"/>
                    </a:p>
                  </a:txBody>
                  <a:tcPr/>
                </a:tc>
                <a:tc>
                  <a:txBody>
                    <a:bodyPr/>
                    <a:lstStyle/>
                    <a:p>
                      <a:r>
                        <a:rPr lang="en-US" altLang="zh-CN" sz="1400" dirty="0" smtClean="0"/>
                        <a:t>10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10</a:t>
                      </a:r>
                      <a:endParaRPr lang="zh-CN" altLang="en-US" sz="14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10</a:t>
                      </a:r>
                      <a:endParaRPr lang="zh-CN" altLang="en-US" sz="14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10</a:t>
                      </a:r>
                      <a:endParaRPr lang="zh-CN" altLang="en-US" sz="1400" dirty="0" smtClean="0"/>
                    </a:p>
                  </a:txBody>
                  <a:tcPr/>
                </a:tc>
              </a:tr>
              <a:tr h="452453">
                <a:tc>
                  <a:txBody>
                    <a:bodyPr/>
                    <a:lstStyle/>
                    <a:p>
                      <a:r>
                        <a:rPr lang="en-US" altLang="zh-CN" sz="1400" dirty="0" smtClean="0"/>
                        <a:t>overhead saving</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13,</a:t>
                      </a:r>
                      <a:r>
                        <a:rPr lang="en-US" altLang="zh-CN" sz="1400" baseline="0" dirty="0" smtClean="0"/>
                        <a:t> 29, 45</a:t>
                      </a:r>
                      <a:endParaRPr lang="en-US" altLang="zh-CN" sz="140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61 bits</a:t>
                      </a:r>
                      <a:endParaRPr lang="zh-CN" altLang="en-US" sz="14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8, 16, 32, 48</a:t>
                      </a:r>
                      <a:endParaRPr lang="zh-CN" altLang="en-US" sz="14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0, 16, 32, 48</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Max</a:t>
                      </a:r>
                      <a:r>
                        <a:rPr lang="en-US" altLang="zh-CN" sz="1400" baseline="0" dirty="0" smtClean="0"/>
                        <a:t> 4, 16, 28, </a:t>
                      </a:r>
                      <a:r>
                        <a:rPr lang="en-US" altLang="zh-CN" sz="1400" dirty="0" smtClean="0"/>
                        <a:t>40</a:t>
                      </a:r>
                      <a:endParaRPr lang="zh-CN" altLang="en-US" sz="1400" dirty="0" smtClean="0"/>
                    </a:p>
                  </a:txBody>
                  <a:tcPr/>
                </a:tc>
              </a:tr>
            </a:tbl>
          </a:graphicData>
        </a:graphic>
      </p:graphicFrame>
      <p:sp>
        <p:nvSpPr>
          <p:cNvPr id="7" name="文本框 6"/>
          <p:cNvSpPr txBox="1"/>
          <p:nvPr/>
        </p:nvSpPr>
        <p:spPr>
          <a:xfrm>
            <a:off x="685800" y="5736749"/>
            <a:ext cx="7086600" cy="738664"/>
          </a:xfrm>
          <a:prstGeom prst="rect">
            <a:avLst/>
          </a:prstGeom>
          <a:noFill/>
        </p:spPr>
        <p:txBody>
          <a:bodyPr wrap="square" rtlCol="0">
            <a:spAutoFit/>
          </a:bodyPr>
          <a:lstStyle/>
          <a:p>
            <a:r>
              <a:rPr lang="en-US" altLang="zh-CN" sz="1400" dirty="0" smtClean="0"/>
              <a:t>L</a:t>
            </a:r>
            <a:r>
              <a:rPr lang="en-US" altLang="zh-CN" sz="1400" baseline="-25000" dirty="0" smtClean="0"/>
              <a:t>RA</a:t>
            </a:r>
            <a:r>
              <a:rPr lang="en-US" altLang="zh-CN" sz="1400" dirty="0" smtClean="0"/>
              <a:t>=7/8/9 bits, take 8 bits as an example</a:t>
            </a:r>
          </a:p>
          <a:p>
            <a:r>
              <a:rPr lang="en-US" altLang="zh-CN" sz="1400" dirty="0" smtClean="0"/>
              <a:t>Note 1: puncture info 3 bits as an example, or 0 if whole puncture info in U-SIG</a:t>
            </a:r>
          </a:p>
          <a:p>
            <a:r>
              <a:rPr lang="en-US" altLang="zh-CN" sz="1400" dirty="0" smtClean="0"/>
              <a:t>Note 2: variable header bits needed</a:t>
            </a:r>
          </a:p>
        </p:txBody>
      </p:sp>
    </p:spTree>
    <p:extLst>
      <p:ext uri="{BB962C8B-B14F-4D97-AF65-F5344CB8AC3E}">
        <p14:creationId xmlns:p14="http://schemas.microsoft.com/office/powerpoint/2010/main" val="3317247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762000" y="1371600"/>
            <a:ext cx="7543800" cy="5210175"/>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ea typeface="Times New Roman"/>
                <a:cs typeface="Times New Roman"/>
                <a:sym typeface="Times New Roman"/>
              </a:rPr>
              <a:t>Encourage the group to consider the signaling of the baseline method first. And then further consider if the indication needs further optimization.</a:t>
            </a:r>
          </a:p>
          <a:p>
            <a:pPr lvl="0" algn="just">
              <a:spcBef>
                <a:spcPts val="0"/>
              </a:spcBef>
              <a:buSzPct val="100000"/>
            </a:pPr>
            <a:endParaRPr lang="en-US" altLang="zh-CN" sz="1800" dirty="0" smtClean="0">
              <a:ea typeface="Times New Roman"/>
              <a:cs typeface="Times New Roman"/>
              <a:sym typeface="Times New Roman"/>
            </a:endParaRPr>
          </a:p>
          <a:p>
            <a:pPr lvl="0" algn="just">
              <a:spcBef>
                <a:spcPts val="0"/>
              </a:spcBef>
              <a:buSzPct val="100000"/>
            </a:pPr>
            <a:r>
              <a:rPr lang="en-US" altLang="zh-CN" sz="1800" dirty="0" smtClean="0">
                <a:ea typeface="Times New Roman"/>
                <a:cs typeface="Times New Roman"/>
                <a:sym typeface="Times New Roman"/>
              </a:rPr>
              <a:t>The non-compressed is to ensure the scheduler can cover different scenarios</a:t>
            </a:r>
          </a:p>
          <a:p>
            <a:pPr lvl="1" algn="just">
              <a:spcBef>
                <a:spcPts val="0"/>
              </a:spcBef>
              <a:buSzPct val="100000"/>
            </a:pPr>
            <a:r>
              <a:rPr lang="en-US" altLang="zh-CN" sz="1600" dirty="0" smtClean="0">
                <a:ea typeface="Times New Roman"/>
                <a:cs typeface="Times New Roman"/>
                <a:sym typeface="Times New Roman"/>
              </a:rPr>
              <a:t>Industry - </a:t>
            </a:r>
            <a:r>
              <a:rPr lang="en-US" altLang="zh-CN" sz="1600" dirty="0" err="1" smtClean="0">
                <a:ea typeface="Times New Roman"/>
                <a:cs typeface="Times New Roman"/>
                <a:sym typeface="Times New Roman"/>
              </a:rPr>
              <a:t>IoT</a:t>
            </a:r>
            <a:r>
              <a:rPr lang="en-US" altLang="zh-CN" sz="1600" dirty="0" smtClean="0">
                <a:ea typeface="Times New Roman"/>
                <a:cs typeface="Times New Roman"/>
                <a:sym typeface="Times New Roman"/>
              </a:rPr>
              <a:t> scenarios - OFDMA</a:t>
            </a:r>
          </a:p>
          <a:p>
            <a:pPr lvl="1" algn="just">
              <a:spcBef>
                <a:spcPts val="0"/>
              </a:spcBef>
              <a:buSzPct val="100000"/>
            </a:pPr>
            <a:r>
              <a:rPr lang="en-US" altLang="zh-CN" sz="1600" dirty="0" smtClean="0">
                <a:ea typeface="Times New Roman"/>
                <a:cs typeface="Times New Roman"/>
                <a:sym typeface="Times New Roman"/>
              </a:rPr>
              <a:t>Residential/Enterprise – </a:t>
            </a:r>
            <a:r>
              <a:rPr lang="en-US" altLang="zh-CN" sz="1600" dirty="0">
                <a:ea typeface="Times New Roman"/>
                <a:cs typeface="Times New Roman"/>
                <a:sym typeface="Times New Roman"/>
              </a:rPr>
              <a:t>versatile traffic, mixed of small and big RUs for OFDMA, will also need MU-MIMO if the </a:t>
            </a:r>
            <a:r>
              <a:rPr lang="en-US" altLang="zh-CN" sz="1600" dirty="0" smtClean="0">
                <a:ea typeface="Times New Roman"/>
                <a:cs typeface="Times New Roman"/>
                <a:sym typeface="Times New Roman"/>
              </a:rPr>
              <a:t>number of users is big</a:t>
            </a:r>
            <a:endParaRPr lang="en-US" altLang="zh-CN" sz="1800" dirty="0" smtClean="0">
              <a:ea typeface="Times New Roman"/>
              <a:cs typeface="Times New Roman"/>
              <a:sym typeface="Times New Roman"/>
            </a:endParaRPr>
          </a:p>
          <a:p>
            <a:pPr lvl="0" algn="just">
              <a:spcBef>
                <a:spcPts val="0"/>
              </a:spcBef>
              <a:buSzPct val="100000"/>
            </a:pPr>
            <a:endParaRPr lang="en-US" altLang="zh-CN" sz="1800" dirty="0" smtClean="0">
              <a:ea typeface="Times New Roman"/>
              <a:cs typeface="Times New Roman"/>
              <a:sym typeface="Times New Roman"/>
            </a:endParaRPr>
          </a:p>
          <a:p>
            <a:pPr lvl="0" algn="just">
              <a:spcBef>
                <a:spcPts val="0"/>
              </a:spcBef>
              <a:buSzPct val="100000"/>
            </a:pPr>
            <a:r>
              <a:rPr lang="en-US" altLang="zh-CN" sz="1800" dirty="0" smtClean="0">
                <a:ea typeface="Times New Roman"/>
                <a:cs typeface="Times New Roman"/>
                <a:sym typeface="Times New Roman"/>
              </a:rPr>
              <a:t>In order to have a full non-compressed table, the following cases are missing in the baseline table:</a:t>
            </a:r>
          </a:p>
          <a:p>
            <a:pPr lvl="1" algn="just">
              <a:spcBef>
                <a:spcPts val="0"/>
              </a:spcBef>
              <a:buSzPct val="100000"/>
            </a:pPr>
            <a:r>
              <a:rPr lang="en-US" altLang="zh-CN" sz="1600" dirty="0" smtClean="0">
                <a:ea typeface="Times New Roman"/>
                <a:cs typeface="Times New Roman"/>
                <a:sym typeface="Times New Roman"/>
              </a:rPr>
              <a:t>MU-MIMO indication in single big RU which was presented in 11ax, propose to simply follow 11ax</a:t>
            </a:r>
          </a:p>
          <a:p>
            <a:pPr lvl="2" algn="just">
              <a:spcBef>
                <a:spcPts val="0"/>
              </a:spcBef>
              <a:buSzPct val="100000"/>
            </a:pPr>
            <a:r>
              <a:rPr lang="en-US" altLang="zh-CN" sz="1400" dirty="0">
                <a:ea typeface="Times New Roman"/>
                <a:cs typeface="Times New Roman"/>
                <a:sym typeface="Times New Roman"/>
              </a:rPr>
              <a:t>in the RU allocation table, 9 entries per RU size will be used to indicate: contributes 0~8 User fields to the User Specific field in the same EHT-SIG content channel as this RU Allocation subfield</a:t>
            </a:r>
            <a:endParaRPr lang="en-US" altLang="zh-CN" sz="1400" dirty="0" smtClean="0">
              <a:ea typeface="Times New Roman"/>
              <a:cs typeface="Times New Roman"/>
              <a:sym typeface="Times New Roman"/>
            </a:endParaRPr>
          </a:p>
          <a:p>
            <a:pPr lvl="1" algn="just">
              <a:spcBef>
                <a:spcPts val="0"/>
              </a:spcBef>
              <a:buSzPct val="100000"/>
            </a:pPr>
            <a:r>
              <a:rPr lang="en-US" altLang="zh-CN" sz="1600" dirty="0" smtClean="0">
                <a:ea typeface="Times New Roman"/>
                <a:cs typeface="Times New Roman"/>
                <a:sym typeface="Times New Roman"/>
              </a:rPr>
              <a:t>MU-MIMO indication in </a:t>
            </a:r>
            <a:r>
              <a:rPr lang="en-US" altLang="zh-CN" sz="1600" dirty="0">
                <a:ea typeface="Times New Roman"/>
                <a:cs typeface="Times New Roman"/>
                <a:sym typeface="Times New Roman"/>
              </a:rPr>
              <a:t>2*996-tone RU, propose to simply follow </a:t>
            </a:r>
            <a:r>
              <a:rPr lang="en-US" altLang="zh-CN" sz="1600" dirty="0" smtClean="0">
                <a:ea typeface="Times New Roman"/>
                <a:cs typeface="Times New Roman"/>
                <a:sym typeface="Times New Roman"/>
              </a:rPr>
              <a:t>11ax</a:t>
            </a:r>
          </a:p>
          <a:p>
            <a:pPr lvl="1" algn="just">
              <a:spcBef>
                <a:spcPts val="0"/>
              </a:spcBef>
              <a:buSzPct val="100000"/>
            </a:pPr>
            <a:r>
              <a:rPr lang="en-US" altLang="zh-CN" sz="1600" dirty="0" smtClean="0">
                <a:ea typeface="Times New Roman"/>
                <a:cs typeface="Times New Roman"/>
                <a:sym typeface="Times New Roman"/>
              </a:rPr>
              <a:t>Large MRU indication, including MU-MIMO indication, may need further discussion.</a:t>
            </a:r>
          </a:p>
        </p:txBody>
      </p:sp>
      <p:sp>
        <p:nvSpPr>
          <p:cNvPr id="8" name="Rectangle 2"/>
          <p:cNvSpPr>
            <a:spLocks noGrp="1" noChangeArrowheads="1"/>
          </p:cNvSpPr>
          <p:nvPr>
            <p:ph type="title"/>
          </p:nvPr>
        </p:nvSpPr>
        <p:spPr>
          <a:xfrm>
            <a:off x="609600" y="756239"/>
            <a:ext cx="8001000" cy="533400"/>
          </a:xfrm>
          <a:noFill/>
          <a:ln/>
        </p:spPr>
        <p:txBody>
          <a:bodyPr/>
          <a:lstStyle/>
          <a:p>
            <a:r>
              <a:rPr lang="en-US" altLang="zh-CN" dirty="0"/>
              <a:t>Non-compressed OFDMA mode</a:t>
            </a:r>
            <a:endParaRPr lang="en-US" dirty="0">
              <a:solidFill>
                <a:schemeClr val="tx1"/>
              </a:solidFill>
            </a:endParaRPr>
          </a:p>
        </p:txBody>
      </p:sp>
    </p:spTree>
    <p:extLst>
      <p:ext uri="{BB962C8B-B14F-4D97-AF65-F5344CB8AC3E}">
        <p14:creationId xmlns:p14="http://schemas.microsoft.com/office/powerpoint/2010/main" val="40781490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873034" y="1371600"/>
            <a:ext cx="7772400" cy="4724400"/>
          </a:xfrm>
        </p:spPr>
        <p:txBody>
          <a:bodyPr/>
          <a:lstStyle/>
          <a:p>
            <a:r>
              <a:rPr lang="en-US" altLang="zh-CN" sz="2000" dirty="0" smtClean="0"/>
              <a:t>This contribution discusses the categorization of the non-compressed mode, and talks about the designs assuming no compression at all, i.e., the baseline method.</a:t>
            </a:r>
          </a:p>
          <a:p>
            <a:endParaRPr lang="en-US" altLang="zh-CN" sz="2000" dirty="0" smtClean="0"/>
          </a:p>
          <a:p>
            <a:r>
              <a:rPr lang="en-US" altLang="zh-CN" sz="2000" dirty="0" smtClean="0"/>
              <a:t>An overhead analysis of different EHT-SIG mode is given. Non-compressed OFDMA mode and compressed mode 1 seem to be enough, but I am open for further discussion on how many modes the group wants to support.</a:t>
            </a:r>
          </a:p>
          <a:p>
            <a:endParaRPr lang="en-US" altLang="zh-CN" sz="2000" dirty="0" smtClean="0"/>
          </a:p>
          <a:p>
            <a:r>
              <a:rPr lang="en-US" altLang="zh-CN" sz="2000" dirty="0" smtClean="0"/>
              <a:t>Encourage </a:t>
            </a:r>
            <a:r>
              <a:rPr lang="en-US" altLang="zh-CN" sz="2000" dirty="0"/>
              <a:t>the group to consider the signaling of the baseline method first. And then further consider if the indication needs further optimization.</a:t>
            </a:r>
          </a:p>
          <a:p>
            <a:endParaRPr lang="en-US" altLang="zh-CN" sz="2000" dirty="0" smtClean="0"/>
          </a:p>
          <a:p>
            <a:endParaRPr lang="en-US" altLang="zh-CN" sz="2000" dirty="0" smtClean="0"/>
          </a:p>
          <a:p>
            <a:endParaRPr lang="en-US" altLang="zh-CN" sz="20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5"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Summary</a:t>
            </a:r>
            <a:endParaRPr lang="en-US" kern="0" dirty="0">
              <a:solidFill>
                <a:schemeClr val="tx1"/>
              </a:solidFill>
            </a:endParaRPr>
          </a:p>
        </p:txBody>
      </p:sp>
    </p:spTree>
    <p:extLst>
      <p:ext uri="{BB962C8B-B14F-4D97-AF65-F5344CB8AC3E}">
        <p14:creationId xmlns:p14="http://schemas.microsoft.com/office/powerpoint/2010/main" val="3435877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RU242, in the RU allocation table, 8 entries per RU size will be used to indicate</a:t>
            </a:r>
            <a:r>
              <a:rPr lang="en-US" altLang="zh-CN" dirty="0"/>
              <a:t>: contributes </a:t>
            </a:r>
            <a:r>
              <a:rPr lang="en-US" altLang="zh-CN" dirty="0" smtClean="0"/>
              <a:t>1~8 </a:t>
            </a:r>
            <a:r>
              <a:rPr lang="en-US" altLang="zh-CN" dirty="0"/>
              <a:t>User fields to the User Specific field in the same EHT-SIG content channel as this RU Allocation </a:t>
            </a:r>
            <a:r>
              <a:rPr lang="en-US" altLang="zh-CN" dirty="0" smtClean="0"/>
              <a:t>subfield?</a:t>
            </a:r>
          </a:p>
          <a:p>
            <a:pPr lvl="1"/>
            <a:r>
              <a:rPr lang="en-US" altLang="zh-CN" dirty="0" smtClean="0"/>
              <a:t>Make the following change in the baseline table in the SFD</a:t>
            </a:r>
          </a:p>
          <a:p>
            <a:endParaRPr lang="en-US" altLang="zh-CN" dirty="0" smtClean="0"/>
          </a:p>
          <a:p>
            <a:pPr lvl="1"/>
            <a:r>
              <a:rPr lang="en-US" altLang="zh-CN" dirty="0" smtClean="0"/>
              <a:t>Compressed </a:t>
            </a:r>
            <a:r>
              <a:rPr lang="en-US" altLang="zh-CN" dirty="0"/>
              <a:t>modes are TBD.</a:t>
            </a:r>
            <a:endParaRPr lang="zh-CN" altLang="zh-CN" dirty="0"/>
          </a:p>
          <a:p>
            <a:pPr lvl="1"/>
            <a:r>
              <a:rPr lang="en-US" altLang="zh-CN" dirty="0" smtClean="0"/>
              <a:t>Yes/No/Abstain</a:t>
            </a:r>
            <a:endParaRPr lang="en-US" altLang="zh-CN" dirty="0"/>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#1</a:t>
            </a:r>
            <a:endParaRPr lang="zh-CN" altLang="en-US" dirty="0"/>
          </a:p>
        </p:txBody>
      </p:sp>
      <p:graphicFrame>
        <p:nvGraphicFramePr>
          <p:cNvPr id="6" name="表格 5"/>
          <p:cNvGraphicFramePr>
            <a:graphicFrameLocks noGrp="1"/>
          </p:cNvGraphicFramePr>
          <p:nvPr>
            <p:extLst>
              <p:ext uri="{D42A27DB-BD31-4B8C-83A1-F6EECF244321}">
                <p14:modId xmlns:p14="http://schemas.microsoft.com/office/powerpoint/2010/main" val="2286539907"/>
              </p:ext>
            </p:extLst>
          </p:nvPr>
        </p:nvGraphicFramePr>
        <p:xfrm>
          <a:off x="1801812" y="4343400"/>
          <a:ext cx="5540375" cy="173355"/>
        </p:xfrm>
        <a:graphic>
          <a:graphicData uri="http://schemas.openxmlformats.org/drawingml/2006/table">
            <a:tbl>
              <a:tblPr>
                <a:tableStyleId>{5C22544A-7EE6-4342-B048-85BDC9FD1C3A}</a:tableStyleId>
              </a:tblPr>
              <a:tblGrid>
                <a:gridCol w="547370"/>
                <a:gridCol w="3449955"/>
                <a:gridCol w="1543050"/>
              </a:tblGrid>
              <a:tr h="97155">
                <a:tc>
                  <a:txBody>
                    <a:bodyPr/>
                    <a:lstStyle/>
                    <a:p>
                      <a:pPr algn="ctr">
                        <a:spcAft>
                          <a:spcPts val="0"/>
                        </a:spcAft>
                      </a:pPr>
                      <a:r>
                        <a:rPr lang="en-US" sz="1100" dirty="0">
                          <a:effectLst/>
                        </a:rPr>
                        <a:t>TBD</a:t>
                      </a:r>
                      <a:endParaRPr lang="zh-CN" sz="1100" dirty="0">
                        <a:effectLst/>
                        <a:latin typeface="Times New Roman" panose="02020603050405020304" pitchFamily="18" charset="0"/>
                        <a:ea typeface="宋体" panose="02010600030101010101" pitchFamily="2" charset="-122"/>
                      </a:endParaRPr>
                    </a:p>
                  </a:txBody>
                  <a:tcPr marL="5715" marR="5715" marT="5715" marB="0" anchor="ctr"/>
                </a:tc>
                <a:tc>
                  <a:txBody>
                    <a:bodyPr/>
                    <a:lstStyle/>
                    <a:p>
                      <a:pPr algn="ctr">
                        <a:spcAft>
                          <a:spcPts val="0"/>
                        </a:spcAft>
                      </a:pPr>
                      <a:r>
                        <a:rPr lang="en-US" sz="1100" dirty="0">
                          <a:effectLst/>
                        </a:rPr>
                        <a:t>242</a:t>
                      </a:r>
                      <a:endParaRPr lang="zh-CN" sz="1100" dirty="0">
                        <a:effectLst/>
                        <a:latin typeface="Times New Roman" panose="02020603050405020304" pitchFamily="18" charset="0"/>
                        <a:ea typeface="宋体" panose="02010600030101010101" pitchFamily="2" charset="-122"/>
                      </a:endParaRPr>
                    </a:p>
                  </a:txBody>
                  <a:tcPr marL="5715" marR="5715" marT="5715" marB="0" anchor="ctr"/>
                </a:tc>
                <a:tc>
                  <a:txBody>
                    <a:bodyPr/>
                    <a:lstStyle/>
                    <a:p>
                      <a:pPr algn="ctr">
                        <a:spcAft>
                          <a:spcPts val="0"/>
                        </a:spcAft>
                      </a:pPr>
                      <a:r>
                        <a:rPr lang="en-US" sz="1100" strike="sngStrike" baseline="0" dirty="0" smtClean="0">
                          <a:solidFill>
                            <a:srgbClr val="FF0000"/>
                          </a:solidFill>
                          <a:effectLst/>
                        </a:rPr>
                        <a:t>TBD</a:t>
                      </a:r>
                      <a:r>
                        <a:rPr lang="en-US" sz="1100" strike="noStrike" baseline="0" dirty="0" smtClean="0">
                          <a:solidFill>
                            <a:srgbClr val="FF0000"/>
                          </a:solidFill>
                          <a:effectLst/>
                        </a:rPr>
                        <a:t> 8</a:t>
                      </a:r>
                      <a:endParaRPr lang="zh-CN" sz="1100" strike="noStrike" baseline="0" dirty="0">
                        <a:solidFill>
                          <a:srgbClr val="FF0000"/>
                        </a:solidFill>
                        <a:effectLst/>
                        <a:latin typeface="Times New Roman" panose="02020603050405020304" pitchFamily="18" charset="0"/>
                        <a:ea typeface="宋体" panose="02010600030101010101" pitchFamily="2" charset="-122"/>
                      </a:endParaRPr>
                    </a:p>
                  </a:txBody>
                  <a:tcPr marL="5715" marR="5715" marT="5715" marB="0" anchor="ctr"/>
                </a:tc>
              </a:tr>
            </a:tbl>
          </a:graphicData>
        </a:graphic>
      </p:graphicFrame>
    </p:spTree>
    <p:extLst>
      <p:ext uri="{BB962C8B-B14F-4D97-AF65-F5344CB8AC3E}">
        <p14:creationId xmlns:p14="http://schemas.microsoft.com/office/powerpoint/2010/main" val="3568815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56240</TotalTime>
  <Words>1364</Words>
  <Application>Microsoft Office PowerPoint</Application>
  <PresentationFormat>全屏显示(4:3)</PresentationFormat>
  <Paragraphs>216</Paragraphs>
  <Slides>12</Slides>
  <Notes>5</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12</vt:i4>
      </vt:variant>
    </vt:vector>
  </HeadingPairs>
  <TitlesOfParts>
    <vt:vector size="17" baseType="lpstr">
      <vt:lpstr>Malgun Gothic</vt:lpstr>
      <vt:lpstr>MS PGothic</vt:lpstr>
      <vt:lpstr>宋体</vt:lpstr>
      <vt:lpstr>Times New Roman</vt:lpstr>
      <vt:lpstr>802-11-Submission</vt:lpstr>
      <vt:lpstr>RU allocation subfield in EHT-SIG  Follow up II</vt:lpstr>
      <vt:lpstr>Introduction and recap</vt:lpstr>
      <vt:lpstr>Introduction and recap</vt:lpstr>
      <vt:lpstr>Introduction and recap</vt:lpstr>
      <vt:lpstr>Mode designs categories</vt:lpstr>
      <vt:lpstr>Overhead comparison</vt:lpstr>
      <vt:lpstr>Non-compressed OFDMA mode</vt:lpstr>
      <vt:lpstr>PowerPoint 演示文稿</vt:lpstr>
      <vt:lpstr>Straw Poll #1</vt:lpstr>
      <vt:lpstr>Straw Poll #2</vt:lpstr>
      <vt:lpstr>Straw Poll #3</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1224</cp:revision>
  <cp:lastPrinted>1998-02-10T13:28:06Z</cp:lastPrinted>
  <dcterms:created xsi:type="dcterms:W3CDTF">2013-11-12T18:41:50Z</dcterms:created>
  <dcterms:modified xsi:type="dcterms:W3CDTF">2020-06-22T23:15:18Z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(3)J/iJprQnnll9G2CLF0zUMD0TDBLgq9+pffVQX1HM13B8Kq1C2przQcPwOcPiGzVPp9xcYAR/
O7YckQkRrnuzR9FlFjsrTr2OSGnWQ8WMjMNE5bHASGbLirPSvLv5OZPOz7QAZivMZB18j+Ce
nLySAhOw3lAqytQiwmA5NIgzZmws4Bm2ZFg817E2UhuPgioJiHnzLMvcaN6nAq5ZEAlJUtY3
MkCFSKsxYVWd461zSQ</vt:lpwstr>
  </property>
  <property fmtid="{D5CDD505-2E9C-101B-9397-08002B2CF9AE}" pid="4" name="_2015_ms_pID_7253431">
    <vt:lpwstr>QnTQJoZ5NbqNf2ZTTB2x/co6ucDjCKmOkUCYYiotfrOHDYIKmEcMIf
vZ3/qZNWEEz4ZcVExQS9/we0RfBMN1nBSfYYFI1540w8tCW7nVYv+21PCoRGPdXcqxu6Tqzb
YzTBxjxlarKMNXMiHrGx4dgx4zR628mYtoSSgvkAEb4bY7goFN2EceNvCFRq01kvfeVD+SS8
gOJeYwrOCy5gSlnIFDLps0MLyNO7TooRqOxI</vt:lpwstr>
  </property>
  <property fmtid="{D5CDD505-2E9C-101B-9397-08002B2CF9AE}" pid="5" name="_2015_ms_pID_7253432">
    <vt:lpwstr>8w==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1578271083</vt:lpwstr>
  </property>
</Properties>
</file>