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331" r:id="rId2"/>
    <p:sldId id="910" r:id="rId3"/>
    <p:sldId id="958" r:id="rId4"/>
    <p:sldId id="977" r:id="rId5"/>
    <p:sldId id="978" r:id="rId6"/>
    <p:sldId id="980" r:id="rId7"/>
    <p:sldId id="982" r:id="rId8"/>
    <p:sldId id="984" r:id="rId9"/>
    <p:sldId id="981" r:id="rId10"/>
    <p:sldId id="985" r:id="rId11"/>
    <p:sldId id="949" r:id="rId12"/>
    <p:sldId id="989" r:id="rId13"/>
    <p:sldId id="933" r:id="rId14"/>
    <p:sldId id="986" r:id="rId15"/>
    <p:sldId id="991" r:id="rId16"/>
    <p:sldId id="992" r:id="rId17"/>
    <p:sldId id="990" r:id="rId18"/>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0746" autoAdjust="0"/>
    <p:restoredTop sz="95343" autoAdjust="0"/>
  </p:normalViewPr>
  <p:slideViewPr>
    <p:cSldViewPr>
      <p:cViewPr varScale="1">
        <p:scale>
          <a:sx n="116" d="100"/>
          <a:sy n="116" d="100"/>
        </p:scale>
        <p:origin x="2172" y="10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0" y="-594"/>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Alice Chen (Qualcomm)</a:t>
            </a:r>
          </a:p>
        </p:txBody>
      </p:sp>
      <p:sp>
        <p:nvSpPr>
          <p:cNvPr id="3077" name="Rectangle 5">
            <a:extLst>
              <a:ext uri="{FF2B5EF4-FFF2-40B4-BE49-F238E27FC236}">
                <a16:creationId xmlns=""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 xmlns:a16="http://schemas.microsoft.com/office/drawing/2014/main" id="{E2EF01C8-FB3D-4155-B52F-C120FD4754F2}"/>
              </a:ext>
            </a:extLst>
          </p:cNvPr>
          <p:cNvSpPr>
            <a:spLocks noGrp="1" noChangeArrowheads="1"/>
          </p:cNvSpPr>
          <p:nvPr>
            <p:ph type="ftr" sz="quarter" idx="4"/>
          </p:nvPr>
        </p:nvSpPr>
        <p:spPr bwMode="auto">
          <a:xfrm>
            <a:off x="5109259" y="9615488"/>
            <a:ext cx="1045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smtClean="0"/>
              <a:t>(Huawei)</a:t>
            </a:r>
            <a:endParaRPr lang="en-GB" dirty="0"/>
          </a:p>
        </p:txBody>
      </p:sp>
      <p:sp>
        <p:nvSpPr>
          <p:cNvPr id="2055" name="Rectangle 7">
            <a:extLst>
              <a:ext uri="{FF2B5EF4-FFF2-40B4-BE49-F238E27FC236}">
                <a16:creationId xmlns=""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Alice Chen (Qualcomm)</a:t>
            </a:r>
          </a:p>
        </p:txBody>
      </p:sp>
      <p:sp>
        <p:nvSpPr>
          <p:cNvPr id="16390" name="Rectangle 7">
            <a:extLst>
              <a:ext uri="{FF2B5EF4-FFF2-40B4-BE49-F238E27FC236}">
                <a16:creationId xmlns=""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pPr>
              <a:defRPr/>
            </a:pPr>
            <a:r>
              <a:rPr lang="en-GB" smtClean="0"/>
              <a:t>doc.: IEEE 802.11-19/xxxxr0</a:t>
            </a:r>
            <a:endParaRPr lang="en-GB" dirty="0"/>
          </a:p>
        </p:txBody>
      </p:sp>
      <p:sp>
        <p:nvSpPr>
          <p:cNvPr id="5" name="页脚占位符 4"/>
          <p:cNvSpPr>
            <a:spLocks noGrp="1"/>
          </p:cNvSpPr>
          <p:nvPr>
            <p:ph type="ftr" sz="quarter" idx="11"/>
          </p:nvPr>
        </p:nvSpPr>
        <p:spPr/>
        <p:txBody>
          <a:bodyPr/>
          <a:lstStyle/>
          <a:p>
            <a:pPr lvl="4">
              <a:defRPr/>
            </a:pPr>
            <a:r>
              <a:rPr lang="en-GB" smtClean="0"/>
              <a:t>(Huawei)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Page </a:t>
            </a:r>
            <a:fld id="{6D97498F-4D25-4339-A505-6DFAF1C539A8}" type="slidenum">
              <a:rPr lang="en-GB" altLang="en-US" smtClean="0"/>
              <a:pPr>
                <a:defRPr/>
              </a:pPr>
              <a:t>2</a:t>
            </a:fld>
            <a:endParaRPr lang="en-GB" altLang="en-US"/>
          </a:p>
        </p:txBody>
      </p:sp>
    </p:spTree>
    <p:extLst>
      <p:ext uri="{BB962C8B-B14F-4D97-AF65-F5344CB8AC3E}">
        <p14:creationId xmlns:p14="http://schemas.microsoft.com/office/powerpoint/2010/main" val="2247096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10/20/2020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1346AB4A-F2D2-4CAE-A247-7BBB1DA6E2BC}"/>
              </a:ext>
            </a:extLst>
          </p:cNvPr>
          <p:cNvSpPr>
            <a:spLocks noGrp="1" noChangeArrowheads="1"/>
          </p:cNvSpPr>
          <p:nvPr>
            <p:ph type="dt" sz="half" idx="10"/>
          </p:nvPr>
        </p:nvSpPr>
        <p:spPr>
          <a:xfrm>
            <a:off x="696913" y="332601"/>
            <a:ext cx="1182055" cy="276999"/>
          </a:xfrm>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Footer Placeholder 5">
            <a:extLst>
              <a:ext uri="{FF2B5EF4-FFF2-40B4-BE49-F238E27FC236}">
                <a16:creationId xmlns="" xmlns:a16="http://schemas.microsoft.com/office/drawing/2014/main" id="{C09D8205-394C-426D-8FC1-81C9ED9A72FF}"/>
              </a:ext>
            </a:extLst>
          </p:cNvPr>
          <p:cNvSpPr>
            <a:spLocks noGrp="1" noChangeArrowheads="1"/>
          </p:cNvSpPr>
          <p:nvPr>
            <p:ph type="ftr" sz="quarter" idx="11"/>
          </p:nvPr>
        </p:nvSpPr>
        <p:spPr>
          <a:xfrm>
            <a:off x="7962034" y="6475413"/>
            <a:ext cx="581891"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7" name="Slide Number Placeholder 6">
            <a:extLst>
              <a:ext uri="{FF2B5EF4-FFF2-40B4-BE49-F238E27FC236}">
                <a16:creationId xmlns=""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9" name="Rectangle 6">
            <a:extLst>
              <a:ext uri="{FF2B5EF4-FFF2-40B4-BE49-F238E27FC236}">
                <a16:creationId xmlns=""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6">
            <a:extLst>
              <a:ext uri="{FF2B5EF4-FFF2-40B4-BE49-F238E27FC236}">
                <a16:creationId xmlns=""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4" name="Rectangle 6">
            <a:extLst>
              <a:ext uri="{FF2B5EF4-FFF2-40B4-BE49-F238E27FC236}">
                <a16:creationId xmlns=""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smtClean="0"/>
              <a:t>March 2020</a:t>
            </a:r>
            <a:endParaRPr lang="en-GB" altLang="en-US" dirty="0"/>
          </a:p>
        </p:txBody>
      </p:sp>
      <p:sp>
        <p:nvSpPr>
          <p:cNvPr id="1029" name="Rectangle 5">
            <a:extLst>
              <a:ext uri="{FF2B5EF4-FFF2-40B4-BE49-F238E27FC236}">
                <a16:creationId xmlns="" xmlns:a16="http://schemas.microsoft.com/office/drawing/2014/main"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Alice Chen (Qualcomm)</a:t>
            </a:r>
            <a:endParaRPr lang="en-GB" dirty="0"/>
          </a:p>
        </p:txBody>
      </p:sp>
      <p:sp>
        <p:nvSpPr>
          <p:cNvPr id="1030" name="Rectangle 6">
            <a:extLst>
              <a:ext uri="{FF2B5EF4-FFF2-40B4-BE49-F238E27FC236}">
                <a16:creationId xmlns=""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802.11-20/0921r4</a:t>
            </a:r>
            <a:endParaRPr lang="en-GB" altLang="en-US" sz="1800" b="1" dirty="0"/>
          </a:p>
        </p:txBody>
      </p:sp>
      <p:sp>
        <p:nvSpPr>
          <p:cNvPr id="1032" name="Line 8">
            <a:extLst>
              <a:ext uri="{FF2B5EF4-FFF2-40B4-BE49-F238E27FC236}">
                <a16:creationId xmlns=""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 xmlns:a16="http://schemas.microsoft.com/office/drawing/2014/main" id="{5EB80220-6DDA-46D8-A532-4F8294B75F35}"/>
              </a:ext>
            </a:extLst>
          </p:cNvPr>
          <p:cNvSpPr>
            <a:spLocks noGrp="1" noChangeArrowheads="1"/>
          </p:cNvSpPr>
          <p:nvPr>
            <p:ph type="title" idx="4294967295"/>
          </p:nvPr>
        </p:nvSpPr>
        <p:spPr>
          <a:xfrm>
            <a:off x="685800" y="685800"/>
            <a:ext cx="7772400" cy="1066800"/>
          </a:xfrm>
          <a:noFill/>
        </p:spPr>
        <p:txBody>
          <a:bodyPr/>
          <a:lstStyle/>
          <a:p>
            <a:r>
              <a:rPr lang="en-US" altLang="zh-CN" dirty="0" smtClean="0"/>
              <a:t>Discussion about STR Capabilities Indication</a:t>
            </a:r>
            <a:endParaRPr lang="en-GB" altLang="en-US" dirty="0"/>
          </a:p>
        </p:txBody>
      </p:sp>
      <p:sp>
        <p:nvSpPr>
          <p:cNvPr id="15366" name="Rectangle 4">
            <a:extLst>
              <a:ext uri="{FF2B5EF4-FFF2-40B4-BE49-F238E27FC236}">
                <a16:creationId xmlns=""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2020-06-20</a:t>
            </a:r>
            <a:endParaRPr lang="en-GB" altLang="en-US" sz="2000" b="0" dirty="0"/>
          </a:p>
        </p:txBody>
      </p:sp>
      <p:sp>
        <p:nvSpPr>
          <p:cNvPr id="15368" name="Rectangle 6">
            <a:extLst>
              <a:ext uri="{FF2B5EF4-FFF2-40B4-BE49-F238E27FC236}">
                <a16:creationId xmlns=""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4165525052"/>
              </p:ext>
            </p:extLst>
          </p:nvPr>
        </p:nvGraphicFramePr>
        <p:xfrm>
          <a:off x="1152525" y="2998720"/>
          <a:ext cx="7391400" cy="2280419"/>
        </p:xfrm>
        <a:graphic>
          <a:graphicData uri="http://schemas.openxmlformats.org/drawingml/2006/table">
            <a:tbl>
              <a:tblPr firstRow="1" bandRow="1">
                <a:tableStyleId>{21E4AEA4-8DFA-4A89-87EB-49C32662AFE0}</a:tableStyleId>
              </a:tblPr>
              <a:tblGrid>
                <a:gridCol w="1447800">
                  <a:extLst>
                    <a:ext uri="{9D8B030D-6E8A-4147-A177-3AD203B41FA5}">
                      <a16:colId xmlns="" xmlns:a16="http://schemas.microsoft.com/office/drawing/2014/main" val="20000"/>
                    </a:ext>
                  </a:extLst>
                </a:gridCol>
                <a:gridCol w="990600">
                  <a:extLst>
                    <a:ext uri="{9D8B030D-6E8A-4147-A177-3AD203B41FA5}">
                      <a16:colId xmlns="" xmlns:a16="http://schemas.microsoft.com/office/drawing/2014/main" val="20001"/>
                    </a:ext>
                  </a:extLst>
                </a:gridCol>
                <a:gridCol w="2057400">
                  <a:extLst>
                    <a:ext uri="{9D8B030D-6E8A-4147-A177-3AD203B41FA5}">
                      <a16:colId xmlns="" xmlns:a16="http://schemas.microsoft.com/office/drawing/2014/main" val="20002"/>
                    </a:ext>
                  </a:extLst>
                </a:gridCol>
                <a:gridCol w="685800">
                  <a:extLst>
                    <a:ext uri="{9D8B030D-6E8A-4147-A177-3AD203B41FA5}">
                      <a16:colId xmlns="" xmlns:a16="http://schemas.microsoft.com/office/drawing/2014/main" val="20003"/>
                    </a:ext>
                  </a:extLst>
                </a:gridCol>
                <a:gridCol w="2209800">
                  <a:extLst>
                    <a:ext uri="{9D8B030D-6E8A-4147-A177-3AD203B41FA5}">
                      <a16:colId xmlns=""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Yunbo Li</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7">
                  <a:txBody>
                    <a:bodyPr/>
                    <a:lstStyle/>
                    <a:p>
                      <a:pPr algn="ctr"/>
                      <a:r>
                        <a:rPr lang="en-US" sz="1100" dirty="0" smtClean="0"/>
                        <a:t>Huawei</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Shenzhen, China</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liyunbo@Huawei.com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2813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Yuchen Guo</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dk1"/>
                          </a:solidFill>
                          <a:latin typeface="+mn-lt"/>
                          <a:ea typeface="+mn-ea"/>
                          <a:cs typeface="+mn-cs"/>
                        </a:rPr>
                        <a:t>Yifan</a:t>
                      </a:r>
                      <a:r>
                        <a:rPr lang="en-US" sz="1100" kern="1200" dirty="0" smtClean="0">
                          <a:solidFill>
                            <a:schemeClr val="dk1"/>
                          </a:solidFill>
                          <a:latin typeface="+mn-lt"/>
                          <a:ea typeface="+mn-ea"/>
                          <a:cs typeface="+mn-cs"/>
                        </a:rPr>
                        <a:t> Zhou</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dk1"/>
                          </a:solidFill>
                          <a:latin typeface="+mn-lt"/>
                          <a:ea typeface="+mn-ea"/>
                          <a:cs typeface="+mn-cs"/>
                        </a:rPr>
                        <a:t>Guogang</a:t>
                      </a:r>
                      <a:r>
                        <a:rPr lang="en-US" altLang="zh-CN" sz="1100" kern="1200" dirty="0" smtClean="0">
                          <a:solidFill>
                            <a:schemeClr val="dk1"/>
                          </a:solidFill>
                          <a:latin typeface="+mn-lt"/>
                          <a:ea typeface="+mn-ea"/>
                          <a:cs typeface="+mn-cs"/>
                        </a:rPr>
                        <a:t> Huang</a:t>
                      </a:r>
                      <a:endParaRPr lang="zh-CN" alt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dk1"/>
                          </a:solidFill>
                          <a:latin typeface="+mn-lt"/>
                          <a:ea typeface="+mn-ea"/>
                          <a:cs typeface="+mn-cs"/>
                        </a:rPr>
                        <a:t>Yiqing</a:t>
                      </a:r>
                      <a:r>
                        <a:rPr lang="en-US" sz="1100" kern="1200" dirty="0" smtClean="0">
                          <a:solidFill>
                            <a:schemeClr val="dk1"/>
                          </a:solidFill>
                          <a:latin typeface="+mn-lt"/>
                          <a:ea typeface="+mn-ea"/>
                          <a:cs typeface="+mn-cs"/>
                        </a:rPr>
                        <a:t> Li</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Ming Gan</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020843879"/>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dk1"/>
                          </a:solidFill>
                          <a:latin typeface="+mn-lt"/>
                          <a:ea typeface="+mn-ea"/>
                          <a:cs typeface="+mn-cs"/>
                        </a:rPr>
                        <a:t>Meihong</a:t>
                      </a:r>
                      <a:r>
                        <a:rPr lang="en-US" sz="1100" kern="1200" dirty="0" smtClean="0">
                          <a:solidFill>
                            <a:schemeClr val="dk1"/>
                          </a:solidFill>
                          <a:latin typeface="+mn-lt"/>
                          <a:ea typeface="+mn-ea"/>
                          <a:cs typeface="+mn-cs"/>
                        </a:rPr>
                        <a:t> Zhang</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
        <p:nvSpPr>
          <p:cNvPr id="10" name="Footer Placeholder 3"/>
          <p:cNvSpPr>
            <a:spLocks noGrp="1"/>
          </p:cNvSpPr>
          <p:nvPr>
            <p:ph type="ftr" sz="quarter" idx="11"/>
          </p:nvPr>
        </p:nvSpPr>
        <p:spPr>
          <a:xfrm>
            <a:off x="7345905" y="6475413"/>
            <a:ext cx="1198020" cy="184666"/>
          </a:xfrm>
        </p:spPr>
        <p:txBody>
          <a:bodyPr/>
          <a:lstStyle/>
          <a:p>
            <a:pPr>
              <a:defRPr/>
            </a:pPr>
            <a:r>
              <a:rPr lang="en-GB" dirty="0" smtClean="0"/>
              <a:t>Yunbo Li (</a:t>
            </a:r>
            <a:r>
              <a:rPr lang="en-US" altLang="zh-CN" dirty="0" smtClean="0"/>
              <a:t>Huawei</a:t>
            </a:r>
            <a:r>
              <a:rPr lang="en-GB" dirty="0" smtClean="0"/>
              <a:t>)</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In below example, the non-AP MLD reports CLIs for each combination of bandwidth in two links;</a:t>
            </a:r>
          </a:p>
          <a:p>
            <a:pPr>
              <a:spcBef>
                <a:spcPts val="600"/>
              </a:spcBef>
            </a:pPr>
            <a:r>
              <a:rPr lang="en-US" altLang="zh-CN" sz="1800" dirty="0" smtClean="0">
                <a:latin typeface="Times New Roman" panose="02020603050405020304" pitchFamily="18" charset="0"/>
                <a:ea typeface="楷体_GB2312" pitchFamily="49" charset="-122"/>
              </a:rPr>
              <a:t>Base on the CLI values, if AP MLD constrain the bandwidth of one link not larger than 20MH, it will be STR for the two links for this non-AP MLD;</a:t>
            </a:r>
          </a:p>
          <a:p>
            <a:pPr lvl="1">
              <a:spcBef>
                <a:spcPts val="600"/>
              </a:spcBef>
            </a:pPr>
            <a:r>
              <a:rPr lang="en-US" altLang="zh-CN" sz="1000" dirty="0" smtClean="0">
                <a:latin typeface="Times New Roman" panose="02020603050405020304" pitchFamily="18" charset="0"/>
                <a:ea typeface="楷体_GB2312" pitchFamily="49" charset="-122"/>
              </a:rPr>
              <a:t>AP MLD can treat this non-AP MLD as STR MLD, once it use an bandwidth or RU that is equal or less than 20MHz.</a:t>
            </a:r>
          </a:p>
          <a:p>
            <a:pPr lvl="1">
              <a:spcBef>
                <a:spcPts val="600"/>
              </a:spcBef>
            </a:pPr>
            <a:r>
              <a:rPr lang="en-US" altLang="zh-CN" sz="1000" dirty="0" smtClean="0">
                <a:latin typeface="Times New Roman" panose="02020603050405020304" pitchFamily="18" charset="0"/>
                <a:ea typeface="楷体_GB2312" pitchFamily="49" charset="-122"/>
              </a:rPr>
              <a:t>When AP MLD choose the bandwidth in link2 according the PPDU bandwidth in link1, it can get more extra flexibility. E.G. if 40MHz is used in link1, AP MLD can treat non-AP MLD as STR MLD if it constrain the bandwidth (or RU) within 40MHz in link2.</a:t>
            </a: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10</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An Example of how to use CLI</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graphicFrame>
        <p:nvGraphicFramePr>
          <p:cNvPr id="3" name="表格 2"/>
          <p:cNvGraphicFramePr>
            <a:graphicFrameLocks noGrp="1"/>
          </p:cNvGraphicFramePr>
          <p:nvPr>
            <p:extLst>
              <p:ext uri="{D42A27DB-BD31-4B8C-83A1-F6EECF244321}">
                <p14:modId xmlns:p14="http://schemas.microsoft.com/office/powerpoint/2010/main" val="3978460757"/>
              </p:ext>
            </p:extLst>
          </p:nvPr>
        </p:nvGraphicFramePr>
        <p:xfrm>
          <a:off x="1119082" y="4315254"/>
          <a:ext cx="6096000" cy="185420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endParaRPr lang="zh-CN" altLang="en-US" sz="1400" dirty="0"/>
                    </a:p>
                  </a:txBody>
                  <a:tcPr/>
                </a:tc>
                <a:tc>
                  <a:txBody>
                    <a:bodyPr/>
                    <a:lstStyle/>
                    <a:p>
                      <a:r>
                        <a:rPr lang="en-US" altLang="zh-CN" sz="1400" dirty="0" smtClean="0"/>
                        <a:t>20MHz</a:t>
                      </a:r>
                      <a:endParaRPr lang="zh-CN" altLang="en-US" sz="1400" dirty="0"/>
                    </a:p>
                  </a:txBody>
                  <a:tcPr/>
                </a:tc>
                <a:tc>
                  <a:txBody>
                    <a:bodyPr/>
                    <a:lstStyle/>
                    <a:p>
                      <a:r>
                        <a:rPr lang="en-US" altLang="zh-CN" sz="1400" dirty="0" smtClean="0"/>
                        <a:t>40MHz</a:t>
                      </a:r>
                      <a:endParaRPr lang="zh-CN" altLang="en-US" sz="1400" dirty="0"/>
                    </a:p>
                  </a:txBody>
                  <a:tcPr/>
                </a:tc>
                <a:tc>
                  <a:txBody>
                    <a:bodyPr/>
                    <a:lstStyle/>
                    <a:p>
                      <a:r>
                        <a:rPr lang="en-US" altLang="zh-CN" sz="1400" dirty="0" smtClean="0"/>
                        <a:t>80MHz</a:t>
                      </a:r>
                      <a:endParaRPr lang="zh-CN" altLang="en-US" sz="1400" dirty="0"/>
                    </a:p>
                  </a:txBody>
                  <a:tcPr/>
                </a:tc>
                <a:tc>
                  <a:txBody>
                    <a:bodyPr/>
                    <a:lstStyle/>
                    <a:p>
                      <a:r>
                        <a:rPr lang="en-US" altLang="zh-CN" sz="1400" dirty="0" smtClean="0"/>
                        <a:t>160MHz</a:t>
                      </a:r>
                      <a:endParaRPr lang="zh-CN" altLang="en-US" sz="1400" dirty="0"/>
                    </a:p>
                  </a:txBody>
                  <a:tcPr/>
                </a:tc>
              </a:tr>
              <a:tr h="370840">
                <a:tc>
                  <a:txBody>
                    <a:bodyPr/>
                    <a:lstStyle/>
                    <a:p>
                      <a:r>
                        <a:rPr lang="en-US" altLang="zh-CN" sz="1400" dirty="0" smtClean="0"/>
                        <a:t>20MHz</a:t>
                      </a:r>
                      <a:endParaRPr lang="zh-CN" altLang="en-US" sz="1400" dirty="0"/>
                    </a:p>
                  </a:txBody>
                  <a:tcPr/>
                </a:tc>
                <a:tc>
                  <a:txBody>
                    <a:bodyPr/>
                    <a:lstStyle/>
                    <a:p>
                      <a:r>
                        <a:rPr lang="en-US" altLang="zh-CN" sz="1400" dirty="0" smtClean="0"/>
                        <a:t>&lt;-82dBm</a:t>
                      </a:r>
                      <a:endParaRPr lang="zh-CN"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&lt;-82dBm</a:t>
                      </a:r>
                      <a:endParaRPr lang="zh-CN"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&lt;-82dBm</a:t>
                      </a:r>
                      <a:endParaRPr lang="zh-CN"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&lt;-82dBm</a:t>
                      </a:r>
                      <a:endParaRPr lang="zh-CN" altLang="en-US" sz="1400" dirty="0" smtClean="0"/>
                    </a:p>
                  </a:txBody>
                  <a:tcPr/>
                </a:tc>
              </a:tr>
              <a:tr h="370840">
                <a:tc>
                  <a:txBody>
                    <a:bodyPr/>
                    <a:lstStyle/>
                    <a:p>
                      <a:r>
                        <a:rPr lang="en-US" altLang="zh-CN" sz="1400" dirty="0" smtClean="0"/>
                        <a:t>40MHz</a:t>
                      </a:r>
                      <a:endParaRPr lang="zh-CN"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&lt;-82dBm</a:t>
                      </a:r>
                      <a:endParaRPr lang="zh-CN"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&lt;-82dBm</a:t>
                      </a:r>
                      <a:endParaRPr lang="zh-CN"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-72dBm</a:t>
                      </a:r>
                      <a:endParaRPr lang="zh-CN"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-52dBm</a:t>
                      </a:r>
                      <a:endParaRPr lang="zh-CN" altLang="en-US" sz="1400" dirty="0" smtClean="0"/>
                    </a:p>
                  </a:txBody>
                  <a:tcPr/>
                </a:tc>
              </a:tr>
              <a:tr h="370840">
                <a:tc>
                  <a:txBody>
                    <a:bodyPr/>
                    <a:lstStyle/>
                    <a:p>
                      <a:r>
                        <a:rPr lang="en-US" altLang="zh-CN" sz="1400" dirty="0" smtClean="0"/>
                        <a:t>80MHz</a:t>
                      </a:r>
                      <a:endParaRPr lang="zh-CN"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&lt;-82dBm</a:t>
                      </a:r>
                      <a:endParaRPr lang="zh-CN"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-72dBm</a:t>
                      </a:r>
                      <a:endParaRPr lang="zh-CN"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-62dBm</a:t>
                      </a:r>
                      <a:endParaRPr lang="zh-CN"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-42dBm</a:t>
                      </a:r>
                      <a:endParaRPr lang="zh-CN" altLang="en-US" sz="1400" dirty="0" smtClean="0"/>
                    </a:p>
                  </a:txBody>
                  <a:tcPr/>
                </a:tc>
              </a:tr>
              <a:tr h="370840">
                <a:tc>
                  <a:txBody>
                    <a:bodyPr/>
                    <a:lstStyle/>
                    <a:p>
                      <a:r>
                        <a:rPr lang="en-US" altLang="zh-CN" sz="1400" dirty="0" smtClean="0"/>
                        <a:t>160MHz</a:t>
                      </a:r>
                      <a:endParaRPr lang="zh-CN"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&lt;-82dBm</a:t>
                      </a:r>
                      <a:endParaRPr lang="zh-CN"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-52dBm</a:t>
                      </a:r>
                      <a:endParaRPr lang="zh-CN"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-42dBm</a:t>
                      </a:r>
                      <a:endParaRPr lang="zh-CN" altLang="en-US"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&gt;=-42dBm</a:t>
                      </a:r>
                      <a:endParaRPr lang="zh-CN" altLang="en-US" sz="1400" dirty="0"/>
                    </a:p>
                  </a:txBody>
                  <a:tcPr/>
                </a:tc>
              </a:tr>
            </a:tbl>
          </a:graphicData>
        </a:graphic>
      </p:graphicFrame>
      <p:sp>
        <p:nvSpPr>
          <p:cNvPr id="7" name="文本框 6"/>
          <p:cNvSpPr txBox="1"/>
          <p:nvPr/>
        </p:nvSpPr>
        <p:spPr>
          <a:xfrm>
            <a:off x="3671782" y="4070734"/>
            <a:ext cx="1073179" cy="276999"/>
          </a:xfrm>
          <a:prstGeom prst="rect">
            <a:avLst/>
          </a:prstGeom>
          <a:noFill/>
        </p:spPr>
        <p:txBody>
          <a:bodyPr wrap="none" rtlCol="0">
            <a:spAutoFit/>
          </a:bodyPr>
          <a:lstStyle/>
          <a:p>
            <a:r>
              <a:rPr lang="en-US" altLang="zh-CN" dirty="0" smtClean="0"/>
              <a:t>BW in Link 2 </a:t>
            </a:r>
            <a:endParaRPr lang="zh-CN" altLang="en-US" dirty="0"/>
          </a:p>
        </p:txBody>
      </p:sp>
      <p:sp>
        <p:nvSpPr>
          <p:cNvPr id="9" name="文本框 8"/>
          <p:cNvSpPr txBox="1"/>
          <p:nvPr/>
        </p:nvSpPr>
        <p:spPr>
          <a:xfrm rot="16200000">
            <a:off x="459346" y="5103854"/>
            <a:ext cx="1034707" cy="276999"/>
          </a:xfrm>
          <a:prstGeom prst="rect">
            <a:avLst/>
          </a:prstGeom>
          <a:noFill/>
        </p:spPr>
        <p:txBody>
          <a:bodyPr wrap="none" rtlCol="0">
            <a:spAutoFit/>
          </a:bodyPr>
          <a:lstStyle/>
          <a:p>
            <a:r>
              <a:rPr lang="en-US" altLang="zh-CN" dirty="0" smtClean="0"/>
              <a:t>BW in Link 1</a:t>
            </a:r>
            <a:endParaRPr lang="zh-CN" altLang="en-US" dirty="0"/>
          </a:p>
        </p:txBody>
      </p:sp>
      <p:sp>
        <p:nvSpPr>
          <p:cNvPr id="10" name="文本框 9"/>
          <p:cNvSpPr txBox="1"/>
          <p:nvPr/>
        </p:nvSpPr>
        <p:spPr>
          <a:xfrm>
            <a:off x="1042882" y="6200001"/>
            <a:ext cx="5257800" cy="276999"/>
          </a:xfrm>
          <a:prstGeom prst="rect">
            <a:avLst/>
          </a:prstGeom>
          <a:noFill/>
        </p:spPr>
        <p:txBody>
          <a:bodyPr wrap="square" rtlCol="0">
            <a:spAutoFit/>
          </a:bodyPr>
          <a:lstStyle/>
          <a:p>
            <a:r>
              <a:rPr lang="en-US" altLang="zh-CN" dirty="0" smtClean="0"/>
              <a:t>Note: The CLI values are not from real measurement, just an example </a:t>
            </a:r>
            <a:endParaRPr lang="zh-CN" altLang="en-US" dirty="0"/>
          </a:p>
        </p:txBody>
      </p:sp>
    </p:spTree>
    <p:extLst>
      <p:ext uri="{BB962C8B-B14F-4D97-AF65-F5344CB8AC3E}">
        <p14:creationId xmlns:p14="http://schemas.microsoft.com/office/powerpoint/2010/main" val="20775222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smtClean="0"/>
              <a:t>Some issues that will affect the STR capability of a MLD are discussed;</a:t>
            </a:r>
          </a:p>
          <a:p>
            <a:pPr>
              <a:spcBef>
                <a:spcPts val="600"/>
              </a:spcBef>
            </a:pPr>
            <a:r>
              <a:rPr lang="en-US" altLang="zh-CN" sz="1800" dirty="0" smtClean="0"/>
              <a:t>STR capability has directionality. Suggest that if at least one direction is non-STR, this MLD will be treat as a non-STR MLD;</a:t>
            </a:r>
          </a:p>
          <a:p>
            <a:pPr>
              <a:spcBef>
                <a:spcPts val="600"/>
              </a:spcBef>
            </a:pPr>
            <a:r>
              <a:rPr lang="en-US" altLang="zh-CN" sz="1800" dirty="0" smtClean="0"/>
              <a:t>STR capability can not clearly indicated in some case. Propose to introduce an indication of cross link interference;</a:t>
            </a:r>
          </a:p>
          <a:p>
            <a:pPr>
              <a:spcBef>
                <a:spcPts val="600"/>
              </a:spcBef>
            </a:pPr>
            <a:r>
              <a:rPr lang="en-US" altLang="zh-CN" sz="1800" dirty="0" smtClean="0"/>
              <a:t>Operating bandwidth will significantly affect the STR capability, so suggest to consider bandwidth when report STR capabilities.</a:t>
            </a:r>
          </a:p>
          <a:p>
            <a:endParaRPr lang="en-US" altLang="zh-CN" sz="1400" dirty="0"/>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11</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Summary</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25268649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smtClean="0"/>
              <a:t>[1] </a:t>
            </a:r>
            <a:r>
              <a:rPr lang="en-US" altLang="zh-CN" sz="1800" dirty="0"/>
              <a:t>11-20/</a:t>
            </a:r>
            <a:r>
              <a:rPr lang="en-GB" altLang="zh-CN" sz="1800" dirty="0"/>
              <a:t>809r0 STR capability report</a:t>
            </a:r>
            <a:endParaRPr lang="en-US" altLang="zh-CN" sz="1800" dirty="0" smtClean="0"/>
          </a:p>
          <a:p>
            <a:pPr>
              <a:spcBef>
                <a:spcPts val="600"/>
              </a:spcBef>
            </a:pPr>
            <a:r>
              <a:rPr lang="en-US" altLang="zh-CN" sz="1800" dirty="0" smtClean="0"/>
              <a:t>[2</a:t>
            </a:r>
            <a:r>
              <a:rPr lang="en-US" altLang="zh-CN" sz="1800" dirty="0"/>
              <a:t>] 11-20/ </a:t>
            </a:r>
            <a:r>
              <a:rPr lang="en-GB" altLang="zh-CN" sz="1800" dirty="0" smtClean="0"/>
              <a:t>527r0 </a:t>
            </a:r>
            <a:r>
              <a:rPr lang="en-GB" altLang="zh-CN" sz="1800" dirty="0"/>
              <a:t>Multi-link Constraint </a:t>
            </a:r>
            <a:r>
              <a:rPr lang="en-GB" altLang="zh-CN" sz="1800" dirty="0" err="1"/>
              <a:t>Signaling</a:t>
            </a:r>
            <a:endParaRPr lang="en-US" altLang="zh-CN" sz="1800" dirty="0"/>
          </a:p>
          <a:p>
            <a:pPr>
              <a:spcBef>
                <a:spcPts val="600"/>
              </a:spcBef>
            </a:pPr>
            <a:r>
              <a:rPr lang="en-US" altLang="zh-CN" sz="1800" dirty="0" smtClean="0"/>
              <a:t>[3] </a:t>
            </a:r>
            <a:r>
              <a:rPr lang="en-US" altLang="zh-CN" sz="1800" dirty="0"/>
              <a:t>11-20/ </a:t>
            </a:r>
            <a:r>
              <a:rPr lang="en-GB" altLang="zh-CN" sz="1800" dirty="0"/>
              <a:t>909r0 Enhanced Non-STR MLD Operation</a:t>
            </a:r>
            <a:endParaRPr lang="en-US" altLang="zh-CN" sz="1800" dirty="0"/>
          </a:p>
          <a:p>
            <a:endParaRPr lang="en-US" altLang="zh-CN" sz="1400" dirty="0"/>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12</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latin typeface="Times New Roman" panose="02020603050405020304" pitchFamily="18" charset="0"/>
              </a:rPr>
              <a:t>Reference</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3229592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sz="2000" dirty="0" smtClean="0"/>
              <a:t>Do you agree that if a MLD can support transmission on link 1 concurrent with reception on link2, but can not support transmit on link2 concurrent with reception on link1, this pair of links will be non-STR?</a:t>
            </a:r>
          </a:p>
          <a:p>
            <a:endParaRPr lang="en-US" altLang="zh-CN" sz="2000" dirty="0"/>
          </a:p>
          <a:p>
            <a:endParaRPr lang="en-GB" altLang="zh-CN" sz="2000" dirty="0" smtClean="0"/>
          </a:p>
          <a:p>
            <a:endParaRPr lang="en-GB" altLang="zh-CN" sz="2000" dirty="0"/>
          </a:p>
          <a:p>
            <a:endParaRPr lang="en-GB" altLang="zh-CN" sz="2000" dirty="0" smtClean="0"/>
          </a:p>
          <a:p>
            <a:pPr marL="0" indent="0">
              <a:buNone/>
            </a:pPr>
            <a:r>
              <a:rPr lang="en-GB" altLang="zh-CN" sz="2000" dirty="0" smtClean="0"/>
              <a:t>Y/N/A</a:t>
            </a:r>
            <a:r>
              <a:rPr lang="en-GB" altLang="zh-CN" sz="2000" dirty="0"/>
              <a:t>: 36/10/27</a:t>
            </a:r>
            <a:endParaRPr lang="zh-CN" altLang="zh-CN" sz="2000" dirty="0"/>
          </a:p>
          <a:p>
            <a:endParaRPr lang="en-US" altLang="zh-CN" sz="2000" dirty="0" smtClean="0"/>
          </a:p>
          <a:p>
            <a:pPr lvl="1"/>
            <a:endParaRPr lang="en-US" altLang="zh-CN" sz="1600" dirty="0"/>
          </a:p>
          <a:p>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13</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1</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7163578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sz="2000" dirty="0"/>
              <a:t>Do you support that a MLD indicates </a:t>
            </a:r>
            <a:r>
              <a:rPr lang="en-US" altLang="zh-CN" sz="2000" dirty="0" smtClean="0"/>
              <a:t>NSTR constraint of each </a:t>
            </a:r>
            <a:r>
              <a:rPr lang="en-US" altLang="zh-CN" sz="2000" dirty="0"/>
              <a:t>link pair as below?</a:t>
            </a:r>
            <a:endParaRPr lang="zh-CN" altLang="zh-CN" sz="2000" dirty="0"/>
          </a:p>
          <a:p>
            <a:pPr lvl="1"/>
            <a:r>
              <a:rPr lang="en-US" altLang="zh-CN" sz="1600" dirty="0"/>
              <a:t>Mandatory to use 1 bit to indicate the link pair is STR or non-STR</a:t>
            </a:r>
            <a:endParaRPr lang="zh-CN" altLang="zh-CN" sz="1600" dirty="0"/>
          </a:p>
          <a:p>
            <a:pPr lvl="1"/>
            <a:r>
              <a:rPr lang="en-US" altLang="zh-CN" sz="1600" dirty="0"/>
              <a:t>If non-STR, optional to indicate other TBD parameters that describe the non-STR constraints.</a:t>
            </a:r>
          </a:p>
          <a:p>
            <a:endParaRPr lang="en-US" altLang="zh-CN" sz="2000" dirty="0" smtClean="0"/>
          </a:p>
          <a:p>
            <a:pPr lvl="1"/>
            <a:endParaRPr lang="en-US" altLang="zh-CN" sz="1600" dirty="0"/>
          </a:p>
          <a:p>
            <a:pPr marL="457200" lvl="1" indent="0">
              <a:buNone/>
            </a:pPr>
            <a:endParaRPr lang="en-US" altLang="zh-CN" sz="1600" dirty="0"/>
          </a:p>
          <a:p>
            <a:pPr marL="457200" lvl="1" indent="0">
              <a:buNone/>
            </a:pPr>
            <a:r>
              <a:rPr lang="en-GB" altLang="zh-CN" b="1" dirty="0">
                <a:ea typeface="+mn-ea"/>
                <a:cs typeface="+mn-cs"/>
              </a:rPr>
              <a:t>Y/N/A</a:t>
            </a:r>
            <a:r>
              <a:rPr lang="en-GB" altLang="zh-CN" b="1" dirty="0" smtClean="0">
                <a:ea typeface="+mn-ea"/>
                <a:cs typeface="+mn-cs"/>
              </a:rPr>
              <a:t>: 44/20/18</a:t>
            </a:r>
            <a:endParaRPr lang="en-US" b="1" dirty="0">
              <a:ea typeface="+mn-ea"/>
              <a:cs typeface="+mn-cs"/>
            </a:endParaRPr>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14</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2</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587849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4213" y="1989137"/>
            <a:ext cx="7772400" cy="4486275"/>
          </a:xfrm>
        </p:spPr>
        <p:txBody>
          <a:bodyPr/>
          <a:lstStyle/>
          <a:p>
            <a:r>
              <a:rPr lang="en-US" altLang="zh-CN" sz="2000" dirty="0" smtClean="0"/>
              <a:t>The definition of NSTR link pair is very strict</a:t>
            </a:r>
            <a:endParaRPr lang="zh-CN" altLang="zh-CN" sz="2000" dirty="0"/>
          </a:p>
          <a:p>
            <a:pPr lvl="1"/>
            <a:r>
              <a:rPr lang="en-US" altLang="zh-CN" sz="1400" dirty="0"/>
              <a:t>An MLD may indicate a pair of links as STR by setting the TBD field in the TBD elements that it transmits if the receiver requirements specified in Clause 36 (Extremely high throughput (EHT) PHY specification) on one link are met whenever it is transmitting on the other </a:t>
            </a:r>
            <a:r>
              <a:rPr lang="en-US" altLang="zh-CN" sz="1400" dirty="0" smtClean="0"/>
              <a:t>link. A </a:t>
            </a:r>
            <a:r>
              <a:rPr lang="en-US" altLang="zh-CN" sz="1400" dirty="0"/>
              <a:t>pair of links that is not indicated as STR shall be indicated as NSTR.</a:t>
            </a:r>
            <a:endParaRPr lang="zh-CN" altLang="zh-CN" sz="1400" dirty="0"/>
          </a:p>
          <a:p>
            <a:r>
              <a:rPr lang="en-US" altLang="zh-CN" sz="2000" dirty="0" smtClean="0"/>
              <a:t>There are some STA MLDs </a:t>
            </a:r>
            <a:r>
              <a:rPr lang="en-US" altLang="zh-CN" sz="2000" dirty="0" smtClean="0"/>
              <a:t>that can support STR operation under most of cases, and only has NSTR constraint for limited cases</a:t>
            </a:r>
          </a:p>
          <a:p>
            <a:pPr lvl="1"/>
            <a:r>
              <a:rPr lang="en-US" altLang="zh-CN" sz="1600" dirty="0" smtClean="0"/>
              <a:t>E.g. only NSTR for BW &gt;=160MHz on both links</a:t>
            </a:r>
          </a:p>
          <a:p>
            <a:pPr lvl="1"/>
            <a:r>
              <a:rPr lang="en-US" altLang="zh-CN" sz="1600" dirty="0" smtClean="0"/>
              <a:t>E.g. only NSTR for receiving PPDU with 1024 QAM</a:t>
            </a:r>
            <a:endParaRPr lang="en-US" altLang="zh-CN" sz="1600" dirty="0" smtClean="0"/>
          </a:p>
          <a:p>
            <a:pPr lvl="1"/>
            <a:r>
              <a:rPr lang="en-US" altLang="zh-CN" sz="1600" dirty="0" smtClean="0"/>
              <a:t>…</a:t>
            </a:r>
          </a:p>
          <a:p>
            <a:r>
              <a:rPr lang="en-US" altLang="zh-CN" sz="2000" dirty="0" smtClean="0"/>
              <a:t>When this link pair is indicated as NSTR, it will lose the performance gain under most of the case;</a:t>
            </a:r>
          </a:p>
          <a:p>
            <a:r>
              <a:rPr lang="en-US" altLang="zh-CN" sz="2000" dirty="0" smtClean="0"/>
              <a:t>The additional information to will help AP MLD to do STR operation for NSTR link pair under many cases.</a:t>
            </a:r>
            <a:endParaRPr lang="en-US" altLang="zh-CN" sz="2000" dirty="0"/>
          </a:p>
          <a:p>
            <a:pPr marL="457200" lvl="1" indent="0">
              <a:buNone/>
            </a:pPr>
            <a:endParaRPr lang="en-US" altLang="zh-CN" sz="1600" dirty="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15</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smtClean="0">
                <a:latin typeface="Times New Roman" panose="02020603050405020304" pitchFamily="18" charset="0"/>
              </a:rPr>
              <a:t>Background for SP3</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218650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828800"/>
            <a:ext cx="7772400" cy="4572000"/>
          </a:xfrm>
        </p:spPr>
        <p:txBody>
          <a:bodyPr/>
          <a:lstStyle/>
          <a:p>
            <a:r>
              <a:rPr lang="en-US" altLang="zh-CN" sz="2000" dirty="0" smtClean="0"/>
              <a:t>There are some concerns about the complexity when additional information is introduced</a:t>
            </a:r>
            <a:endParaRPr lang="zh-CN" altLang="zh-CN" sz="2000" dirty="0"/>
          </a:p>
          <a:p>
            <a:pPr lvl="1"/>
            <a:r>
              <a:rPr lang="en-US" altLang="zh-CN" sz="1400" dirty="0" smtClean="0"/>
              <a:t>additional information will add extra dimension for scheduling algorithm</a:t>
            </a:r>
          </a:p>
          <a:p>
            <a:r>
              <a:rPr lang="en-US" altLang="zh-CN" sz="1800" dirty="0" smtClean="0"/>
              <a:t>This additional information is optional, how to use it is an implementation issue. AP MLD can ignore it if there is concern on complexity;</a:t>
            </a:r>
          </a:p>
          <a:p>
            <a:r>
              <a:rPr lang="en-US" altLang="zh-CN" sz="1800" dirty="0" smtClean="0"/>
              <a:t>The additional information could be side information, and doesn’t need to further change the MLO procedure;</a:t>
            </a:r>
          </a:p>
          <a:p>
            <a:r>
              <a:rPr lang="en-US" altLang="zh-CN" sz="1800" dirty="0" smtClean="0"/>
              <a:t>An example: if AP MLD knows STA MLD will be NSTR only when BW of the both links &gt;=80MHz through additional information </a:t>
            </a:r>
          </a:p>
          <a:p>
            <a:pPr lvl="1"/>
            <a:r>
              <a:rPr lang="en-US" altLang="zh-CN" sz="1200" dirty="0"/>
              <a:t>No matter AP MLD is receiving a PPDU from this STA MLD on one link or not, AP MLD can transmit a PPDU with BW &lt; 80MHz on another link to this STA MLD;</a:t>
            </a:r>
          </a:p>
          <a:p>
            <a:pPr lvl="1"/>
            <a:r>
              <a:rPr lang="en-US" altLang="zh-CN" sz="1200" dirty="0" smtClean="0"/>
              <a:t>If AP MLD receiving a PPDU with BW &lt;80MHz from this STA MLD on one link, AP MLD could transmit a PPDU with any BW on another link to this STA MLD;</a:t>
            </a:r>
          </a:p>
          <a:p>
            <a:pPr lvl="1"/>
            <a:r>
              <a:rPr lang="en-US" altLang="zh-CN" sz="1200" dirty="0" smtClean="0"/>
              <a:t>If AP </a:t>
            </a:r>
            <a:r>
              <a:rPr lang="en-US" altLang="zh-CN" sz="1200" dirty="0"/>
              <a:t>MLD receiving a PPDU with BW </a:t>
            </a:r>
            <a:r>
              <a:rPr lang="en-US" altLang="zh-CN" sz="1200" dirty="0" smtClean="0"/>
              <a:t>&gt;80MHz </a:t>
            </a:r>
            <a:r>
              <a:rPr lang="en-US" altLang="zh-CN" sz="1200" dirty="0"/>
              <a:t>from this STA MLD on one link, </a:t>
            </a:r>
            <a:r>
              <a:rPr lang="en-US" altLang="zh-CN" sz="1200" dirty="0" smtClean="0"/>
              <a:t>AP MLD </a:t>
            </a:r>
            <a:r>
              <a:rPr lang="en-US" altLang="zh-CN" sz="1200" dirty="0"/>
              <a:t>could transmit a PPDU with </a:t>
            </a:r>
            <a:r>
              <a:rPr lang="en-US" altLang="zh-CN" sz="1200" dirty="0" smtClean="0"/>
              <a:t>BW &lt; 80MHz </a:t>
            </a:r>
            <a:r>
              <a:rPr lang="en-US" altLang="zh-CN" sz="1200" dirty="0"/>
              <a:t>on another link to this STA </a:t>
            </a:r>
            <a:r>
              <a:rPr lang="en-US" altLang="zh-CN" sz="1200" dirty="0" smtClean="0"/>
              <a:t>MLD.</a:t>
            </a:r>
            <a:endParaRPr lang="en-US" altLang="zh-CN" sz="1200" dirty="0"/>
          </a:p>
          <a:p>
            <a:r>
              <a:rPr lang="en-US" sz="1800" dirty="0"/>
              <a:t>Simple </a:t>
            </a:r>
            <a:r>
              <a:rPr lang="en-US" sz="1800" dirty="0" smtClean="0"/>
              <a:t>scheduling may already get a lot of gains, </a:t>
            </a:r>
            <a:r>
              <a:rPr lang="en-US" altLang="zh-CN" sz="1800" dirty="0"/>
              <a:t>more </a:t>
            </a:r>
            <a:r>
              <a:rPr lang="en-US" altLang="zh-CN" sz="1800" dirty="0" smtClean="0"/>
              <a:t>gains may be obtained through </a:t>
            </a:r>
            <a:r>
              <a:rPr lang="en-US" sz="1800" dirty="0" smtClean="0"/>
              <a:t>a more complex scheduling algorithm.</a:t>
            </a:r>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16</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smtClean="0">
                <a:latin typeface="Times New Roman" panose="02020603050405020304" pitchFamily="18" charset="0"/>
              </a:rPr>
              <a:t>Background for SP3</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3805086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sz="2000" dirty="0" smtClean="0"/>
              <a:t>Which option do </a:t>
            </a:r>
            <a:r>
              <a:rPr lang="en-US" altLang="zh-CN" sz="2000" dirty="0"/>
              <a:t>you </a:t>
            </a:r>
            <a:r>
              <a:rPr lang="en-US" altLang="zh-CN" sz="2000" dirty="0" smtClean="0"/>
              <a:t>prefer for an </a:t>
            </a:r>
            <a:r>
              <a:rPr lang="en-US" altLang="zh-CN" sz="2000" dirty="0"/>
              <a:t>MLD </a:t>
            </a:r>
            <a:r>
              <a:rPr lang="en-US" altLang="zh-CN" sz="2000" dirty="0" smtClean="0"/>
              <a:t>to indicate </a:t>
            </a:r>
            <a:r>
              <a:rPr lang="en-US" altLang="zh-CN" sz="2000" dirty="0"/>
              <a:t>NSTR </a:t>
            </a:r>
            <a:r>
              <a:rPr lang="en-US" altLang="zh-CN" sz="2000" dirty="0" smtClean="0"/>
              <a:t>constraints </a:t>
            </a:r>
            <a:r>
              <a:rPr lang="en-US" altLang="zh-CN" sz="2000" dirty="0"/>
              <a:t>of each link </a:t>
            </a:r>
            <a:r>
              <a:rPr lang="en-US" altLang="zh-CN" sz="2000" dirty="0" smtClean="0"/>
              <a:t>pair?</a:t>
            </a:r>
            <a:endParaRPr lang="zh-CN" altLang="zh-CN" sz="2000" dirty="0"/>
          </a:p>
          <a:p>
            <a:pPr lvl="1"/>
            <a:r>
              <a:rPr lang="en-US" altLang="zh-CN" sz="1600" dirty="0" smtClean="0"/>
              <a:t>Opt </a:t>
            </a:r>
            <a:r>
              <a:rPr lang="en-US" altLang="zh-CN" sz="1600" dirty="0"/>
              <a:t>1: </a:t>
            </a:r>
            <a:endParaRPr lang="en-US" altLang="zh-CN" sz="1600" dirty="0" smtClean="0"/>
          </a:p>
          <a:p>
            <a:pPr lvl="2"/>
            <a:r>
              <a:rPr lang="en-US" altLang="zh-CN" sz="1400" dirty="0" smtClean="0"/>
              <a:t>Mandatory </a:t>
            </a:r>
            <a:r>
              <a:rPr lang="en-US" altLang="zh-CN" sz="1400" dirty="0"/>
              <a:t>to use 1 bit to indicate the link pair is STR or </a:t>
            </a:r>
            <a:r>
              <a:rPr lang="en-US" altLang="zh-CN" sz="1400" dirty="0" smtClean="0"/>
              <a:t>non-STR, without </a:t>
            </a:r>
            <a:r>
              <a:rPr lang="en-US" altLang="zh-CN" sz="1400" dirty="0"/>
              <a:t>extra </a:t>
            </a:r>
            <a:r>
              <a:rPr lang="en-US" altLang="zh-CN" sz="1400" dirty="0" smtClean="0"/>
              <a:t>information.</a:t>
            </a:r>
            <a:endParaRPr lang="zh-CN" altLang="zh-CN" sz="1400" dirty="0"/>
          </a:p>
          <a:p>
            <a:pPr lvl="1"/>
            <a:r>
              <a:rPr lang="en-US" altLang="zh-CN" sz="1600" dirty="0"/>
              <a:t>Opt 2:  </a:t>
            </a:r>
            <a:endParaRPr lang="en-US" altLang="zh-CN" sz="1600" dirty="0"/>
          </a:p>
          <a:p>
            <a:pPr lvl="2"/>
            <a:r>
              <a:rPr lang="en-US" altLang="zh-CN" sz="1400" dirty="0"/>
              <a:t>Mandatory </a:t>
            </a:r>
            <a:r>
              <a:rPr lang="en-US" altLang="zh-CN" sz="1400" dirty="0"/>
              <a:t>to use 1 bit to indicate the link pair is STR or </a:t>
            </a:r>
            <a:r>
              <a:rPr lang="en-US" altLang="zh-CN" sz="1400" dirty="0"/>
              <a:t>non-STR. </a:t>
            </a:r>
          </a:p>
          <a:p>
            <a:pPr lvl="2"/>
            <a:r>
              <a:rPr lang="en-US" altLang="zh-CN" sz="1400" dirty="0"/>
              <a:t>If </a:t>
            </a:r>
            <a:r>
              <a:rPr lang="en-US" altLang="zh-CN" sz="1400" dirty="0"/>
              <a:t>non-STR, optional to indicate other TBD parameters that describe the non-STR constraints</a:t>
            </a:r>
            <a:r>
              <a:rPr lang="en-US" altLang="zh-CN" sz="1400" dirty="0" smtClean="0"/>
              <a:t>.</a:t>
            </a:r>
          </a:p>
          <a:p>
            <a:pPr lvl="1"/>
            <a:r>
              <a:rPr lang="en-US" altLang="zh-CN" sz="1600" dirty="0" smtClean="0"/>
              <a:t>Abs</a:t>
            </a:r>
            <a:endParaRPr lang="zh-CN" altLang="zh-CN" sz="1600" dirty="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17</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a:t>
            </a:r>
            <a:r>
              <a:rPr lang="en-US" altLang="zh-CN" dirty="0">
                <a:latin typeface="Times New Roman" panose="02020603050405020304" pitchFamily="18" charset="0"/>
              </a:rPr>
              <a:t>3</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8090810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600" dirty="0" smtClean="0">
                <a:latin typeface="Times New Roman" panose="02020603050405020304" pitchFamily="18" charset="0"/>
                <a:ea typeface="楷体_GB2312" pitchFamily="49" charset="-122"/>
              </a:rPr>
              <a:t>There is a STR capability indication related Motion passed</a:t>
            </a:r>
          </a:p>
          <a:p>
            <a:pPr lvl="1"/>
            <a:r>
              <a:rPr lang="en-GB" altLang="zh-CN" sz="1200" dirty="0" smtClean="0"/>
              <a:t>A </a:t>
            </a:r>
            <a:r>
              <a:rPr lang="en-GB" altLang="zh-CN" sz="1200" dirty="0"/>
              <a:t>MLD that supports multiple links can announce whether it can support transmission on one link concurrent with reception on the other link for each pair of links.</a:t>
            </a:r>
            <a:endParaRPr lang="zh-CN" altLang="zh-CN" sz="1200" dirty="0"/>
          </a:p>
          <a:p>
            <a:pPr lvl="2"/>
            <a:r>
              <a:rPr lang="en-GB" altLang="zh-CN" sz="1000" dirty="0"/>
              <a:t>NOTE 1 – The 2 links are on different channels.</a:t>
            </a:r>
            <a:endParaRPr lang="zh-CN" altLang="zh-CN" sz="1000" dirty="0"/>
          </a:p>
          <a:p>
            <a:pPr lvl="2"/>
            <a:r>
              <a:rPr lang="en-GB" altLang="zh-CN" sz="1000" dirty="0"/>
              <a:t>NOTE 2 – Whether to define a capability of announcing the support transmission on one link concurrent with transmission on the other link is TBD.</a:t>
            </a:r>
            <a:endParaRPr lang="zh-CN" altLang="zh-CN" sz="1000" dirty="0"/>
          </a:p>
          <a:p>
            <a:pPr lvl="2"/>
            <a:r>
              <a:rPr lang="en-GB" altLang="zh-CN" sz="1000" dirty="0"/>
              <a:t>[Motion 38, </a:t>
            </a:r>
            <a:r>
              <a:rPr lang="en-US" altLang="zh-CN" sz="1000" dirty="0"/>
              <a:t>[3]</a:t>
            </a:r>
            <a:r>
              <a:rPr lang="en-GB" altLang="zh-CN" sz="1000" dirty="0"/>
              <a:t> and </a:t>
            </a:r>
            <a:r>
              <a:rPr lang="en-US" altLang="zh-CN" sz="1000" dirty="0"/>
              <a:t>[38]</a:t>
            </a:r>
            <a:r>
              <a:rPr lang="en-GB" altLang="zh-CN" sz="1000" dirty="0"/>
              <a:t>]</a:t>
            </a:r>
            <a:endParaRPr lang="zh-CN" altLang="zh-CN" sz="1000" dirty="0"/>
          </a:p>
          <a:p>
            <a:r>
              <a:rPr lang="en-GB" altLang="zh-CN" sz="1600" dirty="0" smtClean="0"/>
              <a:t>Base on the Motion text and discussion, some people may treat it as a simple indication. I.e. a pair of link for between two MLD is either STR or non-STR;</a:t>
            </a:r>
          </a:p>
          <a:p>
            <a:r>
              <a:rPr lang="en-GB" altLang="zh-CN" sz="1600" dirty="0" smtClean="0"/>
              <a:t>But actually STR/non-STR depends on many issues, we will discuss some of them in this presentation.</a:t>
            </a:r>
          </a:p>
          <a:p>
            <a:r>
              <a:rPr lang="en-GB" altLang="zh-CN" sz="1600" dirty="0" smtClean="0"/>
              <a:t>Presentation [1], [2] and [3] discussing the similar issue.</a:t>
            </a:r>
          </a:p>
          <a:p>
            <a:endParaRPr lang="zh-CN" altLang="zh-CN" sz="1600" dirty="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Background</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220693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7526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Depends on different parameter setting, the transmission on link1 may interfere the reception on link2, while the transmission on link2 not interfere the reception of link1;</a:t>
            </a:r>
          </a:p>
          <a:p>
            <a:pPr>
              <a:spcBef>
                <a:spcPts val="600"/>
              </a:spcBef>
            </a:pPr>
            <a:r>
              <a:rPr lang="en-US" altLang="zh-CN" sz="1800" dirty="0" smtClean="0">
                <a:latin typeface="Times New Roman" panose="02020603050405020304" pitchFamily="18" charset="0"/>
                <a:ea typeface="楷体_GB2312" pitchFamily="49" charset="-122"/>
              </a:rPr>
              <a:t>Example 1: link 1 with 80MHz BSS bandwidth and link2 with 20MHz BSS bandwidth. </a:t>
            </a:r>
          </a:p>
          <a:p>
            <a:pPr lvl="1">
              <a:spcBef>
                <a:spcPts val="600"/>
              </a:spcBef>
            </a:pPr>
            <a:r>
              <a:rPr lang="en-US" altLang="zh-CN" sz="1400" dirty="0" smtClean="0">
                <a:latin typeface="Times New Roman" panose="02020603050405020304" pitchFamily="18" charset="0"/>
                <a:ea typeface="楷体_GB2312" pitchFamily="49" charset="-122"/>
              </a:rPr>
              <a:t>Very different spectrum mask for different bandwidth</a:t>
            </a:r>
            <a:endParaRPr lang="en-US" altLang="zh-CN" sz="1400" dirty="0">
              <a:latin typeface="Times New Roman" panose="02020603050405020304" pitchFamily="18" charset="0"/>
              <a:ea typeface="楷体_GB2312" pitchFamily="49" charset="-122"/>
            </a:endParaRPr>
          </a:p>
          <a:p>
            <a:pPr>
              <a:spcBef>
                <a:spcPts val="600"/>
              </a:spcBef>
            </a:pPr>
            <a:r>
              <a:rPr lang="en-US" altLang="zh-CN" sz="1800" dirty="0" smtClean="0">
                <a:latin typeface="Times New Roman" panose="02020603050405020304" pitchFamily="18" charset="0"/>
                <a:ea typeface="楷体_GB2312" pitchFamily="49" charset="-122"/>
              </a:rPr>
              <a:t>Example 2: link 1 with high transmit power, while link2 with lower transmit power. </a:t>
            </a:r>
          </a:p>
          <a:p>
            <a:pPr lvl="1">
              <a:spcBef>
                <a:spcPts val="600"/>
              </a:spcBef>
            </a:pPr>
            <a:r>
              <a:rPr lang="en-US" altLang="zh-CN" sz="1400" dirty="0">
                <a:latin typeface="Times New Roman" panose="02020603050405020304" pitchFamily="18" charset="0"/>
                <a:ea typeface="楷体_GB2312" pitchFamily="49" charset="-122"/>
              </a:rPr>
              <a:t>Because of regulation or other reasons.</a:t>
            </a:r>
          </a:p>
          <a:p>
            <a:pPr marL="457200" lvl="1" indent="0">
              <a:spcBef>
                <a:spcPts val="600"/>
              </a:spcBef>
              <a:buNone/>
            </a:pP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Directionality of STR Capabilities</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7" name="直接连接符 6"/>
          <p:cNvCxnSpPr/>
          <p:nvPr/>
        </p:nvCxnSpPr>
        <p:spPr>
          <a:xfrm>
            <a:off x="911225" y="6329363"/>
            <a:ext cx="762317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a:xfrm>
            <a:off x="1055687"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1487487"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1919287"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a:off x="2352675"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2784475"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a:off x="3216275"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3648075"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4079875"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a:off x="4511675"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4943475"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5376862"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5808662"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a:off x="6240462"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6672262"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a:off x="7104062"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a:off x="7535862" y="6329363"/>
            <a:ext cx="0"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a:off x="2865437" y="4672013"/>
            <a:ext cx="172878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5232400" y="6254750"/>
            <a:ext cx="144462" cy="3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4594225" y="4672013"/>
            <a:ext cx="61912" cy="576262"/>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4656137" y="5248275"/>
            <a:ext cx="720725" cy="2159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a:off x="5376862" y="5464175"/>
            <a:ext cx="868363" cy="790575"/>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flipV="1">
            <a:off x="6240462" y="6254750"/>
            <a:ext cx="206375"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flipV="1">
            <a:off x="2784475" y="4681538"/>
            <a:ext cx="80962" cy="566737"/>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flipV="1">
            <a:off x="1919287" y="5249863"/>
            <a:ext cx="865188" cy="239712"/>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flipV="1">
            <a:off x="1055687" y="5489575"/>
            <a:ext cx="863600" cy="766763"/>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911225" y="6256338"/>
            <a:ext cx="14446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a:off x="5808662" y="4622800"/>
            <a:ext cx="431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a:xfrm flipV="1">
            <a:off x="5792787" y="4614863"/>
            <a:ext cx="22225" cy="568325"/>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flipV="1">
            <a:off x="6249987" y="4614863"/>
            <a:ext cx="0" cy="568325"/>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a:off x="6256337" y="5183188"/>
            <a:ext cx="190500" cy="280987"/>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a:off x="6446837" y="5462588"/>
            <a:ext cx="225425" cy="792162"/>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flipH="1">
            <a:off x="5608637" y="5183188"/>
            <a:ext cx="184150" cy="288925"/>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flipH="1">
            <a:off x="5376862" y="5489575"/>
            <a:ext cx="231775" cy="765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6686550" y="6246813"/>
            <a:ext cx="142875" cy="3175"/>
          </a:xfrm>
          <a:prstGeom prst="line">
            <a:avLst/>
          </a:prstGeom>
        </p:spPr>
        <p:style>
          <a:lnRef idx="1">
            <a:schemeClr val="accent1"/>
          </a:lnRef>
          <a:fillRef idx="0">
            <a:schemeClr val="accent1"/>
          </a:fillRef>
          <a:effectRef idx="0">
            <a:schemeClr val="accent1"/>
          </a:effectRef>
          <a:fontRef idx="minor">
            <a:schemeClr val="tx1"/>
          </a:fontRef>
        </p:style>
      </p:cxnSp>
      <p:sp>
        <p:nvSpPr>
          <p:cNvPr id="3" name="文本框 2"/>
          <p:cNvSpPr txBox="1"/>
          <p:nvPr/>
        </p:nvSpPr>
        <p:spPr>
          <a:xfrm>
            <a:off x="3460454" y="4404539"/>
            <a:ext cx="654346" cy="276999"/>
          </a:xfrm>
          <a:prstGeom prst="rect">
            <a:avLst/>
          </a:prstGeom>
          <a:noFill/>
        </p:spPr>
        <p:txBody>
          <a:bodyPr wrap="none" rtlCol="0">
            <a:spAutoFit/>
          </a:bodyPr>
          <a:lstStyle/>
          <a:p>
            <a:r>
              <a:rPr lang="en-US" altLang="zh-CN" dirty="0" smtClean="0"/>
              <a:t>80MHz</a:t>
            </a:r>
            <a:endParaRPr lang="zh-CN" altLang="en-US" dirty="0"/>
          </a:p>
        </p:txBody>
      </p:sp>
      <p:sp>
        <p:nvSpPr>
          <p:cNvPr id="43" name="文本框 42"/>
          <p:cNvSpPr txBox="1"/>
          <p:nvPr/>
        </p:nvSpPr>
        <p:spPr>
          <a:xfrm>
            <a:off x="5700092" y="4358501"/>
            <a:ext cx="654346" cy="276999"/>
          </a:xfrm>
          <a:prstGeom prst="rect">
            <a:avLst/>
          </a:prstGeom>
          <a:noFill/>
        </p:spPr>
        <p:txBody>
          <a:bodyPr wrap="none" rtlCol="0">
            <a:spAutoFit/>
          </a:bodyPr>
          <a:lstStyle/>
          <a:p>
            <a:r>
              <a:rPr lang="en-US" altLang="zh-CN" dirty="0"/>
              <a:t>2</a:t>
            </a:r>
            <a:r>
              <a:rPr lang="en-US" altLang="zh-CN" dirty="0" smtClean="0"/>
              <a:t>0MHz</a:t>
            </a:r>
            <a:endParaRPr lang="zh-CN" altLang="en-US" dirty="0"/>
          </a:p>
        </p:txBody>
      </p:sp>
    </p:spTree>
    <p:extLst>
      <p:ext uri="{BB962C8B-B14F-4D97-AF65-F5344CB8AC3E}">
        <p14:creationId xmlns:p14="http://schemas.microsoft.com/office/powerpoint/2010/main" val="1501464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There may have two types of potential solutions;</a:t>
            </a:r>
          </a:p>
          <a:p>
            <a:pPr>
              <a:spcBef>
                <a:spcPts val="600"/>
              </a:spcBef>
            </a:pPr>
            <a:r>
              <a:rPr lang="en-US" altLang="zh-CN" sz="1800" dirty="0" smtClean="0">
                <a:latin typeface="Times New Roman" panose="02020603050405020304" pitchFamily="18" charset="0"/>
                <a:ea typeface="楷体_GB2312" pitchFamily="49" charset="-122"/>
              </a:rPr>
              <a:t>Opt 1: indicate STR capability for both directions</a:t>
            </a:r>
          </a:p>
          <a:p>
            <a:pPr lvl="1">
              <a:spcBef>
                <a:spcPts val="600"/>
              </a:spcBef>
            </a:pPr>
            <a:r>
              <a:rPr lang="en-US" altLang="zh-CN" sz="1400" dirty="0" smtClean="0">
                <a:latin typeface="Times New Roman" panose="02020603050405020304" pitchFamily="18" charset="0"/>
                <a:ea typeface="楷体_GB2312" pitchFamily="49" charset="-122"/>
              </a:rPr>
              <a:t>Indicate STR capabilities for link1 TX to link2 RX (link1</a:t>
            </a:r>
            <a:r>
              <a:rPr lang="en-US" altLang="zh-CN" sz="1400" dirty="0" smtClean="0">
                <a:latin typeface="Times New Roman" panose="02020603050405020304" pitchFamily="18" charset="0"/>
                <a:ea typeface="楷体_GB2312" pitchFamily="49" charset="-122"/>
                <a:sym typeface="Wingdings" panose="05000000000000000000" pitchFamily="2" charset="2"/>
              </a:rPr>
              <a:t>link2</a:t>
            </a:r>
            <a:r>
              <a:rPr lang="en-US" altLang="zh-CN" sz="1400" dirty="0" smtClean="0">
                <a:latin typeface="Times New Roman" panose="02020603050405020304" pitchFamily="18" charset="0"/>
                <a:ea typeface="楷体_GB2312" pitchFamily="49" charset="-122"/>
              </a:rPr>
              <a:t>), and for link2 TX to link1 RX</a:t>
            </a:r>
            <a:r>
              <a:rPr lang="en-US" altLang="zh-CN" sz="1400" dirty="0">
                <a:latin typeface="Times New Roman" panose="02020603050405020304" pitchFamily="18" charset="0"/>
                <a:ea typeface="楷体_GB2312" pitchFamily="49" charset="-122"/>
              </a:rPr>
              <a:t> (</a:t>
            </a:r>
            <a:r>
              <a:rPr lang="en-US" altLang="zh-CN" sz="1400" dirty="0" smtClean="0">
                <a:latin typeface="Times New Roman" panose="02020603050405020304" pitchFamily="18" charset="0"/>
                <a:ea typeface="楷体_GB2312" pitchFamily="49" charset="-122"/>
              </a:rPr>
              <a:t>link2</a:t>
            </a:r>
            <a:r>
              <a:rPr lang="en-US" altLang="zh-CN" sz="1400" dirty="0" smtClean="0">
                <a:latin typeface="Times New Roman" panose="02020603050405020304" pitchFamily="18" charset="0"/>
                <a:ea typeface="楷体_GB2312" pitchFamily="49" charset="-122"/>
                <a:sym typeface="Wingdings" panose="05000000000000000000" pitchFamily="2" charset="2"/>
              </a:rPr>
              <a:t>link1</a:t>
            </a:r>
            <a:r>
              <a:rPr lang="en-US" altLang="zh-CN" sz="1400" dirty="0" smtClean="0">
                <a:latin typeface="Times New Roman" panose="02020603050405020304" pitchFamily="18" charset="0"/>
                <a:ea typeface="楷体_GB2312" pitchFamily="49" charset="-122"/>
              </a:rPr>
              <a:t>), respectively for each link pair</a:t>
            </a:r>
          </a:p>
          <a:p>
            <a:pPr>
              <a:spcBef>
                <a:spcPts val="600"/>
              </a:spcBef>
            </a:pPr>
            <a:r>
              <a:rPr lang="en-US" altLang="zh-CN" sz="1800" dirty="0" smtClean="0">
                <a:latin typeface="Times New Roman" panose="02020603050405020304" pitchFamily="18" charset="0"/>
                <a:ea typeface="楷体_GB2312" pitchFamily="49" charset="-122"/>
              </a:rPr>
              <a:t>Opt 2: if non-STR on at least one direction, this link pair is non-STR</a:t>
            </a:r>
          </a:p>
          <a:p>
            <a:pPr lvl="1">
              <a:spcBef>
                <a:spcPts val="600"/>
              </a:spcBef>
            </a:pPr>
            <a:r>
              <a:rPr lang="en-US" altLang="zh-CN" sz="1400" dirty="0" smtClean="0">
                <a:latin typeface="Times New Roman" panose="02020603050405020304" pitchFamily="18" charset="0"/>
                <a:ea typeface="楷体_GB2312" pitchFamily="49" charset="-122"/>
              </a:rPr>
              <a:t>Indicate non-STR for a link pair when </a:t>
            </a:r>
            <a:r>
              <a:rPr lang="en-US" altLang="zh-CN" sz="1400" dirty="0">
                <a:latin typeface="Times New Roman" panose="02020603050405020304" pitchFamily="18" charset="0"/>
                <a:ea typeface="楷体_GB2312" pitchFamily="49" charset="-122"/>
              </a:rPr>
              <a:t>(link1</a:t>
            </a:r>
            <a:r>
              <a:rPr lang="en-US" altLang="zh-CN" sz="1400" dirty="0">
                <a:latin typeface="Times New Roman" panose="02020603050405020304" pitchFamily="18" charset="0"/>
                <a:ea typeface="楷体_GB2312" pitchFamily="49" charset="-122"/>
                <a:sym typeface="Wingdings" panose="05000000000000000000" pitchFamily="2" charset="2"/>
              </a:rPr>
              <a:t>link2</a:t>
            </a:r>
            <a:r>
              <a:rPr lang="en-US" altLang="zh-CN" sz="1400" dirty="0" smtClean="0">
                <a:latin typeface="Times New Roman" panose="02020603050405020304" pitchFamily="18" charset="0"/>
                <a:ea typeface="楷体_GB2312" pitchFamily="49" charset="-122"/>
              </a:rPr>
              <a:t>) is non-STR, or </a:t>
            </a:r>
            <a:r>
              <a:rPr lang="en-US" altLang="zh-CN" sz="1400" dirty="0">
                <a:latin typeface="Times New Roman" panose="02020603050405020304" pitchFamily="18" charset="0"/>
                <a:ea typeface="楷体_GB2312" pitchFamily="49" charset="-122"/>
              </a:rPr>
              <a:t>(</a:t>
            </a:r>
            <a:r>
              <a:rPr lang="en-US" altLang="zh-CN" sz="1400" dirty="0" smtClean="0">
                <a:latin typeface="Times New Roman" panose="02020603050405020304" pitchFamily="18" charset="0"/>
                <a:ea typeface="楷体_GB2312" pitchFamily="49" charset="-122"/>
              </a:rPr>
              <a:t>link2</a:t>
            </a:r>
            <a:r>
              <a:rPr lang="en-US" altLang="zh-CN" sz="1400" dirty="0" smtClean="0">
                <a:latin typeface="Times New Roman" panose="02020603050405020304" pitchFamily="18" charset="0"/>
                <a:ea typeface="楷体_GB2312" pitchFamily="49" charset="-122"/>
                <a:sym typeface="Wingdings" panose="05000000000000000000" pitchFamily="2" charset="2"/>
              </a:rPr>
              <a:t>link1</a:t>
            </a:r>
            <a:r>
              <a:rPr lang="en-US" altLang="zh-CN" sz="1400" dirty="0" smtClean="0">
                <a:latin typeface="Times New Roman" panose="02020603050405020304" pitchFamily="18" charset="0"/>
                <a:ea typeface="楷体_GB2312" pitchFamily="49" charset="-122"/>
              </a:rPr>
              <a:t>) is non-STR, or both direction are non-STR </a:t>
            </a:r>
          </a:p>
          <a:p>
            <a:pPr>
              <a:spcBef>
                <a:spcPts val="600"/>
              </a:spcBef>
            </a:pPr>
            <a:r>
              <a:rPr lang="en-US" altLang="zh-CN" sz="1800" dirty="0" smtClean="0">
                <a:latin typeface="Times New Roman" panose="02020603050405020304" pitchFamily="18" charset="0"/>
                <a:ea typeface="楷体_GB2312" pitchFamily="49" charset="-122"/>
              </a:rPr>
              <a:t>We prefer Opt 2 for below reasons</a:t>
            </a:r>
          </a:p>
          <a:p>
            <a:pPr lvl="1">
              <a:spcBef>
                <a:spcPts val="600"/>
              </a:spcBef>
            </a:pPr>
            <a:r>
              <a:rPr lang="en-US" altLang="zh-CN" sz="1400" dirty="0" smtClean="0">
                <a:latin typeface="Times New Roman" panose="02020603050405020304" pitchFamily="18" charset="0"/>
                <a:ea typeface="楷体_GB2312" pitchFamily="49" charset="-122"/>
              </a:rPr>
              <a:t>Opt 1 has larger signaling overhead</a:t>
            </a:r>
          </a:p>
          <a:p>
            <a:pPr lvl="1">
              <a:spcBef>
                <a:spcPts val="600"/>
              </a:spcBef>
            </a:pPr>
            <a:r>
              <a:rPr lang="en-US" altLang="zh-CN" sz="1400" dirty="0" smtClean="0">
                <a:latin typeface="Times New Roman" panose="02020603050405020304" pitchFamily="18" charset="0"/>
                <a:ea typeface="楷体_GB2312" pitchFamily="49" charset="-122"/>
              </a:rPr>
              <a:t>Most of the transmission has a response frame (Data/</a:t>
            </a:r>
            <a:r>
              <a:rPr lang="en-US" altLang="zh-CN" sz="1400" dirty="0" err="1" smtClean="0">
                <a:latin typeface="Times New Roman" panose="02020603050405020304" pitchFamily="18" charset="0"/>
                <a:ea typeface="楷体_GB2312" pitchFamily="49" charset="-122"/>
              </a:rPr>
              <a:t>Ack</a:t>
            </a:r>
            <a:r>
              <a:rPr lang="en-US" altLang="zh-CN" sz="1400" dirty="0" smtClean="0">
                <a:latin typeface="Times New Roman" panose="02020603050405020304" pitchFamily="18" charset="0"/>
                <a:ea typeface="楷体_GB2312" pitchFamily="49" charset="-122"/>
              </a:rPr>
              <a:t>, RTS/CTS,…), once any direction is non-STR, PPDU end sync is required. So it doesn’t need to distinguish which direction is non-STR. </a:t>
            </a:r>
          </a:p>
          <a:p>
            <a:pPr marL="457200" lvl="1" indent="0">
              <a:spcBef>
                <a:spcPts val="600"/>
              </a:spcBef>
              <a:buNone/>
            </a:pP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Directionality of STR Capabilities</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34404030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When the frequency gap is smaller than </a:t>
            </a:r>
            <a:r>
              <a:rPr lang="el-GR" altLang="zh-CN" sz="1800" dirty="0"/>
              <a:t>Δ</a:t>
            </a:r>
            <a:r>
              <a:rPr lang="en-US" altLang="zh-CN" sz="1800" dirty="0" smtClean="0"/>
              <a:t>f1, PPDU1 transmission on link1 will block reception of PPDU2 (whatever parameters are used) in link2, it can clearly be called non-STR</a:t>
            </a:r>
            <a:r>
              <a:rPr lang="en-US" altLang="zh-CN" sz="1800" dirty="0" smtClean="0">
                <a:latin typeface="Times New Roman" panose="02020603050405020304" pitchFamily="18" charset="0"/>
                <a:ea typeface="楷体_GB2312" pitchFamily="49" charset="-122"/>
              </a:rPr>
              <a:t>;</a:t>
            </a:r>
          </a:p>
          <a:p>
            <a:pPr>
              <a:spcBef>
                <a:spcPts val="600"/>
              </a:spcBef>
            </a:pPr>
            <a:r>
              <a:rPr lang="en-US" altLang="zh-CN" sz="1800" dirty="0">
                <a:latin typeface="Times New Roman" panose="02020603050405020304" pitchFamily="18" charset="0"/>
                <a:ea typeface="楷体_GB2312" pitchFamily="49" charset="-122"/>
              </a:rPr>
              <a:t>When the frequency gap is </a:t>
            </a:r>
            <a:r>
              <a:rPr lang="en-US" altLang="zh-CN" sz="1800" dirty="0" smtClean="0">
                <a:latin typeface="Times New Roman" panose="02020603050405020304" pitchFamily="18" charset="0"/>
                <a:ea typeface="楷体_GB2312" pitchFamily="49" charset="-122"/>
              </a:rPr>
              <a:t>larger </a:t>
            </a:r>
            <a:r>
              <a:rPr lang="en-US" altLang="zh-CN" sz="1800" dirty="0">
                <a:latin typeface="Times New Roman" panose="02020603050405020304" pitchFamily="18" charset="0"/>
                <a:ea typeface="楷体_GB2312" pitchFamily="49" charset="-122"/>
              </a:rPr>
              <a:t>than </a:t>
            </a:r>
            <a:r>
              <a:rPr lang="el-GR" altLang="zh-CN" sz="1800" dirty="0"/>
              <a:t>Δ</a:t>
            </a:r>
            <a:r>
              <a:rPr lang="en-US" altLang="zh-CN" sz="1800" dirty="0" smtClean="0"/>
              <a:t>f2, </a:t>
            </a:r>
            <a:r>
              <a:rPr lang="en-US" altLang="zh-CN" sz="1800" dirty="0"/>
              <a:t>PPDU1 transmission on </a:t>
            </a:r>
            <a:r>
              <a:rPr lang="en-US" altLang="zh-CN" sz="1800" dirty="0" smtClean="0"/>
              <a:t>link1 has negligible interference to the </a:t>
            </a:r>
            <a:r>
              <a:rPr lang="en-US" altLang="zh-CN" sz="1800" dirty="0"/>
              <a:t>reception of PPDU2 </a:t>
            </a:r>
            <a:r>
              <a:rPr lang="en-US" altLang="zh-CN" sz="1800" dirty="0" smtClean="0"/>
              <a:t>in </a:t>
            </a:r>
            <a:r>
              <a:rPr lang="en-US" altLang="zh-CN" sz="1800" dirty="0"/>
              <a:t>link2, it can clearly be called </a:t>
            </a:r>
            <a:r>
              <a:rPr lang="en-US" altLang="zh-CN" sz="1800" dirty="0" smtClean="0"/>
              <a:t>STR</a:t>
            </a:r>
            <a:r>
              <a:rPr lang="en-US" altLang="zh-CN" sz="1800" dirty="0" smtClean="0">
                <a:latin typeface="Times New Roman" panose="02020603050405020304" pitchFamily="18" charset="0"/>
                <a:ea typeface="楷体_GB2312" pitchFamily="49" charset="-122"/>
              </a:rPr>
              <a:t>;</a:t>
            </a:r>
          </a:p>
          <a:p>
            <a:pPr>
              <a:spcBef>
                <a:spcPts val="600"/>
              </a:spcBef>
            </a:pPr>
            <a:r>
              <a:rPr lang="en-US" altLang="zh-CN" sz="1800" dirty="0" smtClean="0">
                <a:latin typeface="Times New Roman" panose="02020603050405020304" pitchFamily="18" charset="0"/>
                <a:ea typeface="楷体_GB2312" pitchFamily="49" charset="-122"/>
              </a:rPr>
              <a:t>When the frequency gap is between </a:t>
            </a:r>
            <a:r>
              <a:rPr lang="el-GR" altLang="zh-CN" sz="1800" dirty="0"/>
              <a:t>Δ</a:t>
            </a:r>
            <a:r>
              <a:rPr lang="en-US" altLang="zh-CN" sz="1800" dirty="0" smtClean="0"/>
              <a:t>f1 and </a:t>
            </a:r>
            <a:r>
              <a:rPr lang="el-GR" altLang="zh-CN" sz="1800" dirty="0"/>
              <a:t>Δ</a:t>
            </a:r>
            <a:r>
              <a:rPr lang="en-US" altLang="zh-CN" sz="1800" dirty="0" smtClean="0"/>
              <a:t>f2, PPDU2 can be correctly received for </a:t>
            </a:r>
            <a:r>
              <a:rPr lang="en-US" altLang="zh-CN" sz="1800" dirty="0"/>
              <a:t>some </a:t>
            </a:r>
            <a:r>
              <a:rPr lang="en-US" altLang="zh-CN" sz="1800" dirty="0" smtClean="0"/>
              <a:t>parameter setting, but will be failed for other parameter setting. How to defined STR capability for this case? </a:t>
            </a:r>
          </a:p>
          <a:p>
            <a:pPr lvl="1">
              <a:spcBef>
                <a:spcPts val="600"/>
              </a:spcBef>
            </a:pPr>
            <a:r>
              <a:rPr lang="en-US" altLang="zh-CN" sz="1400" dirty="0" smtClean="0">
                <a:latin typeface="Times New Roman" panose="02020603050405020304" pitchFamily="18" charset="0"/>
                <a:ea typeface="楷体_GB2312" pitchFamily="49" charset="-122"/>
              </a:rPr>
              <a:t>E.g. successful for MCS0 while failed for MCS 9</a:t>
            </a:r>
          </a:p>
          <a:p>
            <a:pPr lvl="1">
              <a:spcBef>
                <a:spcPts val="600"/>
              </a:spcBef>
            </a:pPr>
            <a:r>
              <a:rPr lang="en-US" altLang="zh-CN" sz="1400" dirty="0" smtClean="0">
                <a:latin typeface="Times New Roman" panose="02020603050405020304" pitchFamily="18" charset="0"/>
                <a:ea typeface="楷体_GB2312" pitchFamily="49" charset="-122"/>
              </a:rPr>
              <a:t>E.g. successful for PPDU BW= 20MHz, while failed for PPDU BW = 160MHz</a:t>
            </a:r>
            <a:endParaRPr lang="en-US" altLang="zh-CN" sz="1400" dirty="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D</a:t>
            </a:r>
            <a:r>
              <a:rPr lang="en-US" dirty="0" smtClean="0"/>
              <a:t>iscussion of STR</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7" name="直接连接符 6"/>
          <p:cNvCxnSpPr/>
          <p:nvPr/>
        </p:nvCxnSpPr>
        <p:spPr>
          <a:xfrm>
            <a:off x="911225" y="6032500"/>
            <a:ext cx="7621587" cy="0"/>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文本框 1"/>
          <p:cNvSpPr txBox="1">
            <a:spLocks noChangeArrowheads="1"/>
          </p:cNvSpPr>
          <p:nvPr/>
        </p:nvSpPr>
        <p:spPr bwMode="auto">
          <a:xfrm>
            <a:off x="6518122" y="6123801"/>
            <a:ext cx="24609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200" dirty="0" smtClean="0"/>
              <a:t>Frequency gap between two links</a:t>
            </a:r>
            <a:endParaRPr lang="zh-CN" altLang="en-US" sz="1200" dirty="0"/>
          </a:p>
        </p:txBody>
      </p:sp>
      <p:sp>
        <p:nvSpPr>
          <p:cNvPr id="10" name="圆角矩形 9"/>
          <p:cNvSpPr/>
          <p:nvPr/>
        </p:nvSpPr>
        <p:spPr>
          <a:xfrm>
            <a:off x="930275" y="5418137"/>
            <a:ext cx="2305050" cy="587375"/>
          </a:xfrm>
          <a:prstGeom prst="roundRect">
            <a:avLst/>
          </a:prstGeom>
          <a:solidFill>
            <a:srgbClr val="85403B"/>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1200" dirty="0"/>
              <a:t>Non-STR</a:t>
            </a:r>
            <a:endParaRPr lang="zh-CN" altLang="en-US" sz="1200" dirty="0"/>
          </a:p>
        </p:txBody>
      </p:sp>
      <p:sp>
        <p:nvSpPr>
          <p:cNvPr id="11" name="圆角矩形 10"/>
          <p:cNvSpPr/>
          <p:nvPr/>
        </p:nvSpPr>
        <p:spPr>
          <a:xfrm>
            <a:off x="5443537" y="5416550"/>
            <a:ext cx="2305050" cy="587375"/>
          </a:xfrm>
          <a:prstGeom prst="roundRect">
            <a:avLst/>
          </a:prstGeom>
          <a:solidFill>
            <a:srgbClr val="92D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1200" dirty="0"/>
              <a:t>STR</a:t>
            </a:r>
            <a:endParaRPr lang="zh-CN" altLang="en-US" sz="1200" dirty="0"/>
          </a:p>
        </p:txBody>
      </p:sp>
      <p:sp>
        <p:nvSpPr>
          <p:cNvPr id="12" name="圆角矩形 11"/>
          <p:cNvSpPr/>
          <p:nvPr/>
        </p:nvSpPr>
        <p:spPr>
          <a:xfrm>
            <a:off x="3273425" y="5418137"/>
            <a:ext cx="2122487" cy="587375"/>
          </a:xfrm>
          <a:prstGeom prst="roundRect">
            <a:avLst/>
          </a:prstGeom>
          <a:solidFill>
            <a:schemeClr val="accent1">
              <a:lumMod val="9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1200" dirty="0"/>
              <a:t>STR or non-STR?</a:t>
            </a:r>
            <a:endParaRPr lang="zh-CN" altLang="en-US" sz="1200" dirty="0"/>
          </a:p>
        </p:txBody>
      </p:sp>
      <p:cxnSp>
        <p:nvCxnSpPr>
          <p:cNvPr id="13" name="直接连接符 12"/>
          <p:cNvCxnSpPr/>
          <p:nvPr/>
        </p:nvCxnSpPr>
        <p:spPr>
          <a:xfrm>
            <a:off x="3257550" y="5145087"/>
            <a:ext cx="0" cy="94773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a:off x="5426075" y="5084762"/>
            <a:ext cx="0" cy="94773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5" name="文本框 8"/>
          <p:cNvSpPr txBox="1">
            <a:spLocks noChangeArrowheads="1"/>
          </p:cNvSpPr>
          <p:nvPr/>
        </p:nvSpPr>
        <p:spPr bwMode="auto">
          <a:xfrm>
            <a:off x="2987675" y="6092825"/>
            <a:ext cx="4937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l-GR" altLang="zh-CN" sz="1400" dirty="0"/>
              <a:t> Δ</a:t>
            </a:r>
            <a:r>
              <a:rPr lang="en-US" altLang="zh-CN" sz="1400" dirty="0"/>
              <a:t>f1</a:t>
            </a:r>
            <a:endParaRPr lang="zh-CN" altLang="en-US" sz="1400" dirty="0"/>
          </a:p>
        </p:txBody>
      </p:sp>
      <p:sp>
        <p:nvSpPr>
          <p:cNvPr id="16" name="文本框 47"/>
          <p:cNvSpPr txBox="1">
            <a:spLocks noChangeArrowheads="1"/>
          </p:cNvSpPr>
          <p:nvPr/>
        </p:nvSpPr>
        <p:spPr bwMode="auto">
          <a:xfrm>
            <a:off x="5197475" y="6049962"/>
            <a:ext cx="4937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l-GR" altLang="zh-CN" sz="1400"/>
              <a:t> Δ</a:t>
            </a:r>
            <a:r>
              <a:rPr lang="en-US" altLang="zh-CN" sz="1400"/>
              <a:t>f2</a:t>
            </a:r>
            <a:endParaRPr lang="zh-CN" altLang="en-US" sz="1400"/>
          </a:p>
        </p:txBody>
      </p:sp>
    </p:spTree>
    <p:extLst>
      <p:ext uri="{BB962C8B-B14F-4D97-AF65-F5344CB8AC3E}">
        <p14:creationId xmlns:p14="http://schemas.microsoft.com/office/powerpoint/2010/main" val="21767959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Since it can not clearly indicate STR or non-STR, in order to solve this problem, it may needs to introduce a parameter to indicate the Cross </a:t>
            </a:r>
            <a:r>
              <a:rPr lang="en-US" altLang="zh-CN" sz="1800" dirty="0">
                <a:latin typeface="Times New Roman" panose="02020603050405020304" pitchFamily="18" charset="0"/>
                <a:ea typeface="楷体_GB2312" pitchFamily="49" charset="-122"/>
              </a:rPr>
              <a:t>L</a:t>
            </a:r>
            <a:r>
              <a:rPr lang="en-US" altLang="zh-CN" sz="1800" dirty="0" smtClean="0">
                <a:latin typeface="Times New Roman" panose="02020603050405020304" pitchFamily="18" charset="0"/>
                <a:ea typeface="楷体_GB2312" pitchFamily="49" charset="-122"/>
              </a:rPr>
              <a:t>ink </a:t>
            </a:r>
            <a:r>
              <a:rPr lang="en-US" altLang="zh-CN" sz="1800" dirty="0">
                <a:latin typeface="Times New Roman" panose="02020603050405020304" pitchFamily="18" charset="0"/>
                <a:ea typeface="楷体_GB2312" pitchFamily="49" charset="-122"/>
              </a:rPr>
              <a:t>I</a:t>
            </a:r>
            <a:r>
              <a:rPr lang="en-US" altLang="zh-CN" sz="1800" dirty="0" smtClean="0">
                <a:latin typeface="Times New Roman" panose="02020603050405020304" pitchFamily="18" charset="0"/>
                <a:ea typeface="楷体_GB2312" pitchFamily="49" charset="-122"/>
              </a:rPr>
              <a:t>nterference (CLI) level;</a:t>
            </a:r>
          </a:p>
          <a:p>
            <a:pPr>
              <a:spcBef>
                <a:spcPts val="600"/>
              </a:spcBef>
            </a:pPr>
            <a:r>
              <a:rPr lang="en-US" altLang="zh-CN" sz="1800" dirty="0" smtClean="0">
                <a:latin typeface="Times New Roman" panose="02020603050405020304" pitchFamily="18" charset="0"/>
                <a:ea typeface="楷体_GB2312" pitchFamily="49" charset="-122"/>
              </a:rPr>
              <a:t>Below is an example Cross Link Interference subfield.</a:t>
            </a: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Discussion of STR</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graphicFrame>
        <p:nvGraphicFramePr>
          <p:cNvPr id="7" name="表格 6"/>
          <p:cNvGraphicFramePr>
            <a:graphicFrameLocks noGrp="1"/>
          </p:cNvGraphicFramePr>
          <p:nvPr>
            <p:extLst>
              <p:ext uri="{D42A27DB-BD31-4B8C-83A1-F6EECF244321}">
                <p14:modId xmlns:p14="http://schemas.microsoft.com/office/powerpoint/2010/main" val="1565097209"/>
              </p:ext>
            </p:extLst>
          </p:nvPr>
        </p:nvGraphicFramePr>
        <p:xfrm>
          <a:off x="3013230" y="3581400"/>
          <a:ext cx="3114366" cy="2499360"/>
        </p:xfrm>
        <a:graphic>
          <a:graphicData uri="http://schemas.openxmlformats.org/drawingml/2006/table">
            <a:tbl>
              <a:tblPr firstRow="1" bandRow="1">
                <a:tableStyleId>{5C22544A-7EE6-4342-B048-85BDC9FD1C3A}</a:tableStyleId>
              </a:tblPr>
              <a:tblGrid>
                <a:gridCol w="1600200"/>
                <a:gridCol w="1514166"/>
              </a:tblGrid>
              <a:tr h="219075">
                <a:tc>
                  <a:txBody>
                    <a:bodyPr/>
                    <a:lstStyle/>
                    <a:p>
                      <a:pPr algn="ctr"/>
                      <a:r>
                        <a:rPr lang="en-US" altLang="zh-CN" sz="1100" dirty="0" smtClean="0"/>
                        <a:t>Cross link interference subfield</a:t>
                      </a:r>
                      <a:endParaRPr lang="zh-CN" altLang="en-US" sz="1100" dirty="0"/>
                    </a:p>
                  </a:txBody>
                  <a:tcPr/>
                </a:tc>
                <a:tc>
                  <a:txBody>
                    <a:bodyPr/>
                    <a:lstStyle/>
                    <a:p>
                      <a:pPr algn="ctr"/>
                      <a:r>
                        <a:rPr lang="en-US" altLang="zh-CN" sz="1100" dirty="0" smtClean="0"/>
                        <a:t>Meaning</a:t>
                      </a:r>
                      <a:r>
                        <a:rPr lang="en-US" altLang="zh-CN" sz="1100" baseline="0" dirty="0" smtClean="0"/>
                        <a:t> </a:t>
                      </a:r>
                      <a:endParaRPr lang="zh-CN" altLang="en-US" sz="1100" dirty="0"/>
                    </a:p>
                  </a:txBody>
                  <a:tcPr/>
                </a:tc>
              </a:tr>
              <a:tr h="219075">
                <a:tc>
                  <a:txBody>
                    <a:bodyPr/>
                    <a:lstStyle/>
                    <a:p>
                      <a:pPr algn="ctr"/>
                      <a:r>
                        <a:rPr lang="en-US" altLang="zh-CN" sz="1100" dirty="0" smtClean="0"/>
                        <a:t>0</a:t>
                      </a:r>
                      <a:endParaRPr lang="zh-CN" altLang="en-US" sz="1100" dirty="0"/>
                    </a:p>
                  </a:txBody>
                  <a:tcPr/>
                </a:tc>
                <a:tc>
                  <a:txBody>
                    <a:bodyPr/>
                    <a:lstStyle/>
                    <a:p>
                      <a:pPr algn="ctr"/>
                      <a:r>
                        <a:rPr lang="en-US" altLang="zh-CN" sz="1100" dirty="0" smtClean="0"/>
                        <a:t>&lt;-82dBm</a:t>
                      </a:r>
                      <a:endParaRPr lang="zh-CN" altLang="en-US" sz="1100" dirty="0"/>
                    </a:p>
                  </a:txBody>
                  <a:tcPr/>
                </a:tc>
              </a:tr>
              <a:tr h="219075">
                <a:tc>
                  <a:txBody>
                    <a:bodyPr/>
                    <a:lstStyle/>
                    <a:p>
                      <a:pPr algn="ctr"/>
                      <a:r>
                        <a:rPr lang="en-US" altLang="zh-CN" sz="1100" dirty="0" smtClean="0"/>
                        <a:t>1</a:t>
                      </a:r>
                      <a:endParaRPr lang="zh-CN" altLang="en-US" sz="1100" dirty="0"/>
                    </a:p>
                  </a:txBody>
                  <a:tcPr/>
                </a:tc>
                <a:tc>
                  <a:txBody>
                    <a:bodyPr/>
                    <a:lstStyle/>
                    <a:p>
                      <a:pPr algn="ctr"/>
                      <a:r>
                        <a:rPr lang="en-US" altLang="zh-CN" sz="1100" dirty="0" smtClean="0"/>
                        <a:t>[-82, -79)</a:t>
                      </a:r>
                      <a:r>
                        <a:rPr lang="en-US" altLang="zh-CN" sz="1100" dirty="0" err="1" smtClean="0"/>
                        <a:t>dBm</a:t>
                      </a:r>
                      <a:endParaRPr lang="zh-CN" altLang="en-US" sz="1100" dirty="0"/>
                    </a:p>
                  </a:txBody>
                  <a:tcPr/>
                </a:tc>
              </a:tr>
              <a:tr h="219075">
                <a:tc>
                  <a:txBody>
                    <a:bodyPr/>
                    <a:lstStyle/>
                    <a:p>
                      <a:pPr algn="ctr"/>
                      <a:r>
                        <a:rPr lang="en-US" altLang="zh-CN" sz="1100" dirty="0" smtClean="0"/>
                        <a:t>2</a:t>
                      </a:r>
                      <a:endParaRPr lang="zh-CN" altLang="en-US" sz="1100" dirty="0"/>
                    </a:p>
                  </a:txBody>
                  <a:tcPr/>
                </a:tc>
                <a:tc>
                  <a:txBody>
                    <a:bodyPr/>
                    <a:lstStyle/>
                    <a:p>
                      <a:pPr algn="ctr"/>
                      <a:r>
                        <a:rPr lang="en-US" altLang="zh-CN" sz="1100" dirty="0" smtClean="0"/>
                        <a:t>[-79, -76)</a:t>
                      </a:r>
                      <a:r>
                        <a:rPr lang="en-US" altLang="zh-CN" sz="1100" dirty="0" err="1" smtClean="0"/>
                        <a:t>dBm</a:t>
                      </a:r>
                      <a:endParaRPr lang="zh-CN" altLang="en-US" sz="1100" dirty="0"/>
                    </a:p>
                  </a:txBody>
                  <a:tcPr/>
                </a:tc>
              </a:tr>
              <a:tr h="219075">
                <a:tc>
                  <a:txBody>
                    <a:bodyPr/>
                    <a:lstStyle/>
                    <a:p>
                      <a:pPr algn="ctr"/>
                      <a:r>
                        <a:rPr lang="en-US" altLang="zh-CN" sz="1100" dirty="0" smtClean="0"/>
                        <a:t>3</a:t>
                      </a:r>
                      <a:endParaRPr lang="zh-CN" altLang="en-US" sz="1100" dirty="0"/>
                    </a:p>
                  </a:txBody>
                  <a:tcPr/>
                </a:tc>
                <a:tc>
                  <a:txBody>
                    <a:bodyPr/>
                    <a:lstStyle/>
                    <a:p>
                      <a:pPr algn="ctr"/>
                      <a:r>
                        <a:rPr lang="en-US" altLang="zh-CN" sz="1100" dirty="0" smtClean="0"/>
                        <a:t>[-76, -73)</a:t>
                      </a:r>
                      <a:r>
                        <a:rPr lang="en-US" altLang="zh-CN" sz="1100" dirty="0" err="1" smtClean="0"/>
                        <a:t>dBm</a:t>
                      </a:r>
                      <a:endParaRPr lang="zh-CN" altLang="en-US" sz="1100" dirty="0"/>
                    </a:p>
                  </a:txBody>
                  <a:tcPr/>
                </a:tc>
              </a:tr>
              <a:tr h="219075">
                <a:tc>
                  <a:txBody>
                    <a:bodyPr/>
                    <a:lstStyle/>
                    <a:p>
                      <a:pPr algn="ctr"/>
                      <a:r>
                        <a:rPr lang="en-US" altLang="zh-CN" sz="1100" dirty="0" smtClean="0"/>
                        <a:t>…</a:t>
                      </a:r>
                      <a:endParaRPr lang="zh-CN" altLang="en-US" sz="1100" dirty="0"/>
                    </a:p>
                  </a:txBody>
                  <a:tcPr/>
                </a:tc>
                <a:tc>
                  <a:txBody>
                    <a:bodyPr/>
                    <a:lstStyle/>
                    <a:p>
                      <a:pPr algn="ctr"/>
                      <a:r>
                        <a:rPr lang="en-US" altLang="zh-CN" sz="1100" dirty="0" smtClean="0"/>
                        <a:t>…</a:t>
                      </a:r>
                      <a:endParaRPr lang="zh-CN" altLang="en-US" sz="1100" dirty="0"/>
                    </a:p>
                  </a:txBody>
                  <a:tcPr/>
                </a:tc>
              </a:tr>
              <a:tr h="219075">
                <a:tc>
                  <a:txBody>
                    <a:bodyPr/>
                    <a:lstStyle/>
                    <a:p>
                      <a:pPr algn="ctr"/>
                      <a:r>
                        <a:rPr lang="en-US" altLang="zh-CN" sz="1100" dirty="0" smtClean="0"/>
                        <a:t>…</a:t>
                      </a:r>
                      <a:endParaRPr lang="zh-CN" altLang="en-US" sz="1100" dirty="0"/>
                    </a:p>
                  </a:txBody>
                  <a:tcPr/>
                </a:tc>
                <a:tc>
                  <a:txBody>
                    <a:bodyPr/>
                    <a:lstStyle/>
                    <a:p>
                      <a:pPr algn="ctr"/>
                      <a:r>
                        <a:rPr lang="en-US" altLang="zh-CN" sz="1100" dirty="0" smtClean="0"/>
                        <a:t>…</a:t>
                      </a:r>
                      <a:endParaRPr lang="zh-CN" altLang="en-US" sz="1100" dirty="0"/>
                    </a:p>
                  </a:txBody>
                  <a:tcPr/>
                </a:tc>
              </a:tr>
              <a:tr h="219075">
                <a:tc>
                  <a:txBody>
                    <a:bodyPr/>
                    <a:lstStyle/>
                    <a:p>
                      <a:pPr algn="ctr"/>
                      <a:r>
                        <a:rPr lang="en-US" altLang="zh-CN" sz="1100" dirty="0" smtClean="0"/>
                        <a:t>14</a:t>
                      </a:r>
                      <a:endParaRPr lang="zh-CN" altLang="en-US" sz="11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t>[-43, -40)</a:t>
                      </a:r>
                      <a:r>
                        <a:rPr lang="en-US" altLang="zh-CN" sz="1100" dirty="0" err="1" smtClean="0"/>
                        <a:t>dBm</a:t>
                      </a:r>
                      <a:endParaRPr lang="zh-CN" altLang="en-US" sz="1100" dirty="0" smtClean="0"/>
                    </a:p>
                  </a:txBody>
                  <a:tcPr/>
                </a:tc>
              </a:tr>
              <a:tr h="219075">
                <a:tc>
                  <a:txBody>
                    <a:bodyPr/>
                    <a:lstStyle/>
                    <a:p>
                      <a:pPr algn="ctr"/>
                      <a:r>
                        <a:rPr lang="en-US" altLang="zh-CN" sz="1100" dirty="0" smtClean="0"/>
                        <a:t>15</a:t>
                      </a:r>
                      <a:endParaRPr lang="zh-CN" altLang="en-US" sz="11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t>&gt;=-40dBm </a:t>
                      </a:r>
                      <a:endParaRPr lang="zh-CN" altLang="en-US" sz="1100" dirty="0" smtClean="0"/>
                    </a:p>
                  </a:txBody>
                  <a:tcPr/>
                </a:tc>
              </a:tr>
            </a:tbl>
          </a:graphicData>
        </a:graphic>
      </p:graphicFrame>
    </p:spTree>
    <p:extLst>
      <p:ext uri="{BB962C8B-B14F-4D97-AF65-F5344CB8AC3E}">
        <p14:creationId xmlns:p14="http://schemas.microsoft.com/office/powerpoint/2010/main" val="41713934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The CLI will affected by the TX power in link1, Bandwidth in link1 and Bandwidth in link2;</a:t>
            </a:r>
          </a:p>
          <a:p>
            <a:pPr>
              <a:spcBef>
                <a:spcPts val="600"/>
              </a:spcBef>
            </a:pPr>
            <a:r>
              <a:rPr lang="en-US" altLang="zh-CN" sz="1800" dirty="0" smtClean="0">
                <a:latin typeface="Times New Roman" panose="02020603050405020304" pitchFamily="18" charset="0"/>
                <a:ea typeface="楷体_GB2312" pitchFamily="49" charset="-122"/>
              </a:rPr>
              <a:t>TX power may changes per PPDU, and most frames don’t carry a TX power indication, so it is better only consider max (or fixed) TX power when measure CLI;</a:t>
            </a:r>
            <a:endParaRPr lang="en-US" altLang="zh-CN" sz="1400" dirty="0" smtClean="0">
              <a:latin typeface="Times New Roman" panose="02020603050405020304" pitchFamily="18" charset="0"/>
              <a:ea typeface="楷体_GB2312" pitchFamily="49" charset="-122"/>
            </a:endParaRPr>
          </a:p>
          <a:p>
            <a:pPr>
              <a:spcBef>
                <a:spcPts val="600"/>
              </a:spcBef>
            </a:pPr>
            <a:r>
              <a:rPr lang="en-US" altLang="zh-CN" sz="1800" dirty="0" smtClean="0">
                <a:latin typeface="Times New Roman" panose="02020603050405020304" pitchFamily="18" charset="0"/>
                <a:ea typeface="楷体_GB2312" pitchFamily="49" charset="-122"/>
              </a:rPr>
              <a:t>Bandwidth is a factor that could be considered when measure CLI</a:t>
            </a:r>
          </a:p>
          <a:p>
            <a:pPr lvl="1">
              <a:spcBef>
                <a:spcPts val="600"/>
              </a:spcBef>
            </a:pPr>
            <a:r>
              <a:rPr lang="en-US" altLang="zh-CN" sz="1400" dirty="0" smtClean="0">
                <a:latin typeface="Times New Roman" panose="02020603050405020304" pitchFamily="18" charset="0"/>
                <a:ea typeface="楷体_GB2312" pitchFamily="49" charset="-122"/>
              </a:rPr>
              <a:t>In 11be, Bandwidth can changes between 20MHz and 320MHz, it will greatly changes the frequency gap between two links, as well as the power spectral density. So it will greatly affect the CLI measurement;</a:t>
            </a:r>
          </a:p>
          <a:p>
            <a:pPr lvl="1">
              <a:spcBef>
                <a:spcPts val="600"/>
              </a:spcBef>
            </a:pPr>
            <a:r>
              <a:rPr lang="en-US" altLang="zh-CN" sz="1400" dirty="0" smtClean="0">
                <a:latin typeface="Times New Roman" panose="02020603050405020304" pitchFamily="18" charset="0"/>
                <a:ea typeface="楷体_GB2312" pitchFamily="49" charset="-122"/>
              </a:rPr>
              <a:t>The STA may changes it bandwidth during operation, e.g. through OMI; </a:t>
            </a: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7</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How to Measure CLI</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41714220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Opt 1: CLI measured for [operating bandwidth in link1, operating bandwidth in link2];</a:t>
            </a:r>
          </a:p>
          <a:p>
            <a:pPr lvl="1">
              <a:spcBef>
                <a:spcPts val="600"/>
              </a:spcBef>
            </a:pPr>
            <a:r>
              <a:rPr lang="en-US" altLang="zh-CN" sz="1400" dirty="0" smtClean="0">
                <a:latin typeface="Times New Roman" panose="02020603050405020304" pitchFamily="18" charset="0"/>
                <a:ea typeface="楷体_GB2312" pitchFamily="49" charset="-122"/>
              </a:rPr>
              <a:t>Pros: Single CLI value, overhead is low</a:t>
            </a:r>
          </a:p>
          <a:p>
            <a:pPr lvl="1">
              <a:spcBef>
                <a:spcPts val="600"/>
              </a:spcBef>
            </a:pPr>
            <a:r>
              <a:rPr lang="en-US" altLang="zh-CN" sz="1400" dirty="0" smtClean="0">
                <a:latin typeface="Times New Roman" panose="02020603050405020304" pitchFamily="18" charset="0"/>
                <a:ea typeface="楷体_GB2312" pitchFamily="49" charset="-122"/>
              </a:rPr>
              <a:t>Cons: Need to update once operating channel changes in either of the two links</a:t>
            </a:r>
          </a:p>
          <a:p>
            <a:pPr>
              <a:spcBef>
                <a:spcPts val="600"/>
              </a:spcBef>
            </a:pPr>
            <a:endParaRPr lang="en-US" altLang="zh-CN" sz="1800" dirty="0" smtClean="0">
              <a:latin typeface="Times New Roman" panose="02020603050405020304" pitchFamily="18" charset="0"/>
              <a:ea typeface="楷体_GB2312" pitchFamily="49" charset="-122"/>
            </a:endParaRPr>
          </a:p>
          <a:p>
            <a:pPr>
              <a:spcBef>
                <a:spcPts val="600"/>
              </a:spcBef>
            </a:pPr>
            <a:r>
              <a:rPr lang="en-US" altLang="zh-CN" sz="1800" dirty="0" smtClean="0">
                <a:latin typeface="Times New Roman" panose="02020603050405020304" pitchFamily="18" charset="0"/>
                <a:ea typeface="楷体_GB2312" pitchFamily="49" charset="-122"/>
              </a:rPr>
              <a:t>Opt 2: multiple CLI measured </a:t>
            </a:r>
            <a:r>
              <a:rPr lang="en-US" altLang="zh-CN" sz="1800" dirty="0">
                <a:latin typeface="Times New Roman" panose="02020603050405020304" pitchFamily="18" charset="0"/>
                <a:ea typeface="楷体_GB2312" pitchFamily="49" charset="-122"/>
              </a:rPr>
              <a:t>for </a:t>
            </a:r>
            <a:r>
              <a:rPr lang="en-US" altLang="zh-CN" sz="1800" dirty="0" smtClean="0">
                <a:latin typeface="Times New Roman" panose="02020603050405020304" pitchFamily="18" charset="0"/>
                <a:ea typeface="楷体_GB2312" pitchFamily="49" charset="-122"/>
              </a:rPr>
              <a:t>each combination of [bandwidth </a:t>
            </a:r>
            <a:r>
              <a:rPr lang="en-US" altLang="zh-CN" sz="1800" dirty="0">
                <a:latin typeface="Times New Roman" panose="02020603050405020304" pitchFamily="18" charset="0"/>
                <a:ea typeface="楷体_GB2312" pitchFamily="49" charset="-122"/>
              </a:rPr>
              <a:t>in link1, </a:t>
            </a:r>
            <a:r>
              <a:rPr lang="en-US" altLang="zh-CN" sz="1800" dirty="0" smtClean="0">
                <a:latin typeface="Times New Roman" panose="02020603050405020304" pitchFamily="18" charset="0"/>
                <a:ea typeface="楷体_GB2312" pitchFamily="49" charset="-122"/>
              </a:rPr>
              <a:t>bandwidth </a:t>
            </a:r>
            <a:r>
              <a:rPr lang="en-US" altLang="zh-CN" sz="1800" dirty="0">
                <a:latin typeface="Times New Roman" panose="02020603050405020304" pitchFamily="18" charset="0"/>
                <a:ea typeface="楷体_GB2312" pitchFamily="49" charset="-122"/>
              </a:rPr>
              <a:t>in link2] </a:t>
            </a:r>
            <a:endParaRPr lang="en-US" altLang="zh-CN" sz="1800" dirty="0" smtClean="0">
              <a:latin typeface="Times New Roman" panose="02020603050405020304" pitchFamily="18" charset="0"/>
              <a:ea typeface="楷体_GB2312" pitchFamily="49" charset="-122"/>
            </a:endParaRPr>
          </a:p>
          <a:p>
            <a:pPr lvl="1">
              <a:spcBef>
                <a:spcPts val="600"/>
              </a:spcBef>
            </a:pPr>
            <a:r>
              <a:rPr lang="en-US" altLang="zh-CN" sz="1400" dirty="0" smtClean="0">
                <a:latin typeface="Times New Roman" panose="02020603050405020304" pitchFamily="18" charset="0"/>
                <a:ea typeface="楷体_GB2312" pitchFamily="49" charset="-122"/>
              </a:rPr>
              <a:t>Pros: Doesn’t </a:t>
            </a:r>
            <a:r>
              <a:rPr lang="en-US" altLang="zh-CN" sz="1400" dirty="0">
                <a:latin typeface="Times New Roman" panose="02020603050405020304" pitchFamily="18" charset="0"/>
                <a:ea typeface="楷体_GB2312" pitchFamily="49" charset="-122"/>
              </a:rPr>
              <a:t>need to update when operating channel changes</a:t>
            </a:r>
          </a:p>
          <a:p>
            <a:pPr lvl="1">
              <a:spcBef>
                <a:spcPts val="600"/>
              </a:spcBef>
            </a:pPr>
            <a:r>
              <a:rPr lang="en-US" altLang="zh-CN" sz="1400" dirty="0" smtClean="0">
                <a:latin typeface="Times New Roman" panose="02020603050405020304" pitchFamily="18" charset="0"/>
                <a:ea typeface="楷体_GB2312" pitchFamily="49" charset="-122"/>
              </a:rPr>
              <a:t>Cons: larger overhead compare to Opt1</a:t>
            </a:r>
          </a:p>
          <a:p>
            <a:pPr>
              <a:spcBef>
                <a:spcPts val="600"/>
              </a:spcBef>
            </a:pPr>
            <a:endParaRPr lang="en-US" altLang="zh-CN" sz="1800" dirty="0">
              <a:latin typeface="Times New Roman" panose="02020603050405020304" pitchFamily="18" charset="0"/>
              <a:ea typeface="楷体_GB2312" pitchFamily="49" charset="-122"/>
            </a:endParaRPr>
          </a:p>
          <a:p>
            <a:pPr>
              <a:spcBef>
                <a:spcPts val="600"/>
              </a:spcBef>
            </a:pPr>
            <a:r>
              <a:rPr lang="en-US" altLang="zh-CN" sz="1800" dirty="0" smtClean="0">
                <a:latin typeface="Times New Roman" panose="02020603050405020304" pitchFamily="18" charset="0"/>
                <a:ea typeface="楷体_GB2312" pitchFamily="49" charset="-122"/>
              </a:rPr>
              <a:t>The CLI could report during the association phase, since it may just report one time, the signaling overhead is not a big burden. </a:t>
            </a:r>
          </a:p>
          <a:p>
            <a:pPr lvl="1">
              <a:spcBef>
                <a:spcPts val="600"/>
              </a:spcBef>
            </a:pPr>
            <a:endParaRPr lang="en-US" altLang="zh-CN" sz="1400" dirty="0">
              <a:latin typeface="Times New Roman" panose="02020603050405020304" pitchFamily="18" charset="0"/>
              <a:ea typeface="楷体_GB2312" pitchFamily="49" charset="-122"/>
            </a:endParaRPr>
          </a:p>
          <a:p>
            <a:pPr marL="457200" lvl="1" indent="0">
              <a:spcBef>
                <a:spcPts val="600"/>
              </a:spcBef>
              <a:buNone/>
            </a:pPr>
            <a:r>
              <a:rPr lang="en-US" altLang="zh-CN" sz="1400" dirty="0" smtClean="0">
                <a:latin typeface="Times New Roman" panose="02020603050405020304" pitchFamily="18" charset="0"/>
                <a:ea typeface="楷体_GB2312" pitchFamily="49" charset="-122"/>
              </a:rPr>
              <a:t>	</a:t>
            </a:r>
          </a:p>
          <a:p>
            <a:pPr lvl="1">
              <a:spcBef>
                <a:spcPts val="600"/>
              </a:spcBef>
            </a:pPr>
            <a:endParaRPr lang="en-US" altLang="zh-CN" sz="1400" dirty="0" smtClean="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8</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How to Measure CLI</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35068238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Opt 1: replace STR indication</a:t>
            </a:r>
          </a:p>
          <a:p>
            <a:pPr lvl="1">
              <a:spcBef>
                <a:spcPts val="600"/>
              </a:spcBef>
            </a:pPr>
            <a:r>
              <a:rPr lang="en-US" altLang="zh-CN" sz="1400" dirty="0" smtClean="0">
                <a:latin typeface="Times New Roman" panose="02020603050405020304" pitchFamily="18" charset="0"/>
                <a:ea typeface="楷体_GB2312" pitchFamily="49" charset="-122"/>
              </a:rPr>
              <a:t>May need AP to broadcast a CLI threshold (or defined the threshold in spec) to determine STR or non-STR</a:t>
            </a:r>
          </a:p>
          <a:p>
            <a:pPr lvl="1">
              <a:spcBef>
                <a:spcPts val="600"/>
              </a:spcBef>
            </a:pPr>
            <a:endParaRPr lang="en-US" altLang="zh-CN" sz="1400" dirty="0">
              <a:latin typeface="Times New Roman" panose="02020603050405020304" pitchFamily="18" charset="0"/>
              <a:ea typeface="楷体_GB2312" pitchFamily="49" charset="-122"/>
            </a:endParaRPr>
          </a:p>
          <a:p>
            <a:pPr>
              <a:spcBef>
                <a:spcPts val="600"/>
              </a:spcBef>
            </a:pPr>
            <a:r>
              <a:rPr lang="en-US" altLang="zh-CN" sz="1800" dirty="0" smtClean="0">
                <a:latin typeface="Times New Roman" panose="02020603050405020304" pitchFamily="18" charset="0"/>
                <a:ea typeface="楷体_GB2312" pitchFamily="49" charset="-122"/>
              </a:rPr>
              <a:t>Opt 2: CLI + STR</a:t>
            </a:r>
          </a:p>
          <a:p>
            <a:pPr lvl="1">
              <a:spcBef>
                <a:spcPts val="600"/>
              </a:spcBef>
            </a:pPr>
            <a:r>
              <a:rPr lang="en-US" altLang="zh-CN" sz="1400" dirty="0" smtClean="0">
                <a:latin typeface="Times New Roman" panose="02020603050405020304" pitchFamily="18" charset="0"/>
                <a:ea typeface="楷体_GB2312" pitchFamily="49" charset="-122"/>
              </a:rPr>
              <a:t>A non-AP MLD determines it is STR or non-STR by itself</a:t>
            </a:r>
          </a:p>
          <a:p>
            <a:pPr lvl="1">
              <a:spcBef>
                <a:spcPts val="600"/>
              </a:spcBef>
            </a:pPr>
            <a:r>
              <a:rPr lang="en-US" altLang="zh-CN" sz="1400" dirty="0" smtClean="0">
                <a:latin typeface="Times New Roman" panose="02020603050405020304" pitchFamily="18" charset="0"/>
                <a:ea typeface="楷体_GB2312" pitchFamily="49" charset="-122"/>
              </a:rPr>
              <a:t>Suggest to indicate as non-STR when PPDU reception will be blocked under at lease some parameter setting</a:t>
            </a:r>
          </a:p>
          <a:p>
            <a:pPr lvl="1">
              <a:spcBef>
                <a:spcPts val="600"/>
              </a:spcBef>
            </a:pPr>
            <a:r>
              <a:rPr lang="en-US" altLang="zh-CN" sz="1400" dirty="0" smtClean="0">
                <a:latin typeface="Times New Roman" panose="02020603050405020304" pitchFamily="18" charset="0"/>
                <a:ea typeface="楷体_GB2312" pitchFamily="49" charset="-122"/>
              </a:rPr>
              <a:t>CLI information can help AP MLD to make the scheduling or channel access more flexible</a:t>
            </a: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9</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Relationship between CLI and STR</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389175118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104984</TotalTime>
  <Words>1981</Words>
  <Application>Microsoft Office PowerPoint</Application>
  <PresentationFormat>全屏显示(4:3)</PresentationFormat>
  <Paragraphs>254</Paragraphs>
  <Slides>17</Slides>
  <Notes>2</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17</vt:i4>
      </vt:variant>
    </vt:vector>
  </HeadingPairs>
  <TitlesOfParts>
    <vt:vector size="25" baseType="lpstr">
      <vt:lpstr>Qualcomm Office Regular</vt:lpstr>
      <vt:lpstr>Qualcomm Regular</vt:lpstr>
      <vt:lpstr>楷体_GB2312</vt:lpstr>
      <vt:lpstr>宋体</vt:lpstr>
      <vt:lpstr>Arial</vt:lpstr>
      <vt:lpstr>Times New Roman</vt:lpstr>
      <vt:lpstr>Wingdings</vt:lpstr>
      <vt:lpstr>802-11-Submission</vt:lpstr>
      <vt:lpstr>Discussion about STR Capabilities Indication</vt:lpstr>
      <vt:lpstr>Background</vt:lpstr>
      <vt:lpstr>Directionality of STR Capabilities</vt:lpstr>
      <vt:lpstr>Directionality of STR Capabilities</vt:lpstr>
      <vt:lpstr>Discussion of STR</vt:lpstr>
      <vt:lpstr>Discussion of STR</vt:lpstr>
      <vt:lpstr>How to Measure CLI</vt:lpstr>
      <vt:lpstr>How to Measure CLI</vt:lpstr>
      <vt:lpstr>Relationship between CLI and STR</vt:lpstr>
      <vt:lpstr>An Example of how to use CLI</vt:lpstr>
      <vt:lpstr>Summary</vt:lpstr>
      <vt:lpstr>Reference</vt:lpstr>
      <vt:lpstr>Straw Poll 1</vt:lpstr>
      <vt:lpstr>Straw Poll 2</vt:lpstr>
      <vt:lpstr>Background for SP3</vt:lpstr>
      <vt:lpstr>Background for SP3</vt:lpstr>
      <vt:lpstr>Straw Poll 3</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alicel@qti.qualcomm.com</dc:creator>
  <cp:lastModifiedBy>Liyunbo</cp:lastModifiedBy>
  <cp:revision>2130</cp:revision>
  <cp:lastPrinted>1998-02-10T13:28:06Z</cp:lastPrinted>
  <dcterms:created xsi:type="dcterms:W3CDTF">2004-12-02T14:01:45Z</dcterms:created>
  <dcterms:modified xsi:type="dcterms:W3CDTF">2020-10-20T07:39:06Z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(3)bqmuTjCk7YbZs6kcAuM4kkC8iNxj4hCtD6r8QiU7L6O+0PkLsxtB9tc4vYSMdNyuy3EuBE5m
+GcGiUizfj2CtXENIUTWIFdpowCCxjyZnJKqaaQka3MlibrNNCDSYikBORyN6snhOAnVmqIN
ey9+u2WtNOi8XGJM78j1p/wkwYwo/s8JYJKHHVCxTtiNMQ03Azc7Qlki9gWgGg30s0Ni7znU
DYe7UG0Nnxo4+9xw1s</vt:lpwstr>
  </property>
  <property fmtid="{D5CDD505-2E9C-101B-9397-08002B2CF9AE}" pid="4" name="_2015_ms_pID_7253431">
    <vt:lpwstr>anJupp/8gmAsR9hbalLwcC//JyyIidOIyPdk0mbCYQ1kWRrlPO6Tnx
KV//pK8PbD++lHWlNYFH3VGhed+p4h/tGbD25iVMwr5XVwrVfP/zw9Zr40PejqYWNgBSSkVQ
1ffG0xkWZ4nBOvus5tn5DsiPMU3zQsPbuCylq47bEq8AFu8/zBEHxxIlhEF77gPPM6hyigbi
LyQ4Mf1kO5LsSibFDytlg1Ly77Y/pe1rdVWA</vt:lpwstr>
  </property>
  <property fmtid="{D5CDD505-2E9C-101B-9397-08002B2CF9AE}" pid="5" name="_2015_ms_pID_7253432">
    <vt:lpwstr>TjgDuFIbskZr8DlcY/Uzg6E=</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1602213276</vt:lpwstr>
  </property>
</Properties>
</file>