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910" r:id="rId3"/>
    <p:sldId id="958" r:id="rId4"/>
    <p:sldId id="977" r:id="rId5"/>
    <p:sldId id="978" r:id="rId6"/>
    <p:sldId id="980" r:id="rId7"/>
    <p:sldId id="982" r:id="rId8"/>
    <p:sldId id="984" r:id="rId9"/>
    <p:sldId id="981" r:id="rId10"/>
    <p:sldId id="985" r:id="rId11"/>
    <p:sldId id="949" r:id="rId12"/>
    <p:sldId id="989" r:id="rId13"/>
    <p:sldId id="933" r:id="rId14"/>
    <p:sldId id="986" r:id="rId15"/>
    <p:sldId id="988"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43" autoAdjust="0"/>
  </p:normalViewPr>
  <p:slideViewPr>
    <p:cSldViewPr>
      <p:cViewPr varScale="1">
        <p:scale>
          <a:sx n="116" d="100"/>
          <a:sy n="116" d="100"/>
        </p:scale>
        <p:origin x="217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2470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802.11-20/0921r2</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Discussion about STR Capabilities Indication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2020-06-20</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4165525052"/>
              </p:ext>
            </p:extLst>
          </p:nvPr>
        </p:nvGraphicFramePr>
        <p:xfrm>
          <a:off x="1152525" y="2998720"/>
          <a:ext cx="7391400" cy="228041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Meihong</a:t>
                      </a:r>
                      <a:r>
                        <a:rPr lang="en-US" sz="1100" kern="1200" dirty="0" smtClean="0">
                          <a:solidFill>
                            <a:schemeClr val="dk1"/>
                          </a:solidFill>
                          <a:latin typeface="+mn-lt"/>
                          <a:ea typeface="+mn-ea"/>
                          <a:cs typeface="+mn-cs"/>
                        </a:rPr>
                        <a:t> Zhang</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below example, the non-AP MLD reports CLIs for each combination of bandwidth in two links;</a:t>
            </a:r>
          </a:p>
          <a:p>
            <a:pPr>
              <a:spcBef>
                <a:spcPts val="600"/>
              </a:spcBef>
            </a:pPr>
            <a:r>
              <a:rPr lang="en-US" altLang="zh-CN" sz="1800" dirty="0" smtClean="0">
                <a:latin typeface="Times New Roman" panose="02020603050405020304" pitchFamily="18" charset="0"/>
                <a:ea typeface="楷体_GB2312" pitchFamily="49" charset="-122"/>
              </a:rPr>
              <a:t>Base on the CLI values, if AP MLD constrain the bandwidth of one link not larger than 20MH, it will be STR for the two links for this non-AP MLD;</a:t>
            </a:r>
          </a:p>
          <a:p>
            <a:pPr lvl="1">
              <a:spcBef>
                <a:spcPts val="600"/>
              </a:spcBef>
            </a:pPr>
            <a:r>
              <a:rPr lang="en-US" altLang="zh-CN" sz="1000" dirty="0" smtClean="0">
                <a:latin typeface="Times New Roman" panose="02020603050405020304" pitchFamily="18" charset="0"/>
                <a:ea typeface="楷体_GB2312" pitchFamily="49" charset="-122"/>
              </a:rPr>
              <a:t>AP MLD can treat this non-AP MLD as STR MLD, once it use an bandwidth or RU that is equal or less than 20MHz.</a:t>
            </a:r>
          </a:p>
          <a:p>
            <a:pPr lvl="1">
              <a:spcBef>
                <a:spcPts val="600"/>
              </a:spcBef>
            </a:pPr>
            <a:r>
              <a:rPr lang="en-US" altLang="zh-CN" sz="1000" dirty="0" smtClean="0">
                <a:latin typeface="Times New Roman" panose="02020603050405020304" pitchFamily="18" charset="0"/>
                <a:ea typeface="楷体_GB2312" pitchFamily="49" charset="-122"/>
              </a:rPr>
              <a:t>When AP MLD choose the bandwidth in link2 according the PPDU bandwidth in link1, it can get more extra flexibility. E.G. if 40MHz is used in link1, AP MLD can treat non-AP MLD as STR MLD if it constrain the bandwidth (or RU) within 40MHz in link2.</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An Example of how to use CLI</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3" name="表格 2"/>
          <p:cNvGraphicFramePr>
            <a:graphicFrameLocks noGrp="1"/>
          </p:cNvGraphicFramePr>
          <p:nvPr>
            <p:extLst>
              <p:ext uri="{D42A27DB-BD31-4B8C-83A1-F6EECF244321}">
                <p14:modId xmlns:p14="http://schemas.microsoft.com/office/powerpoint/2010/main" val="3978460757"/>
              </p:ext>
            </p:extLst>
          </p:nvPr>
        </p:nvGraphicFramePr>
        <p:xfrm>
          <a:off x="1119082" y="4315254"/>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zh-CN" altLang="en-US" sz="1400" dirty="0"/>
                    </a:p>
                  </a:txBody>
                  <a:tcPr/>
                </a:tc>
                <a:tc>
                  <a:txBody>
                    <a:bodyPr/>
                    <a:lstStyle/>
                    <a:p>
                      <a:r>
                        <a:rPr lang="en-US" altLang="zh-CN" sz="1400" dirty="0" smtClean="0"/>
                        <a:t>20MHz</a:t>
                      </a:r>
                      <a:endParaRPr lang="zh-CN" altLang="en-US" sz="1400" dirty="0"/>
                    </a:p>
                  </a:txBody>
                  <a:tcPr/>
                </a:tc>
                <a:tc>
                  <a:txBody>
                    <a:bodyPr/>
                    <a:lstStyle/>
                    <a:p>
                      <a:r>
                        <a:rPr lang="en-US" altLang="zh-CN" sz="1400" dirty="0" smtClean="0"/>
                        <a:t>40MHz</a:t>
                      </a:r>
                      <a:endParaRPr lang="zh-CN" altLang="en-US" sz="1400" dirty="0"/>
                    </a:p>
                  </a:txBody>
                  <a:tcPr/>
                </a:tc>
                <a:tc>
                  <a:txBody>
                    <a:bodyPr/>
                    <a:lstStyle/>
                    <a:p>
                      <a:r>
                        <a:rPr lang="en-US" altLang="zh-CN" sz="1400" dirty="0" smtClean="0"/>
                        <a:t>80MHz</a:t>
                      </a:r>
                      <a:endParaRPr lang="zh-CN" altLang="en-US" sz="1400" dirty="0"/>
                    </a:p>
                  </a:txBody>
                  <a:tcPr/>
                </a:tc>
                <a:tc>
                  <a:txBody>
                    <a:bodyPr/>
                    <a:lstStyle/>
                    <a:p>
                      <a:r>
                        <a:rPr lang="en-US" altLang="zh-CN" sz="1400" dirty="0" smtClean="0"/>
                        <a:t>160MHz</a:t>
                      </a:r>
                      <a:endParaRPr lang="zh-CN" altLang="en-US" sz="1400" dirty="0"/>
                    </a:p>
                  </a:txBody>
                  <a:tcPr/>
                </a:tc>
              </a:tr>
              <a:tr h="370840">
                <a:tc>
                  <a:txBody>
                    <a:bodyPr/>
                    <a:lstStyle/>
                    <a:p>
                      <a:r>
                        <a:rPr lang="en-US" altLang="zh-CN" sz="1400" dirty="0" smtClean="0"/>
                        <a:t>20MHz</a:t>
                      </a:r>
                      <a:endParaRPr lang="zh-CN" altLang="en-US" sz="1400" dirty="0"/>
                    </a:p>
                  </a:txBody>
                  <a:tcPr/>
                </a:tc>
                <a:tc>
                  <a:txBody>
                    <a:bodyPr/>
                    <a:lstStyle/>
                    <a:p>
                      <a:r>
                        <a:rPr lang="en-US" altLang="zh-CN" sz="1400" dirty="0" smtClean="0"/>
                        <a:t>&lt;-82dBm</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r>
              <a:tr h="370840">
                <a:tc>
                  <a:txBody>
                    <a:bodyPr/>
                    <a:lstStyle/>
                    <a:p>
                      <a:r>
                        <a:rPr lang="en-US" altLang="zh-CN" sz="1400" dirty="0" smtClean="0"/>
                        <a:t>40MHz</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-72dBm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-52dBm</a:t>
                      </a:r>
                      <a:endParaRPr lang="zh-CN" altLang="en-US" sz="1400" dirty="0" smtClean="0"/>
                    </a:p>
                  </a:txBody>
                  <a:tcPr/>
                </a:tc>
              </a:tr>
              <a:tr h="370840">
                <a:tc>
                  <a:txBody>
                    <a:bodyPr/>
                    <a:lstStyle/>
                    <a:p>
                      <a:r>
                        <a:rPr lang="en-US" altLang="zh-CN" sz="1400" dirty="0" smtClean="0"/>
                        <a:t>80MHz</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-72dBm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-62dBm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-42dBm</a:t>
                      </a:r>
                      <a:endParaRPr lang="zh-CN" altLang="en-US" sz="1400" dirty="0" smtClean="0"/>
                    </a:p>
                  </a:txBody>
                  <a:tcPr/>
                </a:tc>
              </a:tr>
              <a:tr h="370840">
                <a:tc>
                  <a:txBody>
                    <a:bodyPr/>
                    <a:lstStyle/>
                    <a:p>
                      <a:r>
                        <a:rPr lang="en-US" altLang="zh-CN" sz="1400" dirty="0" smtClean="0"/>
                        <a:t>160MHz</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-52dBm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-42dBm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&gt;=-42dBm</a:t>
                      </a:r>
                      <a:endParaRPr lang="zh-CN" altLang="en-US" sz="1400" dirty="0"/>
                    </a:p>
                  </a:txBody>
                  <a:tcPr/>
                </a:tc>
              </a:tr>
            </a:tbl>
          </a:graphicData>
        </a:graphic>
      </p:graphicFrame>
      <p:sp>
        <p:nvSpPr>
          <p:cNvPr id="7" name="文本框 6"/>
          <p:cNvSpPr txBox="1"/>
          <p:nvPr/>
        </p:nvSpPr>
        <p:spPr>
          <a:xfrm>
            <a:off x="3671782" y="4070734"/>
            <a:ext cx="1073179" cy="276999"/>
          </a:xfrm>
          <a:prstGeom prst="rect">
            <a:avLst/>
          </a:prstGeom>
          <a:noFill/>
        </p:spPr>
        <p:txBody>
          <a:bodyPr wrap="none" rtlCol="0">
            <a:spAutoFit/>
          </a:bodyPr>
          <a:lstStyle/>
          <a:p>
            <a:r>
              <a:rPr lang="en-US" altLang="zh-CN" dirty="0" smtClean="0"/>
              <a:t>BW in Link 2 </a:t>
            </a:r>
            <a:endParaRPr lang="zh-CN" altLang="en-US" dirty="0"/>
          </a:p>
        </p:txBody>
      </p:sp>
      <p:sp>
        <p:nvSpPr>
          <p:cNvPr id="9" name="文本框 8"/>
          <p:cNvSpPr txBox="1"/>
          <p:nvPr/>
        </p:nvSpPr>
        <p:spPr>
          <a:xfrm rot="16200000">
            <a:off x="459346" y="5103854"/>
            <a:ext cx="1034707" cy="276999"/>
          </a:xfrm>
          <a:prstGeom prst="rect">
            <a:avLst/>
          </a:prstGeom>
          <a:noFill/>
        </p:spPr>
        <p:txBody>
          <a:bodyPr wrap="none" rtlCol="0">
            <a:spAutoFit/>
          </a:bodyPr>
          <a:lstStyle/>
          <a:p>
            <a:r>
              <a:rPr lang="en-US" altLang="zh-CN" dirty="0" smtClean="0"/>
              <a:t>BW in Link 1</a:t>
            </a:r>
            <a:endParaRPr lang="zh-CN" altLang="en-US" dirty="0"/>
          </a:p>
        </p:txBody>
      </p:sp>
      <p:sp>
        <p:nvSpPr>
          <p:cNvPr id="10" name="文本框 9"/>
          <p:cNvSpPr txBox="1"/>
          <p:nvPr/>
        </p:nvSpPr>
        <p:spPr>
          <a:xfrm>
            <a:off x="1042882" y="6200001"/>
            <a:ext cx="5257800" cy="276999"/>
          </a:xfrm>
          <a:prstGeom prst="rect">
            <a:avLst/>
          </a:prstGeom>
          <a:noFill/>
        </p:spPr>
        <p:txBody>
          <a:bodyPr wrap="square" rtlCol="0">
            <a:spAutoFit/>
          </a:bodyPr>
          <a:lstStyle/>
          <a:p>
            <a:r>
              <a:rPr lang="en-US" altLang="zh-CN" dirty="0" smtClean="0"/>
              <a:t>Note: The CLI values are not from real measurement, just an example </a:t>
            </a:r>
            <a:endParaRPr lang="zh-CN" altLang="en-US" dirty="0"/>
          </a:p>
        </p:txBody>
      </p:sp>
    </p:spTree>
    <p:extLst>
      <p:ext uri="{BB962C8B-B14F-4D97-AF65-F5344CB8AC3E}">
        <p14:creationId xmlns:p14="http://schemas.microsoft.com/office/powerpoint/2010/main" val="2077522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Some issues that will affect the STR capability of a MLD are discussed;</a:t>
            </a:r>
          </a:p>
          <a:p>
            <a:pPr>
              <a:spcBef>
                <a:spcPts val="600"/>
              </a:spcBef>
            </a:pPr>
            <a:r>
              <a:rPr lang="en-US" altLang="zh-CN" sz="1800" dirty="0" smtClean="0"/>
              <a:t>STR capability has directionality. Suggest that if at least one direction is non-STR, this MLD will be treat as a non-STR MLD;</a:t>
            </a:r>
          </a:p>
          <a:p>
            <a:pPr>
              <a:spcBef>
                <a:spcPts val="600"/>
              </a:spcBef>
            </a:pPr>
            <a:r>
              <a:rPr lang="en-US" altLang="zh-CN" sz="1800" dirty="0" smtClean="0"/>
              <a:t>STR capability can not clearly indicated in some case. Propose to introduce an indication of cross link interference;</a:t>
            </a:r>
          </a:p>
          <a:p>
            <a:pPr>
              <a:spcBef>
                <a:spcPts val="600"/>
              </a:spcBef>
            </a:pPr>
            <a:r>
              <a:rPr lang="en-US" altLang="zh-CN" sz="1800" dirty="0" smtClean="0"/>
              <a:t>Operating bandwidth will significantly affect the STR capability, so suggest to consider bandwidth when report STR capabilities.</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[1] </a:t>
            </a:r>
            <a:r>
              <a:rPr lang="en-US" altLang="zh-CN" sz="1800" dirty="0"/>
              <a:t>11-20/</a:t>
            </a:r>
            <a:r>
              <a:rPr lang="en-GB" altLang="zh-CN" sz="1800" dirty="0"/>
              <a:t>809r0 STR capability report</a:t>
            </a:r>
            <a:endParaRPr lang="en-US" altLang="zh-CN" sz="1800" dirty="0" smtClean="0"/>
          </a:p>
          <a:p>
            <a:pPr>
              <a:spcBef>
                <a:spcPts val="600"/>
              </a:spcBef>
            </a:pPr>
            <a:r>
              <a:rPr lang="en-US" altLang="zh-CN" sz="1800" dirty="0" smtClean="0"/>
              <a:t>[2</a:t>
            </a:r>
            <a:r>
              <a:rPr lang="en-US" altLang="zh-CN" sz="1800" dirty="0"/>
              <a:t>] 11-20/ </a:t>
            </a:r>
            <a:r>
              <a:rPr lang="en-GB" altLang="zh-CN" sz="1800" dirty="0" smtClean="0"/>
              <a:t>527r0 </a:t>
            </a:r>
            <a:r>
              <a:rPr lang="en-GB" altLang="zh-CN" sz="1800" dirty="0"/>
              <a:t>Multi-link Constraint </a:t>
            </a:r>
            <a:r>
              <a:rPr lang="en-GB" altLang="zh-CN" sz="1800" dirty="0" err="1"/>
              <a:t>Signaling</a:t>
            </a:r>
            <a:endParaRPr lang="en-US" altLang="zh-CN" sz="1800" dirty="0"/>
          </a:p>
          <a:p>
            <a:pPr>
              <a:spcBef>
                <a:spcPts val="600"/>
              </a:spcBef>
            </a:pPr>
            <a:r>
              <a:rPr lang="en-US" altLang="zh-CN" sz="1800" dirty="0" smtClean="0"/>
              <a:t>[3] </a:t>
            </a:r>
            <a:r>
              <a:rPr lang="en-US" altLang="zh-CN" sz="1800" dirty="0"/>
              <a:t>11-20/ </a:t>
            </a:r>
            <a:r>
              <a:rPr lang="en-GB" altLang="zh-CN" sz="1800" dirty="0"/>
              <a:t>909r0 Enhanced Non-STR MLD Operation</a:t>
            </a:r>
            <a:endParaRPr lang="en-US" altLang="zh-CN" sz="18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Reference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229592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Do you agree that if a MLD can support transmission on link 1 concurrent with reception on link2, but can not support transmit on link2 concurrent with reception on link1, this pair of links will be non-STR?</a:t>
            </a:r>
          </a:p>
          <a:p>
            <a:endParaRPr lang="en-US" altLang="zh-CN" sz="2000" dirty="0"/>
          </a:p>
          <a:p>
            <a:endParaRPr lang="en-GB" altLang="zh-CN" sz="2000" dirty="0" smtClean="0"/>
          </a:p>
          <a:p>
            <a:endParaRPr lang="en-GB" altLang="zh-CN" sz="2000" dirty="0"/>
          </a:p>
          <a:p>
            <a:endParaRPr lang="en-GB" altLang="zh-CN" sz="2000" dirty="0" smtClean="0"/>
          </a:p>
          <a:p>
            <a:pPr marL="0" indent="0">
              <a:buNone/>
            </a:pPr>
            <a:r>
              <a:rPr lang="en-GB" altLang="zh-CN" sz="2000" dirty="0" smtClean="0"/>
              <a:t>Y/N/A</a:t>
            </a:r>
            <a:r>
              <a:rPr lang="en-GB" altLang="zh-CN" sz="2000" dirty="0"/>
              <a:t>: 36/10/27</a:t>
            </a:r>
            <a:endParaRPr lang="zh-CN"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a:t>Do you support that a MLD indicates the STR capability of each link pair as below?</a:t>
            </a:r>
            <a:endParaRPr lang="zh-CN" altLang="zh-CN" sz="2000" dirty="0"/>
          </a:p>
          <a:p>
            <a:pPr lvl="1"/>
            <a:r>
              <a:rPr lang="en-US" altLang="zh-CN" sz="1600" dirty="0"/>
              <a:t>Mandatory to use 1 bit to indicate the link pair is STR or non-STR</a:t>
            </a:r>
            <a:endParaRPr lang="zh-CN" altLang="zh-CN" sz="1600" dirty="0"/>
          </a:p>
          <a:p>
            <a:pPr lvl="1"/>
            <a:r>
              <a:rPr lang="en-US" altLang="zh-CN" sz="1600" dirty="0"/>
              <a:t>If non-STR, optional to indicate other TBD parameters that describe the non-STR constraints.</a:t>
            </a:r>
            <a:endParaRPr lang="en-US" altLang="zh-CN" sz="1600" dirty="0"/>
          </a:p>
          <a:p>
            <a:endParaRPr lang="en-US" altLang="zh-CN" sz="2000" dirty="0" smtClean="0"/>
          </a:p>
          <a:p>
            <a:pPr lvl="1"/>
            <a:endParaRPr lang="en-US" altLang="zh-CN" sz="1600" dirty="0"/>
          </a:p>
          <a:p>
            <a:pPr marL="457200" lvl="1" indent="0">
              <a:buNone/>
            </a:pPr>
            <a:endParaRPr lang="en-US" altLang="zh-CN" sz="1600" dirty="0"/>
          </a:p>
          <a:p>
            <a:pPr marL="457200" lvl="1" indent="0">
              <a:buNone/>
            </a:pPr>
            <a:r>
              <a:rPr lang="en-GB" altLang="zh-CN" b="1" dirty="0">
                <a:ea typeface="+mn-ea"/>
                <a:cs typeface="+mn-cs"/>
              </a:rPr>
              <a:t>Y/N/A</a:t>
            </a:r>
            <a:r>
              <a:rPr lang="en-GB" altLang="zh-CN" b="1" dirty="0">
                <a:ea typeface="+mn-ea"/>
                <a:cs typeface="+mn-cs"/>
              </a:rPr>
              <a:t>:</a:t>
            </a:r>
            <a:endParaRPr lang="en-US" b="1" dirty="0">
              <a:ea typeface="+mn-ea"/>
              <a:cs typeface="+mn-cs"/>
            </a:endParaRPr>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58784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a:t>Do you support the other parameters to include cross link interference level?</a:t>
            </a:r>
            <a:endParaRPr lang="zh-CN" altLang="zh-CN" sz="2000" dirty="0"/>
          </a:p>
          <a:p>
            <a:pPr lvl="1"/>
            <a:r>
              <a:rPr lang="en-US" altLang="zh-CN" sz="1600" dirty="0"/>
              <a:t>The name and format of cross link interference level can be further discussed.</a:t>
            </a:r>
            <a:endParaRPr lang="en-US" altLang="zh-CN" sz="1600" dirty="0" smtClean="0"/>
          </a:p>
          <a:p>
            <a:pPr lvl="1"/>
            <a:endParaRPr lang="en-US" altLang="zh-CN" sz="1600" dirty="0"/>
          </a:p>
          <a:p>
            <a:endParaRPr lang="en-US" sz="1600" dirty="0" smtClean="0"/>
          </a:p>
          <a:p>
            <a:pPr marL="457200" lvl="1" indent="0">
              <a:buNone/>
            </a:pPr>
            <a:endParaRPr lang="en-US" sz="1600" dirty="0" smtClean="0"/>
          </a:p>
          <a:p>
            <a:endParaRPr lang="en-US" sz="2000" dirty="0"/>
          </a:p>
          <a:p>
            <a:pPr marL="0" indent="0">
              <a:buNone/>
            </a:pPr>
            <a:r>
              <a:rPr lang="en-GB" altLang="zh-CN" sz="2000" dirty="0"/>
              <a:t>Y/N/A:</a:t>
            </a:r>
            <a:endParaRPr lang="en-US" altLang="zh-CN"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a:t>
            </a:r>
            <a:r>
              <a:rPr lang="en-US" altLang="zh-CN" dirty="0">
                <a:latin typeface="Times New Roman" panose="02020603050405020304" pitchFamily="18" charset="0"/>
              </a:rPr>
              <a:t>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679605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600" dirty="0" smtClean="0">
                <a:latin typeface="Times New Roman" panose="02020603050405020304" pitchFamily="18" charset="0"/>
                <a:ea typeface="楷体_GB2312" pitchFamily="49" charset="-122"/>
              </a:rPr>
              <a:t>There is a STR capability indication related Motion passed</a:t>
            </a:r>
          </a:p>
          <a:p>
            <a:pPr lvl="1"/>
            <a:r>
              <a:rPr lang="en-GB" altLang="zh-CN" sz="1200" dirty="0" smtClean="0"/>
              <a:t>A </a:t>
            </a:r>
            <a:r>
              <a:rPr lang="en-GB" altLang="zh-CN" sz="1200" dirty="0"/>
              <a:t>MLD that supports multiple links can announce whether it can support transmission on one link concurrent with reception on the other link for each pair of links.</a:t>
            </a:r>
            <a:endParaRPr lang="zh-CN" altLang="zh-CN" sz="1200" dirty="0"/>
          </a:p>
          <a:p>
            <a:pPr lvl="2"/>
            <a:r>
              <a:rPr lang="en-GB" altLang="zh-CN" sz="1000" dirty="0"/>
              <a:t>NOTE 1 – The 2 links are on different channels.</a:t>
            </a:r>
            <a:endParaRPr lang="zh-CN" altLang="zh-CN" sz="1000" dirty="0"/>
          </a:p>
          <a:p>
            <a:pPr lvl="2"/>
            <a:r>
              <a:rPr lang="en-GB" altLang="zh-CN" sz="1000" dirty="0"/>
              <a:t>NOTE 2 – Whether to define a capability of announcing the support transmission on one link concurrent with transmission on the other link is TBD.</a:t>
            </a:r>
            <a:endParaRPr lang="zh-CN" altLang="zh-CN" sz="1000" dirty="0"/>
          </a:p>
          <a:p>
            <a:pPr lvl="2"/>
            <a:r>
              <a:rPr lang="en-GB" altLang="zh-CN" sz="1000" dirty="0"/>
              <a:t>[Motion 38, </a:t>
            </a:r>
            <a:r>
              <a:rPr lang="en-US" altLang="zh-CN" sz="1000" dirty="0"/>
              <a:t>[3]</a:t>
            </a:r>
            <a:r>
              <a:rPr lang="en-GB" altLang="zh-CN" sz="1000" dirty="0"/>
              <a:t> and </a:t>
            </a:r>
            <a:r>
              <a:rPr lang="en-US" altLang="zh-CN" sz="1000" dirty="0"/>
              <a:t>[38]</a:t>
            </a:r>
            <a:r>
              <a:rPr lang="en-GB" altLang="zh-CN" sz="1000" dirty="0"/>
              <a:t>]</a:t>
            </a:r>
            <a:endParaRPr lang="zh-CN" altLang="zh-CN" sz="1000" dirty="0"/>
          </a:p>
          <a:p>
            <a:r>
              <a:rPr lang="en-GB" altLang="zh-CN" sz="1600" dirty="0" smtClean="0"/>
              <a:t>Base on the Motion text and discussion, some people may treat it as a simple indication. I.e. a pair of link for between two MLD is either STR or non-STR;</a:t>
            </a:r>
          </a:p>
          <a:p>
            <a:r>
              <a:rPr lang="en-GB" altLang="zh-CN" sz="1600" dirty="0" smtClean="0"/>
              <a:t>But actually STR/non-STR depends on many issues, we will discuss some of them in this presentation.</a:t>
            </a:r>
          </a:p>
          <a:p>
            <a:r>
              <a:rPr lang="en-GB" altLang="zh-CN" sz="1600" dirty="0" smtClean="0"/>
              <a:t>Presentation [1], [2] and [3] discussing the similar issue.</a:t>
            </a:r>
          </a:p>
          <a:p>
            <a:endParaRPr lang="zh-CN" altLang="zh-CN" sz="16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526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Depends on different parameter setting, the transmission on link1 may interfere the reception on link2, while the transmission on link2 not interfere the reception of link1;</a:t>
            </a:r>
          </a:p>
          <a:p>
            <a:pPr>
              <a:spcBef>
                <a:spcPts val="600"/>
              </a:spcBef>
            </a:pPr>
            <a:r>
              <a:rPr lang="en-US" altLang="zh-CN" sz="1800" dirty="0" smtClean="0">
                <a:latin typeface="Times New Roman" panose="02020603050405020304" pitchFamily="18" charset="0"/>
                <a:ea typeface="楷体_GB2312" pitchFamily="49" charset="-122"/>
              </a:rPr>
              <a:t>Example 1: link 1 with 80MHz BSS bandwidth and link2 with 20MHz BSS bandwidth. </a:t>
            </a:r>
          </a:p>
          <a:p>
            <a:pPr lvl="1">
              <a:spcBef>
                <a:spcPts val="600"/>
              </a:spcBef>
            </a:pPr>
            <a:r>
              <a:rPr lang="en-US" altLang="zh-CN" sz="1400" dirty="0" smtClean="0">
                <a:latin typeface="Times New Roman" panose="02020603050405020304" pitchFamily="18" charset="0"/>
                <a:ea typeface="楷体_GB2312" pitchFamily="49" charset="-122"/>
              </a:rPr>
              <a:t>Very different spectrum mask for different bandwidth</a:t>
            </a: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Example 2: link 1 with high transmit power, while link2 with lower transmit power. </a:t>
            </a:r>
          </a:p>
          <a:p>
            <a:pPr lvl="1">
              <a:spcBef>
                <a:spcPts val="600"/>
              </a:spcBef>
            </a:pPr>
            <a:r>
              <a:rPr lang="en-US" altLang="zh-CN" sz="1400" dirty="0">
                <a:latin typeface="Times New Roman" panose="02020603050405020304" pitchFamily="18" charset="0"/>
                <a:ea typeface="楷体_GB2312" pitchFamily="49" charset="-122"/>
              </a:rPr>
              <a:t>Because of regulation or other reasons.</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Directionality of STR Capabilities</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911225" y="6329363"/>
            <a:ext cx="76231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1055687"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87487"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1919287"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23526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27844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32162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36480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40798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45116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49434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3768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8086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62404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6722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71040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75358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865437" y="4672013"/>
            <a:ext cx="17287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5232400" y="6254750"/>
            <a:ext cx="144462"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4594225" y="4672013"/>
            <a:ext cx="61912" cy="5762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656137" y="5248275"/>
            <a:ext cx="720725" cy="215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376862" y="5464175"/>
            <a:ext cx="868363" cy="790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V="1">
            <a:off x="6240462" y="6254750"/>
            <a:ext cx="2063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V="1">
            <a:off x="2784475" y="4681538"/>
            <a:ext cx="80962" cy="566737"/>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V="1">
            <a:off x="1919287" y="5249863"/>
            <a:ext cx="865188" cy="239712"/>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V="1">
            <a:off x="1055687" y="5489575"/>
            <a:ext cx="863600" cy="76676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911225" y="6256338"/>
            <a:ext cx="1444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5808662" y="4622800"/>
            <a:ext cx="431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V="1">
            <a:off x="5792787" y="4614863"/>
            <a:ext cx="22225" cy="568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V="1">
            <a:off x="6249987" y="4614863"/>
            <a:ext cx="0" cy="568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6256337" y="5183188"/>
            <a:ext cx="190500" cy="2809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6446837" y="5462588"/>
            <a:ext cx="225425" cy="792162"/>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5608637" y="5183188"/>
            <a:ext cx="184150" cy="288925"/>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a:off x="5376862" y="5489575"/>
            <a:ext cx="231775" cy="765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6686550" y="6246813"/>
            <a:ext cx="142875" cy="3175"/>
          </a:xfrm>
          <a:prstGeom prst="line">
            <a:avLst/>
          </a:prstGeom>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3460454" y="4404539"/>
            <a:ext cx="654346" cy="276999"/>
          </a:xfrm>
          <a:prstGeom prst="rect">
            <a:avLst/>
          </a:prstGeom>
          <a:noFill/>
        </p:spPr>
        <p:txBody>
          <a:bodyPr wrap="none" rtlCol="0">
            <a:spAutoFit/>
          </a:bodyPr>
          <a:lstStyle/>
          <a:p>
            <a:r>
              <a:rPr lang="en-US" altLang="zh-CN" dirty="0" smtClean="0"/>
              <a:t>80MHz</a:t>
            </a:r>
            <a:endParaRPr lang="zh-CN" altLang="en-US" dirty="0"/>
          </a:p>
        </p:txBody>
      </p:sp>
      <p:sp>
        <p:nvSpPr>
          <p:cNvPr id="43" name="文本框 42"/>
          <p:cNvSpPr txBox="1"/>
          <p:nvPr/>
        </p:nvSpPr>
        <p:spPr>
          <a:xfrm>
            <a:off x="5700092" y="4358501"/>
            <a:ext cx="654346" cy="276999"/>
          </a:xfrm>
          <a:prstGeom prst="rect">
            <a:avLst/>
          </a:prstGeom>
          <a:noFill/>
        </p:spPr>
        <p:txBody>
          <a:bodyPr wrap="none" rtlCol="0">
            <a:spAutoFit/>
          </a:bodyPr>
          <a:lstStyle/>
          <a:p>
            <a:r>
              <a:rPr lang="en-US" altLang="zh-CN" dirty="0"/>
              <a:t>2</a:t>
            </a:r>
            <a:r>
              <a:rPr lang="en-US" altLang="zh-CN" dirty="0" smtClean="0"/>
              <a:t>0MHz</a:t>
            </a:r>
            <a:endParaRPr lang="zh-CN" altLang="en-US" dirty="0"/>
          </a:p>
        </p:txBody>
      </p:sp>
    </p:spTree>
    <p:extLst>
      <p:ext uri="{BB962C8B-B14F-4D97-AF65-F5344CB8AC3E}">
        <p14:creationId xmlns:p14="http://schemas.microsoft.com/office/powerpoint/2010/main" val="150146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There may have two types of potential solutions;</a:t>
            </a:r>
          </a:p>
          <a:p>
            <a:pPr>
              <a:spcBef>
                <a:spcPts val="600"/>
              </a:spcBef>
            </a:pPr>
            <a:r>
              <a:rPr lang="en-US" altLang="zh-CN" sz="1800" dirty="0" smtClean="0">
                <a:latin typeface="Times New Roman" panose="02020603050405020304" pitchFamily="18" charset="0"/>
                <a:ea typeface="楷体_GB2312" pitchFamily="49" charset="-122"/>
              </a:rPr>
              <a:t>Opt 1: indicate STR capability for both directions</a:t>
            </a:r>
          </a:p>
          <a:p>
            <a:pPr lvl="1">
              <a:spcBef>
                <a:spcPts val="600"/>
              </a:spcBef>
            </a:pPr>
            <a:r>
              <a:rPr lang="en-US" altLang="zh-CN" sz="1400" dirty="0" smtClean="0">
                <a:latin typeface="Times New Roman" panose="02020603050405020304" pitchFamily="18" charset="0"/>
                <a:ea typeface="楷体_GB2312" pitchFamily="49" charset="-122"/>
              </a:rPr>
              <a:t>Indicate STR capabilities for link1 TX to link2 RX (link1</a:t>
            </a:r>
            <a:r>
              <a:rPr lang="en-US" altLang="zh-CN" sz="1400" dirty="0" smtClean="0">
                <a:latin typeface="Times New Roman" panose="02020603050405020304" pitchFamily="18" charset="0"/>
                <a:ea typeface="楷体_GB2312" pitchFamily="49" charset="-122"/>
                <a:sym typeface="Wingdings" panose="05000000000000000000" pitchFamily="2" charset="2"/>
              </a:rPr>
              <a:t>link2</a:t>
            </a:r>
            <a:r>
              <a:rPr lang="en-US" altLang="zh-CN" sz="1400" dirty="0" smtClean="0">
                <a:latin typeface="Times New Roman" panose="02020603050405020304" pitchFamily="18" charset="0"/>
                <a:ea typeface="楷体_GB2312" pitchFamily="49" charset="-122"/>
              </a:rPr>
              <a:t>), and for link2 TX to link1 RX</a:t>
            </a:r>
            <a:r>
              <a:rPr lang="en-US" altLang="zh-CN" sz="1400" dirty="0">
                <a:latin typeface="Times New Roman" panose="02020603050405020304" pitchFamily="18" charset="0"/>
                <a:ea typeface="楷体_GB2312" pitchFamily="49" charset="-122"/>
              </a:rPr>
              <a:t> (</a:t>
            </a:r>
            <a:r>
              <a:rPr lang="en-US" altLang="zh-CN" sz="1400" dirty="0" smtClean="0">
                <a:latin typeface="Times New Roman" panose="02020603050405020304" pitchFamily="18" charset="0"/>
                <a:ea typeface="楷体_GB2312" pitchFamily="49" charset="-122"/>
              </a:rPr>
              <a:t>link2</a:t>
            </a:r>
            <a:r>
              <a:rPr lang="en-US" altLang="zh-CN" sz="1400" dirty="0" smtClean="0">
                <a:latin typeface="Times New Roman" panose="02020603050405020304" pitchFamily="18" charset="0"/>
                <a:ea typeface="楷体_GB2312" pitchFamily="49" charset="-122"/>
                <a:sym typeface="Wingdings" panose="05000000000000000000" pitchFamily="2" charset="2"/>
              </a:rPr>
              <a:t>link1</a:t>
            </a:r>
            <a:r>
              <a:rPr lang="en-US" altLang="zh-CN" sz="1400" dirty="0" smtClean="0">
                <a:latin typeface="Times New Roman" panose="02020603050405020304" pitchFamily="18" charset="0"/>
                <a:ea typeface="楷体_GB2312" pitchFamily="49" charset="-122"/>
              </a:rPr>
              <a:t>), respectively for each link pair</a:t>
            </a:r>
          </a:p>
          <a:p>
            <a:pPr>
              <a:spcBef>
                <a:spcPts val="600"/>
              </a:spcBef>
            </a:pPr>
            <a:r>
              <a:rPr lang="en-US" altLang="zh-CN" sz="1800" dirty="0" smtClean="0">
                <a:latin typeface="Times New Roman" panose="02020603050405020304" pitchFamily="18" charset="0"/>
                <a:ea typeface="楷体_GB2312" pitchFamily="49" charset="-122"/>
              </a:rPr>
              <a:t>Opt 2: if non-STR on at least one direction, this link pair is non-STR</a:t>
            </a:r>
          </a:p>
          <a:p>
            <a:pPr lvl="1">
              <a:spcBef>
                <a:spcPts val="600"/>
              </a:spcBef>
            </a:pPr>
            <a:r>
              <a:rPr lang="en-US" altLang="zh-CN" sz="1400" dirty="0" smtClean="0">
                <a:latin typeface="Times New Roman" panose="02020603050405020304" pitchFamily="18" charset="0"/>
                <a:ea typeface="楷体_GB2312" pitchFamily="49" charset="-122"/>
              </a:rPr>
              <a:t>Indicate non-STR for a link pair when </a:t>
            </a:r>
            <a:r>
              <a:rPr lang="en-US" altLang="zh-CN" sz="1400" dirty="0">
                <a:latin typeface="Times New Roman" panose="02020603050405020304" pitchFamily="18" charset="0"/>
                <a:ea typeface="楷体_GB2312" pitchFamily="49" charset="-122"/>
              </a:rPr>
              <a:t>(link1</a:t>
            </a:r>
            <a:r>
              <a:rPr lang="en-US" altLang="zh-CN" sz="1400" dirty="0">
                <a:latin typeface="Times New Roman" panose="02020603050405020304" pitchFamily="18" charset="0"/>
                <a:ea typeface="楷体_GB2312" pitchFamily="49" charset="-122"/>
                <a:sym typeface="Wingdings" panose="05000000000000000000" pitchFamily="2" charset="2"/>
              </a:rPr>
              <a:t>link2</a:t>
            </a:r>
            <a:r>
              <a:rPr lang="en-US" altLang="zh-CN" sz="1400" dirty="0" smtClean="0">
                <a:latin typeface="Times New Roman" panose="02020603050405020304" pitchFamily="18" charset="0"/>
                <a:ea typeface="楷体_GB2312" pitchFamily="49" charset="-122"/>
              </a:rPr>
              <a:t>) is non-STR, or </a:t>
            </a:r>
            <a:r>
              <a:rPr lang="en-US" altLang="zh-CN" sz="1400" dirty="0">
                <a:latin typeface="Times New Roman" panose="02020603050405020304" pitchFamily="18" charset="0"/>
                <a:ea typeface="楷体_GB2312" pitchFamily="49" charset="-122"/>
              </a:rPr>
              <a:t>(</a:t>
            </a:r>
            <a:r>
              <a:rPr lang="en-US" altLang="zh-CN" sz="1400" dirty="0" smtClean="0">
                <a:latin typeface="Times New Roman" panose="02020603050405020304" pitchFamily="18" charset="0"/>
                <a:ea typeface="楷体_GB2312" pitchFamily="49" charset="-122"/>
              </a:rPr>
              <a:t>link2</a:t>
            </a:r>
            <a:r>
              <a:rPr lang="en-US" altLang="zh-CN" sz="1400" dirty="0" smtClean="0">
                <a:latin typeface="Times New Roman" panose="02020603050405020304" pitchFamily="18" charset="0"/>
                <a:ea typeface="楷体_GB2312" pitchFamily="49" charset="-122"/>
                <a:sym typeface="Wingdings" panose="05000000000000000000" pitchFamily="2" charset="2"/>
              </a:rPr>
              <a:t>link1</a:t>
            </a:r>
            <a:r>
              <a:rPr lang="en-US" altLang="zh-CN" sz="1400" dirty="0" smtClean="0">
                <a:latin typeface="Times New Roman" panose="02020603050405020304" pitchFamily="18" charset="0"/>
                <a:ea typeface="楷体_GB2312" pitchFamily="49" charset="-122"/>
              </a:rPr>
              <a:t>) is non-STR, or both direction are non-STR </a:t>
            </a:r>
          </a:p>
          <a:p>
            <a:pPr>
              <a:spcBef>
                <a:spcPts val="600"/>
              </a:spcBef>
            </a:pPr>
            <a:r>
              <a:rPr lang="en-US" altLang="zh-CN" sz="1800" dirty="0" smtClean="0">
                <a:latin typeface="Times New Roman" panose="02020603050405020304" pitchFamily="18" charset="0"/>
                <a:ea typeface="楷体_GB2312" pitchFamily="49" charset="-122"/>
              </a:rPr>
              <a:t>We prefer Opt 2 for below reasons</a:t>
            </a:r>
          </a:p>
          <a:p>
            <a:pPr lvl="1">
              <a:spcBef>
                <a:spcPts val="600"/>
              </a:spcBef>
            </a:pPr>
            <a:r>
              <a:rPr lang="en-US" altLang="zh-CN" sz="1400" dirty="0" smtClean="0">
                <a:latin typeface="Times New Roman" panose="02020603050405020304" pitchFamily="18" charset="0"/>
                <a:ea typeface="楷体_GB2312" pitchFamily="49" charset="-122"/>
              </a:rPr>
              <a:t>Opt 1 has larger signaling overhead</a:t>
            </a:r>
          </a:p>
          <a:p>
            <a:pPr lvl="1">
              <a:spcBef>
                <a:spcPts val="600"/>
              </a:spcBef>
            </a:pPr>
            <a:r>
              <a:rPr lang="en-US" altLang="zh-CN" sz="1400" dirty="0" smtClean="0">
                <a:latin typeface="Times New Roman" panose="02020603050405020304" pitchFamily="18" charset="0"/>
                <a:ea typeface="楷体_GB2312" pitchFamily="49" charset="-122"/>
              </a:rPr>
              <a:t>Most of the transmission has a response frame (Data/</a:t>
            </a:r>
            <a:r>
              <a:rPr lang="en-US" altLang="zh-CN" sz="1400" dirty="0" err="1" smtClean="0">
                <a:latin typeface="Times New Roman" panose="02020603050405020304" pitchFamily="18" charset="0"/>
                <a:ea typeface="楷体_GB2312" pitchFamily="49" charset="-122"/>
              </a:rPr>
              <a:t>Ack</a:t>
            </a:r>
            <a:r>
              <a:rPr lang="en-US" altLang="zh-CN" sz="1400" dirty="0" smtClean="0">
                <a:latin typeface="Times New Roman" panose="02020603050405020304" pitchFamily="18" charset="0"/>
                <a:ea typeface="楷体_GB2312" pitchFamily="49" charset="-122"/>
              </a:rPr>
              <a:t>, RTS/CTS,…), once any direction is non-STR, PPDU end sync is required. So it doesn’t need to distinguish which direction is non-STR. </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Directionality of STR Capabilities</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440403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the frequency gap is smaller than </a:t>
            </a:r>
            <a:r>
              <a:rPr lang="el-GR" altLang="zh-CN" sz="1800" dirty="0"/>
              <a:t>Δ</a:t>
            </a:r>
            <a:r>
              <a:rPr lang="en-US" altLang="zh-CN" sz="1800" dirty="0" smtClean="0"/>
              <a:t>f1, PPDU1 transmission on link1 will block reception of PPDU2 (whatever parameters are used) in link2, it can clearly be called non-STR</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a:latin typeface="Times New Roman" panose="02020603050405020304" pitchFamily="18" charset="0"/>
                <a:ea typeface="楷体_GB2312" pitchFamily="49" charset="-122"/>
              </a:rPr>
              <a:t>When the frequency gap is </a:t>
            </a:r>
            <a:r>
              <a:rPr lang="en-US" altLang="zh-CN" sz="1800" dirty="0" smtClean="0">
                <a:latin typeface="Times New Roman" panose="02020603050405020304" pitchFamily="18" charset="0"/>
                <a:ea typeface="楷体_GB2312" pitchFamily="49" charset="-122"/>
              </a:rPr>
              <a:t>larger </a:t>
            </a:r>
            <a:r>
              <a:rPr lang="en-US" altLang="zh-CN" sz="1800" dirty="0">
                <a:latin typeface="Times New Roman" panose="02020603050405020304" pitchFamily="18" charset="0"/>
                <a:ea typeface="楷体_GB2312" pitchFamily="49" charset="-122"/>
              </a:rPr>
              <a:t>than </a:t>
            </a:r>
            <a:r>
              <a:rPr lang="el-GR" altLang="zh-CN" sz="1800" dirty="0"/>
              <a:t>Δ</a:t>
            </a:r>
            <a:r>
              <a:rPr lang="en-US" altLang="zh-CN" sz="1800" dirty="0" smtClean="0"/>
              <a:t>f2, </a:t>
            </a:r>
            <a:r>
              <a:rPr lang="en-US" altLang="zh-CN" sz="1800" dirty="0"/>
              <a:t>PPDU1 transmission on </a:t>
            </a:r>
            <a:r>
              <a:rPr lang="en-US" altLang="zh-CN" sz="1800" dirty="0" smtClean="0"/>
              <a:t>link1 has negligible interference to the </a:t>
            </a:r>
            <a:r>
              <a:rPr lang="en-US" altLang="zh-CN" sz="1800" dirty="0"/>
              <a:t>reception of PPDU2 </a:t>
            </a:r>
            <a:r>
              <a:rPr lang="en-US" altLang="zh-CN" sz="1800" dirty="0" smtClean="0"/>
              <a:t>in </a:t>
            </a:r>
            <a:r>
              <a:rPr lang="en-US" altLang="zh-CN" sz="1800" dirty="0"/>
              <a:t>link2, it can clearly be called </a:t>
            </a:r>
            <a:r>
              <a:rPr lang="en-US" altLang="zh-CN" sz="1800" dirty="0" smtClean="0"/>
              <a:t>STR</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smtClean="0">
                <a:latin typeface="Times New Roman" panose="02020603050405020304" pitchFamily="18" charset="0"/>
                <a:ea typeface="楷体_GB2312" pitchFamily="49" charset="-122"/>
              </a:rPr>
              <a:t>When the frequency gap is between </a:t>
            </a:r>
            <a:r>
              <a:rPr lang="el-GR" altLang="zh-CN" sz="1800" dirty="0"/>
              <a:t>Δ</a:t>
            </a:r>
            <a:r>
              <a:rPr lang="en-US" altLang="zh-CN" sz="1800" dirty="0" smtClean="0"/>
              <a:t>f1 and </a:t>
            </a:r>
            <a:r>
              <a:rPr lang="el-GR" altLang="zh-CN" sz="1800" dirty="0"/>
              <a:t>Δ</a:t>
            </a:r>
            <a:r>
              <a:rPr lang="en-US" altLang="zh-CN" sz="1800" dirty="0" smtClean="0"/>
              <a:t>f2, PPDU2 can be correctly received for </a:t>
            </a:r>
            <a:r>
              <a:rPr lang="en-US" altLang="zh-CN" sz="1800" dirty="0"/>
              <a:t>some </a:t>
            </a:r>
            <a:r>
              <a:rPr lang="en-US" altLang="zh-CN" sz="1800" dirty="0" smtClean="0"/>
              <a:t>parameter setting, but will be failed for other parameter setting. How to defined STR capability for this case? </a:t>
            </a:r>
          </a:p>
          <a:p>
            <a:pPr lvl="1">
              <a:spcBef>
                <a:spcPts val="600"/>
              </a:spcBef>
            </a:pPr>
            <a:r>
              <a:rPr lang="en-US" altLang="zh-CN" sz="1400" dirty="0" smtClean="0">
                <a:latin typeface="Times New Roman" panose="02020603050405020304" pitchFamily="18" charset="0"/>
                <a:ea typeface="楷体_GB2312" pitchFamily="49" charset="-122"/>
              </a:rPr>
              <a:t>E.g. successful for MCS0 while failed for MCS 9</a:t>
            </a:r>
          </a:p>
          <a:p>
            <a:pPr lvl="1">
              <a:spcBef>
                <a:spcPts val="600"/>
              </a:spcBef>
            </a:pPr>
            <a:r>
              <a:rPr lang="en-US" altLang="zh-CN" sz="1400" dirty="0" smtClean="0">
                <a:latin typeface="Times New Roman" panose="02020603050405020304" pitchFamily="18" charset="0"/>
                <a:ea typeface="楷体_GB2312" pitchFamily="49" charset="-122"/>
              </a:rPr>
              <a:t>E.g. successful for PPDU BW= 20MHz, while failed for PPDU BW = 160MHz</a:t>
            </a:r>
            <a:endParaRPr lang="en-US" altLang="zh-CN" sz="14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D</a:t>
            </a:r>
            <a:r>
              <a:rPr lang="en-US" dirty="0" smtClean="0"/>
              <a:t>iscussion of STR</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911225" y="6032500"/>
            <a:ext cx="7621587"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文本框 1"/>
          <p:cNvSpPr txBox="1">
            <a:spLocks noChangeArrowheads="1"/>
          </p:cNvSpPr>
          <p:nvPr/>
        </p:nvSpPr>
        <p:spPr bwMode="auto">
          <a:xfrm>
            <a:off x="6518122" y="6123801"/>
            <a:ext cx="24609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200" dirty="0" smtClean="0"/>
              <a:t>Frequency gap between two links</a:t>
            </a:r>
            <a:endParaRPr lang="zh-CN" altLang="en-US" sz="1200" dirty="0"/>
          </a:p>
        </p:txBody>
      </p:sp>
      <p:sp>
        <p:nvSpPr>
          <p:cNvPr id="10" name="圆角矩形 9"/>
          <p:cNvSpPr/>
          <p:nvPr/>
        </p:nvSpPr>
        <p:spPr>
          <a:xfrm>
            <a:off x="930275" y="5418137"/>
            <a:ext cx="2305050" cy="587375"/>
          </a:xfrm>
          <a:prstGeom prst="roundRect">
            <a:avLst/>
          </a:prstGeom>
          <a:solidFill>
            <a:srgbClr val="85403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200" dirty="0"/>
              <a:t>Non-STR</a:t>
            </a:r>
            <a:endParaRPr lang="zh-CN" altLang="en-US" sz="1200" dirty="0"/>
          </a:p>
        </p:txBody>
      </p:sp>
      <p:sp>
        <p:nvSpPr>
          <p:cNvPr id="11" name="圆角矩形 10"/>
          <p:cNvSpPr/>
          <p:nvPr/>
        </p:nvSpPr>
        <p:spPr>
          <a:xfrm>
            <a:off x="5443537" y="5416550"/>
            <a:ext cx="2305050" cy="587375"/>
          </a:xfrm>
          <a:prstGeom prst="round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200" dirty="0"/>
              <a:t>STR</a:t>
            </a:r>
            <a:endParaRPr lang="zh-CN" altLang="en-US" sz="1200" dirty="0"/>
          </a:p>
        </p:txBody>
      </p:sp>
      <p:sp>
        <p:nvSpPr>
          <p:cNvPr id="12" name="圆角矩形 11"/>
          <p:cNvSpPr/>
          <p:nvPr/>
        </p:nvSpPr>
        <p:spPr>
          <a:xfrm>
            <a:off x="3273425" y="5418137"/>
            <a:ext cx="2122487" cy="587375"/>
          </a:xfrm>
          <a:prstGeom prst="roundRect">
            <a:avLst/>
          </a:prstGeom>
          <a:solidFill>
            <a:schemeClr val="accent1">
              <a:lumMod val="9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200" dirty="0"/>
              <a:t>STR or non-STR?</a:t>
            </a:r>
            <a:endParaRPr lang="zh-CN" altLang="en-US" sz="1200" dirty="0"/>
          </a:p>
        </p:txBody>
      </p:sp>
      <p:cxnSp>
        <p:nvCxnSpPr>
          <p:cNvPr id="13" name="直接连接符 12"/>
          <p:cNvCxnSpPr/>
          <p:nvPr/>
        </p:nvCxnSpPr>
        <p:spPr>
          <a:xfrm>
            <a:off x="3257550" y="5145087"/>
            <a:ext cx="0" cy="9477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5426075" y="5084762"/>
            <a:ext cx="0" cy="9477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文本框 8"/>
          <p:cNvSpPr txBox="1">
            <a:spLocks noChangeArrowheads="1"/>
          </p:cNvSpPr>
          <p:nvPr/>
        </p:nvSpPr>
        <p:spPr bwMode="auto">
          <a:xfrm>
            <a:off x="2987675" y="6092825"/>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l-GR" altLang="zh-CN" sz="1400" dirty="0"/>
              <a:t> Δ</a:t>
            </a:r>
            <a:r>
              <a:rPr lang="en-US" altLang="zh-CN" sz="1400" dirty="0"/>
              <a:t>f1</a:t>
            </a:r>
            <a:endParaRPr lang="zh-CN" altLang="en-US" sz="1400" dirty="0"/>
          </a:p>
        </p:txBody>
      </p:sp>
      <p:sp>
        <p:nvSpPr>
          <p:cNvPr id="16" name="文本框 47"/>
          <p:cNvSpPr txBox="1">
            <a:spLocks noChangeArrowheads="1"/>
          </p:cNvSpPr>
          <p:nvPr/>
        </p:nvSpPr>
        <p:spPr bwMode="auto">
          <a:xfrm>
            <a:off x="5197475" y="6049962"/>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l-GR" altLang="zh-CN" sz="1400"/>
              <a:t> Δ</a:t>
            </a:r>
            <a:r>
              <a:rPr lang="en-US" altLang="zh-CN" sz="1400"/>
              <a:t>f2</a:t>
            </a:r>
            <a:endParaRPr lang="zh-CN" altLang="en-US" sz="1400"/>
          </a:p>
        </p:txBody>
      </p:sp>
    </p:spTree>
    <p:extLst>
      <p:ext uri="{BB962C8B-B14F-4D97-AF65-F5344CB8AC3E}">
        <p14:creationId xmlns:p14="http://schemas.microsoft.com/office/powerpoint/2010/main" val="2176795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Since it can not clearly indicate STR or non-STR, in order to solve this problem, it may needs to introduce a parameter to indicate the Cross </a:t>
            </a:r>
            <a:r>
              <a:rPr lang="en-US" altLang="zh-CN" sz="1800" dirty="0">
                <a:latin typeface="Times New Roman" panose="02020603050405020304" pitchFamily="18" charset="0"/>
                <a:ea typeface="楷体_GB2312" pitchFamily="49" charset="-122"/>
              </a:rPr>
              <a:t>L</a:t>
            </a:r>
            <a:r>
              <a:rPr lang="en-US" altLang="zh-CN" sz="1800" dirty="0" smtClean="0">
                <a:latin typeface="Times New Roman" panose="02020603050405020304" pitchFamily="18" charset="0"/>
                <a:ea typeface="楷体_GB2312" pitchFamily="49" charset="-122"/>
              </a:rPr>
              <a:t>ink </a:t>
            </a:r>
            <a:r>
              <a:rPr lang="en-US" altLang="zh-CN" sz="1800" dirty="0">
                <a:latin typeface="Times New Roman" panose="02020603050405020304" pitchFamily="18" charset="0"/>
                <a:ea typeface="楷体_GB2312" pitchFamily="49" charset="-122"/>
              </a:rPr>
              <a:t>I</a:t>
            </a:r>
            <a:r>
              <a:rPr lang="en-US" altLang="zh-CN" sz="1800" dirty="0" smtClean="0">
                <a:latin typeface="Times New Roman" panose="02020603050405020304" pitchFamily="18" charset="0"/>
                <a:ea typeface="楷体_GB2312" pitchFamily="49" charset="-122"/>
              </a:rPr>
              <a:t>nterference (CLI) level;</a:t>
            </a:r>
          </a:p>
          <a:p>
            <a:pPr>
              <a:spcBef>
                <a:spcPts val="600"/>
              </a:spcBef>
            </a:pPr>
            <a:r>
              <a:rPr lang="en-US" altLang="zh-CN" sz="1800" dirty="0" smtClean="0">
                <a:latin typeface="Times New Roman" panose="02020603050405020304" pitchFamily="18" charset="0"/>
                <a:ea typeface="楷体_GB2312" pitchFamily="49" charset="-122"/>
              </a:rPr>
              <a:t>Below is an example Cross Link Interference subfield.</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Discussion of STR</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7" name="表格 6"/>
          <p:cNvGraphicFramePr>
            <a:graphicFrameLocks noGrp="1"/>
          </p:cNvGraphicFramePr>
          <p:nvPr>
            <p:extLst>
              <p:ext uri="{D42A27DB-BD31-4B8C-83A1-F6EECF244321}">
                <p14:modId xmlns:p14="http://schemas.microsoft.com/office/powerpoint/2010/main" val="1565097209"/>
              </p:ext>
            </p:extLst>
          </p:nvPr>
        </p:nvGraphicFramePr>
        <p:xfrm>
          <a:off x="3013230" y="3581400"/>
          <a:ext cx="3114366" cy="2499360"/>
        </p:xfrm>
        <a:graphic>
          <a:graphicData uri="http://schemas.openxmlformats.org/drawingml/2006/table">
            <a:tbl>
              <a:tblPr firstRow="1" bandRow="1">
                <a:tableStyleId>{5C22544A-7EE6-4342-B048-85BDC9FD1C3A}</a:tableStyleId>
              </a:tblPr>
              <a:tblGrid>
                <a:gridCol w="1600200"/>
                <a:gridCol w="1514166"/>
              </a:tblGrid>
              <a:tr h="219075">
                <a:tc>
                  <a:txBody>
                    <a:bodyPr/>
                    <a:lstStyle/>
                    <a:p>
                      <a:pPr algn="ctr"/>
                      <a:r>
                        <a:rPr lang="en-US" altLang="zh-CN" sz="1100" dirty="0" smtClean="0"/>
                        <a:t>Cross link interference subfield</a:t>
                      </a:r>
                      <a:endParaRPr lang="zh-CN" altLang="en-US" sz="1100" dirty="0"/>
                    </a:p>
                  </a:txBody>
                  <a:tcPr/>
                </a:tc>
                <a:tc>
                  <a:txBody>
                    <a:bodyPr/>
                    <a:lstStyle/>
                    <a:p>
                      <a:pPr algn="ctr"/>
                      <a:r>
                        <a:rPr lang="en-US" altLang="zh-CN" sz="1100" dirty="0" smtClean="0"/>
                        <a:t>Meaning</a:t>
                      </a:r>
                      <a:r>
                        <a:rPr lang="en-US" altLang="zh-CN" sz="1100" baseline="0" dirty="0" smtClean="0"/>
                        <a:t> </a:t>
                      </a:r>
                      <a:endParaRPr lang="zh-CN" altLang="en-US" sz="1100" dirty="0"/>
                    </a:p>
                  </a:txBody>
                  <a:tcPr/>
                </a:tc>
              </a:tr>
              <a:tr h="219075">
                <a:tc>
                  <a:txBody>
                    <a:bodyPr/>
                    <a:lstStyle/>
                    <a:p>
                      <a:pPr algn="ctr"/>
                      <a:r>
                        <a:rPr lang="en-US" altLang="zh-CN" sz="1100" dirty="0" smtClean="0"/>
                        <a:t>0</a:t>
                      </a:r>
                      <a:endParaRPr lang="zh-CN" altLang="en-US" sz="1100" dirty="0"/>
                    </a:p>
                  </a:txBody>
                  <a:tcPr/>
                </a:tc>
                <a:tc>
                  <a:txBody>
                    <a:bodyPr/>
                    <a:lstStyle/>
                    <a:p>
                      <a:pPr algn="ctr"/>
                      <a:r>
                        <a:rPr lang="en-US" altLang="zh-CN" sz="1100" dirty="0" smtClean="0"/>
                        <a:t>&lt;-82dBm</a:t>
                      </a:r>
                      <a:endParaRPr lang="zh-CN" altLang="en-US" sz="1100" dirty="0"/>
                    </a:p>
                  </a:txBody>
                  <a:tcPr/>
                </a:tc>
              </a:tr>
              <a:tr h="219075">
                <a:tc>
                  <a:txBody>
                    <a:bodyPr/>
                    <a:lstStyle/>
                    <a:p>
                      <a:pPr algn="ctr"/>
                      <a:r>
                        <a:rPr lang="en-US" altLang="zh-CN" sz="1100" dirty="0" smtClean="0"/>
                        <a:t>1</a:t>
                      </a:r>
                      <a:endParaRPr lang="zh-CN" altLang="en-US" sz="1100" dirty="0"/>
                    </a:p>
                  </a:txBody>
                  <a:tcPr/>
                </a:tc>
                <a:tc>
                  <a:txBody>
                    <a:bodyPr/>
                    <a:lstStyle/>
                    <a:p>
                      <a:pPr algn="ctr"/>
                      <a:r>
                        <a:rPr lang="en-US" altLang="zh-CN" sz="1100" dirty="0" smtClean="0"/>
                        <a:t>[-82, -79)</a:t>
                      </a:r>
                      <a:r>
                        <a:rPr lang="en-US" altLang="zh-CN" sz="1100" dirty="0" err="1" smtClean="0"/>
                        <a:t>dBm</a:t>
                      </a:r>
                      <a:endParaRPr lang="zh-CN" altLang="en-US" sz="1100" dirty="0"/>
                    </a:p>
                  </a:txBody>
                  <a:tcPr/>
                </a:tc>
              </a:tr>
              <a:tr h="219075">
                <a:tc>
                  <a:txBody>
                    <a:bodyPr/>
                    <a:lstStyle/>
                    <a:p>
                      <a:pPr algn="ctr"/>
                      <a:r>
                        <a:rPr lang="en-US" altLang="zh-CN" sz="1100" dirty="0" smtClean="0"/>
                        <a:t>2</a:t>
                      </a:r>
                      <a:endParaRPr lang="zh-CN" altLang="en-US" sz="1100" dirty="0"/>
                    </a:p>
                  </a:txBody>
                  <a:tcPr/>
                </a:tc>
                <a:tc>
                  <a:txBody>
                    <a:bodyPr/>
                    <a:lstStyle/>
                    <a:p>
                      <a:pPr algn="ctr"/>
                      <a:r>
                        <a:rPr lang="en-US" altLang="zh-CN" sz="1100" dirty="0" smtClean="0"/>
                        <a:t>[-79, -76)</a:t>
                      </a:r>
                      <a:r>
                        <a:rPr lang="en-US" altLang="zh-CN" sz="1100" dirty="0" err="1" smtClean="0"/>
                        <a:t>dBm</a:t>
                      </a:r>
                      <a:endParaRPr lang="zh-CN" altLang="en-US" sz="1100" dirty="0"/>
                    </a:p>
                  </a:txBody>
                  <a:tcPr/>
                </a:tc>
              </a:tr>
              <a:tr h="219075">
                <a:tc>
                  <a:txBody>
                    <a:bodyPr/>
                    <a:lstStyle/>
                    <a:p>
                      <a:pPr algn="ctr"/>
                      <a:r>
                        <a:rPr lang="en-US" altLang="zh-CN" sz="1100" dirty="0" smtClean="0"/>
                        <a:t>3</a:t>
                      </a:r>
                      <a:endParaRPr lang="zh-CN" altLang="en-US" sz="1100" dirty="0"/>
                    </a:p>
                  </a:txBody>
                  <a:tcPr/>
                </a:tc>
                <a:tc>
                  <a:txBody>
                    <a:bodyPr/>
                    <a:lstStyle/>
                    <a:p>
                      <a:pPr algn="ctr"/>
                      <a:r>
                        <a:rPr lang="en-US" altLang="zh-CN" sz="1100" dirty="0" smtClean="0"/>
                        <a:t>[-76, -73)</a:t>
                      </a:r>
                      <a:r>
                        <a:rPr lang="en-US" altLang="zh-CN" sz="1100" dirty="0" err="1" smtClean="0"/>
                        <a:t>dBm</a:t>
                      </a:r>
                      <a:endParaRPr lang="zh-CN" altLang="en-US" sz="1100" dirty="0"/>
                    </a:p>
                  </a:txBody>
                  <a:tcPr/>
                </a:tc>
              </a:tr>
              <a:tr h="219075">
                <a:tc>
                  <a:txBody>
                    <a:bodyPr/>
                    <a:lstStyle/>
                    <a:p>
                      <a:pPr algn="ctr"/>
                      <a:r>
                        <a:rPr lang="en-US" altLang="zh-CN" sz="1100" dirty="0" smtClean="0"/>
                        <a:t>…</a:t>
                      </a:r>
                      <a:endParaRPr lang="zh-CN" altLang="en-US" sz="1100" dirty="0"/>
                    </a:p>
                  </a:txBody>
                  <a:tcPr/>
                </a:tc>
                <a:tc>
                  <a:txBody>
                    <a:bodyPr/>
                    <a:lstStyle/>
                    <a:p>
                      <a:pPr algn="ctr"/>
                      <a:r>
                        <a:rPr lang="en-US" altLang="zh-CN" sz="1100" dirty="0" smtClean="0"/>
                        <a:t>…</a:t>
                      </a:r>
                      <a:endParaRPr lang="zh-CN" altLang="en-US" sz="1100" dirty="0"/>
                    </a:p>
                  </a:txBody>
                  <a:tcPr/>
                </a:tc>
              </a:tr>
              <a:tr h="219075">
                <a:tc>
                  <a:txBody>
                    <a:bodyPr/>
                    <a:lstStyle/>
                    <a:p>
                      <a:pPr algn="ctr"/>
                      <a:r>
                        <a:rPr lang="en-US" altLang="zh-CN" sz="1100" dirty="0" smtClean="0"/>
                        <a:t>…</a:t>
                      </a:r>
                      <a:endParaRPr lang="zh-CN" altLang="en-US" sz="1100" dirty="0"/>
                    </a:p>
                  </a:txBody>
                  <a:tcPr/>
                </a:tc>
                <a:tc>
                  <a:txBody>
                    <a:bodyPr/>
                    <a:lstStyle/>
                    <a:p>
                      <a:pPr algn="ctr"/>
                      <a:r>
                        <a:rPr lang="en-US" altLang="zh-CN" sz="1100" dirty="0" smtClean="0"/>
                        <a:t>…</a:t>
                      </a:r>
                      <a:endParaRPr lang="zh-CN" altLang="en-US" sz="1100" dirty="0"/>
                    </a:p>
                  </a:txBody>
                  <a:tcPr/>
                </a:tc>
              </a:tr>
              <a:tr h="219075">
                <a:tc>
                  <a:txBody>
                    <a:bodyPr/>
                    <a:lstStyle/>
                    <a:p>
                      <a:pPr algn="ctr"/>
                      <a:r>
                        <a:rPr lang="en-US" altLang="zh-CN" sz="1100" dirty="0" smtClean="0"/>
                        <a:t>14</a:t>
                      </a:r>
                      <a:endParaRPr lang="zh-CN"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[-43, -40)</a:t>
                      </a:r>
                      <a:r>
                        <a:rPr lang="en-US" altLang="zh-CN" sz="1100" dirty="0" err="1" smtClean="0"/>
                        <a:t>dBm</a:t>
                      </a:r>
                      <a:endParaRPr lang="zh-CN" altLang="en-US" sz="1100" dirty="0" smtClean="0"/>
                    </a:p>
                  </a:txBody>
                  <a:tcPr/>
                </a:tc>
              </a:tr>
              <a:tr h="219075">
                <a:tc>
                  <a:txBody>
                    <a:bodyPr/>
                    <a:lstStyle/>
                    <a:p>
                      <a:pPr algn="ctr"/>
                      <a:r>
                        <a:rPr lang="en-US" altLang="zh-CN" sz="1100" dirty="0" smtClean="0"/>
                        <a:t>15</a:t>
                      </a:r>
                      <a:endParaRPr lang="zh-CN"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&gt;=-40dBm </a:t>
                      </a:r>
                      <a:endParaRPr lang="zh-CN" altLang="en-US" sz="1100" dirty="0" smtClean="0"/>
                    </a:p>
                  </a:txBody>
                  <a:tcPr/>
                </a:tc>
              </a:tr>
            </a:tbl>
          </a:graphicData>
        </a:graphic>
      </p:graphicFrame>
    </p:spTree>
    <p:extLst>
      <p:ext uri="{BB962C8B-B14F-4D97-AF65-F5344CB8AC3E}">
        <p14:creationId xmlns:p14="http://schemas.microsoft.com/office/powerpoint/2010/main" val="4171393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The CLI will affected by the TX power in link1, Bandwidth in link1 and Bandwidth in link2;</a:t>
            </a:r>
          </a:p>
          <a:p>
            <a:pPr>
              <a:spcBef>
                <a:spcPts val="600"/>
              </a:spcBef>
            </a:pPr>
            <a:r>
              <a:rPr lang="en-US" altLang="zh-CN" sz="1800" dirty="0" smtClean="0">
                <a:latin typeface="Times New Roman" panose="02020603050405020304" pitchFamily="18" charset="0"/>
                <a:ea typeface="楷体_GB2312" pitchFamily="49" charset="-122"/>
              </a:rPr>
              <a:t>TX power may changes per PPDU, and most frames don’t carry a TX power indication, so it is better only consider max (or fixed) TX power when measure CLI;</a:t>
            </a:r>
            <a:endParaRPr lang="en-US" altLang="zh-CN" sz="14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Bandwidth is a factor that could be considered when measure CLI</a:t>
            </a:r>
          </a:p>
          <a:p>
            <a:pPr lvl="1">
              <a:spcBef>
                <a:spcPts val="600"/>
              </a:spcBef>
            </a:pPr>
            <a:r>
              <a:rPr lang="en-US" altLang="zh-CN" sz="1400" dirty="0" smtClean="0">
                <a:latin typeface="Times New Roman" panose="02020603050405020304" pitchFamily="18" charset="0"/>
                <a:ea typeface="楷体_GB2312" pitchFamily="49" charset="-122"/>
              </a:rPr>
              <a:t>In 11be, Bandwidth can changes between 20MHz and 320MHz, it will greatly changes the frequency gap between two links, as well as the power spectral density. So it will greatly affect the CLI measurement;</a:t>
            </a:r>
          </a:p>
          <a:p>
            <a:pPr lvl="1">
              <a:spcBef>
                <a:spcPts val="600"/>
              </a:spcBef>
            </a:pPr>
            <a:r>
              <a:rPr lang="en-US" altLang="zh-CN" sz="1400" dirty="0" smtClean="0">
                <a:latin typeface="Times New Roman" panose="02020603050405020304" pitchFamily="18" charset="0"/>
                <a:ea typeface="楷体_GB2312" pitchFamily="49" charset="-122"/>
              </a:rPr>
              <a:t>The STA may changes it bandwidth during operation, e.g. through OMI; </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How to Measure CLI</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4171422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Opt 1: CLI measured for [operating bandwidth in link1, operating bandwidth in link2];</a:t>
            </a:r>
          </a:p>
          <a:p>
            <a:pPr lvl="1">
              <a:spcBef>
                <a:spcPts val="600"/>
              </a:spcBef>
            </a:pPr>
            <a:r>
              <a:rPr lang="en-US" altLang="zh-CN" sz="1400" dirty="0" smtClean="0">
                <a:latin typeface="Times New Roman" panose="02020603050405020304" pitchFamily="18" charset="0"/>
                <a:ea typeface="楷体_GB2312" pitchFamily="49" charset="-122"/>
              </a:rPr>
              <a:t>Pros: Single CLI value, overhead is low</a:t>
            </a:r>
          </a:p>
          <a:p>
            <a:pPr lvl="1">
              <a:spcBef>
                <a:spcPts val="600"/>
              </a:spcBef>
            </a:pPr>
            <a:r>
              <a:rPr lang="en-US" altLang="zh-CN" sz="1400" dirty="0" smtClean="0">
                <a:latin typeface="Times New Roman" panose="02020603050405020304" pitchFamily="18" charset="0"/>
                <a:ea typeface="楷体_GB2312" pitchFamily="49" charset="-122"/>
              </a:rPr>
              <a:t>Cons: Need to update once operating channel changes in either of the two links</a:t>
            </a:r>
          </a:p>
          <a:p>
            <a:pPr>
              <a:spcBef>
                <a:spcPts val="600"/>
              </a:spcBef>
            </a:pPr>
            <a:endParaRPr lang="en-US" altLang="zh-CN" sz="18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Opt 2: multiple CLI measured </a:t>
            </a:r>
            <a:r>
              <a:rPr lang="en-US" altLang="zh-CN" sz="1800" dirty="0">
                <a:latin typeface="Times New Roman" panose="02020603050405020304" pitchFamily="18" charset="0"/>
                <a:ea typeface="楷体_GB2312" pitchFamily="49" charset="-122"/>
              </a:rPr>
              <a:t>for </a:t>
            </a:r>
            <a:r>
              <a:rPr lang="en-US" altLang="zh-CN" sz="1800" dirty="0" smtClean="0">
                <a:latin typeface="Times New Roman" panose="02020603050405020304" pitchFamily="18" charset="0"/>
                <a:ea typeface="楷体_GB2312" pitchFamily="49" charset="-122"/>
              </a:rPr>
              <a:t>each combination of [bandwidth </a:t>
            </a:r>
            <a:r>
              <a:rPr lang="en-US" altLang="zh-CN" sz="1800" dirty="0">
                <a:latin typeface="Times New Roman" panose="02020603050405020304" pitchFamily="18" charset="0"/>
                <a:ea typeface="楷体_GB2312" pitchFamily="49" charset="-122"/>
              </a:rPr>
              <a:t>in link1, </a:t>
            </a:r>
            <a:r>
              <a:rPr lang="en-US" altLang="zh-CN" sz="1800" dirty="0" smtClean="0">
                <a:latin typeface="Times New Roman" panose="02020603050405020304" pitchFamily="18" charset="0"/>
                <a:ea typeface="楷体_GB2312" pitchFamily="49" charset="-122"/>
              </a:rPr>
              <a:t>bandwidth </a:t>
            </a:r>
            <a:r>
              <a:rPr lang="en-US" altLang="zh-CN" sz="1800" dirty="0">
                <a:latin typeface="Times New Roman" panose="02020603050405020304" pitchFamily="18" charset="0"/>
                <a:ea typeface="楷体_GB2312" pitchFamily="49" charset="-122"/>
              </a:rPr>
              <a:t>in link2] </a:t>
            </a:r>
            <a:endParaRPr lang="en-US" altLang="zh-CN" sz="1800" dirty="0" smtClean="0">
              <a:latin typeface="Times New Roman" panose="02020603050405020304" pitchFamily="18" charset="0"/>
              <a:ea typeface="楷体_GB2312" pitchFamily="49" charset="-122"/>
            </a:endParaRPr>
          </a:p>
          <a:p>
            <a:pPr lvl="1">
              <a:spcBef>
                <a:spcPts val="600"/>
              </a:spcBef>
            </a:pPr>
            <a:r>
              <a:rPr lang="en-US" altLang="zh-CN" sz="1400" dirty="0" smtClean="0">
                <a:latin typeface="Times New Roman" panose="02020603050405020304" pitchFamily="18" charset="0"/>
                <a:ea typeface="楷体_GB2312" pitchFamily="49" charset="-122"/>
              </a:rPr>
              <a:t>Pros: Doesn’t </a:t>
            </a:r>
            <a:r>
              <a:rPr lang="en-US" altLang="zh-CN" sz="1400" dirty="0">
                <a:latin typeface="Times New Roman" panose="02020603050405020304" pitchFamily="18" charset="0"/>
                <a:ea typeface="楷体_GB2312" pitchFamily="49" charset="-122"/>
              </a:rPr>
              <a:t>need to update when operating channel changes</a:t>
            </a:r>
          </a:p>
          <a:p>
            <a:pPr lvl="1">
              <a:spcBef>
                <a:spcPts val="600"/>
              </a:spcBef>
            </a:pPr>
            <a:r>
              <a:rPr lang="en-US" altLang="zh-CN" sz="1400" dirty="0" smtClean="0">
                <a:latin typeface="Times New Roman" panose="02020603050405020304" pitchFamily="18" charset="0"/>
                <a:ea typeface="楷体_GB2312" pitchFamily="49" charset="-122"/>
              </a:rPr>
              <a:t>Cons: larger overhead compare to Opt1</a:t>
            </a:r>
          </a:p>
          <a:p>
            <a:pPr>
              <a:spcBef>
                <a:spcPts val="600"/>
              </a:spcBef>
            </a:pPr>
            <a:endParaRPr lang="en-US" altLang="zh-CN" sz="18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The CLI could report during the association phase, since it may just report one time, the signaling overhead is not a big burden. </a:t>
            </a:r>
          </a:p>
          <a:p>
            <a:pPr lvl="1">
              <a:spcBef>
                <a:spcPts val="600"/>
              </a:spcBef>
            </a:pPr>
            <a:endParaRPr lang="en-US" altLang="zh-CN" sz="1400" dirty="0">
              <a:latin typeface="Times New Roman" panose="02020603050405020304" pitchFamily="18" charset="0"/>
              <a:ea typeface="楷体_GB2312" pitchFamily="49" charset="-122"/>
            </a:endParaRPr>
          </a:p>
          <a:p>
            <a:pPr marL="457200" lvl="1" indent="0">
              <a:spcBef>
                <a:spcPts val="600"/>
              </a:spcBef>
              <a:buNone/>
            </a:pPr>
            <a:r>
              <a:rPr lang="en-US" altLang="zh-CN" sz="1400" dirty="0" smtClean="0">
                <a:latin typeface="Times New Roman" panose="02020603050405020304" pitchFamily="18" charset="0"/>
                <a:ea typeface="楷体_GB2312" pitchFamily="49" charset="-122"/>
              </a:rPr>
              <a:t>	</a:t>
            </a:r>
          </a:p>
          <a:p>
            <a:pPr lvl="1">
              <a:spcBef>
                <a:spcPts val="600"/>
              </a:spcBef>
            </a:pPr>
            <a:endParaRPr lang="en-US" altLang="zh-CN" sz="1400" dirty="0" smtClean="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How to Measure CLI</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506823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Opt 1: replace STR indication</a:t>
            </a:r>
          </a:p>
          <a:p>
            <a:pPr lvl="1">
              <a:spcBef>
                <a:spcPts val="600"/>
              </a:spcBef>
            </a:pPr>
            <a:r>
              <a:rPr lang="en-US" altLang="zh-CN" sz="1400" dirty="0" smtClean="0">
                <a:latin typeface="Times New Roman" panose="02020603050405020304" pitchFamily="18" charset="0"/>
                <a:ea typeface="楷体_GB2312" pitchFamily="49" charset="-122"/>
              </a:rPr>
              <a:t>May need AP to broadcast a CLI threshold (or defined the threshold in spec) to determine STR or non-STR</a:t>
            </a:r>
          </a:p>
          <a:p>
            <a:pPr lvl="1">
              <a:spcBef>
                <a:spcPts val="600"/>
              </a:spcBef>
            </a:pP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Opt 2: CLI + STR</a:t>
            </a:r>
          </a:p>
          <a:p>
            <a:pPr lvl="1">
              <a:spcBef>
                <a:spcPts val="600"/>
              </a:spcBef>
            </a:pPr>
            <a:r>
              <a:rPr lang="en-US" altLang="zh-CN" sz="1400" dirty="0" smtClean="0">
                <a:latin typeface="Times New Roman" panose="02020603050405020304" pitchFamily="18" charset="0"/>
                <a:ea typeface="楷体_GB2312" pitchFamily="49" charset="-122"/>
              </a:rPr>
              <a:t>A non-AP MLD determines it is STR or non-STR by itself</a:t>
            </a:r>
          </a:p>
          <a:p>
            <a:pPr lvl="1">
              <a:spcBef>
                <a:spcPts val="600"/>
              </a:spcBef>
            </a:pPr>
            <a:r>
              <a:rPr lang="en-US" altLang="zh-CN" sz="1400" dirty="0" smtClean="0">
                <a:latin typeface="Times New Roman" panose="02020603050405020304" pitchFamily="18" charset="0"/>
                <a:ea typeface="楷体_GB2312" pitchFamily="49" charset="-122"/>
              </a:rPr>
              <a:t>Suggest to indicate as non-STR when PPDU reception will be blocked under at lease some parameter setting</a:t>
            </a:r>
          </a:p>
          <a:p>
            <a:pPr lvl="1">
              <a:spcBef>
                <a:spcPts val="600"/>
              </a:spcBef>
            </a:pPr>
            <a:r>
              <a:rPr lang="en-US" altLang="zh-CN" sz="1400" dirty="0" smtClean="0">
                <a:latin typeface="Times New Roman" panose="02020603050405020304" pitchFamily="18" charset="0"/>
                <a:ea typeface="楷体_GB2312" pitchFamily="49" charset="-122"/>
              </a:rPr>
              <a:t>CLI information can help AP MLD to make the scheduling or channel access more flexible</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Relationship between CLI and STR</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891751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104735</TotalTime>
  <Words>1560</Words>
  <Application>Microsoft Office PowerPoint</Application>
  <PresentationFormat>全屏显示(4:3)</PresentationFormat>
  <Paragraphs>227</Paragraphs>
  <Slides>15</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Qualcomm Office Regular</vt:lpstr>
      <vt:lpstr>Qualcomm Regular</vt:lpstr>
      <vt:lpstr>楷体_GB2312</vt:lpstr>
      <vt:lpstr>宋体</vt:lpstr>
      <vt:lpstr>Arial</vt:lpstr>
      <vt:lpstr>Times New Roman</vt:lpstr>
      <vt:lpstr>Wingdings</vt:lpstr>
      <vt:lpstr>802-11-Submission</vt:lpstr>
      <vt:lpstr>Discussion about STR Capabilities Indication</vt:lpstr>
      <vt:lpstr>Background</vt:lpstr>
      <vt:lpstr>Directionality of STR Capabilities</vt:lpstr>
      <vt:lpstr>Directionality of STR Capabilities</vt:lpstr>
      <vt:lpstr>Discussion of STR</vt:lpstr>
      <vt:lpstr>Discussion of STR</vt:lpstr>
      <vt:lpstr>How to Measure CLI</vt:lpstr>
      <vt:lpstr>How to Measure CLI</vt:lpstr>
      <vt:lpstr>Relationship between CLI and STR</vt:lpstr>
      <vt:lpstr>An Example of how to use CLI</vt:lpstr>
      <vt:lpstr>Summary</vt:lpstr>
      <vt:lpstr>Reference</vt:lpstr>
      <vt:lpstr>Straw Poll 1</vt:lpstr>
      <vt:lpstr>Straw Poll 2</vt:lpstr>
      <vt:lpstr>Straw Poll 3</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2115</cp:revision>
  <cp:lastPrinted>1998-02-10T13:28:06Z</cp:lastPrinted>
  <dcterms:created xsi:type="dcterms:W3CDTF">2004-12-02T14:01:45Z</dcterms:created>
  <dcterms:modified xsi:type="dcterms:W3CDTF">2020-09-14T03:12:18Z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(3)3NczkMVKmZzNGVELPhQkOFdtOqOkLDtKnCDQrwpF49LGiHV5bdSW1+FfaFd9XBGtsTDj54sB
MOd+KhW9f1hr3xI1u74tRw1V2yF4kZeillAJ59lQOJsuntZ+QGRcKwyhrCG9AHoAf+lhO/AA
Ip9D2ypnwxMoouK4HW8s0mK5PxJcBYVxM3CINgqihFJejtou6NnZBz9ntCj2Uy6EE/A9Uux2
pH91R9MQY/3vnhR2ln</vt:lpwstr>
  </property>
  <property fmtid="{D5CDD505-2E9C-101B-9397-08002B2CF9AE}" pid="4" name="_2015_ms_pID_7253431">
    <vt:lpwstr>U8uy3McyU4CO6Aj/OqHmqUp4dMIMFL+kaFBeojmmxgaRQHOJyWbCST
RII1pG6KEETmxBBpz9SqXodCBNHV4fiUcpTjZbFItlQgPQnQJxWJKyyj4EkpSwh8NGCZjv/L
BzvoAEvg5/he1CsbISncT+zI2HF31B7zt5Z7n13IqIlnM12CBdnOAkMn9r76V0bvVLsinRXf
LpYu1KjiZEmVVqhE4mmlpK+Q2+C/YofMZ+dh</vt:lpwstr>
  </property>
  <property fmtid="{D5CDD505-2E9C-101B-9397-08002B2CF9AE}" pid="5" name="_2015_ms_pID_7253432">
    <vt:lpwstr>VNdDPZ9GRDFhwQTmssoSBf0=</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1598664493</vt:lpwstr>
  </property>
</Properties>
</file>