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331" r:id="rId2"/>
    <p:sldId id="910" r:id="rId3"/>
    <p:sldId id="958" r:id="rId4"/>
    <p:sldId id="977" r:id="rId5"/>
    <p:sldId id="978" r:id="rId6"/>
    <p:sldId id="980" r:id="rId7"/>
    <p:sldId id="982" r:id="rId8"/>
    <p:sldId id="984" r:id="rId9"/>
    <p:sldId id="981" r:id="rId10"/>
    <p:sldId id="985" r:id="rId11"/>
    <p:sldId id="949" r:id="rId12"/>
    <p:sldId id="989" r:id="rId13"/>
    <p:sldId id="933" r:id="rId14"/>
    <p:sldId id="986" r:id="rId15"/>
    <p:sldId id="988" r:id="rId16"/>
  </p:sldIdLst>
  <p:sldSz cx="9144000" cy="6858000" type="screen4x3"/>
  <p:notesSz cx="6794500" cy="9931400"/>
  <p:defaultTex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312">
          <p15:clr>
            <a:srgbClr val="A4A3A4"/>
          </p15:clr>
        </p15:guide>
        <p15:guide id="2" pos="282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339AA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0746" autoAdjust="0"/>
    <p:restoredTop sz="95343" autoAdjust="0"/>
  </p:normalViewPr>
  <p:slideViewPr>
    <p:cSldViewPr>
      <p:cViewPr varScale="1">
        <p:scale>
          <a:sx n="116" d="100"/>
          <a:sy n="116" d="100"/>
        </p:scale>
        <p:origin x="2172" y="102"/>
      </p:cViewPr>
      <p:guideLst>
        <p:guide orient="horz" pos="2160"/>
        <p:guide pos="2880"/>
      </p:guideLst>
    </p:cSldViewPr>
  </p:slideViewPr>
  <p:outlineViewPr>
    <p:cViewPr>
      <p:scale>
        <a:sx n="50" d="100"/>
        <a:sy n="50" d="100"/>
      </p:scale>
      <p:origin x="0" y="0"/>
    </p:cViewPr>
  </p:outlineViewPr>
  <p:notesTextViewPr>
    <p:cViewPr>
      <p:scale>
        <a:sx n="3" d="2"/>
        <a:sy n="3" d="2"/>
      </p:scale>
      <p:origin x="0" y="0"/>
    </p:cViewPr>
  </p:notesTextViewPr>
  <p:sorterViewPr>
    <p:cViewPr>
      <p:scale>
        <a:sx n="100" d="100"/>
        <a:sy n="100" d="100"/>
      </p:scale>
      <p:origin x="0" y="0"/>
    </p:cViewPr>
  </p:sorterViewPr>
  <p:notesViewPr>
    <p:cSldViewPr>
      <p:cViewPr>
        <p:scale>
          <a:sx n="100" d="100"/>
          <a:sy n="100" d="100"/>
        </p:scale>
        <p:origin x="2850" y="-594"/>
      </p:cViewPr>
      <p:guideLst>
        <p:guide orient="horz" pos="2312"/>
        <p:guide pos="282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 xmlns:a16="http://schemas.microsoft.com/office/drawing/2014/main" id="{355FA4C3-EA6F-4DEC-9A5B-DA9F4B2DCCDA}"/>
              </a:ext>
            </a:extLst>
          </p:cNvPr>
          <p:cNvSpPr>
            <a:spLocks noGrp="1" noChangeArrowheads="1"/>
          </p:cNvSpPr>
          <p:nvPr>
            <p:ph type="hdr" sz="quarter"/>
          </p:nvPr>
        </p:nvSpPr>
        <p:spPr bwMode="auto">
          <a:xfrm>
            <a:off x="3286125" y="206375"/>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802.11-19/xxxxr0</a:t>
            </a:r>
          </a:p>
        </p:txBody>
      </p:sp>
      <p:sp>
        <p:nvSpPr>
          <p:cNvPr id="3075" name="Rectangle 3">
            <a:extLst>
              <a:ext uri="{FF2B5EF4-FFF2-40B4-BE49-F238E27FC236}">
                <a16:creationId xmlns="" xmlns:a16="http://schemas.microsoft.com/office/drawing/2014/main" id="{C3847927-4241-4395-85F2-4DA1D4673C1D}"/>
              </a:ext>
            </a:extLst>
          </p:cNvPr>
          <p:cNvSpPr>
            <a:spLocks noGrp="1" noChangeArrowheads="1"/>
          </p:cNvSpPr>
          <p:nvPr>
            <p:ph type="dt" sz="quarter" idx="1"/>
          </p:nvPr>
        </p:nvSpPr>
        <p:spPr bwMode="auto">
          <a:xfrm>
            <a:off x="682625" y="206375"/>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3076" name="Rectangle 4">
            <a:extLst>
              <a:ext uri="{FF2B5EF4-FFF2-40B4-BE49-F238E27FC236}">
                <a16:creationId xmlns="" xmlns:a16="http://schemas.microsoft.com/office/drawing/2014/main" id="{0835B85C-0C92-4AAB-B5CD-5874F0F84968}"/>
              </a:ext>
            </a:extLst>
          </p:cNvPr>
          <p:cNvSpPr>
            <a:spLocks noGrp="1" noChangeArrowheads="1"/>
          </p:cNvSpPr>
          <p:nvPr>
            <p:ph type="ftr" sz="quarter" idx="2"/>
          </p:nvPr>
        </p:nvSpPr>
        <p:spPr bwMode="auto">
          <a:xfrm>
            <a:off x="3779838" y="9612313"/>
            <a:ext cx="24098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t>Alice Chen (Qualcomm)</a:t>
            </a:r>
          </a:p>
        </p:txBody>
      </p:sp>
      <p:sp>
        <p:nvSpPr>
          <p:cNvPr id="3077" name="Rectangle 5">
            <a:extLst>
              <a:ext uri="{FF2B5EF4-FFF2-40B4-BE49-F238E27FC236}">
                <a16:creationId xmlns="" xmlns:a16="http://schemas.microsoft.com/office/drawing/2014/main" id="{216F8561-CC11-4763-86D6-E7ED36EFF48D}"/>
              </a:ext>
            </a:extLst>
          </p:cNvPr>
          <p:cNvSpPr>
            <a:spLocks noGrp="1" noChangeArrowheads="1"/>
          </p:cNvSpPr>
          <p:nvPr>
            <p:ph type="sldNum" sz="quarter" idx="3"/>
          </p:nvPr>
        </p:nvSpPr>
        <p:spPr bwMode="auto">
          <a:xfrm>
            <a:off x="3067050" y="9612313"/>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GB" altLang="en-US"/>
              <a:t>Page </a:t>
            </a:r>
            <a:fld id="{A7A4710E-391E-40EE-B9A8-9D33E6E92389}" type="slidenum">
              <a:rPr lang="en-GB" altLang="en-US"/>
              <a:pPr>
                <a:defRPr/>
              </a:pPr>
              <a:t>‹#›</a:t>
            </a:fld>
            <a:endParaRPr lang="en-GB" altLang="en-US"/>
          </a:p>
        </p:txBody>
      </p:sp>
      <p:sp>
        <p:nvSpPr>
          <p:cNvPr id="14342" name="Line 6">
            <a:extLst>
              <a:ext uri="{FF2B5EF4-FFF2-40B4-BE49-F238E27FC236}">
                <a16:creationId xmlns="" xmlns:a16="http://schemas.microsoft.com/office/drawing/2014/main" id="{5F56412F-514B-4C5E-8C72-CCE02BB37E88}"/>
              </a:ext>
            </a:extLst>
          </p:cNvPr>
          <p:cNvSpPr>
            <a:spLocks noChangeShapeType="1"/>
          </p:cNvSpPr>
          <p:nvPr/>
        </p:nvSpPr>
        <p:spPr bwMode="auto">
          <a:xfrm>
            <a:off x="681038" y="415925"/>
            <a:ext cx="54324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11" name="Rectangle 7">
            <a:extLst>
              <a:ext uri="{FF2B5EF4-FFF2-40B4-BE49-F238E27FC236}">
                <a16:creationId xmlns="" xmlns:a16="http://schemas.microsoft.com/office/drawing/2014/main" id="{EE46596A-ED38-406F-B588-A1AE73AFE630}"/>
              </a:ext>
            </a:extLst>
          </p:cNvPr>
          <p:cNvSpPr>
            <a:spLocks noChangeArrowheads="1"/>
          </p:cNvSpPr>
          <p:nvPr/>
        </p:nvSpPr>
        <p:spPr bwMode="auto">
          <a:xfrm>
            <a:off x="681038" y="96123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4344" name="Line 8">
            <a:extLst>
              <a:ext uri="{FF2B5EF4-FFF2-40B4-BE49-F238E27FC236}">
                <a16:creationId xmlns="" xmlns:a16="http://schemas.microsoft.com/office/drawing/2014/main" id="{BD52F7B8-7212-4565-994E-D2E4DC0E1C8C}"/>
              </a:ext>
            </a:extLst>
          </p:cNvPr>
          <p:cNvSpPr>
            <a:spLocks noChangeShapeType="1"/>
          </p:cNvSpPr>
          <p:nvPr/>
        </p:nvSpPr>
        <p:spPr bwMode="auto">
          <a:xfrm>
            <a:off x="681038" y="9599613"/>
            <a:ext cx="5583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15559744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 xmlns:a16="http://schemas.microsoft.com/office/drawing/2014/main" id="{A165344A-BCBA-4503-B758-E91B70190134}"/>
              </a:ext>
            </a:extLst>
          </p:cNvPr>
          <p:cNvSpPr>
            <a:spLocks noGrp="1" noChangeArrowheads="1"/>
          </p:cNvSpPr>
          <p:nvPr>
            <p:ph type="hdr" sz="quarter"/>
          </p:nvPr>
        </p:nvSpPr>
        <p:spPr bwMode="auto">
          <a:xfrm>
            <a:off x="3328988" y="120650"/>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dirty="0"/>
              <a:t>doc.: IEEE 802.11-19/xxxxr0</a:t>
            </a:r>
          </a:p>
        </p:txBody>
      </p:sp>
      <p:sp>
        <p:nvSpPr>
          <p:cNvPr id="2051" name="Rectangle 3">
            <a:extLst>
              <a:ext uri="{FF2B5EF4-FFF2-40B4-BE49-F238E27FC236}">
                <a16:creationId xmlns="" xmlns:a16="http://schemas.microsoft.com/office/drawing/2014/main" id="{92CFA2B8-A839-4F7B-A8F9-45D426ADBADE}"/>
              </a:ext>
            </a:extLst>
          </p:cNvPr>
          <p:cNvSpPr>
            <a:spLocks noGrp="1" noChangeArrowheads="1"/>
          </p:cNvSpPr>
          <p:nvPr>
            <p:ph type="dt" idx="1"/>
          </p:nvPr>
        </p:nvSpPr>
        <p:spPr bwMode="auto">
          <a:xfrm>
            <a:off x="641350" y="120650"/>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13316" name="Rectangle 4">
            <a:extLst>
              <a:ext uri="{FF2B5EF4-FFF2-40B4-BE49-F238E27FC236}">
                <a16:creationId xmlns="" xmlns:a16="http://schemas.microsoft.com/office/drawing/2014/main" id="{E12586DF-74E9-42FA-92D8-CB004E81097A}"/>
              </a:ext>
            </a:extLst>
          </p:cNvPr>
          <p:cNvSpPr>
            <a:spLocks noGrp="1" noRot="1" noChangeAspect="1" noChangeArrowheads="1" noTextEdit="1"/>
          </p:cNvSpPr>
          <p:nvPr>
            <p:ph type="sldImg" idx="2"/>
          </p:nvPr>
        </p:nvSpPr>
        <p:spPr bwMode="auto">
          <a:xfrm>
            <a:off x="923925" y="750888"/>
            <a:ext cx="4948238" cy="37115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 xmlns:a16="http://schemas.microsoft.com/office/drawing/2014/main" id="{C5E92402-188A-4BA7-8E2B-60EBEB15FFE6}"/>
              </a:ext>
            </a:extLst>
          </p:cNvPr>
          <p:cNvSpPr>
            <a:spLocks noGrp="1" noChangeArrowheads="1"/>
          </p:cNvSpPr>
          <p:nvPr>
            <p:ph type="body" sz="quarter" idx="3"/>
          </p:nvPr>
        </p:nvSpPr>
        <p:spPr bwMode="auto">
          <a:xfrm>
            <a:off x="904875" y="4716463"/>
            <a:ext cx="4984750" cy="4471987"/>
          </a:xfrm>
          <a:prstGeom prst="rect">
            <a:avLst/>
          </a:prstGeom>
          <a:noFill/>
          <a:ln w="9525">
            <a:noFill/>
            <a:miter lim="800000"/>
            <a:headEnd/>
            <a:tailEnd/>
          </a:ln>
          <a:effectLst/>
        </p:spPr>
        <p:txBody>
          <a:bodyPr vert="horz" wrap="square" lIns="93746" tIns="46079" rIns="93746" bIns="4607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a:extLst>
              <a:ext uri="{FF2B5EF4-FFF2-40B4-BE49-F238E27FC236}">
                <a16:creationId xmlns="" xmlns:a16="http://schemas.microsoft.com/office/drawing/2014/main" id="{E2EF01C8-FB3D-4155-B52F-C120FD4754F2}"/>
              </a:ext>
            </a:extLst>
          </p:cNvPr>
          <p:cNvSpPr>
            <a:spLocks noGrp="1" noChangeArrowheads="1"/>
          </p:cNvSpPr>
          <p:nvPr>
            <p:ph type="ftr" sz="quarter" idx="4"/>
          </p:nvPr>
        </p:nvSpPr>
        <p:spPr bwMode="auto">
          <a:xfrm>
            <a:off x="5109259" y="9615488"/>
            <a:ext cx="10454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3450">
              <a:defRPr/>
            </a:lvl5pPr>
          </a:lstStyle>
          <a:p>
            <a:pPr lvl="4">
              <a:defRPr/>
            </a:pPr>
            <a:r>
              <a:rPr lang="en-GB" dirty="0" smtClean="0"/>
              <a:t>(Huawei)</a:t>
            </a:r>
            <a:endParaRPr lang="en-GB" dirty="0"/>
          </a:p>
        </p:txBody>
      </p:sp>
      <p:sp>
        <p:nvSpPr>
          <p:cNvPr id="2055" name="Rectangle 7">
            <a:extLst>
              <a:ext uri="{FF2B5EF4-FFF2-40B4-BE49-F238E27FC236}">
                <a16:creationId xmlns="" xmlns:a16="http://schemas.microsoft.com/office/drawing/2014/main" id="{CBACD2E4-B6D6-47BB-8DEB-DC83A37FBF38}"/>
              </a:ext>
            </a:extLst>
          </p:cNvPr>
          <p:cNvSpPr>
            <a:spLocks noGrp="1" noChangeArrowheads="1"/>
          </p:cNvSpPr>
          <p:nvPr>
            <p:ph type="sldNum" sz="quarter" idx="5"/>
          </p:nvPr>
        </p:nvSpPr>
        <p:spPr bwMode="auto">
          <a:xfrm>
            <a:off x="3146425" y="9615488"/>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ltLang="en-US"/>
              <a:t>Page </a:t>
            </a:r>
            <a:fld id="{6D97498F-4D25-4339-A505-6DFAF1C539A8}" type="slidenum">
              <a:rPr lang="en-GB" altLang="en-US"/>
              <a:pPr>
                <a:defRPr/>
              </a:pPr>
              <a:t>‹#›</a:t>
            </a:fld>
            <a:endParaRPr lang="en-GB" altLang="en-US"/>
          </a:p>
        </p:txBody>
      </p:sp>
      <p:sp>
        <p:nvSpPr>
          <p:cNvPr id="11272" name="Rectangle 8">
            <a:extLst>
              <a:ext uri="{FF2B5EF4-FFF2-40B4-BE49-F238E27FC236}">
                <a16:creationId xmlns="" xmlns:a16="http://schemas.microsoft.com/office/drawing/2014/main" id="{5AB43281-AFEB-4794-91F4-4DEB6BFEFF65}"/>
              </a:ext>
            </a:extLst>
          </p:cNvPr>
          <p:cNvSpPr>
            <a:spLocks noChangeArrowheads="1"/>
          </p:cNvSpPr>
          <p:nvPr/>
        </p:nvSpPr>
        <p:spPr bwMode="auto">
          <a:xfrm>
            <a:off x="709613" y="9615488"/>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3321" name="Line 9">
            <a:extLst>
              <a:ext uri="{FF2B5EF4-FFF2-40B4-BE49-F238E27FC236}">
                <a16:creationId xmlns="" xmlns:a16="http://schemas.microsoft.com/office/drawing/2014/main" id="{86DC4FDC-7731-4889-B2D9-586AD7BC58BF}"/>
              </a:ext>
            </a:extLst>
          </p:cNvPr>
          <p:cNvSpPr>
            <a:spLocks noChangeShapeType="1"/>
          </p:cNvSpPr>
          <p:nvPr/>
        </p:nvSpPr>
        <p:spPr bwMode="auto">
          <a:xfrm>
            <a:off x="709613" y="9613900"/>
            <a:ext cx="53752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a:extLst>
              <a:ext uri="{FF2B5EF4-FFF2-40B4-BE49-F238E27FC236}">
                <a16:creationId xmlns="" xmlns:a16="http://schemas.microsoft.com/office/drawing/2014/main" id="{A608F1E5-A3E0-4039-9B0C-798F9ECC1885}"/>
              </a:ext>
            </a:extLst>
          </p:cNvPr>
          <p:cNvSpPr>
            <a:spLocks noChangeShapeType="1"/>
          </p:cNvSpPr>
          <p:nvPr/>
        </p:nvSpPr>
        <p:spPr bwMode="auto">
          <a:xfrm>
            <a:off x="635000" y="317500"/>
            <a:ext cx="55245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367050680"/>
      </p:ext>
    </p:extLst>
  </p:cSld>
  <p:clrMap bg1="lt1" tx1="dk1" bg2="lt2" tx2="dk2" accent1="accent1" accent2="accent2" accent3="accent3" accent4="accent4" accent5="accent5" accent6="accent6" hlink="hlink" folHlink="folHlink"/>
  <p:hf dt="0"/>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a:extLst>
              <a:ext uri="{FF2B5EF4-FFF2-40B4-BE49-F238E27FC236}">
                <a16:creationId xmlns="" xmlns:a16="http://schemas.microsoft.com/office/drawing/2014/main" id="{49943552-E89A-4A9E-AAEF-4B47750FB3FA}"/>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802.11-19/xxxxr0</a:t>
            </a:r>
          </a:p>
        </p:txBody>
      </p:sp>
      <p:sp>
        <p:nvSpPr>
          <p:cNvPr id="16388" name="Rectangle 3">
            <a:extLst>
              <a:ext uri="{FF2B5EF4-FFF2-40B4-BE49-F238E27FC236}">
                <a16:creationId xmlns="" xmlns:a16="http://schemas.microsoft.com/office/drawing/2014/main" id="{6389D189-BBDC-4D3B-87C2-07BBB8BCAA06}"/>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6389" name="Rectangle 6">
            <a:extLst>
              <a:ext uri="{FF2B5EF4-FFF2-40B4-BE49-F238E27FC236}">
                <a16:creationId xmlns="" xmlns:a16="http://schemas.microsoft.com/office/drawing/2014/main" id="{44F662B7-7009-4912-B6F1-2566616E04FB}"/>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Alice Chen (Qualcomm)</a:t>
            </a:r>
          </a:p>
        </p:txBody>
      </p:sp>
      <p:sp>
        <p:nvSpPr>
          <p:cNvPr id="16390" name="Rectangle 7">
            <a:extLst>
              <a:ext uri="{FF2B5EF4-FFF2-40B4-BE49-F238E27FC236}">
                <a16:creationId xmlns="" xmlns:a16="http://schemas.microsoft.com/office/drawing/2014/main" id="{B391E2D3-A1E1-4C5E-92B9-D1E2EC5F3D3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5BBD4055-202F-46DB-9486-BD49C6FC6D52}" type="slidenum">
              <a:rPr lang="en-GB" altLang="en-US" smtClean="0"/>
              <a:pPr>
                <a:spcBef>
                  <a:spcPct val="0"/>
                </a:spcBef>
              </a:pPr>
              <a:t>1</a:t>
            </a:fld>
            <a:endParaRPr lang="en-GB" altLang="en-US"/>
          </a:p>
        </p:txBody>
      </p:sp>
      <p:sp>
        <p:nvSpPr>
          <p:cNvPr id="16391" name="Rectangle 2">
            <a:extLst>
              <a:ext uri="{FF2B5EF4-FFF2-40B4-BE49-F238E27FC236}">
                <a16:creationId xmlns="" xmlns:a16="http://schemas.microsoft.com/office/drawing/2014/main" id="{580814C7-1F51-4760-8C05-47A916B4AC3D}"/>
              </a:ext>
            </a:extLst>
          </p:cNvPr>
          <p:cNvSpPr>
            <a:spLocks noGrp="1" noRot="1" noChangeAspect="1" noChangeArrowheads="1" noTextEdit="1"/>
          </p:cNvSpPr>
          <p:nvPr>
            <p:ph type="sldImg"/>
          </p:nvPr>
        </p:nvSpPr>
        <p:spPr>
          <a:xfrm>
            <a:off x="922338" y="750888"/>
            <a:ext cx="4949825" cy="3711575"/>
          </a:xfrm>
          <a:ln/>
        </p:spPr>
      </p:sp>
      <p:sp>
        <p:nvSpPr>
          <p:cNvPr id="16392" name="Rectangle 3">
            <a:extLst>
              <a:ext uri="{FF2B5EF4-FFF2-40B4-BE49-F238E27FC236}">
                <a16:creationId xmlns="" xmlns:a16="http://schemas.microsoft.com/office/drawing/2014/main" id="{BE9BB772-6625-4649-81F5-E381AB6E634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644547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页眉占位符 3"/>
          <p:cNvSpPr>
            <a:spLocks noGrp="1"/>
          </p:cNvSpPr>
          <p:nvPr>
            <p:ph type="hdr" sz="quarter" idx="10"/>
          </p:nvPr>
        </p:nvSpPr>
        <p:spPr/>
        <p:txBody>
          <a:bodyPr/>
          <a:lstStyle/>
          <a:p>
            <a:pPr>
              <a:defRPr/>
            </a:pPr>
            <a:r>
              <a:rPr lang="en-GB" smtClean="0"/>
              <a:t>doc.: IEEE 802.11-19/xxxxr0</a:t>
            </a:r>
            <a:endParaRPr lang="en-GB" dirty="0"/>
          </a:p>
        </p:txBody>
      </p:sp>
      <p:sp>
        <p:nvSpPr>
          <p:cNvPr id="5" name="页脚占位符 4"/>
          <p:cNvSpPr>
            <a:spLocks noGrp="1"/>
          </p:cNvSpPr>
          <p:nvPr>
            <p:ph type="ftr" sz="quarter" idx="11"/>
          </p:nvPr>
        </p:nvSpPr>
        <p:spPr/>
        <p:txBody>
          <a:bodyPr/>
          <a:lstStyle/>
          <a:p>
            <a:pPr lvl="4">
              <a:defRPr/>
            </a:pPr>
            <a:r>
              <a:rPr lang="en-GB" smtClean="0"/>
              <a:t>(Huawei)</a:t>
            </a:r>
            <a:endParaRPr lang="en-GB" dirty="0"/>
          </a:p>
        </p:txBody>
      </p:sp>
      <p:sp>
        <p:nvSpPr>
          <p:cNvPr id="6" name="灯片编号占位符 5"/>
          <p:cNvSpPr>
            <a:spLocks noGrp="1"/>
          </p:cNvSpPr>
          <p:nvPr>
            <p:ph type="sldNum" sz="quarter" idx="12"/>
          </p:nvPr>
        </p:nvSpPr>
        <p:spPr/>
        <p:txBody>
          <a:bodyPr/>
          <a:lstStyle/>
          <a:p>
            <a:pPr>
              <a:defRPr/>
            </a:pPr>
            <a:r>
              <a:rPr lang="en-GB" altLang="en-US" smtClean="0"/>
              <a:t>Page </a:t>
            </a:r>
            <a:fld id="{6D97498F-4D25-4339-A505-6DFAF1C539A8}" type="slidenum">
              <a:rPr lang="en-GB" altLang="en-US" smtClean="0"/>
              <a:pPr>
                <a:defRPr/>
              </a:pPr>
              <a:t>2</a:t>
            </a:fld>
            <a:endParaRPr lang="en-GB" altLang="en-US"/>
          </a:p>
        </p:txBody>
      </p:sp>
    </p:spTree>
    <p:extLst>
      <p:ext uri="{BB962C8B-B14F-4D97-AF65-F5344CB8AC3E}">
        <p14:creationId xmlns:p14="http://schemas.microsoft.com/office/powerpoint/2010/main" val="22470960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 xmlns:a16="http://schemas.microsoft.com/office/drawing/2014/main" id="{06CFF25A-AE5D-4878-BC4A-E0F2E0863D11}"/>
              </a:ext>
            </a:extLst>
          </p:cNvPr>
          <p:cNvSpPr>
            <a:spLocks noGrp="1" noChangeArrowheads="1"/>
          </p:cNvSpPr>
          <p:nvPr>
            <p:ph type="dt" sz="half" idx="10"/>
          </p:nvPr>
        </p:nvSpPr>
        <p:spPr/>
        <p:txBody>
          <a:bodyPr/>
          <a:lstStyle>
            <a:lvl1pPr>
              <a:defRPr/>
            </a:lvl1pPr>
          </a:lstStyle>
          <a:p>
            <a:pPr>
              <a:defRPr/>
            </a:pPr>
            <a:r>
              <a:rPr lang="en-US" altLang="en-US" dirty="0" smtClean="0"/>
              <a:t>March 2020</a:t>
            </a:r>
            <a:endParaRPr lang="en-GB" altLang="en-US" dirty="0"/>
          </a:p>
        </p:txBody>
      </p:sp>
      <p:sp>
        <p:nvSpPr>
          <p:cNvPr id="5" name="Rectangle 5">
            <a:extLst>
              <a:ext uri="{FF2B5EF4-FFF2-40B4-BE49-F238E27FC236}">
                <a16:creationId xmlns="" xmlns:a16="http://schemas.microsoft.com/office/drawing/2014/main" id="{23CA8882-3F16-471A-B8DB-2643B3170DFB}"/>
              </a:ext>
            </a:extLst>
          </p:cNvPr>
          <p:cNvSpPr>
            <a:spLocks noGrp="1" noChangeArrowheads="1"/>
          </p:cNvSpPr>
          <p:nvPr>
            <p:ph type="ftr" sz="quarter" idx="11"/>
          </p:nvPr>
        </p:nvSpPr>
        <p:spPr/>
        <p:txBody>
          <a:bodyPr/>
          <a:lstStyle>
            <a:lvl1pPr>
              <a:defRPr/>
            </a:lvl1pPr>
          </a:lstStyle>
          <a:p>
            <a:pPr>
              <a:defRPr/>
            </a:pPr>
            <a:r>
              <a:rPr lang="en-GB"/>
              <a:t>Alice Chen (Qualcomm)</a:t>
            </a:r>
          </a:p>
        </p:txBody>
      </p:sp>
      <p:sp>
        <p:nvSpPr>
          <p:cNvPr id="6" name="Rectangle 6">
            <a:extLst>
              <a:ext uri="{FF2B5EF4-FFF2-40B4-BE49-F238E27FC236}">
                <a16:creationId xmlns="" xmlns:a16="http://schemas.microsoft.com/office/drawing/2014/main" id="{C24A0396-1A4E-4409-96DE-494DDD5FDCED}"/>
              </a:ext>
            </a:extLst>
          </p:cNvPr>
          <p:cNvSpPr>
            <a:spLocks noGrp="1" noChangeArrowheads="1"/>
          </p:cNvSpPr>
          <p:nvPr>
            <p:ph type="sldNum" sz="quarter" idx="12"/>
          </p:nvPr>
        </p:nvSpPr>
        <p:spPr/>
        <p:txBody>
          <a:bodyPr/>
          <a:lstStyle>
            <a:lvl1pPr>
              <a:defRPr/>
            </a:lvl1pPr>
          </a:lstStyle>
          <a:p>
            <a:pPr>
              <a:defRPr/>
            </a:pPr>
            <a:r>
              <a:rPr lang="en-GB" altLang="en-US"/>
              <a:t>Slide </a:t>
            </a:r>
            <a:fld id="{54724FB4-94AE-4750-B841-108DEBC86DEF}" type="slidenum">
              <a:rPr lang="en-GB" altLang="en-US"/>
              <a:pPr>
                <a:defRPr/>
              </a:pPr>
              <a:t>‹#›</a:t>
            </a:fld>
            <a:endParaRPr lang="en-GB" altLang="en-US"/>
          </a:p>
        </p:txBody>
      </p:sp>
    </p:spTree>
    <p:extLst>
      <p:ext uri="{BB962C8B-B14F-4D97-AF65-F5344CB8AC3E}">
        <p14:creationId xmlns:p14="http://schemas.microsoft.com/office/powerpoint/2010/main" val="60570734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 xmlns:a16="http://schemas.microsoft.com/office/drawing/2014/main" id="{F62F9BB0-1D78-4E92-8AB5-CCA6C81C81B4}"/>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6" name="Rectangle 6">
            <a:extLst>
              <a:ext uri="{FF2B5EF4-FFF2-40B4-BE49-F238E27FC236}">
                <a16:creationId xmlns="" xmlns:a16="http://schemas.microsoft.com/office/drawing/2014/main" id="{93A629FD-4ED0-4725-8B45-82D2B3BFEFFF}"/>
              </a:ext>
            </a:extLst>
          </p:cNvPr>
          <p:cNvSpPr>
            <a:spLocks noGrp="1" noChangeArrowheads="1"/>
          </p:cNvSpPr>
          <p:nvPr>
            <p:ph type="sldNum" sz="quarter" idx="12"/>
          </p:nvPr>
        </p:nvSpPr>
        <p:spPr/>
        <p:txBody>
          <a:bodyPr/>
          <a:lstStyle>
            <a:lvl1pPr>
              <a:defRPr/>
            </a:lvl1pPr>
          </a:lstStyle>
          <a:p>
            <a:pPr>
              <a:defRPr/>
            </a:pPr>
            <a:r>
              <a:rPr lang="en-GB" altLang="en-US"/>
              <a:t>Slide </a:t>
            </a:r>
            <a:fld id="{B64CBFA8-9A69-4D2E-AFF7-F3FA7A729FDE}" type="slidenum">
              <a:rPr lang="en-GB" altLang="en-US"/>
              <a:pPr>
                <a:defRPr/>
              </a:pPr>
              <a:t>‹#›</a:t>
            </a:fld>
            <a:endParaRPr lang="en-GB" altLang="en-US"/>
          </a:p>
        </p:txBody>
      </p:sp>
    </p:spTree>
    <p:extLst>
      <p:ext uri="{BB962C8B-B14F-4D97-AF65-F5344CB8AC3E}">
        <p14:creationId xmlns:p14="http://schemas.microsoft.com/office/powerpoint/2010/main" val="1658620380"/>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 xmlns:a16="http://schemas.microsoft.com/office/drawing/2014/main" id="{ADC25286-F119-41CC-B936-A99D615BEBF4}"/>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6" name="Rectangle 6">
            <a:extLst>
              <a:ext uri="{FF2B5EF4-FFF2-40B4-BE49-F238E27FC236}">
                <a16:creationId xmlns="" xmlns:a16="http://schemas.microsoft.com/office/drawing/2014/main" id="{BFE0F447-7DAF-4F40-945E-510B714F88B1}"/>
              </a:ext>
            </a:extLst>
          </p:cNvPr>
          <p:cNvSpPr>
            <a:spLocks noGrp="1" noChangeArrowheads="1"/>
          </p:cNvSpPr>
          <p:nvPr>
            <p:ph type="sldNum" sz="quarter" idx="12"/>
          </p:nvPr>
        </p:nvSpPr>
        <p:spPr/>
        <p:txBody>
          <a:bodyPr/>
          <a:lstStyle>
            <a:lvl1pPr>
              <a:defRPr/>
            </a:lvl1pPr>
          </a:lstStyle>
          <a:p>
            <a:pPr>
              <a:defRPr/>
            </a:pPr>
            <a:r>
              <a:rPr lang="en-GB" altLang="en-US"/>
              <a:t>Slide </a:t>
            </a:r>
            <a:fld id="{39830A6D-8C9E-4B26-958C-BFDE032B0093}" type="slidenum">
              <a:rPr lang="en-GB" altLang="en-US"/>
              <a:pPr>
                <a:defRPr/>
              </a:pPr>
              <a:t>‹#›</a:t>
            </a:fld>
            <a:endParaRPr lang="en-GB" altLang="en-US"/>
          </a:p>
        </p:txBody>
      </p:sp>
    </p:spTree>
    <p:extLst>
      <p:ext uri="{BB962C8B-B14F-4D97-AF65-F5344CB8AC3E}">
        <p14:creationId xmlns:p14="http://schemas.microsoft.com/office/powerpoint/2010/main" val="7388356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216795" y="1931779"/>
            <a:ext cx="8572500" cy="1375761"/>
          </a:xfrm>
        </p:spPr>
        <p:txBody>
          <a:bodyPr/>
          <a:lstStyle>
            <a:lvl1pPr>
              <a:defRPr/>
            </a:lvl1pPr>
            <a:lvl2pPr>
              <a:defRPr/>
            </a:lvl2pPr>
            <a:lvl3pPr>
              <a:defRPr/>
            </a:lvl3pPr>
            <a:lvl4pPr>
              <a:defRPr lang="en-US" sz="1600" kern="1200" baseline="0" dirty="0">
                <a:solidFill>
                  <a:prstClr val="black">
                    <a:lumMod val="75000"/>
                    <a:lumOff val="25000"/>
                  </a:prstClr>
                </a:solidFill>
                <a:latin typeface="Qualcomm Office Regular" pitchFamily="34" charset="0"/>
                <a:ea typeface="+mn-ea"/>
                <a:cs typeface="Arial" pitchFamily="34" charset="0"/>
              </a:defRPr>
            </a:lvl4pPr>
            <a:lvl5pPr marL="1200150" indent="-260604">
              <a:buFont typeface="Qualcomm Regular" pitchFamily="34" charset="0"/>
              <a:buChar char="−"/>
              <a:defRPr/>
            </a:lvl5pPr>
            <a:lvl6pPr marL="1628775" indent="0">
              <a:buNone/>
              <a:defRPr sz="1200"/>
            </a:lvl6pPr>
          </a:lstStyle>
          <a:p>
            <a:pPr lvl="0"/>
            <a:r>
              <a:rPr lang="en-US"/>
              <a:t>Edit Master text styles</a:t>
            </a:r>
          </a:p>
          <a:p>
            <a:pPr lvl="1"/>
            <a:r>
              <a:rPr lang="en-US"/>
              <a:t>Second level</a:t>
            </a:r>
          </a:p>
          <a:p>
            <a:pPr lvl="2"/>
            <a:r>
              <a:rPr lang="en-US"/>
              <a:t>Third level</a:t>
            </a:r>
          </a:p>
          <a:p>
            <a:pPr lvl="3"/>
            <a:r>
              <a:rPr lang="en-US"/>
              <a:t>Fourth level</a:t>
            </a:r>
          </a:p>
        </p:txBody>
      </p:sp>
      <p:sp>
        <p:nvSpPr>
          <p:cNvPr id="12" name="Title Placeholder 1"/>
          <p:cNvSpPr>
            <a:spLocks noGrp="1"/>
          </p:cNvSpPr>
          <p:nvPr>
            <p:ph type="title"/>
          </p:nvPr>
        </p:nvSpPr>
        <p:spPr>
          <a:xfrm>
            <a:off x="212655" y="740540"/>
            <a:ext cx="8574733" cy="484748"/>
          </a:xfrm>
          <a:prstGeom prst="rect">
            <a:avLst/>
          </a:prstGeom>
        </p:spPr>
        <p:txBody>
          <a:bodyPr vert="horz" wrap="square" lIns="68580" tIns="34290" rIns="68580" bIns="34290" rtlCol="0" anchor="ctr">
            <a:spAutoFit/>
          </a:bodyPr>
          <a:lstStyle>
            <a:lvl1pPr>
              <a:defRPr sz="3600">
                <a:latin typeface="Qualcomm Office Regular" pitchFamily="34" charset="0"/>
              </a:defRPr>
            </a:lvl1pPr>
          </a:lstStyle>
          <a:p>
            <a:r>
              <a:rPr lang="en-US"/>
              <a:t>Click to edit Master title style</a:t>
            </a:r>
            <a:endParaRPr lang="en-US" dirty="0"/>
          </a:p>
        </p:txBody>
      </p:sp>
      <p:sp>
        <p:nvSpPr>
          <p:cNvPr id="13" name="Text Placeholder 2"/>
          <p:cNvSpPr>
            <a:spLocks noGrp="1"/>
          </p:cNvSpPr>
          <p:nvPr>
            <p:ph type="body" idx="13"/>
          </p:nvPr>
        </p:nvSpPr>
        <p:spPr>
          <a:xfrm>
            <a:off x="212655" y="1426466"/>
            <a:ext cx="8574733" cy="350865"/>
          </a:xfrm>
        </p:spPr>
        <p:txBody>
          <a:bodyPr tIns="0" bIns="0" anchor="t"/>
          <a:lstStyle>
            <a:lvl1pPr marL="0" indent="0" algn="l" defTabSz="914400" rtl="0" eaLnBrk="1" latinLnBrk="0" hangingPunct="1">
              <a:lnSpc>
                <a:spcPct val="95000"/>
              </a:lnSpc>
              <a:spcBef>
                <a:spcPct val="20000"/>
              </a:spcBef>
              <a:buFontTx/>
              <a:buNone/>
              <a:defRPr lang="en-US" sz="2400" b="0" kern="1200" dirty="0" smtClean="0">
                <a:solidFill>
                  <a:schemeClr val="bg2"/>
                </a:solidFill>
                <a:latin typeface="Qualcomm Office Regular" pitchFamily="34" charset="0"/>
                <a:ea typeface="+mn-ea"/>
                <a:cs typeface="Arial" pitchFamily="34" charset="0"/>
              </a:defRPr>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cxnSp>
        <p:nvCxnSpPr>
          <p:cNvPr id="14" name="Straight Connector 13"/>
          <p:cNvCxnSpPr/>
          <p:nvPr userDrawn="1"/>
        </p:nvCxnSpPr>
        <p:spPr>
          <a:xfrm>
            <a:off x="277773" y="504825"/>
            <a:ext cx="8588453" cy="0"/>
          </a:xfrm>
          <a:prstGeom prst="line">
            <a:avLst/>
          </a:prstGeom>
          <a:ln w="47625">
            <a:gradFill flip="none" rotWithShape="1">
              <a:gsLst>
                <a:gs pos="100000">
                  <a:srgbClr val="004274"/>
                </a:gs>
                <a:gs pos="0">
                  <a:srgbClr val="008E95"/>
                </a:gs>
              </a:gsLst>
              <a:lin ang="10800000" scaled="1"/>
              <a:tileRect/>
            </a:gradFill>
          </a:ln>
        </p:spPr>
        <p:style>
          <a:lnRef idx="1">
            <a:schemeClr val="accent1"/>
          </a:lnRef>
          <a:fillRef idx="0">
            <a:schemeClr val="accent1"/>
          </a:fillRef>
          <a:effectRef idx="0">
            <a:schemeClr val="accent1"/>
          </a:effectRef>
          <a:fontRef idx="minor">
            <a:schemeClr val="tx1"/>
          </a:fontRef>
        </p:style>
      </p:cxnSp>
      <p:grpSp>
        <p:nvGrpSpPr>
          <p:cNvPr id="40" name="Group 39"/>
          <p:cNvGrpSpPr>
            <a:grpSpLocks noChangeAspect="1"/>
          </p:cNvGrpSpPr>
          <p:nvPr userDrawn="1"/>
        </p:nvGrpSpPr>
        <p:grpSpPr>
          <a:xfrm>
            <a:off x="7716645" y="6546300"/>
            <a:ext cx="721158" cy="157272"/>
            <a:chOff x="187326" y="5085556"/>
            <a:chExt cx="8393112" cy="1830388"/>
          </a:xfrm>
          <a:solidFill>
            <a:schemeClr val="bg1">
              <a:lumMod val="75000"/>
            </a:schemeClr>
          </a:solidFill>
        </p:grpSpPr>
        <p:sp>
          <p:nvSpPr>
            <p:cNvPr id="41" name="Freeform 7"/>
            <p:cNvSpPr>
              <a:spLocks/>
            </p:cNvSpPr>
            <p:nvPr userDrawn="1"/>
          </p:nvSpPr>
          <p:spPr bwMode="auto">
            <a:xfrm>
              <a:off x="3603626" y="5388769"/>
              <a:ext cx="585787" cy="892175"/>
            </a:xfrm>
            <a:custGeom>
              <a:avLst/>
              <a:gdLst>
                <a:gd name="T0" fmla="*/ 0 w 156"/>
                <a:gd name="T1" fmla="*/ 218 h 238"/>
                <a:gd name="T2" fmla="*/ 20 w 156"/>
                <a:gd name="T3" fmla="*/ 238 h 238"/>
                <a:gd name="T4" fmla="*/ 156 w 156"/>
                <a:gd name="T5" fmla="*/ 238 h 238"/>
                <a:gd name="T6" fmla="*/ 126 w 156"/>
                <a:gd name="T7" fmla="*/ 189 h 238"/>
                <a:gd name="T8" fmla="*/ 47 w 156"/>
                <a:gd name="T9" fmla="*/ 189 h 238"/>
                <a:gd name="T10" fmla="*/ 47 w 156"/>
                <a:gd name="T11" fmla="*/ 0 h 238"/>
                <a:gd name="T12" fmla="*/ 0 w 156"/>
                <a:gd name="T13" fmla="*/ 0 h 238"/>
                <a:gd name="T14" fmla="*/ 0 w 156"/>
                <a:gd name="T15" fmla="*/ 218 h 23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6" h="238">
                  <a:moveTo>
                    <a:pt x="0" y="218"/>
                  </a:moveTo>
                  <a:cubicBezTo>
                    <a:pt x="0" y="227"/>
                    <a:pt x="11" y="238"/>
                    <a:pt x="20" y="238"/>
                  </a:cubicBezTo>
                  <a:cubicBezTo>
                    <a:pt x="156" y="238"/>
                    <a:pt x="156" y="238"/>
                    <a:pt x="156" y="238"/>
                  </a:cubicBezTo>
                  <a:cubicBezTo>
                    <a:pt x="126" y="189"/>
                    <a:pt x="126" y="189"/>
                    <a:pt x="126" y="189"/>
                  </a:cubicBezTo>
                  <a:cubicBezTo>
                    <a:pt x="47" y="189"/>
                    <a:pt x="47" y="189"/>
                    <a:pt x="47" y="189"/>
                  </a:cubicBezTo>
                  <a:cubicBezTo>
                    <a:pt x="47" y="0"/>
                    <a:pt x="47" y="0"/>
                    <a:pt x="47" y="0"/>
                  </a:cubicBezTo>
                  <a:cubicBezTo>
                    <a:pt x="0" y="0"/>
                    <a:pt x="0" y="0"/>
                    <a:pt x="0" y="0"/>
                  </a:cubicBezTo>
                  <a:lnTo>
                    <a:pt x="0" y="21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2" name="Freeform 8"/>
            <p:cNvSpPr>
              <a:spLocks noEditPoints="1"/>
            </p:cNvSpPr>
            <p:nvPr userDrawn="1"/>
          </p:nvSpPr>
          <p:spPr bwMode="auto">
            <a:xfrm>
              <a:off x="187326" y="5085556"/>
              <a:ext cx="1541462" cy="1830388"/>
            </a:xfrm>
            <a:custGeom>
              <a:avLst/>
              <a:gdLst>
                <a:gd name="T0" fmla="*/ 411 w 411"/>
                <a:gd name="T1" fmla="*/ 206 h 488"/>
                <a:gd name="T2" fmla="*/ 206 w 411"/>
                <a:gd name="T3" fmla="*/ 0 h 488"/>
                <a:gd name="T4" fmla="*/ 0 w 411"/>
                <a:gd name="T5" fmla="*/ 206 h 488"/>
                <a:gd name="T6" fmla="*/ 206 w 411"/>
                <a:gd name="T7" fmla="*/ 412 h 488"/>
                <a:gd name="T8" fmla="*/ 241 w 411"/>
                <a:gd name="T9" fmla="*/ 408 h 488"/>
                <a:gd name="T10" fmla="*/ 240 w 411"/>
                <a:gd name="T11" fmla="*/ 488 h 488"/>
                <a:gd name="T12" fmla="*/ 298 w 411"/>
                <a:gd name="T13" fmla="*/ 488 h 488"/>
                <a:gd name="T14" fmla="*/ 298 w 411"/>
                <a:gd name="T15" fmla="*/ 389 h 488"/>
                <a:gd name="T16" fmla="*/ 411 w 411"/>
                <a:gd name="T17" fmla="*/ 206 h 488"/>
                <a:gd name="T18" fmla="*/ 298 w 411"/>
                <a:gd name="T19" fmla="*/ 302 h 488"/>
                <a:gd name="T20" fmla="*/ 298 w 411"/>
                <a:gd name="T21" fmla="*/ 236 h 488"/>
                <a:gd name="T22" fmla="*/ 240 w 411"/>
                <a:gd name="T23" fmla="*/ 252 h 488"/>
                <a:gd name="T24" fmla="*/ 241 w 411"/>
                <a:gd name="T25" fmla="*/ 334 h 488"/>
                <a:gd name="T26" fmla="*/ 206 w 411"/>
                <a:gd name="T27" fmla="*/ 339 h 488"/>
                <a:gd name="T28" fmla="*/ 73 w 411"/>
                <a:gd name="T29" fmla="*/ 206 h 488"/>
                <a:gd name="T30" fmla="*/ 206 w 411"/>
                <a:gd name="T31" fmla="*/ 73 h 488"/>
                <a:gd name="T32" fmla="*/ 339 w 411"/>
                <a:gd name="T33" fmla="*/ 206 h 488"/>
                <a:gd name="T34" fmla="*/ 298 w 411"/>
                <a:gd name="T35" fmla="*/ 302 h 4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11" h="488">
                  <a:moveTo>
                    <a:pt x="411" y="206"/>
                  </a:moveTo>
                  <a:cubicBezTo>
                    <a:pt x="411" y="92"/>
                    <a:pt x="319" y="0"/>
                    <a:pt x="206" y="0"/>
                  </a:cubicBezTo>
                  <a:cubicBezTo>
                    <a:pt x="92" y="0"/>
                    <a:pt x="0" y="92"/>
                    <a:pt x="0" y="206"/>
                  </a:cubicBezTo>
                  <a:cubicBezTo>
                    <a:pt x="0" y="319"/>
                    <a:pt x="92" y="412"/>
                    <a:pt x="206" y="412"/>
                  </a:cubicBezTo>
                  <a:cubicBezTo>
                    <a:pt x="218" y="412"/>
                    <a:pt x="229" y="410"/>
                    <a:pt x="241" y="408"/>
                  </a:cubicBezTo>
                  <a:cubicBezTo>
                    <a:pt x="240" y="488"/>
                    <a:pt x="240" y="488"/>
                    <a:pt x="240" y="488"/>
                  </a:cubicBezTo>
                  <a:cubicBezTo>
                    <a:pt x="298" y="488"/>
                    <a:pt x="298" y="488"/>
                    <a:pt x="298" y="488"/>
                  </a:cubicBezTo>
                  <a:cubicBezTo>
                    <a:pt x="298" y="389"/>
                    <a:pt x="298" y="389"/>
                    <a:pt x="298" y="389"/>
                  </a:cubicBezTo>
                  <a:cubicBezTo>
                    <a:pt x="365" y="355"/>
                    <a:pt x="411" y="286"/>
                    <a:pt x="411" y="206"/>
                  </a:cubicBezTo>
                  <a:close/>
                  <a:moveTo>
                    <a:pt x="298" y="302"/>
                  </a:moveTo>
                  <a:cubicBezTo>
                    <a:pt x="298" y="236"/>
                    <a:pt x="298" y="236"/>
                    <a:pt x="298" y="236"/>
                  </a:cubicBezTo>
                  <a:cubicBezTo>
                    <a:pt x="240" y="252"/>
                    <a:pt x="240" y="252"/>
                    <a:pt x="240" y="252"/>
                  </a:cubicBezTo>
                  <a:cubicBezTo>
                    <a:pt x="241" y="334"/>
                    <a:pt x="241" y="334"/>
                    <a:pt x="241" y="334"/>
                  </a:cubicBezTo>
                  <a:cubicBezTo>
                    <a:pt x="229" y="337"/>
                    <a:pt x="218" y="339"/>
                    <a:pt x="206" y="339"/>
                  </a:cubicBezTo>
                  <a:cubicBezTo>
                    <a:pt x="132" y="339"/>
                    <a:pt x="73" y="279"/>
                    <a:pt x="73" y="206"/>
                  </a:cubicBezTo>
                  <a:cubicBezTo>
                    <a:pt x="73" y="132"/>
                    <a:pt x="132" y="73"/>
                    <a:pt x="206" y="73"/>
                  </a:cubicBezTo>
                  <a:cubicBezTo>
                    <a:pt x="279" y="73"/>
                    <a:pt x="339" y="132"/>
                    <a:pt x="339" y="206"/>
                  </a:cubicBezTo>
                  <a:cubicBezTo>
                    <a:pt x="339" y="244"/>
                    <a:pt x="323" y="278"/>
                    <a:pt x="298" y="302"/>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3" name="Freeform 9"/>
            <p:cNvSpPr>
              <a:spLocks/>
            </p:cNvSpPr>
            <p:nvPr userDrawn="1"/>
          </p:nvSpPr>
          <p:spPr bwMode="auto">
            <a:xfrm>
              <a:off x="1863726" y="5388769"/>
              <a:ext cx="652462" cy="892175"/>
            </a:xfrm>
            <a:custGeom>
              <a:avLst/>
              <a:gdLst>
                <a:gd name="T0" fmla="*/ 154 w 174"/>
                <a:gd name="T1" fmla="*/ 238 h 238"/>
                <a:gd name="T2" fmla="*/ 20 w 174"/>
                <a:gd name="T3" fmla="*/ 238 h 238"/>
                <a:gd name="T4" fmla="*/ 0 w 174"/>
                <a:gd name="T5" fmla="*/ 218 h 238"/>
                <a:gd name="T6" fmla="*/ 0 w 174"/>
                <a:gd name="T7" fmla="*/ 0 h 238"/>
                <a:gd name="T8" fmla="*/ 46 w 174"/>
                <a:gd name="T9" fmla="*/ 0 h 238"/>
                <a:gd name="T10" fmla="*/ 46 w 174"/>
                <a:gd name="T11" fmla="*/ 189 h 238"/>
                <a:gd name="T12" fmla="*/ 127 w 174"/>
                <a:gd name="T13" fmla="*/ 189 h 238"/>
                <a:gd name="T14" fmla="*/ 127 w 174"/>
                <a:gd name="T15" fmla="*/ 0 h 238"/>
                <a:gd name="T16" fmla="*/ 174 w 174"/>
                <a:gd name="T17" fmla="*/ 0 h 238"/>
                <a:gd name="T18" fmla="*/ 174 w 174"/>
                <a:gd name="T19" fmla="*/ 218 h 238"/>
                <a:gd name="T20" fmla="*/ 154 w 174"/>
                <a:gd name="T21" fmla="*/ 238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4" h="238">
                  <a:moveTo>
                    <a:pt x="154" y="238"/>
                  </a:moveTo>
                  <a:cubicBezTo>
                    <a:pt x="20" y="238"/>
                    <a:pt x="20" y="238"/>
                    <a:pt x="20" y="238"/>
                  </a:cubicBezTo>
                  <a:cubicBezTo>
                    <a:pt x="11" y="238"/>
                    <a:pt x="0" y="228"/>
                    <a:pt x="0" y="218"/>
                  </a:cubicBezTo>
                  <a:cubicBezTo>
                    <a:pt x="0" y="0"/>
                    <a:pt x="0" y="0"/>
                    <a:pt x="0" y="0"/>
                  </a:cubicBezTo>
                  <a:cubicBezTo>
                    <a:pt x="46" y="0"/>
                    <a:pt x="46" y="0"/>
                    <a:pt x="46" y="0"/>
                  </a:cubicBezTo>
                  <a:cubicBezTo>
                    <a:pt x="46" y="189"/>
                    <a:pt x="46" y="189"/>
                    <a:pt x="46" y="189"/>
                  </a:cubicBezTo>
                  <a:cubicBezTo>
                    <a:pt x="127" y="189"/>
                    <a:pt x="127" y="189"/>
                    <a:pt x="127" y="189"/>
                  </a:cubicBezTo>
                  <a:cubicBezTo>
                    <a:pt x="127" y="0"/>
                    <a:pt x="127" y="0"/>
                    <a:pt x="127" y="0"/>
                  </a:cubicBezTo>
                  <a:cubicBezTo>
                    <a:pt x="174" y="0"/>
                    <a:pt x="174" y="0"/>
                    <a:pt x="174" y="0"/>
                  </a:cubicBezTo>
                  <a:cubicBezTo>
                    <a:pt x="174" y="218"/>
                    <a:pt x="174" y="218"/>
                    <a:pt x="174" y="218"/>
                  </a:cubicBezTo>
                  <a:cubicBezTo>
                    <a:pt x="174" y="228"/>
                    <a:pt x="163" y="238"/>
                    <a:pt x="154" y="238"/>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4" name="Freeform 10"/>
            <p:cNvSpPr>
              <a:spLocks/>
            </p:cNvSpPr>
            <p:nvPr userDrawn="1"/>
          </p:nvSpPr>
          <p:spPr bwMode="auto">
            <a:xfrm>
              <a:off x="4079876" y="5358606"/>
              <a:ext cx="712787" cy="946150"/>
            </a:xfrm>
            <a:custGeom>
              <a:avLst/>
              <a:gdLst>
                <a:gd name="T0" fmla="*/ 190 w 190"/>
                <a:gd name="T1" fmla="*/ 17 h 252"/>
                <a:gd name="T2" fmla="*/ 126 w 190"/>
                <a:gd name="T3" fmla="*/ 0 h 252"/>
                <a:gd name="T4" fmla="*/ 0 w 190"/>
                <a:gd name="T5" fmla="*/ 126 h 252"/>
                <a:gd name="T6" fmla="*/ 126 w 190"/>
                <a:gd name="T7" fmla="*/ 252 h 252"/>
                <a:gd name="T8" fmla="*/ 187 w 190"/>
                <a:gd name="T9" fmla="*/ 237 h 252"/>
                <a:gd name="T10" fmla="*/ 164 w 190"/>
                <a:gd name="T11" fmla="*/ 196 h 252"/>
                <a:gd name="T12" fmla="*/ 126 w 190"/>
                <a:gd name="T13" fmla="*/ 205 h 252"/>
                <a:gd name="T14" fmla="*/ 47 w 190"/>
                <a:gd name="T15" fmla="*/ 126 h 252"/>
                <a:gd name="T16" fmla="*/ 126 w 190"/>
                <a:gd name="T17" fmla="*/ 46 h 252"/>
                <a:gd name="T18" fmla="*/ 167 w 190"/>
                <a:gd name="T19" fmla="*/ 58 h 252"/>
                <a:gd name="T20" fmla="*/ 190 w 190"/>
                <a:gd name="T21" fmla="*/ 17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0" h="252">
                  <a:moveTo>
                    <a:pt x="190" y="17"/>
                  </a:moveTo>
                  <a:cubicBezTo>
                    <a:pt x="171" y="6"/>
                    <a:pt x="149" y="0"/>
                    <a:pt x="126" y="0"/>
                  </a:cubicBezTo>
                  <a:cubicBezTo>
                    <a:pt x="57" y="0"/>
                    <a:pt x="0" y="56"/>
                    <a:pt x="0" y="126"/>
                  </a:cubicBezTo>
                  <a:cubicBezTo>
                    <a:pt x="0" y="196"/>
                    <a:pt x="57" y="252"/>
                    <a:pt x="126" y="252"/>
                  </a:cubicBezTo>
                  <a:cubicBezTo>
                    <a:pt x="148" y="252"/>
                    <a:pt x="169" y="246"/>
                    <a:pt x="187" y="237"/>
                  </a:cubicBezTo>
                  <a:cubicBezTo>
                    <a:pt x="164" y="196"/>
                    <a:pt x="164" y="196"/>
                    <a:pt x="164" y="196"/>
                  </a:cubicBezTo>
                  <a:cubicBezTo>
                    <a:pt x="153" y="202"/>
                    <a:pt x="140" y="205"/>
                    <a:pt x="126" y="205"/>
                  </a:cubicBezTo>
                  <a:cubicBezTo>
                    <a:pt x="82" y="205"/>
                    <a:pt x="47" y="170"/>
                    <a:pt x="47" y="126"/>
                  </a:cubicBezTo>
                  <a:cubicBezTo>
                    <a:pt x="47" y="82"/>
                    <a:pt x="82" y="46"/>
                    <a:pt x="126" y="46"/>
                  </a:cubicBezTo>
                  <a:cubicBezTo>
                    <a:pt x="141" y="46"/>
                    <a:pt x="155" y="51"/>
                    <a:pt x="167" y="58"/>
                  </a:cubicBezTo>
                  <a:lnTo>
                    <a:pt x="190" y="1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5" name="Freeform 11"/>
            <p:cNvSpPr>
              <a:spLocks noEditPoints="1"/>
            </p:cNvSpPr>
            <p:nvPr userDrawn="1"/>
          </p:nvSpPr>
          <p:spPr bwMode="auto">
            <a:xfrm>
              <a:off x="4725988" y="5358606"/>
              <a:ext cx="944562" cy="949325"/>
            </a:xfrm>
            <a:custGeom>
              <a:avLst/>
              <a:gdLst>
                <a:gd name="T0" fmla="*/ 126 w 252"/>
                <a:gd name="T1" fmla="*/ 0 h 253"/>
                <a:gd name="T2" fmla="*/ 0 w 252"/>
                <a:gd name="T3" fmla="*/ 127 h 253"/>
                <a:gd name="T4" fmla="*/ 126 w 252"/>
                <a:gd name="T5" fmla="*/ 253 h 253"/>
                <a:gd name="T6" fmla="*/ 252 w 252"/>
                <a:gd name="T7" fmla="*/ 127 h 253"/>
                <a:gd name="T8" fmla="*/ 126 w 252"/>
                <a:gd name="T9" fmla="*/ 0 h 253"/>
                <a:gd name="T10" fmla="*/ 126 w 252"/>
                <a:gd name="T11" fmla="*/ 206 h 253"/>
                <a:gd name="T12" fmla="*/ 47 w 252"/>
                <a:gd name="T13" fmla="*/ 127 h 253"/>
                <a:gd name="T14" fmla="*/ 126 w 252"/>
                <a:gd name="T15" fmla="*/ 47 h 253"/>
                <a:gd name="T16" fmla="*/ 206 w 252"/>
                <a:gd name="T17" fmla="*/ 127 h 253"/>
                <a:gd name="T18" fmla="*/ 126 w 252"/>
                <a:gd name="T19" fmla="*/ 206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2" h="253">
                  <a:moveTo>
                    <a:pt x="126" y="0"/>
                  </a:moveTo>
                  <a:cubicBezTo>
                    <a:pt x="56" y="0"/>
                    <a:pt x="0" y="57"/>
                    <a:pt x="0" y="127"/>
                  </a:cubicBezTo>
                  <a:cubicBezTo>
                    <a:pt x="0" y="197"/>
                    <a:pt x="56" y="253"/>
                    <a:pt x="126" y="253"/>
                  </a:cubicBezTo>
                  <a:cubicBezTo>
                    <a:pt x="196" y="253"/>
                    <a:pt x="252" y="196"/>
                    <a:pt x="252" y="127"/>
                  </a:cubicBezTo>
                  <a:cubicBezTo>
                    <a:pt x="252" y="57"/>
                    <a:pt x="196" y="0"/>
                    <a:pt x="126" y="0"/>
                  </a:cubicBezTo>
                  <a:close/>
                  <a:moveTo>
                    <a:pt x="126" y="206"/>
                  </a:moveTo>
                  <a:cubicBezTo>
                    <a:pt x="82" y="206"/>
                    <a:pt x="47" y="171"/>
                    <a:pt x="47" y="127"/>
                  </a:cubicBezTo>
                  <a:cubicBezTo>
                    <a:pt x="47" y="83"/>
                    <a:pt x="82" y="47"/>
                    <a:pt x="126" y="47"/>
                  </a:cubicBezTo>
                  <a:cubicBezTo>
                    <a:pt x="170" y="47"/>
                    <a:pt x="206" y="83"/>
                    <a:pt x="206" y="127"/>
                  </a:cubicBezTo>
                  <a:cubicBezTo>
                    <a:pt x="206" y="170"/>
                    <a:pt x="170" y="206"/>
                    <a:pt x="126" y="206"/>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6" name="Freeform 12"/>
            <p:cNvSpPr>
              <a:spLocks noEditPoints="1"/>
            </p:cNvSpPr>
            <p:nvPr userDrawn="1"/>
          </p:nvSpPr>
          <p:spPr bwMode="auto">
            <a:xfrm>
              <a:off x="2584451" y="5393531"/>
              <a:ext cx="952500" cy="884238"/>
            </a:xfrm>
            <a:custGeom>
              <a:avLst/>
              <a:gdLst>
                <a:gd name="T0" fmla="*/ 354 w 600"/>
                <a:gd name="T1" fmla="*/ 0 h 557"/>
                <a:gd name="T2" fmla="*/ 245 w 600"/>
                <a:gd name="T3" fmla="*/ 0 h 557"/>
                <a:gd name="T4" fmla="*/ 0 w 600"/>
                <a:gd name="T5" fmla="*/ 557 h 557"/>
                <a:gd name="T6" fmla="*/ 115 w 600"/>
                <a:gd name="T7" fmla="*/ 557 h 557"/>
                <a:gd name="T8" fmla="*/ 174 w 600"/>
                <a:gd name="T9" fmla="*/ 434 h 557"/>
                <a:gd name="T10" fmla="*/ 430 w 600"/>
                <a:gd name="T11" fmla="*/ 434 h 557"/>
                <a:gd name="T12" fmla="*/ 434 w 600"/>
                <a:gd name="T13" fmla="*/ 446 h 557"/>
                <a:gd name="T14" fmla="*/ 484 w 600"/>
                <a:gd name="T15" fmla="*/ 557 h 557"/>
                <a:gd name="T16" fmla="*/ 600 w 600"/>
                <a:gd name="T17" fmla="*/ 557 h 557"/>
                <a:gd name="T18" fmla="*/ 354 w 600"/>
                <a:gd name="T19" fmla="*/ 0 h 557"/>
                <a:gd name="T20" fmla="*/ 210 w 600"/>
                <a:gd name="T21" fmla="*/ 342 h 557"/>
                <a:gd name="T22" fmla="*/ 300 w 600"/>
                <a:gd name="T23" fmla="*/ 141 h 557"/>
                <a:gd name="T24" fmla="*/ 389 w 600"/>
                <a:gd name="T25" fmla="*/ 342 h 557"/>
                <a:gd name="T26" fmla="*/ 210 w 600"/>
                <a:gd name="T27" fmla="*/ 342 h 5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00" h="557">
                  <a:moveTo>
                    <a:pt x="354" y="0"/>
                  </a:moveTo>
                  <a:lnTo>
                    <a:pt x="245" y="0"/>
                  </a:lnTo>
                  <a:lnTo>
                    <a:pt x="0" y="557"/>
                  </a:lnTo>
                  <a:lnTo>
                    <a:pt x="115" y="557"/>
                  </a:lnTo>
                  <a:lnTo>
                    <a:pt x="174" y="434"/>
                  </a:lnTo>
                  <a:lnTo>
                    <a:pt x="430" y="434"/>
                  </a:lnTo>
                  <a:lnTo>
                    <a:pt x="434" y="446"/>
                  </a:lnTo>
                  <a:lnTo>
                    <a:pt x="484" y="557"/>
                  </a:lnTo>
                  <a:lnTo>
                    <a:pt x="600" y="557"/>
                  </a:lnTo>
                  <a:lnTo>
                    <a:pt x="354" y="0"/>
                  </a:lnTo>
                  <a:close/>
                  <a:moveTo>
                    <a:pt x="210" y="342"/>
                  </a:moveTo>
                  <a:lnTo>
                    <a:pt x="300" y="141"/>
                  </a:lnTo>
                  <a:lnTo>
                    <a:pt x="389" y="342"/>
                  </a:lnTo>
                  <a:lnTo>
                    <a:pt x="210" y="34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7" name="Freeform 13"/>
            <p:cNvSpPr>
              <a:spLocks/>
            </p:cNvSpPr>
            <p:nvPr userDrawn="1"/>
          </p:nvSpPr>
          <p:spPr bwMode="auto">
            <a:xfrm>
              <a:off x="5599113" y="5382419"/>
              <a:ext cx="2932112" cy="966788"/>
            </a:xfrm>
            <a:custGeom>
              <a:avLst/>
              <a:gdLst>
                <a:gd name="T0" fmla="*/ 770 w 782"/>
                <a:gd name="T1" fmla="*/ 211 h 258"/>
                <a:gd name="T2" fmla="*/ 685 w 782"/>
                <a:gd name="T3" fmla="*/ 14 h 258"/>
                <a:gd name="T4" fmla="*/ 658 w 782"/>
                <a:gd name="T5" fmla="*/ 0 h 258"/>
                <a:gd name="T6" fmla="*/ 632 w 782"/>
                <a:gd name="T7" fmla="*/ 14 h 258"/>
                <a:gd name="T8" fmla="*/ 569 w 782"/>
                <a:gd name="T9" fmla="*/ 158 h 258"/>
                <a:gd name="T10" fmla="*/ 506 w 782"/>
                <a:gd name="T11" fmla="*/ 14 h 258"/>
                <a:gd name="T12" fmla="*/ 480 w 782"/>
                <a:gd name="T13" fmla="*/ 0 h 258"/>
                <a:gd name="T14" fmla="*/ 454 w 782"/>
                <a:gd name="T15" fmla="*/ 14 h 258"/>
                <a:gd name="T16" fmla="*/ 391 w 782"/>
                <a:gd name="T17" fmla="*/ 159 h 258"/>
                <a:gd name="T18" fmla="*/ 328 w 782"/>
                <a:gd name="T19" fmla="*/ 14 h 258"/>
                <a:gd name="T20" fmla="*/ 302 w 782"/>
                <a:gd name="T21" fmla="*/ 0 h 258"/>
                <a:gd name="T22" fmla="*/ 276 w 782"/>
                <a:gd name="T23" fmla="*/ 14 h 258"/>
                <a:gd name="T24" fmla="*/ 213 w 782"/>
                <a:gd name="T25" fmla="*/ 158 h 258"/>
                <a:gd name="T26" fmla="*/ 150 w 782"/>
                <a:gd name="T27" fmla="*/ 14 h 258"/>
                <a:gd name="T28" fmla="*/ 124 w 782"/>
                <a:gd name="T29" fmla="*/ 0 h 258"/>
                <a:gd name="T30" fmla="*/ 97 w 782"/>
                <a:gd name="T31" fmla="*/ 14 h 258"/>
                <a:gd name="T32" fmla="*/ 12 w 782"/>
                <a:gd name="T33" fmla="*/ 211 h 258"/>
                <a:gd name="T34" fmla="*/ 56 w 782"/>
                <a:gd name="T35" fmla="*/ 233 h 258"/>
                <a:gd name="T36" fmla="*/ 124 w 782"/>
                <a:gd name="T37" fmla="*/ 76 h 258"/>
                <a:gd name="T38" fmla="*/ 191 w 782"/>
                <a:gd name="T39" fmla="*/ 233 h 258"/>
                <a:gd name="T40" fmla="*/ 235 w 782"/>
                <a:gd name="T41" fmla="*/ 233 h 258"/>
                <a:gd name="T42" fmla="*/ 302 w 782"/>
                <a:gd name="T43" fmla="*/ 76 h 258"/>
                <a:gd name="T44" fmla="*/ 369 w 782"/>
                <a:gd name="T45" fmla="*/ 233 h 258"/>
                <a:gd name="T46" fmla="*/ 388 w 782"/>
                <a:gd name="T47" fmla="*/ 245 h 258"/>
                <a:gd name="T48" fmla="*/ 391 w 782"/>
                <a:gd name="T49" fmla="*/ 245 h 258"/>
                <a:gd name="T50" fmla="*/ 394 w 782"/>
                <a:gd name="T51" fmla="*/ 245 h 258"/>
                <a:gd name="T52" fmla="*/ 413 w 782"/>
                <a:gd name="T53" fmla="*/ 233 h 258"/>
                <a:gd name="T54" fmla="*/ 480 w 782"/>
                <a:gd name="T55" fmla="*/ 76 h 258"/>
                <a:gd name="T56" fmla="*/ 547 w 782"/>
                <a:gd name="T57" fmla="*/ 233 h 258"/>
                <a:gd name="T58" fmla="*/ 591 w 782"/>
                <a:gd name="T59" fmla="*/ 233 h 258"/>
                <a:gd name="T60" fmla="*/ 658 w 782"/>
                <a:gd name="T61" fmla="*/ 76 h 258"/>
                <a:gd name="T62" fmla="*/ 726 w 782"/>
                <a:gd name="T63" fmla="*/ 233 h 258"/>
                <a:gd name="T64" fmla="*/ 770 w 782"/>
                <a:gd name="T65" fmla="*/ 211 h 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2" h="258">
                  <a:moveTo>
                    <a:pt x="770" y="211"/>
                  </a:moveTo>
                  <a:cubicBezTo>
                    <a:pt x="685" y="14"/>
                    <a:pt x="685" y="14"/>
                    <a:pt x="685" y="14"/>
                  </a:cubicBezTo>
                  <a:cubicBezTo>
                    <a:pt x="680" y="4"/>
                    <a:pt x="671" y="0"/>
                    <a:pt x="658" y="0"/>
                  </a:cubicBezTo>
                  <a:cubicBezTo>
                    <a:pt x="646" y="0"/>
                    <a:pt x="637" y="4"/>
                    <a:pt x="632" y="14"/>
                  </a:cubicBezTo>
                  <a:cubicBezTo>
                    <a:pt x="569" y="158"/>
                    <a:pt x="569" y="158"/>
                    <a:pt x="569" y="158"/>
                  </a:cubicBezTo>
                  <a:cubicBezTo>
                    <a:pt x="506" y="14"/>
                    <a:pt x="506" y="14"/>
                    <a:pt x="506" y="14"/>
                  </a:cubicBezTo>
                  <a:cubicBezTo>
                    <a:pt x="501" y="4"/>
                    <a:pt x="493" y="0"/>
                    <a:pt x="480" y="0"/>
                  </a:cubicBezTo>
                  <a:cubicBezTo>
                    <a:pt x="468" y="0"/>
                    <a:pt x="459" y="4"/>
                    <a:pt x="454" y="14"/>
                  </a:cubicBezTo>
                  <a:cubicBezTo>
                    <a:pt x="391" y="159"/>
                    <a:pt x="391" y="159"/>
                    <a:pt x="391" y="159"/>
                  </a:cubicBezTo>
                  <a:cubicBezTo>
                    <a:pt x="328" y="14"/>
                    <a:pt x="328" y="14"/>
                    <a:pt x="328" y="14"/>
                  </a:cubicBezTo>
                  <a:cubicBezTo>
                    <a:pt x="323" y="4"/>
                    <a:pt x="314" y="0"/>
                    <a:pt x="302" y="0"/>
                  </a:cubicBezTo>
                  <a:cubicBezTo>
                    <a:pt x="289" y="0"/>
                    <a:pt x="281" y="4"/>
                    <a:pt x="276" y="14"/>
                  </a:cubicBezTo>
                  <a:cubicBezTo>
                    <a:pt x="213" y="158"/>
                    <a:pt x="213" y="158"/>
                    <a:pt x="213" y="158"/>
                  </a:cubicBezTo>
                  <a:cubicBezTo>
                    <a:pt x="150" y="14"/>
                    <a:pt x="150" y="14"/>
                    <a:pt x="150" y="14"/>
                  </a:cubicBezTo>
                  <a:cubicBezTo>
                    <a:pt x="145" y="4"/>
                    <a:pt x="136" y="0"/>
                    <a:pt x="124" y="0"/>
                  </a:cubicBezTo>
                  <a:cubicBezTo>
                    <a:pt x="111" y="0"/>
                    <a:pt x="102" y="4"/>
                    <a:pt x="97" y="14"/>
                  </a:cubicBezTo>
                  <a:cubicBezTo>
                    <a:pt x="12" y="211"/>
                    <a:pt x="12" y="211"/>
                    <a:pt x="12" y="211"/>
                  </a:cubicBezTo>
                  <a:cubicBezTo>
                    <a:pt x="0" y="242"/>
                    <a:pt x="42" y="258"/>
                    <a:pt x="56" y="233"/>
                  </a:cubicBezTo>
                  <a:cubicBezTo>
                    <a:pt x="124" y="76"/>
                    <a:pt x="124" y="76"/>
                    <a:pt x="124" y="76"/>
                  </a:cubicBezTo>
                  <a:cubicBezTo>
                    <a:pt x="191" y="233"/>
                    <a:pt x="191" y="233"/>
                    <a:pt x="191" y="233"/>
                  </a:cubicBezTo>
                  <a:cubicBezTo>
                    <a:pt x="200" y="249"/>
                    <a:pt x="227" y="248"/>
                    <a:pt x="235" y="233"/>
                  </a:cubicBezTo>
                  <a:cubicBezTo>
                    <a:pt x="302" y="76"/>
                    <a:pt x="302" y="76"/>
                    <a:pt x="302" y="76"/>
                  </a:cubicBezTo>
                  <a:cubicBezTo>
                    <a:pt x="369" y="233"/>
                    <a:pt x="369" y="233"/>
                    <a:pt x="369" y="233"/>
                  </a:cubicBezTo>
                  <a:cubicBezTo>
                    <a:pt x="373" y="241"/>
                    <a:pt x="381" y="244"/>
                    <a:pt x="388" y="245"/>
                  </a:cubicBezTo>
                  <a:cubicBezTo>
                    <a:pt x="389" y="245"/>
                    <a:pt x="390" y="245"/>
                    <a:pt x="391" y="245"/>
                  </a:cubicBezTo>
                  <a:cubicBezTo>
                    <a:pt x="392" y="245"/>
                    <a:pt x="393" y="245"/>
                    <a:pt x="394" y="245"/>
                  </a:cubicBezTo>
                  <a:cubicBezTo>
                    <a:pt x="401" y="244"/>
                    <a:pt x="409" y="241"/>
                    <a:pt x="413" y="233"/>
                  </a:cubicBezTo>
                  <a:cubicBezTo>
                    <a:pt x="480" y="76"/>
                    <a:pt x="480" y="76"/>
                    <a:pt x="480" y="76"/>
                  </a:cubicBezTo>
                  <a:cubicBezTo>
                    <a:pt x="547" y="233"/>
                    <a:pt x="547" y="233"/>
                    <a:pt x="547" y="233"/>
                  </a:cubicBezTo>
                  <a:cubicBezTo>
                    <a:pt x="555" y="248"/>
                    <a:pt x="582" y="249"/>
                    <a:pt x="591" y="233"/>
                  </a:cubicBezTo>
                  <a:cubicBezTo>
                    <a:pt x="658" y="76"/>
                    <a:pt x="658" y="76"/>
                    <a:pt x="658" y="76"/>
                  </a:cubicBezTo>
                  <a:cubicBezTo>
                    <a:pt x="726" y="233"/>
                    <a:pt x="726" y="233"/>
                    <a:pt x="726" y="233"/>
                  </a:cubicBezTo>
                  <a:cubicBezTo>
                    <a:pt x="740" y="258"/>
                    <a:pt x="782" y="242"/>
                    <a:pt x="770" y="211"/>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8" name="Freeform 14"/>
            <p:cNvSpPr>
              <a:spLocks noEditPoints="1"/>
            </p:cNvSpPr>
            <p:nvPr userDrawn="1"/>
          </p:nvSpPr>
          <p:spPr bwMode="auto">
            <a:xfrm>
              <a:off x="8370888" y="5396706"/>
              <a:ext cx="209550" cy="206375"/>
            </a:xfrm>
            <a:custGeom>
              <a:avLst/>
              <a:gdLst>
                <a:gd name="T0" fmla="*/ 29 w 56"/>
                <a:gd name="T1" fmla="*/ 0 h 55"/>
                <a:gd name="T2" fmla="*/ 0 w 56"/>
                <a:gd name="T3" fmla="*/ 28 h 55"/>
                <a:gd name="T4" fmla="*/ 29 w 56"/>
                <a:gd name="T5" fmla="*/ 55 h 55"/>
                <a:gd name="T6" fmla="*/ 56 w 56"/>
                <a:gd name="T7" fmla="*/ 28 h 55"/>
                <a:gd name="T8" fmla="*/ 29 w 56"/>
                <a:gd name="T9" fmla="*/ 0 h 55"/>
                <a:gd name="T10" fmla="*/ 29 w 56"/>
                <a:gd name="T11" fmla="*/ 51 h 55"/>
                <a:gd name="T12" fmla="*/ 6 w 56"/>
                <a:gd name="T13" fmla="*/ 28 h 55"/>
                <a:gd name="T14" fmla="*/ 29 w 56"/>
                <a:gd name="T15" fmla="*/ 5 h 55"/>
                <a:gd name="T16" fmla="*/ 51 w 56"/>
                <a:gd name="T17" fmla="*/ 28 h 55"/>
                <a:gd name="T18" fmla="*/ 29 w 56"/>
                <a:gd name="T19" fmla="*/ 51 h 55"/>
                <a:gd name="T20" fmla="*/ 41 w 56"/>
                <a:gd name="T21" fmla="*/ 21 h 55"/>
                <a:gd name="T22" fmla="*/ 30 w 56"/>
                <a:gd name="T23" fmla="*/ 12 h 55"/>
                <a:gd name="T24" fmla="*/ 18 w 56"/>
                <a:gd name="T25" fmla="*/ 12 h 55"/>
                <a:gd name="T26" fmla="*/ 18 w 56"/>
                <a:gd name="T27" fmla="*/ 44 h 55"/>
                <a:gd name="T28" fmla="*/ 23 w 56"/>
                <a:gd name="T29" fmla="*/ 44 h 55"/>
                <a:gd name="T30" fmla="*/ 23 w 56"/>
                <a:gd name="T31" fmla="*/ 30 h 55"/>
                <a:gd name="T32" fmla="*/ 28 w 56"/>
                <a:gd name="T33" fmla="*/ 30 h 55"/>
                <a:gd name="T34" fmla="*/ 37 w 56"/>
                <a:gd name="T35" fmla="*/ 44 h 55"/>
                <a:gd name="T36" fmla="*/ 42 w 56"/>
                <a:gd name="T37" fmla="*/ 44 h 55"/>
                <a:gd name="T38" fmla="*/ 33 w 56"/>
                <a:gd name="T39" fmla="*/ 30 h 55"/>
                <a:gd name="T40" fmla="*/ 41 w 56"/>
                <a:gd name="T41" fmla="*/ 21 h 55"/>
                <a:gd name="T42" fmla="*/ 23 w 56"/>
                <a:gd name="T43" fmla="*/ 26 h 55"/>
                <a:gd name="T44" fmla="*/ 23 w 56"/>
                <a:gd name="T45" fmla="*/ 16 h 55"/>
                <a:gd name="T46" fmla="*/ 29 w 56"/>
                <a:gd name="T47" fmla="*/ 16 h 55"/>
                <a:gd name="T48" fmla="*/ 36 w 56"/>
                <a:gd name="T49" fmla="*/ 21 h 55"/>
                <a:gd name="T50" fmla="*/ 28 w 56"/>
                <a:gd name="T51" fmla="*/ 26 h 55"/>
                <a:gd name="T52" fmla="*/ 23 w 56"/>
                <a:gd name="T53" fmla="*/ 26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6" h="55">
                  <a:moveTo>
                    <a:pt x="29" y="0"/>
                  </a:moveTo>
                  <a:cubicBezTo>
                    <a:pt x="13" y="0"/>
                    <a:pt x="0" y="12"/>
                    <a:pt x="0" y="28"/>
                  </a:cubicBezTo>
                  <a:cubicBezTo>
                    <a:pt x="0" y="44"/>
                    <a:pt x="13" y="55"/>
                    <a:pt x="29" y="55"/>
                  </a:cubicBezTo>
                  <a:cubicBezTo>
                    <a:pt x="44" y="55"/>
                    <a:pt x="56" y="44"/>
                    <a:pt x="56" y="28"/>
                  </a:cubicBezTo>
                  <a:cubicBezTo>
                    <a:pt x="56" y="12"/>
                    <a:pt x="44" y="0"/>
                    <a:pt x="29" y="0"/>
                  </a:cubicBezTo>
                  <a:close/>
                  <a:moveTo>
                    <a:pt x="29" y="51"/>
                  </a:moveTo>
                  <a:cubicBezTo>
                    <a:pt x="16" y="51"/>
                    <a:pt x="6" y="41"/>
                    <a:pt x="6" y="28"/>
                  </a:cubicBezTo>
                  <a:cubicBezTo>
                    <a:pt x="6" y="15"/>
                    <a:pt x="16" y="5"/>
                    <a:pt x="29" y="5"/>
                  </a:cubicBezTo>
                  <a:cubicBezTo>
                    <a:pt x="41" y="5"/>
                    <a:pt x="51" y="15"/>
                    <a:pt x="51" y="28"/>
                  </a:cubicBezTo>
                  <a:cubicBezTo>
                    <a:pt x="51" y="41"/>
                    <a:pt x="41" y="51"/>
                    <a:pt x="29" y="51"/>
                  </a:cubicBezTo>
                  <a:close/>
                  <a:moveTo>
                    <a:pt x="41" y="21"/>
                  </a:moveTo>
                  <a:cubicBezTo>
                    <a:pt x="41" y="15"/>
                    <a:pt x="38" y="12"/>
                    <a:pt x="30" y="12"/>
                  </a:cubicBezTo>
                  <a:cubicBezTo>
                    <a:pt x="18" y="12"/>
                    <a:pt x="18" y="12"/>
                    <a:pt x="18" y="12"/>
                  </a:cubicBezTo>
                  <a:cubicBezTo>
                    <a:pt x="18" y="44"/>
                    <a:pt x="18" y="44"/>
                    <a:pt x="18" y="44"/>
                  </a:cubicBezTo>
                  <a:cubicBezTo>
                    <a:pt x="23" y="44"/>
                    <a:pt x="23" y="44"/>
                    <a:pt x="23" y="44"/>
                  </a:cubicBezTo>
                  <a:cubicBezTo>
                    <a:pt x="23" y="30"/>
                    <a:pt x="23" y="30"/>
                    <a:pt x="23" y="30"/>
                  </a:cubicBezTo>
                  <a:cubicBezTo>
                    <a:pt x="28" y="30"/>
                    <a:pt x="28" y="30"/>
                    <a:pt x="28" y="30"/>
                  </a:cubicBezTo>
                  <a:cubicBezTo>
                    <a:pt x="37" y="44"/>
                    <a:pt x="37" y="44"/>
                    <a:pt x="37" y="44"/>
                  </a:cubicBezTo>
                  <a:cubicBezTo>
                    <a:pt x="42" y="44"/>
                    <a:pt x="42" y="44"/>
                    <a:pt x="42" y="44"/>
                  </a:cubicBezTo>
                  <a:cubicBezTo>
                    <a:pt x="33" y="30"/>
                    <a:pt x="33" y="30"/>
                    <a:pt x="33" y="30"/>
                  </a:cubicBezTo>
                  <a:cubicBezTo>
                    <a:pt x="38" y="29"/>
                    <a:pt x="41" y="27"/>
                    <a:pt x="41" y="21"/>
                  </a:cubicBezTo>
                  <a:close/>
                  <a:moveTo>
                    <a:pt x="23" y="26"/>
                  </a:moveTo>
                  <a:cubicBezTo>
                    <a:pt x="23" y="16"/>
                    <a:pt x="23" y="16"/>
                    <a:pt x="23" y="16"/>
                  </a:cubicBezTo>
                  <a:cubicBezTo>
                    <a:pt x="29" y="16"/>
                    <a:pt x="29" y="16"/>
                    <a:pt x="29" y="16"/>
                  </a:cubicBezTo>
                  <a:cubicBezTo>
                    <a:pt x="33" y="16"/>
                    <a:pt x="36" y="17"/>
                    <a:pt x="36" y="21"/>
                  </a:cubicBezTo>
                  <a:cubicBezTo>
                    <a:pt x="36" y="26"/>
                    <a:pt x="33" y="26"/>
                    <a:pt x="28" y="26"/>
                  </a:cubicBezTo>
                  <a:lnTo>
                    <a:pt x="23" y="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grpSp>
      <p:sp>
        <p:nvSpPr>
          <p:cNvPr id="4" name="TextBox 3"/>
          <p:cNvSpPr txBox="1"/>
          <p:nvPr userDrawn="1"/>
        </p:nvSpPr>
        <p:spPr>
          <a:xfrm>
            <a:off x="217485" y="6477716"/>
            <a:ext cx="1946750" cy="230832"/>
          </a:xfrm>
          <a:prstGeom prst="rect">
            <a:avLst/>
          </a:prstGeom>
          <a:noFill/>
        </p:spPr>
        <p:txBody>
          <a:bodyPr wrap="square" rtlCol="0">
            <a:spAutoFit/>
          </a:bodyPr>
          <a:lstStyle/>
          <a:p>
            <a:pPr marL="0" marR="0" indent="0" algn="l" defTabSz="685800" rtl="0" eaLnBrk="1" fontAlgn="auto" latinLnBrk="0" hangingPunct="1">
              <a:lnSpc>
                <a:spcPct val="90000"/>
              </a:lnSpc>
              <a:spcBef>
                <a:spcPts val="0"/>
              </a:spcBef>
              <a:spcAft>
                <a:spcPts val="300"/>
              </a:spcAft>
              <a:buClrTx/>
              <a:buSzTx/>
              <a:buFontTx/>
              <a:buNone/>
              <a:tabLst/>
              <a:defRPr/>
            </a:pPr>
            <a:fld id="{AB307C75-CA2F-4BA6-858A-60F533452F31}" type="datetimeFigureOut">
              <a:rPr lang="en-US" sz="1000" kern="1200" smtClean="0">
                <a:solidFill>
                  <a:schemeClr val="bg1">
                    <a:lumMod val="75000"/>
                  </a:schemeClr>
                </a:solidFill>
                <a:latin typeface="+mn-lt"/>
                <a:ea typeface="+mn-ea"/>
                <a:cs typeface="+mn-cs"/>
              </a:rPr>
              <a:pPr marL="0" marR="0" indent="0" algn="l" defTabSz="685800" rtl="0" eaLnBrk="1" fontAlgn="auto" latinLnBrk="0" hangingPunct="1">
                <a:lnSpc>
                  <a:spcPct val="90000"/>
                </a:lnSpc>
                <a:spcBef>
                  <a:spcPts val="0"/>
                </a:spcBef>
                <a:spcAft>
                  <a:spcPts val="300"/>
                </a:spcAft>
                <a:buClrTx/>
                <a:buSzTx/>
                <a:buFontTx/>
                <a:buNone/>
                <a:tabLst/>
                <a:defRPr/>
              </a:pPr>
              <a:t>9/9/2020</a:t>
            </a:fld>
            <a:endParaRPr lang="en-US" sz="1000" kern="1200" dirty="0">
              <a:solidFill>
                <a:schemeClr val="bg1">
                  <a:lumMod val="75000"/>
                </a:schemeClr>
              </a:solidFill>
              <a:latin typeface="+mn-lt"/>
              <a:ea typeface="+mn-ea"/>
              <a:cs typeface="+mn-cs"/>
            </a:endParaRPr>
          </a:p>
        </p:txBody>
      </p:sp>
      <p:sp>
        <p:nvSpPr>
          <p:cNvPr id="49" name="TextBox 48"/>
          <p:cNvSpPr txBox="1"/>
          <p:nvPr userDrawn="1"/>
        </p:nvSpPr>
        <p:spPr>
          <a:xfrm>
            <a:off x="3221753" y="6477716"/>
            <a:ext cx="2700495" cy="230832"/>
          </a:xfrm>
          <a:prstGeom prst="rect">
            <a:avLst/>
          </a:prstGeom>
          <a:noFill/>
        </p:spPr>
        <p:txBody>
          <a:bodyPr wrap="square" rtlCol="0">
            <a:spAutoFit/>
          </a:bodyPr>
          <a:lstStyle/>
          <a:p>
            <a:pPr marL="0" marR="0" indent="0" algn="ctr" defTabSz="685800" rtl="0" eaLnBrk="1" fontAlgn="auto" latinLnBrk="0" hangingPunct="1">
              <a:lnSpc>
                <a:spcPct val="90000"/>
              </a:lnSpc>
              <a:spcBef>
                <a:spcPts val="0"/>
              </a:spcBef>
              <a:spcAft>
                <a:spcPts val="300"/>
              </a:spcAft>
              <a:buClrTx/>
              <a:buSzTx/>
              <a:buFontTx/>
              <a:buNone/>
              <a:tabLst/>
              <a:defRPr/>
            </a:pPr>
            <a:r>
              <a:rPr lang="en-US" sz="1000" kern="1200" dirty="0">
                <a:solidFill>
                  <a:schemeClr val="bg1">
                    <a:lumMod val="75000"/>
                  </a:schemeClr>
                </a:solidFill>
                <a:latin typeface="+mn-lt"/>
                <a:ea typeface="+mn-ea"/>
                <a:cs typeface="+mn-cs"/>
              </a:rPr>
              <a:t>Qualcomm Confidential and Proprietary</a:t>
            </a:r>
          </a:p>
        </p:txBody>
      </p:sp>
    </p:spTree>
    <p:extLst>
      <p:ext uri="{BB962C8B-B14F-4D97-AF65-F5344CB8AC3E}">
        <p14:creationId xmlns:p14="http://schemas.microsoft.com/office/powerpoint/2010/main" val="222237599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 xmlns:a16="http://schemas.microsoft.com/office/drawing/2014/main" id="{1346AB4A-F2D2-4CAE-A247-7BBB1DA6E2BC}"/>
              </a:ext>
            </a:extLst>
          </p:cNvPr>
          <p:cNvSpPr>
            <a:spLocks noGrp="1" noChangeArrowheads="1"/>
          </p:cNvSpPr>
          <p:nvPr>
            <p:ph type="dt" sz="half" idx="10"/>
          </p:nvPr>
        </p:nvSpPr>
        <p:spPr>
          <a:xfrm>
            <a:off x="696913" y="332601"/>
            <a:ext cx="1182055" cy="276999"/>
          </a:xfrm>
        </p:spPr>
        <p:txBody>
          <a:bodyPr/>
          <a:lstStyle>
            <a:lvl1pPr>
              <a:defRPr/>
            </a:lvl1pPr>
          </a:lstStyle>
          <a:p>
            <a:pPr>
              <a:defRPr/>
            </a:pPr>
            <a:r>
              <a:rPr lang="en-US" altLang="en-US" dirty="0" smtClean="0"/>
              <a:t>March 2020</a:t>
            </a:r>
            <a:endParaRPr lang="en-GB" altLang="en-US" dirty="0"/>
          </a:p>
        </p:txBody>
      </p:sp>
      <p:sp>
        <p:nvSpPr>
          <p:cNvPr id="5" name="Rectangle 5">
            <a:extLst>
              <a:ext uri="{FF2B5EF4-FFF2-40B4-BE49-F238E27FC236}">
                <a16:creationId xmlns="" xmlns:a16="http://schemas.microsoft.com/office/drawing/2014/main" id="{2FBBCEAB-3AB2-4B43-892C-9CC9AB0F9960}"/>
              </a:ext>
            </a:extLst>
          </p:cNvPr>
          <p:cNvSpPr>
            <a:spLocks noGrp="1" noChangeArrowheads="1"/>
          </p:cNvSpPr>
          <p:nvPr>
            <p:ph type="ftr" sz="quarter" idx="11"/>
          </p:nvPr>
        </p:nvSpPr>
        <p:spPr>
          <a:xfrm>
            <a:off x="7962035" y="6475413"/>
            <a:ext cx="581890" cy="184666"/>
          </a:xfrm>
        </p:spPr>
        <p:txBody>
          <a:bodyPr/>
          <a:lstStyle>
            <a:lvl1pPr>
              <a:defRPr/>
            </a:lvl1pPr>
          </a:lstStyle>
          <a:p>
            <a:pPr>
              <a:defRPr/>
            </a:pPr>
            <a:r>
              <a:rPr lang="en-GB" dirty="0" smtClean="0"/>
              <a:t>(</a:t>
            </a:r>
            <a:r>
              <a:rPr lang="en-US" altLang="zh-CN" dirty="0" smtClean="0"/>
              <a:t>Huawei</a:t>
            </a:r>
            <a:r>
              <a:rPr lang="en-GB" dirty="0" smtClean="0"/>
              <a:t>)</a:t>
            </a:r>
            <a:endParaRPr lang="en-GB" dirty="0"/>
          </a:p>
        </p:txBody>
      </p:sp>
      <p:sp>
        <p:nvSpPr>
          <p:cNvPr id="6" name="Rectangle 6">
            <a:extLst>
              <a:ext uri="{FF2B5EF4-FFF2-40B4-BE49-F238E27FC236}">
                <a16:creationId xmlns="" xmlns:a16="http://schemas.microsoft.com/office/drawing/2014/main" id="{BE2C725E-CEC6-4239-BAB5-230F69D89404}"/>
              </a:ext>
            </a:extLst>
          </p:cNvPr>
          <p:cNvSpPr>
            <a:spLocks noGrp="1" noChangeArrowheads="1"/>
          </p:cNvSpPr>
          <p:nvPr>
            <p:ph type="sldNum" sz="quarter" idx="12"/>
          </p:nvPr>
        </p:nvSpPr>
        <p:spPr/>
        <p:txBody>
          <a:bodyPr/>
          <a:lstStyle>
            <a:lvl1pPr>
              <a:defRPr/>
            </a:lvl1pPr>
          </a:lstStyle>
          <a:p>
            <a:pPr>
              <a:defRPr/>
            </a:pPr>
            <a:r>
              <a:rPr lang="en-GB" altLang="en-US" dirty="0"/>
              <a:t>Slide </a:t>
            </a:r>
            <a:fld id="{6D24465E-2B0A-4D96-BA39-EC98956D452B}" type="slidenum">
              <a:rPr lang="en-GB" altLang="en-US"/>
              <a:pPr>
                <a:defRPr/>
              </a:pPr>
              <a:t>‹#›</a:t>
            </a:fld>
            <a:endParaRPr lang="en-GB" altLang="en-US" dirty="0"/>
          </a:p>
        </p:txBody>
      </p:sp>
    </p:spTree>
    <p:extLst>
      <p:ext uri="{BB962C8B-B14F-4D97-AF65-F5344CB8AC3E}">
        <p14:creationId xmlns:p14="http://schemas.microsoft.com/office/powerpoint/2010/main" val="26260522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 xmlns:a16="http://schemas.microsoft.com/office/drawing/2014/main" id="{42C5AA8A-721E-4701-979E-BF5C4138F95E}"/>
              </a:ext>
            </a:extLst>
          </p:cNvPr>
          <p:cNvSpPr>
            <a:spLocks noGrp="1" noChangeArrowheads="1"/>
          </p:cNvSpPr>
          <p:nvPr>
            <p:ph type="dt" sz="half" idx="10"/>
          </p:nvPr>
        </p:nvSpPr>
        <p:spPr/>
        <p:txBody>
          <a:bodyPr/>
          <a:lstStyle>
            <a:lvl1pPr>
              <a:defRPr/>
            </a:lvl1pPr>
          </a:lstStyle>
          <a:p>
            <a:pPr>
              <a:defRPr/>
            </a:pPr>
            <a:r>
              <a:rPr lang="en-US" altLang="en-US" dirty="0" smtClean="0"/>
              <a:t>March 2020</a:t>
            </a:r>
            <a:endParaRPr lang="en-GB" altLang="en-US" dirty="0"/>
          </a:p>
        </p:txBody>
      </p:sp>
      <p:sp>
        <p:nvSpPr>
          <p:cNvPr id="5" name="Rectangle 5">
            <a:extLst>
              <a:ext uri="{FF2B5EF4-FFF2-40B4-BE49-F238E27FC236}">
                <a16:creationId xmlns="" xmlns:a16="http://schemas.microsoft.com/office/drawing/2014/main" id="{FB6A99CE-AF1B-49DE-AF80-A702BAA04D64}"/>
              </a:ext>
            </a:extLst>
          </p:cNvPr>
          <p:cNvSpPr>
            <a:spLocks noGrp="1" noChangeArrowheads="1"/>
          </p:cNvSpPr>
          <p:nvPr>
            <p:ph type="ftr" sz="quarter" idx="11"/>
          </p:nvPr>
        </p:nvSpPr>
        <p:spPr>
          <a:xfrm>
            <a:off x="7962035" y="6475413"/>
            <a:ext cx="581890" cy="184666"/>
          </a:xfrm>
        </p:spPr>
        <p:txBody>
          <a:bodyPr/>
          <a:lstStyle>
            <a:lvl1pPr>
              <a:defRPr/>
            </a:lvl1pPr>
          </a:lstStyle>
          <a:p>
            <a:pPr>
              <a:defRPr/>
            </a:pPr>
            <a:r>
              <a:rPr lang="en-GB" dirty="0" smtClean="0"/>
              <a:t>(</a:t>
            </a:r>
            <a:r>
              <a:rPr lang="en-US" altLang="zh-CN" dirty="0" smtClean="0"/>
              <a:t>Huawei</a:t>
            </a:r>
            <a:r>
              <a:rPr lang="en-GB" dirty="0" smtClean="0"/>
              <a:t>)</a:t>
            </a:r>
            <a:endParaRPr lang="en-GB" dirty="0"/>
          </a:p>
        </p:txBody>
      </p:sp>
      <p:sp>
        <p:nvSpPr>
          <p:cNvPr id="6" name="Rectangle 6">
            <a:extLst>
              <a:ext uri="{FF2B5EF4-FFF2-40B4-BE49-F238E27FC236}">
                <a16:creationId xmlns="" xmlns:a16="http://schemas.microsoft.com/office/drawing/2014/main" id="{875855FF-BF19-459E-A397-045CECD5D682}"/>
              </a:ext>
            </a:extLst>
          </p:cNvPr>
          <p:cNvSpPr>
            <a:spLocks noGrp="1" noChangeArrowheads="1"/>
          </p:cNvSpPr>
          <p:nvPr>
            <p:ph type="sldNum" sz="quarter" idx="12"/>
          </p:nvPr>
        </p:nvSpPr>
        <p:spPr/>
        <p:txBody>
          <a:bodyPr/>
          <a:lstStyle>
            <a:lvl1pPr>
              <a:defRPr/>
            </a:lvl1pPr>
          </a:lstStyle>
          <a:p>
            <a:pPr>
              <a:defRPr/>
            </a:pPr>
            <a:r>
              <a:rPr lang="en-GB" altLang="en-US"/>
              <a:t>Slide </a:t>
            </a:r>
            <a:fld id="{1A8E2A3D-E627-4495-87FA-07CADBD1A42B}" type="slidenum">
              <a:rPr lang="en-GB" altLang="en-US"/>
              <a:pPr>
                <a:defRPr/>
              </a:pPr>
              <a:t>‹#›</a:t>
            </a:fld>
            <a:endParaRPr lang="en-GB" altLang="en-US"/>
          </a:p>
        </p:txBody>
      </p:sp>
    </p:spTree>
    <p:extLst>
      <p:ext uri="{BB962C8B-B14F-4D97-AF65-F5344CB8AC3E}">
        <p14:creationId xmlns:p14="http://schemas.microsoft.com/office/powerpoint/2010/main" val="359992664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 xmlns:a16="http://schemas.microsoft.com/office/drawing/2014/main" id="{347B849B-93E3-4CC8-9DB0-6FACE6085CC5}"/>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6" name="Footer Placeholder 5">
            <a:extLst>
              <a:ext uri="{FF2B5EF4-FFF2-40B4-BE49-F238E27FC236}">
                <a16:creationId xmlns="" xmlns:a16="http://schemas.microsoft.com/office/drawing/2014/main" id="{C09D8205-394C-426D-8FC1-81C9ED9A72FF}"/>
              </a:ext>
            </a:extLst>
          </p:cNvPr>
          <p:cNvSpPr>
            <a:spLocks noGrp="1" noChangeArrowheads="1"/>
          </p:cNvSpPr>
          <p:nvPr>
            <p:ph type="ftr" sz="quarter" idx="11"/>
          </p:nvPr>
        </p:nvSpPr>
        <p:spPr>
          <a:xfrm>
            <a:off x="7962034" y="6475413"/>
            <a:ext cx="581891" cy="184666"/>
          </a:xfrm>
        </p:spPr>
        <p:txBody>
          <a:bodyPr/>
          <a:lstStyle>
            <a:lvl1pPr>
              <a:defRPr/>
            </a:lvl1pPr>
          </a:lstStyle>
          <a:p>
            <a:pPr>
              <a:defRPr/>
            </a:pPr>
            <a:r>
              <a:rPr lang="en-GB" dirty="0" smtClean="0"/>
              <a:t>(</a:t>
            </a:r>
            <a:r>
              <a:rPr lang="en-US" altLang="zh-CN" dirty="0" smtClean="0"/>
              <a:t>Huawei</a:t>
            </a:r>
            <a:r>
              <a:rPr lang="en-GB" dirty="0" smtClean="0"/>
              <a:t>)</a:t>
            </a:r>
            <a:endParaRPr lang="en-GB" dirty="0"/>
          </a:p>
        </p:txBody>
      </p:sp>
      <p:sp>
        <p:nvSpPr>
          <p:cNvPr id="7" name="Slide Number Placeholder 6">
            <a:extLst>
              <a:ext uri="{FF2B5EF4-FFF2-40B4-BE49-F238E27FC236}">
                <a16:creationId xmlns="" xmlns:a16="http://schemas.microsoft.com/office/drawing/2014/main" id="{956F7E5C-8145-4D78-8DFD-A73CB80D81A7}"/>
              </a:ext>
            </a:extLst>
          </p:cNvPr>
          <p:cNvSpPr>
            <a:spLocks noGrp="1" noChangeArrowheads="1"/>
          </p:cNvSpPr>
          <p:nvPr>
            <p:ph type="sldNum" sz="quarter" idx="12"/>
          </p:nvPr>
        </p:nvSpPr>
        <p:spPr/>
        <p:txBody>
          <a:bodyPr/>
          <a:lstStyle>
            <a:lvl1pPr>
              <a:defRPr/>
            </a:lvl1pPr>
          </a:lstStyle>
          <a:p>
            <a:pPr>
              <a:defRPr/>
            </a:pPr>
            <a:r>
              <a:rPr lang="en-GB" altLang="en-US"/>
              <a:t>Slide </a:t>
            </a:r>
            <a:fld id="{4FD36828-69CB-428A-B4D6-804E25381CB0}" type="slidenum">
              <a:rPr lang="en-GB" altLang="en-US"/>
              <a:pPr>
                <a:defRPr/>
              </a:pPr>
              <a:t>‹#›</a:t>
            </a:fld>
            <a:endParaRPr lang="en-GB" altLang="en-US"/>
          </a:p>
        </p:txBody>
      </p:sp>
    </p:spTree>
    <p:extLst>
      <p:ext uri="{BB962C8B-B14F-4D97-AF65-F5344CB8AC3E}">
        <p14:creationId xmlns:p14="http://schemas.microsoft.com/office/powerpoint/2010/main" val="267061999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 xmlns:a16="http://schemas.microsoft.com/office/drawing/2014/main" id="{07747953-910E-41D0-B426-832112577580}"/>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9" name="Rectangle 6">
            <a:extLst>
              <a:ext uri="{FF2B5EF4-FFF2-40B4-BE49-F238E27FC236}">
                <a16:creationId xmlns="" xmlns:a16="http://schemas.microsoft.com/office/drawing/2014/main" id="{AC392964-DCA8-4B8C-A88B-DD33598E9DC3}"/>
              </a:ext>
            </a:extLst>
          </p:cNvPr>
          <p:cNvSpPr>
            <a:spLocks noGrp="1" noChangeArrowheads="1"/>
          </p:cNvSpPr>
          <p:nvPr>
            <p:ph type="sldNum" sz="quarter" idx="12"/>
          </p:nvPr>
        </p:nvSpPr>
        <p:spPr/>
        <p:txBody>
          <a:bodyPr/>
          <a:lstStyle>
            <a:lvl1pPr>
              <a:defRPr/>
            </a:lvl1pPr>
          </a:lstStyle>
          <a:p>
            <a:pPr>
              <a:defRPr/>
            </a:pPr>
            <a:r>
              <a:rPr lang="en-GB" altLang="en-US"/>
              <a:t>Slide </a:t>
            </a:r>
            <a:fld id="{528B5B38-3CA6-4065-9CD5-5260489CB60C}" type="slidenum">
              <a:rPr lang="en-GB" altLang="en-US"/>
              <a:pPr>
                <a:defRPr/>
              </a:pPr>
              <a:t>‹#›</a:t>
            </a:fld>
            <a:endParaRPr lang="en-GB" altLang="en-US"/>
          </a:p>
        </p:txBody>
      </p:sp>
      <p:sp>
        <p:nvSpPr>
          <p:cNvPr id="11" name="Rectangle 5">
            <a:extLst>
              <a:ext uri="{FF2B5EF4-FFF2-40B4-BE49-F238E27FC236}">
                <a16:creationId xmlns="" xmlns:a16="http://schemas.microsoft.com/office/drawing/2014/main" id="{FB6A99CE-AF1B-49DE-AF80-A702BAA04D64}"/>
              </a:ext>
            </a:extLst>
          </p:cNvPr>
          <p:cNvSpPr>
            <a:spLocks noGrp="1" noChangeArrowheads="1"/>
          </p:cNvSpPr>
          <p:nvPr>
            <p:ph type="ftr" sz="quarter" idx="11"/>
          </p:nvPr>
        </p:nvSpPr>
        <p:spPr>
          <a:xfrm>
            <a:off x="7962035" y="6475413"/>
            <a:ext cx="581890" cy="184666"/>
          </a:xfrm>
        </p:spPr>
        <p:txBody>
          <a:bodyPr/>
          <a:lstStyle>
            <a:lvl1pPr>
              <a:defRPr/>
            </a:lvl1pPr>
          </a:lstStyle>
          <a:p>
            <a:pPr>
              <a:defRPr/>
            </a:pPr>
            <a:r>
              <a:rPr lang="en-GB" dirty="0" smtClean="0"/>
              <a:t>(</a:t>
            </a:r>
            <a:r>
              <a:rPr lang="en-US" altLang="zh-CN" dirty="0" smtClean="0"/>
              <a:t>Huawei</a:t>
            </a:r>
            <a:r>
              <a:rPr lang="en-GB" dirty="0" smtClean="0"/>
              <a:t>)</a:t>
            </a:r>
            <a:endParaRPr lang="en-GB" dirty="0"/>
          </a:p>
        </p:txBody>
      </p:sp>
    </p:spTree>
    <p:extLst>
      <p:ext uri="{BB962C8B-B14F-4D97-AF65-F5344CB8AC3E}">
        <p14:creationId xmlns:p14="http://schemas.microsoft.com/office/powerpoint/2010/main" val="216948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 xmlns:a16="http://schemas.microsoft.com/office/drawing/2014/main" id="{14D0DD47-63E1-499C-8731-3DDE6710EC43}"/>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5" name="Rectangle 6">
            <a:extLst>
              <a:ext uri="{FF2B5EF4-FFF2-40B4-BE49-F238E27FC236}">
                <a16:creationId xmlns="" xmlns:a16="http://schemas.microsoft.com/office/drawing/2014/main" id="{3FEC452D-85C8-46D2-93FA-90CCD7DE0B0F}"/>
              </a:ext>
            </a:extLst>
          </p:cNvPr>
          <p:cNvSpPr>
            <a:spLocks noGrp="1" noChangeArrowheads="1"/>
          </p:cNvSpPr>
          <p:nvPr>
            <p:ph type="sldNum" sz="quarter" idx="12"/>
          </p:nvPr>
        </p:nvSpPr>
        <p:spPr/>
        <p:txBody>
          <a:bodyPr/>
          <a:lstStyle>
            <a:lvl1pPr>
              <a:defRPr/>
            </a:lvl1pPr>
          </a:lstStyle>
          <a:p>
            <a:pPr>
              <a:defRPr/>
            </a:pPr>
            <a:r>
              <a:rPr lang="en-GB" altLang="en-US"/>
              <a:t>Slide </a:t>
            </a:r>
            <a:fld id="{32E413AC-0033-4B91-B3E5-414687900E6A}" type="slidenum">
              <a:rPr lang="en-GB" altLang="en-US"/>
              <a:pPr>
                <a:defRPr/>
              </a:pPr>
              <a:t>‹#›</a:t>
            </a:fld>
            <a:endParaRPr lang="en-GB" altLang="en-US"/>
          </a:p>
        </p:txBody>
      </p:sp>
    </p:spTree>
    <p:extLst>
      <p:ext uri="{BB962C8B-B14F-4D97-AF65-F5344CB8AC3E}">
        <p14:creationId xmlns:p14="http://schemas.microsoft.com/office/powerpoint/2010/main" val="122843221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 xmlns:a16="http://schemas.microsoft.com/office/drawing/2014/main" id="{E3C34B0A-1C2A-4887-9294-5C1D0A38A828}"/>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4" name="Rectangle 6">
            <a:extLst>
              <a:ext uri="{FF2B5EF4-FFF2-40B4-BE49-F238E27FC236}">
                <a16:creationId xmlns="" xmlns:a16="http://schemas.microsoft.com/office/drawing/2014/main" id="{3933CA27-7287-4786-B3D2-342F4ACB5C72}"/>
              </a:ext>
            </a:extLst>
          </p:cNvPr>
          <p:cNvSpPr>
            <a:spLocks noGrp="1" noChangeArrowheads="1"/>
          </p:cNvSpPr>
          <p:nvPr>
            <p:ph type="sldNum" sz="quarter" idx="12"/>
          </p:nvPr>
        </p:nvSpPr>
        <p:spPr/>
        <p:txBody>
          <a:bodyPr/>
          <a:lstStyle>
            <a:lvl1pPr>
              <a:defRPr/>
            </a:lvl1pPr>
          </a:lstStyle>
          <a:p>
            <a:pPr>
              <a:defRPr/>
            </a:pPr>
            <a:r>
              <a:rPr lang="en-GB" altLang="en-US"/>
              <a:t>Slide </a:t>
            </a:r>
            <a:fld id="{36058778-6F47-4E07-8D0C-6A1D61C757ED}" type="slidenum">
              <a:rPr lang="en-GB" altLang="en-US"/>
              <a:pPr>
                <a:defRPr/>
              </a:pPr>
              <a:t>‹#›</a:t>
            </a:fld>
            <a:endParaRPr lang="en-GB" altLang="en-US"/>
          </a:p>
        </p:txBody>
      </p:sp>
    </p:spTree>
    <p:extLst>
      <p:ext uri="{BB962C8B-B14F-4D97-AF65-F5344CB8AC3E}">
        <p14:creationId xmlns:p14="http://schemas.microsoft.com/office/powerpoint/2010/main" val="8136951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 xmlns:a16="http://schemas.microsoft.com/office/drawing/2014/main" id="{32FA0C2D-5E95-4491-9BC6-02C2914C9032}"/>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7" name="Slide Number Placeholder 6">
            <a:extLst>
              <a:ext uri="{FF2B5EF4-FFF2-40B4-BE49-F238E27FC236}">
                <a16:creationId xmlns="" xmlns:a16="http://schemas.microsoft.com/office/drawing/2014/main" id="{88D30F5B-BAFC-419E-8586-A86CFFD6A795}"/>
              </a:ext>
            </a:extLst>
          </p:cNvPr>
          <p:cNvSpPr>
            <a:spLocks noGrp="1" noChangeArrowheads="1"/>
          </p:cNvSpPr>
          <p:nvPr>
            <p:ph type="sldNum" sz="quarter" idx="12"/>
          </p:nvPr>
        </p:nvSpPr>
        <p:spPr/>
        <p:txBody>
          <a:bodyPr/>
          <a:lstStyle>
            <a:lvl1pPr>
              <a:defRPr/>
            </a:lvl1pPr>
          </a:lstStyle>
          <a:p>
            <a:pPr>
              <a:defRPr/>
            </a:pPr>
            <a:r>
              <a:rPr lang="en-GB" altLang="en-US"/>
              <a:t>Slide </a:t>
            </a:r>
            <a:fld id="{A2EEC17A-EAB1-4A41-96DA-8B291E61E5FF}" type="slidenum">
              <a:rPr lang="en-GB" altLang="en-US"/>
              <a:pPr>
                <a:defRPr/>
              </a:pPr>
              <a:t>‹#›</a:t>
            </a:fld>
            <a:endParaRPr lang="en-GB" altLang="en-US"/>
          </a:p>
        </p:txBody>
      </p:sp>
    </p:spTree>
    <p:extLst>
      <p:ext uri="{BB962C8B-B14F-4D97-AF65-F5344CB8AC3E}">
        <p14:creationId xmlns:p14="http://schemas.microsoft.com/office/powerpoint/2010/main" val="386518680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 xmlns:a16="http://schemas.microsoft.com/office/drawing/2014/main" id="{24EF4FFA-7CBB-4BED-8002-05D415428EDB}"/>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7" name="Slide Number Placeholder 6">
            <a:extLst>
              <a:ext uri="{FF2B5EF4-FFF2-40B4-BE49-F238E27FC236}">
                <a16:creationId xmlns="" xmlns:a16="http://schemas.microsoft.com/office/drawing/2014/main" id="{64228FD3-0ADC-4BF3-9A41-2994D88922A9}"/>
              </a:ext>
            </a:extLst>
          </p:cNvPr>
          <p:cNvSpPr>
            <a:spLocks noGrp="1" noChangeArrowheads="1"/>
          </p:cNvSpPr>
          <p:nvPr>
            <p:ph type="sldNum" sz="quarter" idx="12"/>
          </p:nvPr>
        </p:nvSpPr>
        <p:spPr/>
        <p:txBody>
          <a:bodyPr/>
          <a:lstStyle>
            <a:lvl1pPr>
              <a:defRPr/>
            </a:lvl1pPr>
          </a:lstStyle>
          <a:p>
            <a:pPr>
              <a:defRPr/>
            </a:pPr>
            <a:r>
              <a:rPr lang="en-GB" altLang="en-US"/>
              <a:t>Slide </a:t>
            </a:r>
            <a:fld id="{697E2182-2EB9-4C7C-9FBE-667E76C71659}" type="slidenum">
              <a:rPr lang="en-GB" altLang="en-US"/>
              <a:pPr>
                <a:defRPr/>
              </a:pPr>
              <a:t>‹#›</a:t>
            </a:fld>
            <a:endParaRPr lang="en-GB" altLang="en-US"/>
          </a:p>
        </p:txBody>
      </p:sp>
    </p:spTree>
    <p:extLst>
      <p:ext uri="{BB962C8B-B14F-4D97-AF65-F5344CB8AC3E}">
        <p14:creationId xmlns:p14="http://schemas.microsoft.com/office/powerpoint/2010/main" val="336711957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 xmlns:a16="http://schemas.microsoft.com/office/drawing/2014/main" id="{CB4A7A8C-72DF-41BA-8169-B042054B5E77}"/>
              </a:ext>
            </a:extLst>
          </p:cNvPr>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GB" altLang="en-US"/>
              <a:t>Click to edit Master title style</a:t>
            </a:r>
          </a:p>
        </p:txBody>
      </p:sp>
      <p:sp>
        <p:nvSpPr>
          <p:cNvPr id="1027" name="Rectangle 3">
            <a:extLst>
              <a:ext uri="{FF2B5EF4-FFF2-40B4-BE49-F238E27FC236}">
                <a16:creationId xmlns="" xmlns:a16="http://schemas.microsoft.com/office/drawing/2014/main" id="{58C2B0C1-6B28-42F7-BBBE-C47739494ADC}"/>
              </a:ext>
            </a:extLst>
          </p:cNvPr>
          <p:cNvSpPr>
            <a:spLocks noGrp="1" noChangeArrowheads="1"/>
          </p:cNvSpPr>
          <p:nvPr>
            <p:ph type="body" idx="1"/>
          </p:nvPr>
        </p:nvSpPr>
        <p:spPr bwMode="auto">
          <a:xfrm>
            <a:off x="684213" y="1989138"/>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a:extLst>
              <a:ext uri="{FF2B5EF4-FFF2-40B4-BE49-F238E27FC236}">
                <a16:creationId xmlns="" xmlns:a16="http://schemas.microsoft.com/office/drawing/2014/main" id="{1CADB04A-8BC5-4077-AD64-B68ADEED3033}"/>
              </a:ext>
            </a:extLst>
          </p:cNvPr>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ltLang="en-US" dirty="0" smtClean="0"/>
              <a:t>March 2020</a:t>
            </a:r>
            <a:endParaRPr lang="en-GB" altLang="en-US" dirty="0"/>
          </a:p>
        </p:txBody>
      </p:sp>
      <p:sp>
        <p:nvSpPr>
          <p:cNvPr id="1029" name="Rectangle 5">
            <a:extLst>
              <a:ext uri="{FF2B5EF4-FFF2-40B4-BE49-F238E27FC236}">
                <a16:creationId xmlns="" xmlns:a16="http://schemas.microsoft.com/office/drawing/2014/main" id="{38AB3E98-49DA-464A-B03C-7E5902DC0D58}"/>
              </a:ext>
            </a:extLst>
          </p:cNvPr>
          <p:cNvSpPr>
            <a:spLocks noGrp="1" noChangeArrowheads="1"/>
          </p:cNvSpPr>
          <p:nvPr>
            <p:ph type="ftr" sz="quarter" idx="3"/>
          </p:nvPr>
        </p:nvSpPr>
        <p:spPr bwMode="auto">
          <a:xfrm>
            <a:off x="7447471" y="6475413"/>
            <a:ext cx="109645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GB"/>
              <a:t>Alice Chen (Qualcomm)</a:t>
            </a:r>
            <a:endParaRPr lang="en-GB" dirty="0"/>
          </a:p>
        </p:txBody>
      </p:sp>
      <p:sp>
        <p:nvSpPr>
          <p:cNvPr id="1030" name="Rectangle 6">
            <a:extLst>
              <a:ext uri="{FF2B5EF4-FFF2-40B4-BE49-F238E27FC236}">
                <a16:creationId xmlns="" xmlns:a16="http://schemas.microsoft.com/office/drawing/2014/main" id="{DEC7A05B-326C-4C35-B0D7-96B86EFC799B}"/>
              </a:ext>
            </a:extLst>
          </p:cNvPr>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GB" altLang="en-US"/>
              <a:t>Slide </a:t>
            </a:r>
            <a:fld id="{B49C4EAE-3D00-4EB7-8462-25329E061374}" type="slidenum">
              <a:rPr lang="en-GB" altLang="en-US"/>
              <a:pPr>
                <a:defRPr/>
              </a:pPr>
              <a:t>‹#›</a:t>
            </a:fld>
            <a:endParaRPr lang="en-GB" altLang="en-US"/>
          </a:p>
        </p:txBody>
      </p:sp>
      <p:sp>
        <p:nvSpPr>
          <p:cNvPr id="1031" name="Rectangle 7">
            <a:extLst>
              <a:ext uri="{FF2B5EF4-FFF2-40B4-BE49-F238E27FC236}">
                <a16:creationId xmlns="" xmlns:a16="http://schemas.microsoft.com/office/drawing/2014/main" id="{F47EBAF5-52AC-49CF-A3FD-31E596F2D8C6}"/>
              </a:ext>
            </a:extLst>
          </p:cNvPr>
          <p:cNvSpPr>
            <a:spLocks noChangeArrowheads="1"/>
          </p:cNvSpPr>
          <p:nvPr/>
        </p:nvSpPr>
        <p:spPr bwMode="auto">
          <a:xfrm>
            <a:off x="5129148" y="331014"/>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800" b="1" dirty="0"/>
              <a:t>doc.: IEEE </a:t>
            </a:r>
            <a:r>
              <a:rPr lang="en-GB" altLang="en-US" sz="1800" b="1" dirty="0" smtClean="0"/>
              <a:t>802.11-20/0921r2</a:t>
            </a:r>
            <a:endParaRPr lang="en-GB" altLang="en-US" sz="1800" b="1" dirty="0"/>
          </a:p>
        </p:txBody>
      </p:sp>
      <p:sp>
        <p:nvSpPr>
          <p:cNvPr id="1032" name="Line 8">
            <a:extLst>
              <a:ext uri="{FF2B5EF4-FFF2-40B4-BE49-F238E27FC236}">
                <a16:creationId xmlns="" xmlns:a16="http://schemas.microsoft.com/office/drawing/2014/main" id="{FDC60003-D664-41D3-9C89-AA78BAF9E527}"/>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a:extLst>
              <a:ext uri="{FF2B5EF4-FFF2-40B4-BE49-F238E27FC236}">
                <a16:creationId xmlns="" xmlns:a16="http://schemas.microsoft.com/office/drawing/2014/main" id="{8031D55B-1F73-4D59-B8F1-227F435EA8F1}"/>
              </a:ext>
            </a:extLst>
          </p:cNvPr>
          <p:cNvSpPr>
            <a:spLocks noChangeArrowheads="1"/>
          </p:cNvSpPr>
          <p:nvPr/>
        </p:nvSpPr>
        <p:spPr bwMode="auto">
          <a:xfrm>
            <a:off x="685800"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dirty="0"/>
              <a:t>Submission</a:t>
            </a:r>
          </a:p>
        </p:txBody>
      </p:sp>
      <p:sp>
        <p:nvSpPr>
          <p:cNvPr id="1034" name="Line 10">
            <a:extLst>
              <a:ext uri="{FF2B5EF4-FFF2-40B4-BE49-F238E27FC236}">
                <a16:creationId xmlns="" xmlns:a16="http://schemas.microsoft.com/office/drawing/2014/main" id="{A5E172D9-FA67-45B8-9FE7-7DF4FC3AC9D3}"/>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5760" r:id="rId1"/>
    <p:sldLayoutId id="2147485761" r:id="rId2"/>
    <p:sldLayoutId id="2147485762" r:id="rId3"/>
    <p:sldLayoutId id="2147485763" r:id="rId4"/>
    <p:sldLayoutId id="2147485764" r:id="rId5"/>
    <p:sldLayoutId id="2147485765" r:id="rId6"/>
    <p:sldLayoutId id="2147485766" r:id="rId7"/>
    <p:sldLayoutId id="2147485767" r:id="rId8"/>
    <p:sldLayoutId id="2147485768" r:id="rId9"/>
    <p:sldLayoutId id="2147485769" r:id="rId10"/>
    <p:sldLayoutId id="2147485770" r:id="rId11"/>
    <p:sldLayoutId id="2147485771" r:id="rId1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Slide Number Placeholder 5">
            <a:extLst>
              <a:ext uri="{FF2B5EF4-FFF2-40B4-BE49-F238E27FC236}">
                <a16:creationId xmlns="" xmlns:a16="http://schemas.microsoft.com/office/drawing/2014/main" id="{4DFE3077-6BFB-4E1C-9218-0E8E2CEA90B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B20EFD3-9F87-4CC4-BE12-53B84810E182}" type="slidenum">
              <a:rPr lang="en-GB" altLang="en-US" sz="1200" b="0" smtClean="0"/>
              <a:pPr>
                <a:spcBef>
                  <a:spcPct val="0"/>
                </a:spcBef>
                <a:buFontTx/>
                <a:buNone/>
              </a:pPr>
              <a:t>1</a:t>
            </a:fld>
            <a:endParaRPr lang="en-GB" altLang="en-US" sz="1200" b="0"/>
          </a:p>
        </p:txBody>
      </p:sp>
      <p:sp>
        <p:nvSpPr>
          <p:cNvPr id="15365" name="Rectangle 2">
            <a:extLst>
              <a:ext uri="{FF2B5EF4-FFF2-40B4-BE49-F238E27FC236}">
                <a16:creationId xmlns="" xmlns:a16="http://schemas.microsoft.com/office/drawing/2014/main" id="{5EB80220-6DDA-46D8-A532-4F8294B75F35}"/>
              </a:ext>
            </a:extLst>
          </p:cNvPr>
          <p:cNvSpPr>
            <a:spLocks noGrp="1" noChangeArrowheads="1"/>
          </p:cNvSpPr>
          <p:nvPr>
            <p:ph type="title" idx="4294967295"/>
          </p:nvPr>
        </p:nvSpPr>
        <p:spPr>
          <a:xfrm>
            <a:off x="685800" y="685800"/>
            <a:ext cx="7772400" cy="1066800"/>
          </a:xfrm>
          <a:noFill/>
        </p:spPr>
        <p:txBody>
          <a:bodyPr/>
          <a:lstStyle/>
          <a:p>
            <a:r>
              <a:rPr lang="en-US" altLang="zh-CN" dirty="0" smtClean="0"/>
              <a:t>Discussion about STR Capabilities Indication</a:t>
            </a:r>
            <a:endParaRPr lang="en-GB" altLang="en-US" dirty="0"/>
          </a:p>
        </p:txBody>
      </p:sp>
      <p:sp>
        <p:nvSpPr>
          <p:cNvPr id="15366" name="Rectangle 4">
            <a:extLst>
              <a:ext uri="{FF2B5EF4-FFF2-40B4-BE49-F238E27FC236}">
                <a16:creationId xmlns="" xmlns:a16="http://schemas.microsoft.com/office/drawing/2014/main" id="{AAB4AADD-B9F4-45B4-B9D2-5B5E3506EF55}"/>
              </a:ext>
            </a:extLst>
          </p:cNvPr>
          <p:cNvSpPr>
            <a:spLocks noGrp="1" noChangeArrowheads="1"/>
          </p:cNvSpPr>
          <p:nvPr>
            <p:ph type="body" idx="1"/>
          </p:nvPr>
        </p:nvSpPr>
        <p:spPr>
          <a:xfrm>
            <a:off x="685799" y="1971369"/>
            <a:ext cx="7772400" cy="381000"/>
          </a:xfrm>
          <a:noFill/>
        </p:spPr>
        <p:txBody>
          <a:bodyPr/>
          <a:lstStyle/>
          <a:p>
            <a:pPr algn="ctr">
              <a:buFontTx/>
              <a:buNone/>
            </a:pPr>
            <a:r>
              <a:rPr lang="en-GB" altLang="en-US" sz="2000" dirty="0"/>
              <a:t>Date:</a:t>
            </a:r>
            <a:r>
              <a:rPr lang="en-GB" altLang="en-US" sz="2000" b="0" dirty="0"/>
              <a:t> </a:t>
            </a:r>
            <a:r>
              <a:rPr lang="en-GB" altLang="en-US" sz="2000" b="0" dirty="0" smtClean="0"/>
              <a:t>2020-06-20</a:t>
            </a:r>
            <a:endParaRPr lang="en-GB" altLang="en-US" sz="2000" b="0" dirty="0"/>
          </a:p>
        </p:txBody>
      </p:sp>
      <p:sp>
        <p:nvSpPr>
          <p:cNvPr id="15368" name="Rectangle 6">
            <a:extLst>
              <a:ext uri="{FF2B5EF4-FFF2-40B4-BE49-F238E27FC236}">
                <a16:creationId xmlns="" xmlns:a16="http://schemas.microsoft.com/office/drawing/2014/main" id="{1F254AD5-AF47-4227-BA6A-AD2DFF84AC29}"/>
              </a:ext>
            </a:extLst>
          </p:cNvPr>
          <p:cNvSpPr>
            <a:spLocks noChangeArrowheads="1"/>
          </p:cNvSpPr>
          <p:nvPr/>
        </p:nvSpPr>
        <p:spPr bwMode="auto">
          <a:xfrm>
            <a:off x="495300" y="2352369"/>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2000"/>
              <a:t>Authors:</a:t>
            </a:r>
            <a:endParaRPr lang="en-GB" altLang="en-US" sz="2000" b="0"/>
          </a:p>
        </p:txBody>
      </p:sp>
      <p:graphicFrame>
        <p:nvGraphicFramePr>
          <p:cNvPr id="9" name="Table 8">
            <a:extLst>
              <a:ext uri="{FF2B5EF4-FFF2-40B4-BE49-F238E27FC236}">
                <a16:creationId xmlns="" xmlns:a16="http://schemas.microsoft.com/office/drawing/2014/main" id="{1EEAD0EE-0DFD-4F81-B0C3-618EF9CBFB8C}"/>
              </a:ext>
            </a:extLst>
          </p:cNvPr>
          <p:cNvGraphicFramePr>
            <a:graphicFrameLocks noGrp="1"/>
          </p:cNvGraphicFramePr>
          <p:nvPr>
            <p:extLst>
              <p:ext uri="{D42A27DB-BD31-4B8C-83A1-F6EECF244321}">
                <p14:modId xmlns:p14="http://schemas.microsoft.com/office/powerpoint/2010/main" val="4165525052"/>
              </p:ext>
            </p:extLst>
          </p:nvPr>
        </p:nvGraphicFramePr>
        <p:xfrm>
          <a:off x="1152525" y="2998720"/>
          <a:ext cx="7391400" cy="2280419"/>
        </p:xfrm>
        <a:graphic>
          <a:graphicData uri="http://schemas.openxmlformats.org/drawingml/2006/table">
            <a:tbl>
              <a:tblPr firstRow="1" bandRow="1">
                <a:tableStyleId>{21E4AEA4-8DFA-4A89-87EB-49C32662AFE0}</a:tableStyleId>
              </a:tblPr>
              <a:tblGrid>
                <a:gridCol w="1447800">
                  <a:extLst>
                    <a:ext uri="{9D8B030D-6E8A-4147-A177-3AD203B41FA5}">
                      <a16:colId xmlns="" xmlns:a16="http://schemas.microsoft.com/office/drawing/2014/main" val="20000"/>
                    </a:ext>
                  </a:extLst>
                </a:gridCol>
                <a:gridCol w="990600">
                  <a:extLst>
                    <a:ext uri="{9D8B030D-6E8A-4147-A177-3AD203B41FA5}">
                      <a16:colId xmlns="" xmlns:a16="http://schemas.microsoft.com/office/drawing/2014/main" val="20001"/>
                    </a:ext>
                  </a:extLst>
                </a:gridCol>
                <a:gridCol w="2057400">
                  <a:extLst>
                    <a:ext uri="{9D8B030D-6E8A-4147-A177-3AD203B41FA5}">
                      <a16:colId xmlns="" xmlns:a16="http://schemas.microsoft.com/office/drawing/2014/main" val="20002"/>
                    </a:ext>
                  </a:extLst>
                </a:gridCol>
                <a:gridCol w="685800">
                  <a:extLst>
                    <a:ext uri="{9D8B030D-6E8A-4147-A177-3AD203B41FA5}">
                      <a16:colId xmlns="" xmlns:a16="http://schemas.microsoft.com/office/drawing/2014/main" val="20003"/>
                    </a:ext>
                  </a:extLst>
                </a:gridCol>
                <a:gridCol w="2209800">
                  <a:extLst>
                    <a:ext uri="{9D8B030D-6E8A-4147-A177-3AD203B41FA5}">
                      <a16:colId xmlns="" xmlns:a16="http://schemas.microsoft.com/office/drawing/2014/main" val="20004"/>
                    </a:ext>
                  </a:extLst>
                </a:gridCol>
              </a:tblGrid>
              <a:tr h="444563">
                <a:tc>
                  <a:txBody>
                    <a:bodyPr/>
                    <a:lstStyle/>
                    <a:p>
                      <a:pPr algn="ctr"/>
                      <a:r>
                        <a:rPr lang="en-US" sz="1200" dirty="0">
                          <a:solidFill>
                            <a:schemeClr val="tx1"/>
                          </a:solidFill>
                        </a:rPr>
                        <a:t>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Affiliations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Address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Phone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Email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0"/>
                  </a:ext>
                </a:extLst>
              </a:tr>
              <a:tr h="19988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smtClean="0">
                          <a:solidFill>
                            <a:schemeClr val="dk1"/>
                          </a:solidFill>
                          <a:latin typeface="+mn-lt"/>
                          <a:ea typeface="+mn-ea"/>
                          <a:cs typeface="+mn-cs"/>
                        </a:rPr>
                        <a:t>Yunbo Li</a:t>
                      </a: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7">
                  <a:txBody>
                    <a:bodyPr/>
                    <a:lstStyle/>
                    <a:p>
                      <a:pPr algn="ctr"/>
                      <a:r>
                        <a:rPr lang="en-US" sz="1100" dirty="0" smtClean="0"/>
                        <a:t>Huawei</a:t>
                      </a:r>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smtClean="0"/>
                        <a:t>Shenzhen, China</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smtClean="0"/>
                        <a:t>liyunbo@Huawei.com</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1"/>
                  </a:ext>
                </a:extLst>
              </a:tr>
              <a:tr h="28137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smtClean="0">
                          <a:solidFill>
                            <a:schemeClr val="dk1"/>
                          </a:solidFill>
                          <a:latin typeface="+mn-lt"/>
                          <a:ea typeface="+mn-ea"/>
                          <a:cs typeface="+mn-cs"/>
                        </a:rPr>
                        <a:t>Yuchen Guo</a:t>
                      </a: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196283733"/>
                  </a:ext>
                </a:extLst>
              </a:tr>
              <a:tr h="19988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err="1" smtClean="0">
                          <a:solidFill>
                            <a:schemeClr val="dk1"/>
                          </a:solidFill>
                          <a:latin typeface="+mn-lt"/>
                          <a:ea typeface="+mn-ea"/>
                          <a:cs typeface="+mn-cs"/>
                        </a:rPr>
                        <a:t>Yifan</a:t>
                      </a:r>
                      <a:r>
                        <a:rPr lang="en-US" sz="1100" kern="1200" dirty="0" smtClean="0">
                          <a:solidFill>
                            <a:schemeClr val="dk1"/>
                          </a:solidFill>
                          <a:latin typeface="+mn-lt"/>
                          <a:ea typeface="+mn-ea"/>
                          <a:cs typeface="+mn-cs"/>
                        </a:rPr>
                        <a:t> Zhou</a:t>
                      </a: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2"/>
                  </a:ext>
                </a:extLst>
              </a:tr>
              <a:tr h="19431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100" kern="1200" dirty="0" err="1" smtClean="0">
                          <a:solidFill>
                            <a:schemeClr val="dk1"/>
                          </a:solidFill>
                          <a:latin typeface="+mn-lt"/>
                          <a:ea typeface="+mn-ea"/>
                          <a:cs typeface="+mn-cs"/>
                        </a:rPr>
                        <a:t>Guogang</a:t>
                      </a:r>
                      <a:r>
                        <a:rPr lang="en-US" altLang="zh-CN" sz="1100" kern="1200" dirty="0" smtClean="0">
                          <a:solidFill>
                            <a:schemeClr val="dk1"/>
                          </a:solidFill>
                          <a:latin typeface="+mn-lt"/>
                          <a:ea typeface="+mn-ea"/>
                          <a:cs typeface="+mn-cs"/>
                        </a:rPr>
                        <a:t> Huang</a:t>
                      </a:r>
                      <a:endParaRPr lang="zh-CN" alt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2754585805"/>
                  </a:ext>
                </a:extLst>
              </a:tr>
              <a:tr h="1295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err="1" smtClean="0">
                          <a:solidFill>
                            <a:schemeClr val="dk1"/>
                          </a:solidFill>
                          <a:latin typeface="+mn-lt"/>
                          <a:ea typeface="+mn-ea"/>
                          <a:cs typeface="+mn-cs"/>
                        </a:rPr>
                        <a:t>Yiqing</a:t>
                      </a:r>
                      <a:r>
                        <a:rPr lang="en-US" sz="1100" kern="1200" dirty="0" smtClean="0">
                          <a:solidFill>
                            <a:schemeClr val="dk1"/>
                          </a:solidFill>
                          <a:latin typeface="+mn-lt"/>
                          <a:ea typeface="+mn-ea"/>
                          <a:cs typeface="+mn-cs"/>
                        </a:rPr>
                        <a:t> Li</a:t>
                      </a: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3451102127"/>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smtClean="0">
                          <a:solidFill>
                            <a:schemeClr val="dk1"/>
                          </a:solidFill>
                          <a:latin typeface="+mn-lt"/>
                          <a:ea typeface="+mn-ea"/>
                          <a:cs typeface="+mn-cs"/>
                        </a:rPr>
                        <a:t>Ming Gan</a:t>
                      </a: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4020843879"/>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err="1" smtClean="0">
                          <a:solidFill>
                            <a:schemeClr val="dk1"/>
                          </a:solidFill>
                          <a:latin typeface="+mn-lt"/>
                          <a:ea typeface="+mn-ea"/>
                          <a:cs typeface="+mn-cs"/>
                        </a:rPr>
                        <a:t>Meihong</a:t>
                      </a:r>
                      <a:r>
                        <a:rPr lang="en-US" sz="1100" kern="1200" dirty="0" smtClean="0">
                          <a:solidFill>
                            <a:schemeClr val="dk1"/>
                          </a:solidFill>
                          <a:latin typeface="+mn-lt"/>
                          <a:ea typeface="+mn-ea"/>
                          <a:cs typeface="+mn-cs"/>
                        </a:rPr>
                        <a:t> Zhang</a:t>
                      </a: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2"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951222" cy="276999"/>
          </a:xfrm>
        </p:spPr>
        <p:txBody>
          <a:bodyPr/>
          <a:lstStyle/>
          <a:p>
            <a:pPr>
              <a:defRPr/>
            </a:pPr>
            <a:r>
              <a:rPr lang="en-US" altLang="en-US" dirty="0" smtClean="0"/>
              <a:t>Mar 2020</a:t>
            </a:r>
            <a:endParaRPr lang="en-GB" altLang="en-US" dirty="0"/>
          </a:p>
        </p:txBody>
      </p:sp>
      <p:sp>
        <p:nvSpPr>
          <p:cNvPr id="10" name="Footer Placeholder 3"/>
          <p:cNvSpPr>
            <a:spLocks noGrp="1"/>
          </p:cNvSpPr>
          <p:nvPr>
            <p:ph type="ftr" sz="quarter" idx="11"/>
          </p:nvPr>
        </p:nvSpPr>
        <p:spPr>
          <a:xfrm>
            <a:off x="7345905" y="6475413"/>
            <a:ext cx="1198020" cy="184666"/>
          </a:xfrm>
        </p:spPr>
        <p:txBody>
          <a:bodyPr/>
          <a:lstStyle/>
          <a:p>
            <a:pPr>
              <a:defRPr/>
            </a:pPr>
            <a:r>
              <a:rPr lang="en-GB" dirty="0" smtClean="0"/>
              <a:t>Yunbo Li (</a:t>
            </a:r>
            <a:r>
              <a:rPr lang="en-US" altLang="zh-CN" dirty="0" smtClean="0"/>
              <a:t>Huawei</a:t>
            </a:r>
            <a:r>
              <a:rPr lang="en-GB" dirty="0" smtClean="0"/>
              <a:t>)</a:t>
            </a:r>
            <a:endParaRPr lang="en-GB"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3" y="1828800"/>
            <a:ext cx="7772400" cy="4646613"/>
          </a:xfrm>
        </p:spPr>
        <p:txBody>
          <a:bodyPr/>
          <a:lstStyle/>
          <a:p>
            <a:pPr>
              <a:spcBef>
                <a:spcPts val="600"/>
              </a:spcBef>
            </a:pPr>
            <a:r>
              <a:rPr lang="en-US" altLang="zh-CN" sz="1800" dirty="0" smtClean="0">
                <a:latin typeface="Times New Roman" panose="02020603050405020304" pitchFamily="18" charset="0"/>
                <a:ea typeface="楷体_GB2312" pitchFamily="49" charset="-122"/>
              </a:rPr>
              <a:t>In below example, the non-AP MLD reports CLIs for each combination of bandwidth in two links;</a:t>
            </a:r>
          </a:p>
          <a:p>
            <a:pPr>
              <a:spcBef>
                <a:spcPts val="600"/>
              </a:spcBef>
            </a:pPr>
            <a:r>
              <a:rPr lang="en-US" altLang="zh-CN" sz="1800" dirty="0" smtClean="0">
                <a:latin typeface="Times New Roman" panose="02020603050405020304" pitchFamily="18" charset="0"/>
                <a:ea typeface="楷体_GB2312" pitchFamily="49" charset="-122"/>
              </a:rPr>
              <a:t>Base on the CLI values, if AP MLD constrain the bandwidth of one link not larger than 20MH, it will be STR for the two links for this non-AP MLD;</a:t>
            </a:r>
          </a:p>
          <a:p>
            <a:pPr lvl="1">
              <a:spcBef>
                <a:spcPts val="600"/>
              </a:spcBef>
            </a:pPr>
            <a:r>
              <a:rPr lang="en-US" altLang="zh-CN" sz="1000" dirty="0" smtClean="0">
                <a:latin typeface="Times New Roman" panose="02020603050405020304" pitchFamily="18" charset="0"/>
                <a:ea typeface="楷体_GB2312" pitchFamily="49" charset="-122"/>
              </a:rPr>
              <a:t>AP MLD can treat this non-AP MLD as STR MLD, once it use an bandwidth or RU that is equal or less than 20MHz.</a:t>
            </a:r>
          </a:p>
          <a:p>
            <a:pPr lvl="1">
              <a:spcBef>
                <a:spcPts val="600"/>
              </a:spcBef>
            </a:pPr>
            <a:r>
              <a:rPr lang="en-US" altLang="zh-CN" sz="1000" dirty="0" smtClean="0">
                <a:latin typeface="Times New Roman" panose="02020603050405020304" pitchFamily="18" charset="0"/>
                <a:ea typeface="楷体_GB2312" pitchFamily="49" charset="-122"/>
              </a:rPr>
              <a:t>When AP MLD choose the bandwidth in link2 according the PPDU bandwidth in link1, it can get more extra flexibility. E.G. if 40MHz is used in link1, AP MLD can treat non-AP MLD as STR MLD if it constrain the bandwidth (or RU) within 40MHz in link2.</a:t>
            </a:r>
          </a:p>
        </p:txBody>
      </p:sp>
      <p:sp>
        <p:nvSpPr>
          <p:cNvPr id="4"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10</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dirty="0" smtClean="0"/>
              <a:t>An Example of how to use CLI</a:t>
            </a:r>
            <a:endParaRPr lang="en-US" dirty="0"/>
          </a:p>
        </p:txBody>
      </p:sp>
      <p:sp>
        <p:nvSpPr>
          <p:cNvPr id="8"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951222" cy="276999"/>
          </a:xfrm>
        </p:spPr>
        <p:txBody>
          <a:bodyPr/>
          <a:lstStyle/>
          <a:p>
            <a:pPr>
              <a:defRPr/>
            </a:pPr>
            <a:r>
              <a:rPr lang="en-US" altLang="en-US" dirty="0" smtClean="0"/>
              <a:t>Mar 2020</a:t>
            </a:r>
            <a:endParaRPr lang="en-GB" altLang="en-US" dirty="0"/>
          </a:p>
        </p:txBody>
      </p:sp>
      <p:graphicFrame>
        <p:nvGraphicFramePr>
          <p:cNvPr id="3" name="表格 2"/>
          <p:cNvGraphicFramePr>
            <a:graphicFrameLocks noGrp="1"/>
          </p:cNvGraphicFramePr>
          <p:nvPr>
            <p:extLst>
              <p:ext uri="{D42A27DB-BD31-4B8C-83A1-F6EECF244321}">
                <p14:modId xmlns:p14="http://schemas.microsoft.com/office/powerpoint/2010/main" val="3978460757"/>
              </p:ext>
            </p:extLst>
          </p:nvPr>
        </p:nvGraphicFramePr>
        <p:xfrm>
          <a:off x="1119082" y="4315254"/>
          <a:ext cx="6096000" cy="1854200"/>
        </p:xfrm>
        <a:graphic>
          <a:graphicData uri="http://schemas.openxmlformats.org/drawingml/2006/table">
            <a:tbl>
              <a:tblPr firstRow="1" bandRow="1">
                <a:tableStyleId>{5C22544A-7EE6-4342-B048-85BDC9FD1C3A}</a:tableStyleId>
              </a:tblPr>
              <a:tblGrid>
                <a:gridCol w="1219200"/>
                <a:gridCol w="1219200"/>
                <a:gridCol w="1219200"/>
                <a:gridCol w="1219200"/>
                <a:gridCol w="1219200"/>
              </a:tblGrid>
              <a:tr h="370840">
                <a:tc>
                  <a:txBody>
                    <a:bodyPr/>
                    <a:lstStyle/>
                    <a:p>
                      <a:endParaRPr lang="zh-CN" altLang="en-US" sz="1400" dirty="0"/>
                    </a:p>
                  </a:txBody>
                  <a:tcPr/>
                </a:tc>
                <a:tc>
                  <a:txBody>
                    <a:bodyPr/>
                    <a:lstStyle/>
                    <a:p>
                      <a:r>
                        <a:rPr lang="en-US" altLang="zh-CN" sz="1400" dirty="0" smtClean="0"/>
                        <a:t>20MHz</a:t>
                      </a:r>
                      <a:endParaRPr lang="zh-CN" altLang="en-US" sz="1400" dirty="0"/>
                    </a:p>
                  </a:txBody>
                  <a:tcPr/>
                </a:tc>
                <a:tc>
                  <a:txBody>
                    <a:bodyPr/>
                    <a:lstStyle/>
                    <a:p>
                      <a:r>
                        <a:rPr lang="en-US" altLang="zh-CN" sz="1400" dirty="0" smtClean="0"/>
                        <a:t>40MHz</a:t>
                      </a:r>
                      <a:endParaRPr lang="zh-CN" altLang="en-US" sz="1400" dirty="0"/>
                    </a:p>
                  </a:txBody>
                  <a:tcPr/>
                </a:tc>
                <a:tc>
                  <a:txBody>
                    <a:bodyPr/>
                    <a:lstStyle/>
                    <a:p>
                      <a:r>
                        <a:rPr lang="en-US" altLang="zh-CN" sz="1400" dirty="0" smtClean="0"/>
                        <a:t>80MHz</a:t>
                      </a:r>
                      <a:endParaRPr lang="zh-CN" altLang="en-US" sz="1400" dirty="0"/>
                    </a:p>
                  </a:txBody>
                  <a:tcPr/>
                </a:tc>
                <a:tc>
                  <a:txBody>
                    <a:bodyPr/>
                    <a:lstStyle/>
                    <a:p>
                      <a:r>
                        <a:rPr lang="en-US" altLang="zh-CN" sz="1400" dirty="0" smtClean="0"/>
                        <a:t>160MHz</a:t>
                      </a:r>
                      <a:endParaRPr lang="zh-CN" altLang="en-US" sz="1400" dirty="0"/>
                    </a:p>
                  </a:txBody>
                  <a:tcPr/>
                </a:tc>
              </a:tr>
              <a:tr h="370840">
                <a:tc>
                  <a:txBody>
                    <a:bodyPr/>
                    <a:lstStyle/>
                    <a:p>
                      <a:r>
                        <a:rPr lang="en-US" altLang="zh-CN" sz="1400" dirty="0" smtClean="0"/>
                        <a:t>20MHz</a:t>
                      </a:r>
                      <a:endParaRPr lang="zh-CN" altLang="en-US" sz="1400" dirty="0"/>
                    </a:p>
                  </a:txBody>
                  <a:tcPr/>
                </a:tc>
                <a:tc>
                  <a:txBody>
                    <a:bodyPr/>
                    <a:lstStyle/>
                    <a:p>
                      <a:r>
                        <a:rPr lang="en-US" altLang="zh-CN" sz="1400" dirty="0" smtClean="0"/>
                        <a:t>&lt;-82dBm</a:t>
                      </a:r>
                      <a:endParaRPr lang="zh-CN" alt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400" dirty="0" smtClean="0"/>
                        <a:t>&lt;-82dBm</a:t>
                      </a:r>
                      <a:endParaRPr lang="zh-CN" altLang="en-US" sz="14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400" dirty="0" smtClean="0"/>
                        <a:t>&lt;-82dBm</a:t>
                      </a:r>
                      <a:endParaRPr lang="zh-CN" altLang="en-US" sz="14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400" dirty="0" smtClean="0"/>
                        <a:t>&lt;-82dBm</a:t>
                      </a:r>
                      <a:endParaRPr lang="zh-CN" altLang="en-US" sz="1400" dirty="0" smtClean="0"/>
                    </a:p>
                  </a:txBody>
                  <a:tcPr/>
                </a:tc>
              </a:tr>
              <a:tr h="370840">
                <a:tc>
                  <a:txBody>
                    <a:bodyPr/>
                    <a:lstStyle/>
                    <a:p>
                      <a:r>
                        <a:rPr lang="en-US" altLang="zh-CN" sz="1400" dirty="0" smtClean="0"/>
                        <a:t>40MHz</a:t>
                      </a:r>
                      <a:endParaRPr lang="zh-CN" alt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400" dirty="0" smtClean="0"/>
                        <a:t>&lt;-82dBm</a:t>
                      </a:r>
                      <a:endParaRPr lang="zh-CN" altLang="en-US" sz="14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400" dirty="0" smtClean="0"/>
                        <a:t>&lt;-82dBm</a:t>
                      </a:r>
                      <a:endParaRPr lang="zh-CN" altLang="en-US" sz="14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400" dirty="0" smtClean="0"/>
                        <a:t>-72dBm</a:t>
                      </a:r>
                      <a:endParaRPr lang="zh-CN" altLang="en-US" sz="14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400" dirty="0" smtClean="0"/>
                        <a:t>-52dBm</a:t>
                      </a:r>
                      <a:endParaRPr lang="zh-CN" altLang="en-US" sz="1400" dirty="0" smtClean="0"/>
                    </a:p>
                  </a:txBody>
                  <a:tcPr/>
                </a:tc>
              </a:tr>
              <a:tr h="370840">
                <a:tc>
                  <a:txBody>
                    <a:bodyPr/>
                    <a:lstStyle/>
                    <a:p>
                      <a:r>
                        <a:rPr lang="en-US" altLang="zh-CN" sz="1400" dirty="0" smtClean="0"/>
                        <a:t>80MHz</a:t>
                      </a:r>
                      <a:endParaRPr lang="zh-CN" alt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400" dirty="0" smtClean="0"/>
                        <a:t>&lt;-82dBm</a:t>
                      </a:r>
                      <a:endParaRPr lang="zh-CN" altLang="en-US" sz="14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400" dirty="0" smtClean="0"/>
                        <a:t>-72dBm</a:t>
                      </a:r>
                      <a:endParaRPr lang="zh-CN" altLang="en-US" sz="14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400" dirty="0" smtClean="0"/>
                        <a:t>-62dBm</a:t>
                      </a:r>
                      <a:endParaRPr lang="zh-CN" altLang="en-US" sz="14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400" dirty="0" smtClean="0"/>
                        <a:t>-42dBm</a:t>
                      </a:r>
                      <a:endParaRPr lang="zh-CN" altLang="en-US" sz="1400" dirty="0" smtClean="0"/>
                    </a:p>
                  </a:txBody>
                  <a:tcPr/>
                </a:tc>
              </a:tr>
              <a:tr h="370840">
                <a:tc>
                  <a:txBody>
                    <a:bodyPr/>
                    <a:lstStyle/>
                    <a:p>
                      <a:r>
                        <a:rPr lang="en-US" altLang="zh-CN" sz="1400" dirty="0" smtClean="0"/>
                        <a:t>160MHz</a:t>
                      </a:r>
                      <a:endParaRPr lang="zh-CN" alt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400" dirty="0" smtClean="0"/>
                        <a:t>&lt;-82dBm</a:t>
                      </a:r>
                      <a:endParaRPr lang="zh-CN" altLang="en-US" sz="14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400" dirty="0" smtClean="0"/>
                        <a:t>-52dBm</a:t>
                      </a:r>
                      <a:endParaRPr lang="zh-CN" altLang="en-US" sz="14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400" dirty="0" smtClean="0"/>
                        <a:t>-42dBm</a:t>
                      </a:r>
                      <a:endParaRPr lang="zh-CN" altLang="en-US" sz="14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400" dirty="0" smtClean="0"/>
                        <a:t>&gt;=-42dBm</a:t>
                      </a:r>
                      <a:endParaRPr lang="zh-CN" altLang="en-US" sz="1400" dirty="0"/>
                    </a:p>
                  </a:txBody>
                  <a:tcPr/>
                </a:tc>
              </a:tr>
            </a:tbl>
          </a:graphicData>
        </a:graphic>
      </p:graphicFrame>
      <p:sp>
        <p:nvSpPr>
          <p:cNvPr id="7" name="文本框 6"/>
          <p:cNvSpPr txBox="1"/>
          <p:nvPr/>
        </p:nvSpPr>
        <p:spPr>
          <a:xfrm>
            <a:off x="3671782" y="4070734"/>
            <a:ext cx="1073179" cy="276999"/>
          </a:xfrm>
          <a:prstGeom prst="rect">
            <a:avLst/>
          </a:prstGeom>
          <a:noFill/>
        </p:spPr>
        <p:txBody>
          <a:bodyPr wrap="none" rtlCol="0">
            <a:spAutoFit/>
          </a:bodyPr>
          <a:lstStyle/>
          <a:p>
            <a:r>
              <a:rPr lang="en-US" altLang="zh-CN" dirty="0" smtClean="0"/>
              <a:t>BW in Link 2 </a:t>
            </a:r>
            <a:endParaRPr lang="zh-CN" altLang="en-US" dirty="0"/>
          </a:p>
        </p:txBody>
      </p:sp>
      <p:sp>
        <p:nvSpPr>
          <p:cNvPr id="9" name="文本框 8"/>
          <p:cNvSpPr txBox="1"/>
          <p:nvPr/>
        </p:nvSpPr>
        <p:spPr>
          <a:xfrm rot="16200000">
            <a:off x="459346" y="5103854"/>
            <a:ext cx="1034707" cy="276999"/>
          </a:xfrm>
          <a:prstGeom prst="rect">
            <a:avLst/>
          </a:prstGeom>
          <a:noFill/>
        </p:spPr>
        <p:txBody>
          <a:bodyPr wrap="none" rtlCol="0">
            <a:spAutoFit/>
          </a:bodyPr>
          <a:lstStyle/>
          <a:p>
            <a:r>
              <a:rPr lang="en-US" altLang="zh-CN" dirty="0" smtClean="0"/>
              <a:t>BW in Link 1</a:t>
            </a:r>
            <a:endParaRPr lang="zh-CN" altLang="en-US" dirty="0"/>
          </a:p>
        </p:txBody>
      </p:sp>
      <p:sp>
        <p:nvSpPr>
          <p:cNvPr id="10" name="文本框 9"/>
          <p:cNvSpPr txBox="1"/>
          <p:nvPr/>
        </p:nvSpPr>
        <p:spPr>
          <a:xfrm>
            <a:off x="1042882" y="6200001"/>
            <a:ext cx="5257800" cy="276999"/>
          </a:xfrm>
          <a:prstGeom prst="rect">
            <a:avLst/>
          </a:prstGeom>
          <a:noFill/>
        </p:spPr>
        <p:txBody>
          <a:bodyPr wrap="square" rtlCol="0">
            <a:spAutoFit/>
          </a:bodyPr>
          <a:lstStyle/>
          <a:p>
            <a:r>
              <a:rPr lang="en-US" altLang="zh-CN" dirty="0" smtClean="0"/>
              <a:t>Note: The CLI values are not from real measurement, just an example </a:t>
            </a:r>
            <a:endParaRPr lang="zh-CN" altLang="en-US" dirty="0"/>
          </a:p>
        </p:txBody>
      </p:sp>
    </p:spTree>
    <p:extLst>
      <p:ext uri="{BB962C8B-B14F-4D97-AF65-F5344CB8AC3E}">
        <p14:creationId xmlns:p14="http://schemas.microsoft.com/office/powerpoint/2010/main" val="20775222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2" y="1752600"/>
            <a:ext cx="8002587" cy="4486275"/>
          </a:xfrm>
        </p:spPr>
        <p:txBody>
          <a:bodyPr/>
          <a:lstStyle/>
          <a:p>
            <a:pPr>
              <a:spcBef>
                <a:spcPts val="600"/>
              </a:spcBef>
            </a:pPr>
            <a:r>
              <a:rPr lang="en-US" altLang="zh-CN" sz="1800" dirty="0" smtClean="0"/>
              <a:t>Some issues that will affect the STR capability of a MLD are discussed;</a:t>
            </a:r>
          </a:p>
          <a:p>
            <a:pPr>
              <a:spcBef>
                <a:spcPts val="600"/>
              </a:spcBef>
            </a:pPr>
            <a:r>
              <a:rPr lang="en-US" altLang="zh-CN" sz="1800" dirty="0" smtClean="0"/>
              <a:t>STR capability has directionality. Suggest that if at least one direction is non-STR, this MLD will be treat as a non-STR MLD;</a:t>
            </a:r>
          </a:p>
          <a:p>
            <a:pPr>
              <a:spcBef>
                <a:spcPts val="600"/>
              </a:spcBef>
            </a:pPr>
            <a:r>
              <a:rPr lang="en-US" altLang="zh-CN" sz="1800" dirty="0" smtClean="0"/>
              <a:t>STR capability can not clearly indicated in some case. Propose to introduce an indication of cross link interference;</a:t>
            </a:r>
          </a:p>
          <a:p>
            <a:pPr>
              <a:spcBef>
                <a:spcPts val="600"/>
              </a:spcBef>
            </a:pPr>
            <a:r>
              <a:rPr lang="en-US" altLang="zh-CN" sz="1800" dirty="0" smtClean="0"/>
              <a:t>Operating bandwidth will significantly affect the STR capability, so suggest to consider bandwidth when report STR capabilities.</a:t>
            </a:r>
          </a:p>
          <a:p>
            <a:endParaRPr lang="en-US" altLang="zh-CN" sz="1400" dirty="0"/>
          </a:p>
          <a:p>
            <a:endParaRPr lang="zh-CN" altLang="zh-CN" sz="1400" dirty="0"/>
          </a:p>
          <a:p>
            <a:pPr>
              <a:spcBef>
                <a:spcPts val="600"/>
              </a:spcBef>
            </a:pPr>
            <a:endParaRPr lang="en-US" altLang="zh-CN" sz="2000" dirty="0"/>
          </a:p>
          <a:p>
            <a:pPr>
              <a:spcBef>
                <a:spcPts val="600"/>
              </a:spcBef>
            </a:pPr>
            <a:endParaRPr lang="en-US" altLang="zh-CN" sz="2000" dirty="0" smtClean="0">
              <a:latin typeface="Times New Roman" panose="02020603050405020304" pitchFamily="18" charset="0"/>
              <a:ea typeface="楷体_GB2312" pitchFamily="49" charset="-122"/>
            </a:endParaRPr>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11</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altLang="zh-CN" dirty="0" smtClean="0">
                <a:latin typeface="Times New Roman" panose="02020603050405020304" pitchFamily="18" charset="0"/>
              </a:rPr>
              <a:t>Summary</a:t>
            </a:r>
            <a:endParaRPr lang="en-US" dirty="0">
              <a:solidFill>
                <a:schemeClr val="tx1"/>
              </a:solidFill>
            </a:endParaRPr>
          </a:p>
        </p:txBody>
      </p:sp>
      <p:sp>
        <p:nvSpPr>
          <p:cNvPr id="7"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9"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951222" cy="276999"/>
          </a:xfrm>
        </p:spPr>
        <p:txBody>
          <a:bodyPr/>
          <a:lstStyle/>
          <a:p>
            <a:pPr>
              <a:defRPr/>
            </a:pPr>
            <a:r>
              <a:rPr lang="en-US" altLang="en-US" dirty="0" smtClean="0"/>
              <a:t>Mar 2020</a:t>
            </a:r>
            <a:endParaRPr lang="en-GB" altLang="en-US" dirty="0"/>
          </a:p>
        </p:txBody>
      </p:sp>
    </p:spTree>
    <p:extLst>
      <p:ext uri="{BB962C8B-B14F-4D97-AF65-F5344CB8AC3E}">
        <p14:creationId xmlns:p14="http://schemas.microsoft.com/office/powerpoint/2010/main" val="252686496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2" y="1752600"/>
            <a:ext cx="8002587" cy="4486275"/>
          </a:xfrm>
        </p:spPr>
        <p:txBody>
          <a:bodyPr/>
          <a:lstStyle/>
          <a:p>
            <a:pPr>
              <a:spcBef>
                <a:spcPts val="600"/>
              </a:spcBef>
            </a:pPr>
            <a:r>
              <a:rPr lang="en-US" altLang="zh-CN" sz="1800" dirty="0" smtClean="0"/>
              <a:t>[1] </a:t>
            </a:r>
            <a:r>
              <a:rPr lang="en-US" altLang="zh-CN" sz="1800" dirty="0"/>
              <a:t>11-20/</a:t>
            </a:r>
            <a:r>
              <a:rPr lang="en-GB" altLang="zh-CN" sz="1800" dirty="0"/>
              <a:t>809r0 STR capability report</a:t>
            </a:r>
            <a:endParaRPr lang="en-US" altLang="zh-CN" sz="1800" dirty="0" smtClean="0"/>
          </a:p>
          <a:p>
            <a:pPr>
              <a:spcBef>
                <a:spcPts val="600"/>
              </a:spcBef>
            </a:pPr>
            <a:r>
              <a:rPr lang="en-US" altLang="zh-CN" sz="1800" dirty="0" smtClean="0"/>
              <a:t>[2</a:t>
            </a:r>
            <a:r>
              <a:rPr lang="en-US" altLang="zh-CN" sz="1800" dirty="0"/>
              <a:t>] 11-20/ </a:t>
            </a:r>
            <a:r>
              <a:rPr lang="en-GB" altLang="zh-CN" sz="1800" dirty="0" smtClean="0"/>
              <a:t>527r0 </a:t>
            </a:r>
            <a:r>
              <a:rPr lang="en-GB" altLang="zh-CN" sz="1800" dirty="0"/>
              <a:t>Multi-link Constraint </a:t>
            </a:r>
            <a:r>
              <a:rPr lang="en-GB" altLang="zh-CN" sz="1800" dirty="0" err="1"/>
              <a:t>Signaling</a:t>
            </a:r>
            <a:endParaRPr lang="en-US" altLang="zh-CN" sz="1800" dirty="0"/>
          </a:p>
          <a:p>
            <a:pPr>
              <a:spcBef>
                <a:spcPts val="600"/>
              </a:spcBef>
            </a:pPr>
            <a:r>
              <a:rPr lang="en-US" altLang="zh-CN" sz="1800" dirty="0" smtClean="0"/>
              <a:t>[3] </a:t>
            </a:r>
            <a:r>
              <a:rPr lang="en-US" altLang="zh-CN" sz="1800" dirty="0"/>
              <a:t>11-20/ </a:t>
            </a:r>
            <a:r>
              <a:rPr lang="en-GB" altLang="zh-CN" sz="1800" dirty="0"/>
              <a:t>909r0 Enhanced Non-STR MLD Operation</a:t>
            </a:r>
            <a:endParaRPr lang="en-US" altLang="zh-CN" sz="1800" dirty="0"/>
          </a:p>
          <a:p>
            <a:endParaRPr lang="en-US" altLang="zh-CN" sz="1400" dirty="0"/>
          </a:p>
          <a:p>
            <a:endParaRPr lang="zh-CN" altLang="zh-CN" sz="1400" dirty="0"/>
          </a:p>
          <a:p>
            <a:pPr>
              <a:spcBef>
                <a:spcPts val="600"/>
              </a:spcBef>
            </a:pPr>
            <a:endParaRPr lang="en-US" altLang="zh-CN" sz="2000" dirty="0"/>
          </a:p>
          <a:p>
            <a:pPr>
              <a:spcBef>
                <a:spcPts val="600"/>
              </a:spcBef>
            </a:pPr>
            <a:endParaRPr lang="en-US" altLang="zh-CN" sz="2000" dirty="0" smtClean="0">
              <a:latin typeface="Times New Roman" panose="02020603050405020304" pitchFamily="18" charset="0"/>
              <a:ea typeface="楷体_GB2312" pitchFamily="49" charset="-122"/>
            </a:endParaRPr>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12</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dirty="0" smtClean="0">
                <a:latin typeface="Times New Roman" panose="02020603050405020304" pitchFamily="18" charset="0"/>
              </a:rPr>
              <a:t>Reference</a:t>
            </a:r>
            <a:endParaRPr lang="en-US" dirty="0">
              <a:solidFill>
                <a:schemeClr val="tx1"/>
              </a:solidFill>
            </a:endParaRPr>
          </a:p>
        </p:txBody>
      </p:sp>
      <p:sp>
        <p:nvSpPr>
          <p:cNvPr id="7"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9"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951222" cy="276999"/>
          </a:xfrm>
        </p:spPr>
        <p:txBody>
          <a:bodyPr/>
          <a:lstStyle/>
          <a:p>
            <a:pPr>
              <a:defRPr/>
            </a:pPr>
            <a:r>
              <a:rPr lang="en-US" altLang="en-US" dirty="0" smtClean="0"/>
              <a:t>Mar 2020</a:t>
            </a:r>
            <a:endParaRPr lang="en-GB" altLang="en-US" dirty="0"/>
          </a:p>
        </p:txBody>
      </p:sp>
    </p:spTree>
    <p:extLst>
      <p:ext uri="{BB962C8B-B14F-4D97-AF65-F5344CB8AC3E}">
        <p14:creationId xmlns:p14="http://schemas.microsoft.com/office/powerpoint/2010/main" val="32295928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en-US" altLang="zh-CN" sz="2000" dirty="0" smtClean="0"/>
              <a:t>Do you agree that if a MLD can support transmission on link 1 concurrent with reception on link2, but can not support transmit on link2 concurrent with reception on link1, this pair of links will be non-STR?</a:t>
            </a:r>
          </a:p>
          <a:p>
            <a:endParaRPr lang="en-US" altLang="zh-CN" sz="2000" dirty="0"/>
          </a:p>
          <a:p>
            <a:endParaRPr lang="en-GB" altLang="zh-CN" sz="2000" dirty="0" smtClean="0"/>
          </a:p>
          <a:p>
            <a:endParaRPr lang="en-GB" altLang="zh-CN" sz="2000" dirty="0"/>
          </a:p>
          <a:p>
            <a:endParaRPr lang="en-GB" altLang="zh-CN" sz="2000" dirty="0" smtClean="0"/>
          </a:p>
          <a:p>
            <a:pPr marL="0" indent="0">
              <a:buNone/>
            </a:pPr>
            <a:r>
              <a:rPr lang="en-GB" altLang="zh-CN" sz="2000" dirty="0" smtClean="0"/>
              <a:t>Y/N/A</a:t>
            </a:r>
            <a:r>
              <a:rPr lang="en-GB" altLang="zh-CN" sz="2000" dirty="0"/>
              <a:t>: 36/10/27</a:t>
            </a:r>
            <a:endParaRPr lang="zh-CN" altLang="zh-CN" sz="2000" dirty="0"/>
          </a:p>
          <a:p>
            <a:endParaRPr lang="en-US" altLang="zh-CN" sz="2000" dirty="0" smtClean="0"/>
          </a:p>
          <a:p>
            <a:pPr lvl="1"/>
            <a:endParaRPr lang="en-US" altLang="zh-CN" sz="1600" dirty="0"/>
          </a:p>
          <a:p>
            <a:endParaRPr lang="en-US" sz="1600" dirty="0" smtClean="0"/>
          </a:p>
          <a:p>
            <a:pPr marL="457200" lvl="1" indent="0">
              <a:buNone/>
            </a:pPr>
            <a:endParaRPr lang="en-US" sz="1600" dirty="0" smtClean="0"/>
          </a:p>
          <a:p>
            <a:endParaRPr lang="en-US" sz="2000" dirty="0"/>
          </a:p>
          <a:p>
            <a:endParaRPr lang="en-US" sz="2000" dirty="0"/>
          </a:p>
        </p:txBody>
      </p:sp>
      <p:sp>
        <p:nvSpPr>
          <p:cNvPr id="5" name="灯片编号占位符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13</a:t>
            </a:fld>
            <a:endParaRPr lang="en-GB" altLang="en-US" dirty="0"/>
          </a:p>
        </p:txBody>
      </p:sp>
      <p:sp>
        <p:nvSpPr>
          <p:cNvPr id="6" name="标题 5"/>
          <p:cNvSpPr>
            <a:spLocks noGrp="1"/>
          </p:cNvSpPr>
          <p:nvPr>
            <p:ph type="title" idx="4294967295"/>
          </p:nvPr>
        </p:nvSpPr>
        <p:spPr>
          <a:xfrm>
            <a:off x="685800" y="685800"/>
            <a:ext cx="7772400" cy="1066800"/>
          </a:xfrm>
        </p:spPr>
        <p:txBody>
          <a:bodyPr/>
          <a:lstStyle/>
          <a:p>
            <a:r>
              <a:rPr lang="en-US" altLang="zh-CN" dirty="0" smtClean="0">
                <a:latin typeface="Times New Roman" panose="02020603050405020304" pitchFamily="18" charset="0"/>
              </a:rPr>
              <a:t>Straw Poll 1</a:t>
            </a:r>
            <a:endParaRPr lang="en-US" dirty="0"/>
          </a:p>
        </p:txBody>
      </p:sp>
      <p:sp>
        <p:nvSpPr>
          <p:cNvPr id="9"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8"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951222" cy="276999"/>
          </a:xfrm>
        </p:spPr>
        <p:txBody>
          <a:bodyPr/>
          <a:lstStyle/>
          <a:p>
            <a:pPr>
              <a:defRPr/>
            </a:pPr>
            <a:r>
              <a:rPr lang="en-US" altLang="en-US" dirty="0" smtClean="0"/>
              <a:t>Mar 2020</a:t>
            </a:r>
            <a:endParaRPr lang="en-GB" altLang="en-US" dirty="0"/>
          </a:p>
        </p:txBody>
      </p:sp>
    </p:spTree>
    <p:extLst>
      <p:ext uri="{BB962C8B-B14F-4D97-AF65-F5344CB8AC3E}">
        <p14:creationId xmlns:p14="http://schemas.microsoft.com/office/powerpoint/2010/main" val="171635785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en-US" altLang="zh-CN" sz="2000" dirty="0"/>
              <a:t>Do you support that a MLD indicates the STR capability of each link pair as below?</a:t>
            </a:r>
            <a:endParaRPr lang="zh-CN" altLang="zh-CN" sz="2000" dirty="0"/>
          </a:p>
          <a:p>
            <a:pPr lvl="1"/>
            <a:r>
              <a:rPr lang="en-US" altLang="zh-CN" sz="1600" dirty="0"/>
              <a:t>Mandatory to use 1 bit to indicate the link pair is STR or non-STR</a:t>
            </a:r>
            <a:endParaRPr lang="zh-CN" altLang="zh-CN" sz="1600" dirty="0"/>
          </a:p>
          <a:p>
            <a:pPr lvl="1"/>
            <a:r>
              <a:rPr lang="en-US" altLang="zh-CN" sz="1600" dirty="0"/>
              <a:t>If non-STR, optional to indicate other TBD parameters that describe the non-STR constraints.</a:t>
            </a:r>
            <a:endParaRPr lang="en-US" altLang="zh-CN" sz="1600" dirty="0"/>
          </a:p>
          <a:p>
            <a:endParaRPr lang="en-US" altLang="zh-CN" sz="2000" dirty="0" smtClean="0"/>
          </a:p>
          <a:p>
            <a:pPr lvl="1"/>
            <a:endParaRPr lang="en-US" altLang="zh-CN" sz="1600" dirty="0"/>
          </a:p>
          <a:p>
            <a:pPr marL="457200" lvl="1" indent="0">
              <a:buNone/>
            </a:pPr>
            <a:endParaRPr lang="en-US" altLang="zh-CN" sz="1600" dirty="0"/>
          </a:p>
          <a:p>
            <a:pPr marL="457200" lvl="1" indent="0">
              <a:buNone/>
            </a:pPr>
            <a:r>
              <a:rPr lang="en-GB" altLang="zh-CN" b="1" dirty="0">
                <a:ea typeface="+mn-ea"/>
                <a:cs typeface="+mn-cs"/>
              </a:rPr>
              <a:t>Y/N/A</a:t>
            </a:r>
            <a:r>
              <a:rPr lang="en-GB" altLang="zh-CN" b="1" dirty="0">
                <a:ea typeface="+mn-ea"/>
                <a:cs typeface="+mn-cs"/>
              </a:rPr>
              <a:t>:</a:t>
            </a:r>
            <a:endParaRPr lang="en-US" b="1" dirty="0">
              <a:ea typeface="+mn-ea"/>
              <a:cs typeface="+mn-cs"/>
            </a:endParaRPr>
          </a:p>
          <a:p>
            <a:endParaRPr lang="en-US" sz="2000" dirty="0"/>
          </a:p>
          <a:p>
            <a:endParaRPr lang="en-US" sz="2000" dirty="0"/>
          </a:p>
        </p:txBody>
      </p:sp>
      <p:sp>
        <p:nvSpPr>
          <p:cNvPr id="5" name="灯片编号占位符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14</a:t>
            </a:fld>
            <a:endParaRPr lang="en-GB" altLang="en-US" dirty="0"/>
          </a:p>
        </p:txBody>
      </p:sp>
      <p:sp>
        <p:nvSpPr>
          <p:cNvPr id="6" name="标题 5"/>
          <p:cNvSpPr>
            <a:spLocks noGrp="1"/>
          </p:cNvSpPr>
          <p:nvPr>
            <p:ph type="title" idx="4294967295"/>
          </p:nvPr>
        </p:nvSpPr>
        <p:spPr>
          <a:xfrm>
            <a:off x="685800" y="685800"/>
            <a:ext cx="7772400" cy="1066800"/>
          </a:xfrm>
        </p:spPr>
        <p:txBody>
          <a:bodyPr/>
          <a:lstStyle/>
          <a:p>
            <a:r>
              <a:rPr lang="en-US" altLang="zh-CN" dirty="0" smtClean="0">
                <a:latin typeface="Times New Roman" panose="02020603050405020304" pitchFamily="18" charset="0"/>
              </a:rPr>
              <a:t>Straw Poll 2</a:t>
            </a:r>
            <a:endParaRPr lang="en-US" dirty="0"/>
          </a:p>
        </p:txBody>
      </p:sp>
      <p:sp>
        <p:nvSpPr>
          <p:cNvPr id="9"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8"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951222" cy="276999"/>
          </a:xfrm>
        </p:spPr>
        <p:txBody>
          <a:bodyPr/>
          <a:lstStyle/>
          <a:p>
            <a:pPr>
              <a:defRPr/>
            </a:pPr>
            <a:r>
              <a:rPr lang="en-US" altLang="en-US" dirty="0" smtClean="0"/>
              <a:t>Mar 2020</a:t>
            </a:r>
            <a:endParaRPr lang="en-GB" altLang="en-US" dirty="0"/>
          </a:p>
        </p:txBody>
      </p:sp>
    </p:spTree>
    <p:extLst>
      <p:ext uri="{BB962C8B-B14F-4D97-AF65-F5344CB8AC3E}">
        <p14:creationId xmlns:p14="http://schemas.microsoft.com/office/powerpoint/2010/main" val="15878490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en-US" altLang="zh-CN" sz="2000" dirty="0"/>
              <a:t>Do you support the other parameters to include cross link interference level?</a:t>
            </a:r>
            <a:endParaRPr lang="zh-CN" altLang="zh-CN" sz="2000" dirty="0"/>
          </a:p>
          <a:p>
            <a:pPr lvl="1"/>
            <a:r>
              <a:rPr lang="en-US" altLang="zh-CN" sz="1600" dirty="0"/>
              <a:t>The name and format of cross link interference level can be further discussed.</a:t>
            </a:r>
            <a:endParaRPr lang="en-US" altLang="zh-CN" sz="1600" dirty="0" smtClean="0"/>
          </a:p>
          <a:p>
            <a:pPr lvl="1"/>
            <a:endParaRPr lang="en-US" altLang="zh-CN" sz="1600" dirty="0"/>
          </a:p>
          <a:p>
            <a:endParaRPr lang="en-US" sz="1600" dirty="0" smtClean="0"/>
          </a:p>
          <a:p>
            <a:pPr marL="457200" lvl="1" indent="0">
              <a:buNone/>
            </a:pPr>
            <a:endParaRPr lang="en-US" sz="1600" dirty="0" smtClean="0"/>
          </a:p>
          <a:p>
            <a:endParaRPr lang="en-US" sz="2000" dirty="0"/>
          </a:p>
          <a:p>
            <a:pPr marL="0" indent="0">
              <a:buNone/>
            </a:pPr>
            <a:r>
              <a:rPr lang="en-GB" altLang="zh-CN" sz="2000" dirty="0"/>
              <a:t>Y/N/A:</a:t>
            </a:r>
            <a:endParaRPr lang="en-US" altLang="zh-CN" sz="2000" dirty="0"/>
          </a:p>
          <a:p>
            <a:endParaRPr lang="en-US" sz="2000" dirty="0"/>
          </a:p>
        </p:txBody>
      </p:sp>
      <p:sp>
        <p:nvSpPr>
          <p:cNvPr id="5" name="灯片编号占位符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15</a:t>
            </a:fld>
            <a:endParaRPr lang="en-GB" altLang="en-US" dirty="0"/>
          </a:p>
        </p:txBody>
      </p:sp>
      <p:sp>
        <p:nvSpPr>
          <p:cNvPr id="6" name="标题 5"/>
          <p:cNvSpPr>
            <a:spLocks noGrp="1"/>
          </p:cNvSpPr>
          <p:nvPr>
            <p:ph type="title" idx="4294967295"/>
          </p:nvPr>
        </p:nvSpPr>
        <p:spPr>
          <a:xfrm>
            <a:off x="685800" y="685800"/>
            <a:ext cx="7772400" cy="1066800"/>
          </a:xfrm>
        </p:spPr>
        <p:txBody>
          <a:bodyPr/>
          <a:lstStyle/>
          <a:p>
            <a:r>
              <a:rPr lang="en-US" altLang="zh-CN" dirty="0" smtClean="0">
                <a:latin typeface="Times New Roman" panose="02020603050405020304" pitchFamily="18" charset="0"/>
              </a:rPr>
              <a:t>Straw Poll </a:t>
            </a:r>
            <a:r>
              <a:rPr lang="en-US" altLang="zh-CN" dirty="0">
                <a:latin typeface="Times New Roman" panose="02020603050405020304" pitchFamily="18" charset="0"/>
              </a:rPr>
              <a:t>3</a:t>
            </a:r>
            <a:endParaRPr lang="en-US" dirty="0"/>
          </a:p>
        </p:txBody>
      </p:sp>
      <p:sp>
        <p:nvSpPr>
          <p:cNvPr id="9"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8"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951222" cy="276999"/>
          </a:xfrm>
        </p:spPr>
        <p:txBody>
          <a:bodyPr/>
          <a:lstStyle/>
          <a:p>
            <a:pPr>
              <a:defRPr/>
            </a:pPr>
            <a:r>
              <a:rPr lang="en-US" altLang="en-US" dirty="0" smtClean="0"/>
              <a:t>Mar 2020</a:t>
            </a:r>
            <a:endParaRPr lang="en-GB" altLang="en-US" dirty="0"/>
          </a:p>
        </p:txBody>
      </p:sp>
    </p:spTree>
    <p:extLst>
      <p:ext uri="{BB962C8B-B14F-4D97-AF65-F5344CB8AC3E}">
        <p14:creationId xmlns:p14="http://schemas.microsoft.com/office/powerpoint/2010/main" val="26796050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3" y="1828800"/>
            <a:ext cx="7772400" cy="4646613"/>
          </a:xfrm>
        </p:spPr>
        <p:txBody>
          <a:bodyPr/>
          <a:lstStyle/>
          <a:p>
            <a:pPr>
              <a:spcBef>
                <a:spcPts val="600"/>
              </a:spcBef>
            </a:pPr>
            <a:r>
              <a:rPr lang="en-US" altLang="zh-CN" sz="1600" dirty="0" smtClean="0">
                <a:latin typeface="Times New Roman" panose="02020603050405020304" pitchFamily="18" charset="0"/>
                <a:ea typeface="楷体_GB2312" pitchFamily="49" charset="-122"/>
              </a:rPr>
              <a:t>There is a STR capability indication related Motion passed</a:t>
            </a:r>
          </a:p>
          <a:p>
            <a:pPr lvl="1"/>
            <a:r>
              <a:rPr lang="en-GB" altLang="zh-CN" sz="1200" dirty="0" smtClean="0"/>
              <a:t>A </a:t>
            </a:r>
            <a:r>
              <a:rPr lang="en-GB" altLang="zh-CN" sz="1200" dirty="0"/>
              <a:t>MLD that supports multiple links can announce whether it can support transmission on one link concurrent with reception on the other link for each pair of links.</a:t>
            </a:r>
            <a:endParaRPr lang="zh-CN" altLang="zh-CN" sz="1200" dirty="0"/>
          </a:p>
          <a:p>
            <a:pPr lvl="2"/>
            <a:r>
              <a:rPr lang="en-GB" altLang="zh-CN" sz="1000" dirty="0"/>
              <a:t>NOTE 1 – The 2 links are on different channels.</a:t>
            </a:r>
            <a:endParaRPr lang="zh-CN" altLang="zh-CN" sz="1000" dirty="0"/>
          </a:p>
          <a:p>
            <a:pPr lvl="2"/>
            <a:r>
              <a:rPr lang="en-GB" altLang="zh-CN" sz="1000" dirty="0"/>
              <a:t>NOTE 2 – Whether to define a capability of announcing the support transmission on one link concurrent with transmission on the other link is TBD.</a:t>
            </a:r>
            <a:endParaRPr lang="zh-CN" altLang="zh-CN" sz="1000" dirty="0"/>
          </a:p>
          <a:p>
            <a:pPr lvl="2"/>
            <a:r>
              <a:rPr lang="en-GB" altLang="zh-CN" sz="1000" dirty="0"/>
              <a:t>[Motion 38, </a:t>
            </a:r>
            <a:r>
              <a:rPr lang="en-US" altLang="zh-CN" sz="1000" dirty="0"/>
              <a:t>[3]</a:t>
            </a:r>
            <a:r>
              <a:rPr lang="en-GB" altLang="zh-CN" sz="1000" dirty="0"/>
              <a:t> and </a:t>
            </a:r>
            <a:r>
              <a:rPr lang="en-US" altLang="zh-CN" sz="1000" dirty="0"/>
              <a:t>[38]</a:t>
            </a:r>
            <a:r>
              <a:rPr lang="en-GB" altLang="zh-CN" sz="1000" dirty="0"/>
              <a:t>]</a:t>
            </a:r>
            <a:endParaRPr lang="zh-CN" altLang="zh-CN" sz="1000" dirty="0"/>
          </a:p>
          <a:p>
            <a:r>
              <a:rPr lang="en-GB" altLang="zh-CN" sz="1600" dirty="0" smtClean="0"/>
              <a:t>Base on the Motion text and discussion, some people may treat it as a simple indication. I.e. a pair of link for between two MLD is either STR or non-STR;</a:t>
            </a:r>
          </a:p>
          <a:p>
            <a:r>
              <a:rPr lang="en-GB" altLang="zh-CN" sz="1600" dirty="0" smtClean="0"/>
              <a:t>But actually STR/non-STR depends on many issues, we will discuss some of them in this presentation.</a:t>
            </a:r>
          </a:p>
          <a:p>
            <a:r>
              <a:rPr lang="en-GB" altLang="zh-CN" sz="1600" dirty="0" smtClean="0"/>
              <a:t>Presentation [1], [2] and [3] discussing the similar issue.</a:t>
            </a:r>
          </a:p>
          <a:p>
            <a:endParaRPr lang="zh-CN" altLang="zh-CN" sz="1600" dirty="0"/>
          </a:p>
        </p:txBody>
      </p:sp>
      <p:sp>
        <p:nvSpPr>
          <p:cNvPr id="4"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2</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dirty="0" smtClean="0"/>
              <a:t>Background</a:t>
            </a:r>
            <a:endParaRPr lang="en-US" dirty="0"/>
          </a:p>
        </p:txBody>
      </p:sp>
      <p:sp>
        <p:nvSpPr>
          <p:cNvPr id="8"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951222" cy="276999"/>
          </a:xfrm>
        </p:spPr>
        <p:txBody>
          <a:bodyPr/>
          <a:lstStyle/>
          <a:p>
            <a:pPr>
              <a:defRPr/>
            </a:pPr>
            <a:r>
              <a:rPr lang="en-US" altLang="en-US" dirty="0" smtClean="0"/>
              <a:t>Mar 2020</a:t>
            </a:r>
            <a:endParaRPr lang="en-GB" altLang="en-US" dirty="0"/>
          </a:p>
        </p:txBody>
      </p:sp>
    </p:spTree>
    <p:extLst>
      <p:ext uri="{BB962C8B-B14F-4D97-AF65-F5344CB8AC3E}">
        <p14:creationId xmlns:p14="http://schemas.microsoft.com/office/powerpoint/2010/main" val="12206938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3" y="1752600"/>
            <a:ext cx="7772400" cy="4646613"/>
          </a:xfrm>
        </p:spPr>
        <p:txBody>
          <a:bodyPr/>
          <a:lstStyle/>
          <a:p>
            <a:pPr>
              <a:spcBef>
                <a:spcPts val="600"/>
              </a:spcBef>
            </a:pPr>
            <a:r>
              <a:rPr lang="en-US" altLang="zh-CN" sz="1800" dirty="0" smtClean="0">
                <a:latin typeface="Times New Roman" panose="02020603050405020304" pitchFamily="18" charset="0"/>
                <a:ea typeface="楷体_GB2312" pitchFamily="49" charset="-122"/>
              </a:rPr>
              <a:t>Depends on different parameter setting, the transmission on link1 may interfere the reception on link2, while the transmission on link2 not interfere the reception of link1;</a:t>
            </a:r>
          </a:p>
          <a:p>
            <a:pPr>
              <a:spcBef>
                <a:spcPts val="600"/>
              </a:spcBef>
            </a:pPr>
            <a:r>
              <a:rPr lang="en-US" altLang="zh-CN" sz="1800" dirty="0" smtClean="0">
                <a:latin typeface="Times New Roman" panose="02020603050405020304" pitchFamily="18" charset="0"/>
                <a:ea typeface="楷体_GB2312" pitchFamily="49" charset="-122"/>
              </a:rPr>
              <a:t>Example 1: link 1 with 80MHz BSS bandwidth and link2 with 20MHz BSS bandwidth. </a:t>
            </a:r>
          </a:p>
          <a:p>
            <a:pPr lvl="1">
              <a:spcBef>
                <a:spcPts val="600"/>
              </a:spcBef>
            </a:pPr>
            <a:r>
              <a:rPr lang="en-US" altLang="zh-CN" sz="1400" dirty="0" smtClean="0">
                <a:latin typeface="Times New Roman" panose="02020603050405020304" pitchFamily="18" charset="0"/>
                <a:ea typeface="楷体_GB2312" pitchFamily="49" charset="-122"/>
              </a:rPr>
              <a:t>Very different spectrum mask for different bandwidth</a:t>
            </a:r>
            <a:endParaRPr lang="en-US" altLang="zh-CN" sz="1400" dirty="0">
              <a:latin typeface="Times New Roman" panose="02020603050405020304" pitchFamily="18" charset="0"/>
              <a:ea typeface="楷体_GB2312" pitchFamily="49" charset="-122"/>
            </a:endParaRPr>
          </a:p>
          <a:p>
            <a:pPr>
              <a:spcBef>
                <a:spcPts val="600"/>
              </a:spcBef>
            </a:pPr>
            <a:r>
              <a:rPr lang="en-US" altLang="zh-CN" sz="1800" dirty="0" smtClean="0">
                <a:latin typeface="Times New Roman" panose="02020603050405020304" pitchFamily="18" charset="0"/>
                <a:ea typeface="楷体_GB2312" pitchFamily="49" charset="-122"/>
              </a:rPr>
              <a:t>Example 2: link 1 with high transmit power, while link2 with lower transmit power. </a:t>
            </a:r>
          </a:p>
          <a:p>
            <a:pPr lvl="1">
              <a:spcBef>
                <a:spcPts val="600"/>
              </a:spcBef>
            </a:pPr>
            <a:r>
              <a:rPr lang="en-US" altLang="zh-CN" sz="1400" dirty="0">
                <a:latin typeface="Times New Roman" panose="02020603050405020304" pitchFamily="18" charset="0"/>
                <a:ea typeface="楷体_GB2312" pitchFamily="49" charset="-122"/>
              </a:rPr>
              <a:t>Because of regulation or other reasons.</a:t>
            </a:r>
          </a:p>
          <a:p>
            <a:pPr marL="457200" lvl="1" indent="0">
              <a:spcBef>
                <a:spcPts val="600"/>
              </a:spcBef>
              <a:buNone/>
            </a:pPr>
            <a:endParaRPr lang="en-US" altLang="zh-CN" sz="1400" dirty="0">
              <a:latin typeface="Times New Roman" panose="02020603050405020304" pitchFamily="18" charset="0"/>
              <a:ea typeface="楷体_GB2312" pitchFamily="49" charset="-122"/>
            </a:endParaRPr>
          </a:p>
          <a:p>
            <a:pPr>
              <a:spcBef>
                <a:spcPts val="600"/>
              </a:spcBef>
            </a:pPr>
            <a:endParaRPr lang="en-US" sz="1800" dirty="0">
              <a:latin typeface="Times New Roman" panose="02020603050405020304" pitchFamily="18" charset="0"/>
              <a:ea typeface="楷体_GB2312" pitchFamily="49" charset="-122"/>
            </a:endParaRPr>
          </a:p>
        </p:txBody>
      </p:sp>
      <p:sp>
        <p:nvSpPr>
          <p:cNvPr id="4"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3</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dirty="0" smtClean="0"/>
              <a:t>Directionality of STR Capabilities</a:t>
            </a:r>
            <a:endParaRPr lang="en-US" dirty="0"/>
          </a:p>
        </p:txBody>
      </p:sp>
      <p:sp>
        <p:nvSpPr>
          <p:cNvPr id="8"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951222" cy="276999"/>
          </a:xfrm>
        </p:spPr>
        <p:txBody>
          <a:bodyPr/>
          <a:lstStyle/>
          <a:p>
            <a:pPr>
              <a:defRPr/>
            </a:pPr>
            <a:r>
              <a:rPr lang="en-US" altLang="en-US" dirty="0" smtClean="0"/>
              <a:t>Mar 2020</a:t>
            </a:r>
            <a:endParaRPr lang="en-GB" altLang="en-US" dirty="0"/>
          </a:p>
        </p:txBody>
      </p:sp>
      <p:cxnSp>
        <p:nvCxnSpPr>
          <p:cNvPr id="7" name="直接连接符 6"/>
          <p:cNvCxnSpPr/>
          <p:nvPr/>
        </p:nvCxnSpPr>
        <p:spPr>
          <a:xfrm>
            <a:off x="911225" y="6329363"/>
            <a:ext cx="762317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直接连接符 8"/>
          <p:cNvCxnSpPr/>
          <p:nvPr/>
        </p:nvCxnSpPr>
        <p:spPr>
          <a:xfrm>
            <a:off x="1055687" y="6329363"/>
            <a:ext cx="0" cy="71437"/>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直接连接符 9"/>
          <p:cNvCxnSpPr/>
          <p:nvPr/>
        </p:nvCxnSpPr>
        <p:spPr>
          <a:xfrm>
            <a:off x="1487487" y="6329363"/>
            <a:ext cx="0" cy="7143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直接连接符 10"/>
          <p:cNvCxnSpPr/>
          <p:nvPr/>
        </p:nvCxnSpPr>
        <p:spPr>
          <a:xfrm>
            <a:off x="1919287" y="6329363"/>
            <a:ext cx="0" cy="71437"/>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直接连接符 11"/>
          <p:cNvCxnSpPr/>
          <p:nvPr/>
        </p:nvCxnSpPr>
        <p:spPr>
          <a:xfrm>
            <a:off x="2352675" y="6329363"/>
            <a:ext cx="0" cy="71437"/>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直接连接符 12"/>
          <p:cNvCxnSpPr/>
          <p:nvPr/>
        </p:nvCxnSpPr>
        <p:spPr>
          <a:xfrm>
            <a:off x="2784475" y="6329363"/>
            <a:ext cx="0" cy="7143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直接连接符 13"/>
          <p:cNvCxnSpPr/>
          <p:nvPr/>
        </p:nvCxnSpPr>
        <p:spPr>
          <a:xfrm>
            <a:off x="3216275" y="6329363"/>
            <a:ext cx="0" cy="71437"/>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直接连接符 14"/>
          <p:cNvCxnSpPr/>
          <p:nvPr/>
        </p:nvCxnSpPr>
        <p:spPr>
          <a:xfrm>
            <a:off x="3648075" y="6329363"/>
            <a:ext cx="0" cy="71437"/>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直接连接符 15"/>
          <p:cNvCxnSpPr/>
          <p:nvPr/>
        </p:nvCxnSpPr>
        <p:spPr>
          <a:xfrm>
            <a:off x="4079875" y="6329363"/>
            <a:ext cx="0" cy="71437"/>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直接连接符 16"/>
          <p:cNvCxnSpPr/>
          <p:nvPr/>
        </p:nvCxnSpPr>
        <p:spPr>
          <a:xfrm>
            <a:off x="4511675" y="6329363"/>
            <a:ext cx="0" cy="71437"/>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直接连接符 17"/>
          <p:cNvCxnSpPr/>
          <p:nvPr/>
        </p:nvCxnSpPr>
        <p:spPr>
          <a:xfrm>
            <a:off x="4943475" y="6329363"/>
            <a:ext cx="0" cy="71437"/>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直接连接符 18"/>
          <p:cNvCxnSpPr/>
          <p:nvPr/>
        </p:nvCxnSpPr>
        <p:spPr>
          <a:xfrm>
            <a:off x="5376862" y="6329363"/>
            <a:ext cx="0" cy="71437"/>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直接连接符 19"/>
          <p:cNvCxnSpPr/>
          <p:nvPr/>
        </p:nvCxnSpPr>
        <p:spPr>
          <a:xfrm>
            <a:off x="5808662" y="6329363"/>
            <a:ext cx="0" cy="71437"/>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直接连接符 20"/>
          <p:cNvCxnSpPr/>
          <p:nvPr/>
        </p:nvCxnSpPr>
        <p:spPr>
          <a:xfrm>
            <a:off x="6240462" y="6329363"/>
            <a:ext cx="0" cy="71437"/>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直接连接符 21"/>
          <p:cNvCxnSpPr/>
          <p:nvPr/>
        </p:nvCxnSpPr>
        <p:spPr>
          <a:xfrm>
            <a:off x="6672262" y="6329363"/>
            <a:ext cx="0" cy="71437"/>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直接连接符 22"/>
          <p:cNvCxnSpPr/>
          <p:nvPr/>
        </p:nvCxnSpPr>
        <p:spPr>
          <a:xfrm>
            <a:off x="7104062" y="6329363"/>
            <a:ext cx="0" cy="71437"/>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直接连接符 23"/>
          <p:cNvCxnSpPr/>
          <p:nvPr/>
        </p:nvCxnSpPr>
        <p:spPr>
          <a:xfrm>
            <a:off x="7535862" y="6329363"/>
            <a:ext cx="0" cy="71437"/>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直接连接符 24"/>
          <p:cNvCxnSpPr/>
          <p:nvPr/>
        </p:nvCxnSpPr>
        <p:spPr>
          <a:xfrm>
            <a:off x="2865437" y="4672013"/>
            <a:ext cx="172878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直接连接符 25"/>
          <p:cNvCxnSpPr/>
          <p:nvPr/>
        </p:nvCxnSpPr>
        <p:spPr>
          <a:xfrm>
            <a:off x="5232400" y="6254750"/>
            <a:ext cx="144462" cy="3175"/>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直接连接符 26"/>
          <p:cNvCxnSpPr/>
          <p:nvPr/>
        </p:nvCxnSpPr>
        <p:spPr>
          <a:xfrm>
            <a:off x="4594225" y="4672013"/>
            <a:ext cx="61912" cy="576262"/>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直接连接符 27"/>
          <p:cNvCxnSpPr/>
          <p:nvPr/>
        </p:nvCxnSpPr>
        <p:spPr>
          <a:xfrm>
            <a:off x="4656137" y="5248275"/>
            <a:ext cx="720725" cy="2159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直接连接符 28"/>
          <p:cNvCxnSpPr/>
          <p:nvPr/>
        </p:nvCxnSpPr>
        <p:spPr>
          <a:xfrm>
            <a:off x="5376862" y="5464175"/>
            <a:ext cx="868363" cy="790575"/>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直接连接符 29"/>
          <p:cNvCxnSpPr/>
          <p:nvPr/>
        </p:nvCxnSpPr>
        <p:spPr>
          <a:xfrm flipV="1">
            <a:off x="6240462" y="6254750"/>
            <a:ext cx="206375"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直接连接符 30"/>
          <p:cNvCxnSpPr/>
          <p:nvPr/>
        </p:nvCxnSpPr>
        <p:spPr>
          <a:xfrm flipV="1">
            <a:off x="2784475" y="4681538"/>
            <a:ext cx="80962" cy="566737"/>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直接连接符 31"/>
          <p:cNvCxnSpPr/>
          <p:nvPr/>
        </p:nvCxnSpPr>
        <p:spPr>
          <a:xfrm flipV="1">
            <a:off x="1919287" y="5249863"/>
            <a:ext cx="865188" cy="239712"/>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直接连接符 32"/>
          <p:cNvCxnSpPr/>
          <p:nvPr/>
        </p:nvCxnSpPr>
        <p:spPr>
          <a:xfrm flipV="1">
            <a:off x="1055687" y="5489575"/>
            <a:ext cx="863600" cy="766763"/>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直接连接符 33"/>
          <p:cNvCxnSpPr/>
          <p:nvPr/>
        </p:nvCxnSpPr>
        <p:spPr>
          <a:xfrm>
            <a:off x="911225" y="6256338"/>
            <a:ext cx="14446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直接连接符 34"/>
          <p:cNvCxnSpPr/>
          <p:nvPr/>
        </p:nvCxnSpPr>
        <p:spPr>
          <a:xfrm>
            <a:off x="5808662" y="4622800"/>
            <a:ext cx="431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直接连接符 35"/>
          <p:cNvCxnSpPr/>
          <p:nvPr/>
        </p:nvCxnSpPr>
        <p:spPr>
          <a:xfrm flipV="1">
            <a:off x="5792787" y="4614863"/>
            <a:ext cx="22225" cy="568325"/>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直接连接符 36"/>
          <p:cNvCxnSpPr/>
          <p:nvPr/>
        </p:nvCxnSpPr>
        <p:spPr>
          <a:xfrm flipV="1">
            <a:off x="6249987" y="4614863"/>
            <a:ext cx="0" cy="568325"/>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直接连接符 37"/>
          <p:cNvCxnSpPr/>
          <p:nvPr/>
        </p:nvCxnSpPr>
        <p:spPr>
          <a:xfrm>
            <a:off x="6256337" y="5183188"/>
            <a:ext cx="190500" cy="280987"/>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直接连接符 38"/>
          <p:cNvCxnSpPr/>
          <p:nvPr/>
        </p:nvCxnSpPr>
        <p:spPr>
          <a:xfrm>
            <a:off x="6446837" y="5462588"/>
            <a:ext cx="225425" cy="792162"/>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直接连接符 39"/>
          <p:cNvCxnSpPr/>
          <p:nvPr/>
        </p:nvCxnSpPr>
        <p:spPr>
          <a:xfrm flipH="1">
            <a:off x="5608637" y="5183188"/>
            <a:ext cx="184150" cy="288925"/>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直接连接符 40"/>
          <p:cNvCxnSpPr/>
          <p:nvPr/>
        </p:nvCxnSpPr>
        <p:spPr>
          <a:xfrm flipH="1">
            <a:off x="5376862" y="5489575"/>
            <a:ext cx="231775" cy="765175"/>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直接连接符 41"/>
          <p:cNvCxnSpPr/>
          <p:nvPr/>
        </p:nvCxnSpPr>
        <p:spPr>
          <a:xfrm>
            <a:off x="6686550" y="6246813"/>
            <a:ext cx="142875" cy="3175"/>
          </a:xfrm>
          <a:prstGeom prst="line">
            <a:avLst/>
          </a:prstGeom>
        </p:spPr>
        <p:style>
          <a:lnRef idx="1">
            <a:schemeClr val="accent1"/>
          </a:lnRef>
          <a:fillRef idx="0">
            <a:schemeClr val="accent1"/>
          </a:fillRef>
          <a:effectRef idx="0">
            <a:schemeClr val="accent1"/>
          </a:effectRef>
          <a:fontRef idx="minor">
            <a:schemeClr val="tx1"/>
          </a:fontRef>
        </p:style>
      </p:cxnSp>
      <p:sp>
        <p:nvSpPr>
          <p:cNvPr id="3" name="文本框 2"/>
          <p:cNvSpPr txBox="1"/>
          <p:nvPr/>
        </p:nvSpPr>
        <p:spPr>
          <a:xfrm>
            <a:off x="3460454" y="4404539"/>
            <a:ext cx="654346" cy="276999"/>
          </a:xfrm>
          <a:prstGeom prst="rect">
            <a:avLst/>
          </a:prstGeom>
          <a:noFill/>
        </p:spPr>
        <p:txBody>
          <a:bodyPr wrap="none" rtlCol="0">
            <a:spAutoFit/>
          </a:bodyPr>
          <a:lstStyle/>
          <a:p>
            <a:r>
              <a:rPr lang="en-US" altLang="zh-CN" dirty="0" smtClean="0"/>
              <a:t>80MHz</a:t>
            </a:r>
            <a:endParaRPr lang="zh-CN" altLang="en-US" dirty="0"/>
          </a:p>
        </p:txBody>
      </p:sp>
      <p:sp>
        <p:nvSpPr>
          <p:cNvPr id="43" name="文本框 42"/>
          <p:cNvSpPr txBox="1"/>
          <p:nvPr/>
        </p:nvSpPr>
        <p:spPr>
          <a:xfrm>
            <a:off x="5700092" y="4358501"/>
            <a:ext cx="654346" cy="276999"/>
          </a:xfrm>
          <a:prstGeom prst="rect">
            <a:avLst/>
          </a:prstGeom>
          <a:noFill/>
        </p:spPr>
        <p:txBody>
          <a:bodyPr wrap="none" rtlCol="0">
            <a:spAutoFit/>
          </a:bodyPr>
          <a:lstStyle/>
          <a:p>
            <a:r>
              <a:rPr lang="en-US" altLang="zh-CN" dirty="0"/>
              <a:t>2</a:t>
            </a:r>
            <a:r>
              <a:rPr lang="en-US" altLang="zh-CN" dirty="0" smtClean="0"/>
              <a:t>0MHz</a:t>
            </a:r>
            <a:endParaRPr lang="zh-CN" altLang="en-US" dirty="0"/>
          </a:p>
        </p:txBody>
      </p:sp>
    </p:spTree>
    <p:extLst>
      <p:ext uri="{BB962C8B-B14F-4D97-AF65-F5344CB8AC3E}">
        <p14:creationId xmlns:p14="http://schemas.microsoft.com/office/powerpoint/2010/main" val="15014647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3" y="1828800"/>
            <a:ext cx="7772400" cy="4646613"/>
          </a:xfrm>
        </p:spPr>
        <p:txBody>
          <a:bodyPr/>
          <a:lstStyle/>
          <a:p>
            <a:pPr>
              <a:spcBef>
                <a:spcPts val="600"/>
              </a:spcBef>
            </a:pPr>
            <a:r>
              <a:rPr lang="en-US" altLang="zh-CN" sz="1800" dirty="0" smtClean="0">
                <a:latin typeface="Times New Roman" panose="02020603050405020304" pitchFamily="18" charset="0"/>
                <a:ea typeface="楷体_GB2312" pitchFamily="49" charset="-122"/>
              </a:rPr>
              <a:t>There may have two types of potential solutions;</a:t>
            </a:r>
          </a:p>
          <a:p>
            <a:pPr>
              <a:spcBef>
                <a:spcPts val="600"/>
              </a:spcBef>
            </a:pPr>
            <a:r>
              <a:rPr lang="en-US" altLang="zh-CN" sz="1800" dirty="0" smtClean="0">
                <a:latin typeface="Times New Roman" panose="02020603050405020304" pitchFamily="18" charset="0"/>
                <a:ea typeface="楷体_GB2312" pitchFamily="49" charset="-122"/>
              </a:rPr>
              <a:t>Opt 1: indicate STR capability for both directions</a:t>
            </a:r>
          </a:p>
          <a:p>
            <a:pPr lvl="1">
              <a:spcBef>
                <a:spcPts val="600"/>
              </a:spcBef>
            </a:pPr>
            <a:r>
              <a:rPr lang="en-US" altLang="zh-CN" sz="1400" dirty="0" smtClean="0">
                <a:latin typeface="Times New Roman" panose="02020603050405020304" pitchFamily="18" charset="0"/>
                <a:ea typeface="楷体_GB2312" pitchFamily="49" charset="-122"/>
              </a:rPr>
              <a:t>Indicate STR capabilities for link1 TX to link2 RX (link1</a:t>
            </a:r>
            <a:r>
              <a:rPr lang="en-US" altLang="zh-CN" sz="1400" dirty="0" smtClean="0">
                <a:latin typeface="Times New Roman" panose="02020603050405020304" pitchFamily="18" charset="0"/>
                <a:ea typeface="楷体_GB2312" pitchFamily="49" charset="-122"/>
                <a:sym typeface="Wingdings" panose="05000000000000000000" pitchFamily="2" charset="2"/>
              </a:rPr>
              <a:t>link2</a:t>
            </a:r>
            <a:r>
              <a:rPr lang="en-US" altLang="zh-CN" sz="1400" dirty="0" smtClean="0">
                <a:latin typeface="Times New Roman" panose="02020603050405020304" pitchFamily="18" charset="0"/>
                <a:ea typeface="楷体_GB2312" pitchFamily="49" charset="-122"/>
              </a:rPr>
              <a:t>), and for link2 TX to link1 RX</a:t>
            </a:r>
            <a:r>
              <a:rPr lang="en-US" altLang="zh-CN" sz="1400" dirty="0">
                <a:latin typeface="Times New Roman" panose="02020603050405020304" pitchFamily="18" charset="0"/>
                <a:ea typeface="楷体_GB2312" pitchFamily="49" charset="-122"/>
              </a:rPr>
              <a:t> (</a:t>
            </a:r>
            <a:r>
              <a:rPr lang="en-US" altLang="zh-CN" sz="1400" dirty="0" smtClean="0">
                <a:latin typeface="Times New Roman" panose="02020603050405020304" pitchFamily="18" charset="0"/>
                <a:ea typeface="楷体_GB2312" pitchFamily="49" charset="-122"/>
              </a:rPr>
              <a:t>link2</a:t>
            </a:r>
            <a:r>
              <a:rPr lang="en-US" altLang="zh-CN" sz="1400" dirty="0" smtClean="0">
                <a:latin typeface="Times New Roman" panose="02020603050405020304" pitchFamily="18" charset="0"/>
                <a:ea typeface="楷体_GB2312" pitchFamily="49" charset="-122"/>
                <a:sym typeface="Wingdings" panose="05000000000000000000" pitchFamily="2" charset="2"/>
              </a:rPr>
              <a:t>link1</a:t>
            </a:r>
            <a:r>
              <a:rPr lang="en-US" altLang="zh-CN" sz="1400" dirty="0" smtClean="0">
                <a:latin typeface="Times New Roman" panose="02020603050405020304" pitchFamily="18" charset="0"/>
                <a:ea typeface="楷体_GB2312" pitchFamily="49" charset="-122"/>
              </a:rPr>
              <a:t>), respectively for each link pair</a:t>
            </a:r>
          </a:p>
          <a:p>
            <a:pPr>
              <a:spcBef>
                <a:spcPts val="600"/>
              </a:spcBef>
            </a:pPr>
            <a:r>
              <a:rPr lang="en-US" altLang="zh-CN" sz="1800" dirty="0" smtClean="0">
                <a:latin typeface="Times New Roman" panose="02020603050405020304" pitchFamily="18" charset="0"/>
                <a:ea typeface="楷体_GB2312" pitchFamily="49" charset="-122"/>
              </a:rPr>
              <a:t>Opt 2: if non-STR on at least one direction, this link pair is non-STR</a:t>
            </a:r>
          </a:p>
          <a:p>
            <a:pPr lvl="1">
              <a:spcBef>
                <a:spcPts val="600"/>
              </a:spcBef>
            </a:pPr>
            <a:r>
              <a:rPr lang="en-US" altLang="zh-CN" sz="1400" dirty="0" smtClean="0">
                <a:latin typeface="Times New Roman" panose="02020603050405020304" pitchFamily="18" charset="0"/>
                <a:ea typeface="楷体_GB2312" pitchFamily="49" charset="-122"/>
              </a:rPr>
              <a:t>Indicate non-STR for a link pair when </a:t>
            </a:r>
            <a:r>
              <a:rPr lang="en-US" altLang="zh-CN" sz="1400" dirty="0">
                <a:latin typeface="Times New Roman" panose="02020603050405020304" pitchFamily="18" charset="0"/>
                <a:ea typeface="楷体_GB2312" pitchFamily="49" charset="-122"/>
              </a:rPr>
              <a:t>(link1</a:t>
            </a:r>
            <a:r>
              <a:rPr lang="en-US" altLang="zh-CN" sz="1400" dirty="0">
                <a:latin typeface="Times New Roman" panose="02020603050405020304" pitchFamily="18" charset="0"/>
                <a:ea typeface="楷体_GB2312" pitchFamily="49" charset="-122"/>
                <a:sym typeface="Wingdings" panose="05000000000000000000" pitchFamily="2" charset="2"/>
              </a:rPr>
              <a:t>link2</a:t>
            </a:r>
            <a:r>
              <a:rPr lang="en-US" altLang="zh-CN" sz="1400" dirty="0" smtClean="0">
                <a:latin typeface="Times New Roman" panose="02020603050405020304" pitchFamily="18" charset="0"/>
                <a:ea typeface="楷体_GB2312" pitchFamily="49" charset="-122"/>
              </a:rPr>
              <a:t>) is non-STR, or </a:t>
            </a:r>
            <a:r>
              <a:rPr lang="en-US" altLang="zh-CN" sz="1400" dirty="0">
                <a:latin typeface="Times New Roman" panose="02020603050405020304" pitchFamily="18" charset="0"/>
                <a:ea typeface="楷体_GB2312" pitchFamily="49" charset="-122"/>
              </a:rPr>
              <a:t>(</a:t>
            </a:r>
            <a:r>
              <a:rPr lang="en-US" altLang="zh-CN" sz="1400" dirty="0" smtClean="0">
                <a:latin typeface="Times New Roman" panose="02020603050405020304" pitchFamily="18" charset="0"/>
                <a:ea typeface="楷体_GB2312" pitchFamily="49" charset="-122"/>
              </a:rPr>
              <a:t>link2</a:t>
            </a:r>
            <a:r>
              <a:rPr lang="en-US" altLang="zh-CN" sz="1400" dirty="0" smtClean="0">
                <a:latin typeface="Times New Roman" panose="02020603050405020304" pitchFamily="18" charset="0"/>
                <a:ea typeface="楷体_GB2312" pitchFamily="49" charset="-122"/>
                <a:sym typeface="Wingdings" panose="05000000000000000000" pitchFamily="2" charset="2"/>
              </a:rPr>
              <a:t>link1</a:t>
            </a:r>
            <a:r>
              <a:rPr lang="en-US" altLang="zh-CN" sz="1400" dirty="0" smtClean="0">
                <a:latin typeface="Times New Roman" panose="02020603050405020304" pitchFamily="18" charset="0"/>
                <a:ea typeface="楷体_GB2312" pitchFamily="49" charset="-122"/>
              </a:rPr>
              <a:t>) is non-STR, or both direction are non-STR </a:t>
            </a:r>
          </a:p>
          <a:p>
            <a:pPr>
              <a:spcBef>
                <a:spcPts val="600"/>
              </a:spcBef>
            </a:pPr>
            <a:r>
              <a:rPr lang="en-US" altLang="zh-CN" sz="1800" dirty="0" smtClean="0">
                <a:latin typeface="Times New Roman" panose="02020603050405020304" pitchFamily="18" charset="0"/>
                <a:ea typeface="楷体_GB2312" pitchFamily="49" charset="-122"/>
              </a:rPr>
              <a:t>We prefer Opt 2 for below reasons</a:t>
            </a:r>
          </a:p>
          <a:p>
            <a:pPr lvl="1">
              <a:spcBef>
                <a:spcPts val="600"/>
              </a:spcBef>
            </a:pPr>
            <a:r>
              <a:rPr lang="en-US" altLang="zh-CN" sz="1400" dirty="0" smtClean="0">
                <a:latin typeface="Times New Roman" panose="02020603050405020304" pitchFamily="18" charset="0"/>
                <a:ea typeface="楷体_GB2312" pitchFamily="49" charset="-122"/>
              </a:rPr>
              <a:t>Opt 1 has larger signaling overhead</a:t>
            </a:r>
          </a:p>
          <a:p>
            <a:pPr lvl="1">
              <a:spcBef>
                <a:spcPts val="600"/>
              </a:spcBef>
            </a:pPr>
            <a:r>
              <a:rPr lang="en-US" altLang="zh-CN" sz="1400" dirty="0" smtClean="0">
                <a:latin typeface="Times New Roman" panose="02020603050405020304" pitchFamily="18" charset="0"/>
                <a:ea typeface="楷体_GB2312" pitchFamily="49" charset="-122"/>
              </a:rPr>
              <a:t>Most of the transmission has a response frame (Data/</a:t>
            </a:r>
            <a:r>
              <a:rPr lang="en-US" altLang="zh-CN" sz="1400" dirty="0" err="1" smtClean="0">
                <a:latin typeface="Times New Roman" panose="02020603050405020304" pitchFamily="18" charset="0"/>
                <a:ea typeface="楷体_GB2312" pitchFamily="49" charset="-122"/>
              </a:rPr>
              <a:t>Ack</a:t>
            </a:r>
            <a:r>
              <a:rPr lang="en-US" altLang="zh-CN" sz="1400" dirty="0" smtClean="0">
                <a:latin typeface="Times New Roman" panose="02020603050405020304" pitchFamily="18" charset="0"/>
                <a:ea typeface="楷体_GB2312" pitchFamily="49" charset="-122"/>
              </a:rPr>
              <a:t>, RTS/CTS,…), once any direction is non-STR, PPDU end sync is required. So it doesn’t need to distinguish which direction is non-STR. </a:t>
            </a:r>
          </a:p>
          <a:p>
            <a:pPr marL="457200" lvl="1" indent="0">
              <a:spcBef>
                <a:spcPts val="600"/>
              </a:spcBef>
              <a:buNone/>
            </a:pPr>
            <a:endParaRPr lang="en-US" altLang="zh-CN" sz="1400" dirty="0">
              <a:latin typeface="Times New Roman" panose="02020603050405020304" pitchFamily="18" charset="0"/>
              <a:ea typeface="楷体_GB2312" pitchFamily="49" charset="-122"/>
            </a:endParaRPr>
          </a:p>
          <a:p>
            <a:pPr>
              <a:spcBef>
                <a:spcPts val="600"/>
              </a:spcBef>
            </a:pPr>
            <a:endParaRPr lang="en-US" sz="1800" dirty="0">
              <a:latin typeface="Times New Roman" panose="02020603050405020304" pitchFamily="18" charset="0"/>
              <a:ea typeface="楷体_GB2312" pitchFamily="49" charset="-122"/>
            </a:endParaRPr>
          </a:p>
        </p:txBody>
      </p:sp>
      <p:sp>
        <p:nvSpPr>
          <p:cNvPr id="4"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4</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dirty="0" smtClean="0"/>
              <a:t>Directionality of STR Capabilities</a:t>
            </a:r>
            <a:endParaRPr lang="en-US" dirty="0"/>
          </a:p>
        </p:txBody>
      </p:sp>
      <p:sp>
        <p:nvSpPr>
          <p:cNvPr id="8"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951222" cy="276999"/>
          </a:xfrm>
        </p:spPr>
        <p:txBody>
          <a:bodyPr/>
          <a:lstStyle/>
          <a:p>
            <a:pPr>
              <a:defRPr/>
            </a:pPr>
            <a:r>
              <a:rPr lang="en-US" altLang="en-US" dirty="0" smtClean="0"/>
              <a:t>Mar 2020</a:t>
            </a:r>
            <a:endParaRPr lang="en-GB" altLang="en-US" dirty="0"/>
          </a:p>
        </p:txBody>
      </p:sp>
    </p:spTree>
    <p:extLst>
      <p:ext uri="{BB962C8B-B14F-4D97-AF65-F5344CB8AC3E}">
        <p14:creationId xmlns:p14="http://schemas.microsoft.com/office/powerpoint/2010/main" val="34404030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3" y="1828800"/>
            <a:ext cx="7772400" cy="4646613"/>
          </a:xfrm>
        </p:spPr>
        <p:txBody>
          <a:bodyPr/>
          <a:lstStyle/>
          <a:p>
            <a:pPr>
              <a:spcBef>
                <a:spcPts val="600"/>
              </a:spcBef>
            </a:pPr>
            <a:r>
              <a:rPr lang="en-US" altLang="zh-CN" sz="1800" dirty="0" smtClean="0">
                <a:latin typeface="Times New Roman" panose="02020603050405020304" pitchFamily="18" charset="0"/>
                <a:ea typeface="楷体_GB2312" pitchFamily="49" charset="-122"/>
              </a:rPr>
              <a:t>When the frequency gap is smaller than </a:t>
            </a:r>
            <a:r>
              <a:rPr lang="el-GR" altLang="zh-CN" sz="1800" dirty="0"/>
              <a:t>Δ</a:t>
            </a:r>
            <a:r>
              <a:rPr lang="en-US" altLang="zh-CN" sz="1800" dirty="0" smtClean="0"/>
              <a:t>f1, PPDU1 transmission on link1 will block reception of PPDU2 (whatever parameters are used) in link2, it can clearly be called non-STR</a:t>
            </a:r>
            <a:r>
              <a:rPr lang="en-US" altLang="zh-CN" sz="1800" dirty="0" smtClean="0">
                <a:latin typeface="Times New Roman" panose="02020603050405020304" pitchFamily="18" charset="0"/>
                <a:ea typeface="楷体_GB2312" pitchFamily="49" charset="-122"/>
              </a:rPr>
              <a:t>;</a:t>
            </a:r>
          </a:p>
          <a:p>
            <a:pPr>
              <a:spcBef>
                <a:spcPts val="600"/>
              </a:spcBef>
            </a:pPr>
            <a:r>
              <a:rPr lang="en-US" altLang="zh-CN" sz="1800" dirty="0">
                <a:latin typeface="Times New Roman" panose="02020603050405020304" pitchFamily="18" charset="0"/>
                <a:ea typeface="楷体_GB2312" pitchFamily="49" charset="-122"/>
              </a:rPr>
              <a:t>When the frequency gap is </a:t>
            </a:r>
            <a:r>
              <a:rPr lang="en-US" altLang="zh-CN" sz="1800" dirty="0" smtClean="0">
                <a:latin typeface="Times New Roman" panose="02020603050405020304" pitchFamily="18" charset="0"/>
                <a:ea typeface="楷体_GB2312" pitchFamily="49" charset="-122"/>
              </a:rPr>
              <a:t>larger </a:t>
            </a:r>
            <a:r>
              <a:rPr lang="en-US" altLang="zh-CN" sz="1800" dirty="0">
                <a:latin typeface="Times New Roman" panose="02020603050405020304" pitchFamily="18" charset="0"/>
                <a:ea typeface="楷体_GB2312" pitchFamily="49" charset="-122"/>
              </a:rPr>
              <a:t>than </a:t>
            </a:r>
            <a:r>
              <a:rPr lang="el-GR" altLang="zh-CN" sz="1800" dirty="0"/>
              <a:t>Δ</a:t>
            </a:r>
            <a:r>
              <a:rPr lang="en-US" altLang="zh-CN" sz="1800" dirty="0" smtClean="0"/>
              <a:t>f2, </a:t>
            </a:r>
            <a:r>
              <a:rPr lang="en-US" altLang="zh-CN" sz="1800" dirty="0"/>
              <a:t>PPDU1 transmission on </a:t>
            </a:r>
            <a:r>
              <a:rPr lang="en-US" altLang="zh-CN" sz="1800" dirty="0" smtClean="0"/>
              <a:t>link1 has negligible interference to the </a:t>
            </a:r>
            <a:r>
              <a:rPr lang="en-US" altLang="zh-CN" sz="1800" dirty="0"/>
              <a:t>reception of PPDU2 </a:t>
            </a:r>
            <a:r>
              <a:rPr lang="en-US" altLang="zh-CN" sz="1800" dirty="0" smtClean="0"/>
              <a:t>in </a:t>
            </a:r>
            <a:r>
              <a:rPr lang="en-US" altLang="zh-CN" sz="1800" dirty="0"/>
              <a:t>link2, it can clearly be called </a:t>
            </a:r>
            <a:r>
              <a:rPr lang="en-US" altLang="zh-CN" sz="1800" dirty="0" smtClean="0"/>
              <a:t>STR</a:t>
            </a:r>
            <a:r>
              <a:rPr lang="en-US" altLang="zh-CN" sz="1800" dirty="0" smtClean="0">
                <a:latin typeface="Times New Roman" panose="02020603050405020304" pitchFamily="18" charset="0"/>
                <a:ea typeface="楷体_GB2312" pitchFamily="49" charset="-122"/>
              </a:rPr>
              <a:t>;</a:t>
            </a:r>
          </a:p>
          <a:p>
            <a:pPr>
              <a:spcBef>
                <a:spcPts val="600"/>
              </a:spcBef>
            </a:pPr>
            <a:r>
              <a:rPr lang="en-US" altLang="zh-CN" sz="1800" dirty="0" smtClean="0">
                <a:latin typeface="Times New Roman" panose="02020603050405020304" pitchFamily="18" charset="0"/>
                <a:ea typeface="楷体_GB2312" pitchFamily="49" charset="-122"/>
              </a:rPr>
              <a:t>When the frequency gap is between </a:t>
            </a:r>
            <a:r>
              <a:rPr lang="el-GR" altLang="zh-CN" sz="1800" dirty="0"/>
              <a:t>Δ</a:t>
            </a:r>
            <a:r>
              <a:rPr lang="en-US" altLang="zh-CN" sz="1800" dirty="0" smtClean="0"/>
              <a:t>f1 and </a:t>
            </a:r>
            <a:r>
              <a:rPr lang="el-GR" altLang="zh-CN" sz="1800" dirty="0"/>
              <a:t>Δ</a:t>
            </a:r>
            <a:r>
              <a:rPr lang="en-US" altLang="zh-CN" sz="1800" dirty="0" smtClean="0"/>
              <a:t>f2, PPDU2 can be correctly received for </a:t>
            </a:r>
            <a:r>
              <a:rPr lang="en-US" altLang="zh-CN" sz="1800" dirty="0"/>
              <a:t>some </a:t>
            </a:r>
            <a:r>
              <a:rPr lang="en-US" altLang="zh-CN" sz="1800" dirty="0" smtClean="0"/>
              <a:t>parameter setting, but will be failed for other parameter setting. How to defined STR capability for this case? </a:t>
            </a:r>
          </a:p>
          <a:p>
            <a:pPr lvl="1">
              <a:spcBef>
                <a:spcPts val="600"/>
              </a:spcBef>
            </a:pPr>
            <a:r>
              <a:rPr lang="en-US" altLang="zh-CN" sz="1400" dirty="0" smtClean="0">
                <a:latin typeface="Times New Roman" panose="02020603050405020304" pitchFamily="18" charset="0"/>
                <a:ea typeface="楷体_GB2312" pitchFamily="49" charset="-122"/>
              </a:rPr>
              <a:t>E.g. successful for MCS0 while failed for MCS 9</a:t>
            </a:r>
          </a:p>
          <a:p>
            <a:pPr lvl="1">
              <a:spcBef>
                <a:spcPts val="600"/>
              </a:spcBef>
            </a:pPr>
            <a:r>
              <a:rPr lang="en-US" altLang="zh-CN" sz="1400" dirty="0" smtClean="0">
                <a:latin typeface="Times New Roman" panose="02020603050405020304" pitchFamily="18" charset="0"/>
                <a:ea typeface="楷体_GB2312" pitchFamily="49" charset="-122"/>
              </a:rPr>
              <a:t>E.g. successful for PPDU BW= 20MHz, while failed for PPDU BW = 160MHz</a:t>
            </a:r>
            <a:endParaRPr lang="en-US" altLang="zh-CN" sz="1400" dirty="0">
              <a:latin typeface="Times New Roman" panose="02020603050405020304" pitchFamily="18" charset="0"/>
              <a:ea typeface="楷体_GB2312" pitchFamily="49" charset="-122"/>
            </a:endParaRPr>
          </a:p>
        </p:txBody>
      </p:sp>
      <p:sp>
        <p:nvSpPr>
          <p:cNvPr id="4"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5</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altLang="zh-CN" dirty="0"/>
              <a:t>D</a:t>
            </a:r>
            <a:r>
              <a:rPr lang="en-US" dirty="0" smtClean="0"/>
              <a:t>iscussion of STR</a:t>
            </a:r>
            <a:endParaRPr lang="en-US" dirty="0"/>
          </a:p>
        </p:txBody>
      </p:sp>
      <p:sp>
        <p:nvSpPr>
          <p:cNvPr id="8"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951222" cy="276999"/>
          </a:xfrm>
        </p:spPr>
        <p:txBody>
          <a:bodyPr/>
          <a:lstStyle/>
          <a:p>
            <a:pPr>
              <a:defRPr/>
            </a:pPr>
            <a:r>
              <a:rPr lang="en-US" altLang="en-US" dirty="0" smtClean="0"/>
              <a:t>Mar 2020</a:t>
            </a:r>
            <a:endParaRPr lang="en-GB" altLang="en-US" dirty="0"/>
          </a:p>
        </p:txBody>
      </p:sp>
      <p:cxnSp>
        <p:nvCxnSpPr>
          <p:cNvPr id="7" name="直接连接符 6"/>
          <p:cNvCxnSpPr/>
          <p:nvPr/>
        </p:nvCxnSpPr>
        <p:spPr>
          <a:xfrm>
            <a:off x="911225" y="6032500"/>
            <a:ext cx="7621587" cy="0"/>
          </a:xfrm>
          <a:prstGeom prst="line">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文本框 1"/>
          <p:cNvSpPr txBox="1">
            <a:spLocks noChangeArrowheads="1"/>
          </p:cNvSpPr>
          <p:nvPr/>
        </p:nvSpPr>
        <p:spPr bwMode="auto">
          <a:xfrm>
            <a:off x="6518122" y="6123801"/>
            <a:ext cx="246093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sz="1200" dirty="0" smtClean="0"/>
              <a:t>Frequency gap between two links</a:t>
            </a:r>
            <a:endParaRPr lang="zh-CN" altLang="en-US" sz="1200" dirty="0"/>
          </a:p>
        </p:txBody>
      </p:sp>
      <p:sp>
        <p:nvSpPr>
          <p:cNvPr id="10" name="圆角矩形 9"/>
          <p:cNvSpPr/>
          <p:nvPr/>
        </p:nvSpPr>
        <p:spPr>
          <a:xfrm>
            <a:off x="930275" y="5418137"/>
            <a:ext cx="2305050" cy="587375"/>
          </a:xfrm>
          <a:prstGeom prst="roundRect">
            <a:avLst/>
          </a:prstGeom>
          <a:solidFill>
            <a:srgbClr val="85403B"/>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1200" dirty="0"/>
              <a:t>Non-STR</a:t>
            </a:r>
            <a:endParaRPr lang="zh-CN" altLang="en-US" sz="1200" dirty="0"/>
          </a:p>
        </p:txBody>
      </p:sp>
      <p:sp>
        <p:nvSpPr>
          <p:cNvPr id="11" name="圆角矩形 10"/>
          <p:cNvSpPr/>
          <p:nvPr/>
        </p:nvSpPr>
        <p:spPr>
          <a:xfrm>
            <a:off x="5443537" y="5416550"/>
            <a:ext cx="2305050" cy="587375"/>
          </a:xfrm>
          <a:prstGeom prst="roundRect">
            <a:avLst/>
          </a:prstGeom>
          <a:solidFill>
            <a:srgbClr val="92D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1200" dirty="0"/>
              <a:t>STR</a:t>
            </a:r>
            <a:endParaRPr lang="zh-CN" altLang="en-US" sz="1200" dirty="0"/>
          </a:p>
        </p:txBody>
      </p:sp>
      <p:sp>
        <p:nvSpPr>
          <p:cNvPr id="12" name="圆角矩形 11"/>
          <p:cNvSpPr/>
          <p:nvPr/>
        </p:nvSpPr>
        <p:spPr>
          <a:xfrm>
            <a:off x="3273425" y="5418137"/>
            <a:ext cx="2122487" cy="587375"/>
          </a:xfrm>
          <a:prstGeom prst="roundRect">
            <a:avLst/>
          </a:prstGeom>
          <a:solidFill>
            <a:schemeClr val="accent1">
              <a:lumMod val="9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1200" dirty="0"/>
              <a:t>STR or non-STR?</a:t>
            </a:r>
            <a:endParaRPr lang="zh-CN" altLang="en-US" sz="1200" dirty="0"/>
          </a:p>
        </p:txBody>
      </p:sp>
      <p:cxnSp>
        <p:nvCxnSpPr>
          <p:cNvPr id="13" name="直接连接符 12"/>
          <p:cNvCxnSpPr/>
          <p:nvPr/>
        </p:nvCxnSpPr>
        <p:spPr>
          <a:xfrm>
            <a:off x="3257550" y="5145087"/>
            <a:ext cx="0" cy="947738"/>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p:nvCxnSpPr>
        <p:spPr>
          <a:xfrm>
            <a:off x="5426075" y="5084762"/>
            <a:ext cx="0" cy="947738"/>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5" name="文本框 8"/>
          <p:cNvSpPr txBox="1">
            <a:spLocks noChangeArrowheads="1"/>
          </p:cNvSpPr>
          <p:nvPr/>
        </p:nvSpPr>
        <p:spPr bwMode="auto">
          <a:xfrm>
            <a:off x="2987675" y="6092825"/>
            <a:ext cx="49371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l-GR" altLang="zh-CN" sz="1400" dirty="0"/>
              <a:t> Δ</a:t>
            </a:r>
            <a:r>
              <a:rPr lang="en-US" altLang="zh-CN" sz="1400" dirty="0"/>
              <a:t>f1</a:t>
            </a:r>
            <a:endParaRPr lang="zh-CN" altLang="en-US" sz="1400" dirty="0"/>
          </a:p>
        </p:txBody>
      </p:sp>
      <p:sp>
        <p:nvSpPr>
          <p:cNvPr id="16" name="文本框 47"/>
          <p:cNvSpPr txBox="1">
            <a:spLocks noChangeArrowheads="1"/>
          </p:cNvSpPr>
          <p:nvPr/>
        </p:nvSpPr>
        <p:spPr bwMode="auto">
          <a:xfrm>
            <a:off x="5197475" y="6049962"/>
            <a:ext cx="49371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l-GR" altLang="zh-CN" sz="1400"/>
              <a:t> Δ</a:t>
            </a:r>
            <a:r>
              <a:rPr lang="en-US" altLang="zh-CN" sz="1400"/>
              <a:t>f2</a:t>
            </a:r>
            <a:endParaRPr lang="zh-CN" altLang="en-US" sz="1400"/>
          </a:p>
        </p:txBody>
      </p:sp>
    </p:spTree>
    <p:extLst>
      <p:ext uri="{BB962C8B-B14F-4D97-AF65-F5344CB8AC3E}">
        <p14:creationId xmlns:p14="http://schemas.microsoft.com/office/powerpoint/2010/main" val="21767959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3" y="1828800"/>
            <a:ext cx="7772400" cy="4646613"/>
          </a:xfrm>
        </p:spPr>
        <p:txBody>
          <a:bodyPr/>
          <a:lstStyle/>
          <a:p>
            <a:pPr>
              <a:spcBef>
                <a:spcPts val="600"/>
              </a:spcBef>
            </a:pPr>
            <a:r>
              <a:rPr lang="en-US" altLang="zh-CN" sz="1800" dirty="0" smtClean="0">
                <a:latin typeface="Times New Roman" panose="02020603050405020304" pitchFamily="18" charset="0"/>
                <a:ea typeface="楷体_GB2312" pitchFamily="49" charset="-122"/>
              </a:rPr>
              <a:t>Since it can not clearly indicate STR or non-STR, in order to solve this problem, it may needs to introduce a parameter to indicate the Cross </a:t>
            </a:r>
            <a:r>
              <a:rPr lang="en-US" altLang="zh-CN" sz="1800" dirty="0">
                <a:latin typeface="Times New Roman" panose="02020603050405020304" pitchFamily="18" charset="0"/>
                <a:ea typeface="楷体_GB2312" pitchFamily="49" charset="-122"/>
              </a:rPr>
              <a:t>L</a:t>
            </a:r>
            <a:r>
              <a:rPr lang="en-US" altLang="zh-CN" sz="1800" dirty="0" smtClean="0">
                <a:latin typeface="Times New Roman" panose="02020603050405020304" pitchFamily="18" charset="0"/>
                <a:ea typeface="楷体_GB2312" pitchFamily="49" charset="-122"/>
              </a:rPr>
              <a:t>ink </a:t>
            </a:r>
            <a:r>
              <a:rPr lang="en-US" altLang="zh-CN" sz="1800" dirty="0">
                <a:latin typeface="Times New Roman" panose="02020603050405020304" pitchFamily="18" charset="0"/>
                <a:ea typeface="楷体_GB2312" pitchFamily="49" charset="-122"/>
              </a:rPr>
              <a:t>I</a:t>
            </a:r>
            <a:r>
              <a:rPr lang="en-US" altLang="zh-CN" sz="1800" dirty="0" smtClean="0">
                <a:latin typeface="Times New Roman" panose="02020603050405020304" pitchFamily="18" charset="0"/>
                <a:ea typeface="楷体_GB2312" pitchFamily="49" charset="-122"/>
              </a:rPr>
              <a:t>nterference (CLI) level;</a:t>
            </a:r>
          </a:p>
          <a:p>
            <a:pPr>
              <a:spcBef>
                <a:spcPts val="600"/>
              </a:spcBef>
            </a:pPr>
            <a:r>
              <a:rPr lang="en-US" altLang="zh-CN" sz="1800" dirty="0" smtClean="0">
                <a:latin typeface="Times New Roman" panose="02020603050405020304" pitchFamily="18" charset="0"/>
                <a:ea typeface="楷体_GB2312" pitchFamily="49" charset="-122"/>
              </a:rPr>
              <a:t>Below is an example Cross Link Interference subfield.</a:t>
            </a:r>
          </a:p>
        </p:txBody>
      </p:sp>
      <p:sp>
        <p:nvSpPr>
          <p:cNvPr id="4"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6</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dirty="0" smtClean="0"/>
              <a:t>Discussion of STR</a:t>
            </a:r>
            <a:endParaRPr lang="en-US" dirty="0"/>
          </a:p>
        </p:txBody>
      </p:sp>
      <p:sp>
        <p:nvSpPr>
          <p:cNvPr id="8"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951222" cy="276999"/>
          </a:xfrm>
        </p:spPr>
        <p:txBody>
          <a:bodyPr/>
          <a:lstStyle/>
          <a:p>
            <a:pPr>
              <a:defRPr/>
            </a:pPr>
            <a:r>
              <a:rPr lang="en-US" altLang="en-US" dirty="0" smtClean="0"/>
              <a:t>Mar 2020</a:t>
            </a:r>
            <a:endParaRPr lang="en-GB" altLang="en-US" dirty="0"/>
          </a:p>
        </p:txBody>
      </p:sp>
      <p:graphicFrame>
        <p:nvGraphicFramePr>
          <p:cNvPr id="7" name="表格 6"/>
          <p:cNvGraphicFramePr>
            <a:graphicFrameLocks noGrp="1"/>
          </p:cNvGraphicFramePr>
          <p:nvPr>
            <p:extLst>
              <p:ext uri="{D42A27DB-BD31-4B8C-83A1-F6EECF244321}">
                <p14:modId xmlns:p14="http://schemas.microsoft.com/office/powerpoint/2010/main" val="1565097209"/>
              </p:ext>
            </p:extLst>
          </p:nvPr>
        </p:nvGraphicFramePr>
        <p:xfrm>
          <a:off x="3013230" y="3581400"/>
          <a:ext cx="3114366" cy="2499360"/>
        </p:xfrm>
        <a:graphic>
          <a:graphicData uri="http://schemas.openxmlformats.org/drawingml/2006/table">
            <a:tbl>
              <a:tblPr firstRow="1" bandRow="1">
                <a:tableStyleId>{5C22544A-7EE6-4342-B048-85BDC9FD1C3A}</a:tableStyleId>
              </a:tblPr>
              <a:tblGrid>
                <a:gridCol w="1600200"/>
                <a:gridCol w="1514166"/>
              </a:tblGrid>
              <a:tr h="219075">
                <a:tc>
                  <a:txBody>
                    <a:bodyPr/>
                    <a:lstStyle/>
                    <a:p>
                      <a:pPr algn="ctr"/>
                      <a:r>
                        <a:rPr lang="en-US" altLang="zh-CN" sz="1100" dirty="0" smtClean="0"/>
                        <a:t>Cross link interference subfield</a:t>
                      </a:r>
                      <a:endParaRPr lang="zh-CN" altLang="en-US" sz="1100" dirty="0"/>
                    </a:p>
                  </a:txBody>
                  <a:tcPr/>
                </a:tc>
                <a:tc>
                  <a:txBody>
                    <a:bodyPr/>
                    <a:lstStyle/>
                    <a:p>
                      <a:pPr algn="ctr"/>
                      <a:r>
                        <a:rPr lang="en-US" altLang="zh-CN" sz="1100" dirty="0" smtClean="0"/>
                        <a:t>Meaning</a:t>
                      </a:r>
                      <a:r>
                        <a:rPr lang="en-US" altLang="zh-CN" sz="1100" baseline="0" dirty="0" smtClean="0"/>
                        <a:t> </a:t>
                      </a:r>
                      <a:endParaRPr lang="zh-CN" altLang="en-US" sz="1100" dirty="0"/>
                    </a:p>
                  </a:txBody>
                  <a:tcPr/>
                </a:tc>
              </a:tr>
              <a:tr h="219075">
                <a:tc>
                  <a:txBody>
                    <a:bodyPr/>
                    <a:lstStyle/>
                    <a:p>
                      <a:pPr algn="ctr"/>
                      <a:r>
                        <a:rPr lang="en-US" altLang="zh-CN" sz="1100" dirty="0" smtClean="0"/>
                        <a:t>0</a:t>
                      </a:r>
                      <a:endParaRPr lang="zh-CN" altLang="en-US" sz="1100" dirty="0"/>
                    </a:p>
                  </a:txBody>
                  <a:tcPr/>
                </a:tc>
                <a:tc>
                  <a:txBody>
                    <a:bodyPr/>
                    <a:lstStyle/>
                    <a:p>
                      <a:pPr algn="ctr"/>
                      <a:r>
                        <a:rPr lang="en-US" altLang="zh-CN" sz="1100" dirty="0" smtClean="0"/>
                        <a:t>&lt;-82dBm</a:t>
                      </a:r>
                      <a:endParaRPr lang="zh-CN" altLang="en-US" sz="1100" dirty="0"/>
                    </a:p>
                  </a:txBody>
                  <a:tcPr/>
                </a:tc>
              </a:tr>
              <a:tr h="219075">
                <a:tc>
                  <a:txBody>
                    <a:bodyPr/>
                    <a:lstStyle/>
                    <a:p>
                      <a:pPr algn="ctr"/>
                      <a:r>
                        <a:rPr lang="en-US" altLang="zh-CN" sz="1100" dirty="0" smtClean="0"/>
                        <a:t>1</a:t>
                      </a:r>
                      <a:endParaRPr lang="zh-CN" altLang="en-US" sz="1100" dirty="0"/>
                    </a:p>
                  </a:txBody>
                  <a:tcPr/>
                </a:tc>
                <a:tc>
                  <a:txBody>
                    <a:bodyPr/>
                    <a:lstStyle/>
                    <a:p>
                      <a:pPr algn="ctr"/>
                      <a:r>
                        <a:rPr lang="en-US" altLang="zh-CN" sz="1100" dirty="0" smtClean="0"/>
                        <a:t>[-82, -79)</a:t>
                      </a:r>
                      <a:r>
                        <a:rPr lang="en-US" altLang="zh-CN" sz="1100" dirty="0" err="1" smtClean="0"/>
                        <a:t>dBm</a:t>
                      </a:r>
                      <a:endParaRPr lang="zh-CN" altLang="en-US" sz="1100" dirty="0"/>
                    </a:p>
                  </a:txBody>
                  <a:tcPr/>
                </a:tc>
              </a:tr>
              <a:tr h="219075">
                <a:tc>
                  <a:txBody>
                    <a:bodyPr/>
                    <a:lstStyle/>
                    <a:p>
                      <a:pPr algn="ctr"/>
                      <a:r>
                        <a:rPr lang="en-US" altLang="zh-CN" sz="1100" dirty="0" smtClean="0"/>
                        <a:t>2</a:t>
                      </a:r>
                      <a:endParaRPr lang="zh-CN" altLang="en-US" sz="1100" dirty="0"/>
                    </a:p>
                  </a:txBody>
                  <a:tcPr/>
                </a:tc>
                <a:tc>
                  <a:txBody>
                    <a:bodyPr/>
                    <a:lstStyle/>
                    <a:p>
                      <a:pPr algn="ctr"/>
                      <a:r>
                        <a:rPr lang="en-US" altLang="zh-CN" sz="1100" dirty="0" smtClean="0"/>
                        <a:t>[-79, -76)</a:t>
                      </a:r>
                      <a:r>
                        <a:rPr lang="en-US" altLang="zh-CN" sz="1100" dirty="0" err="1" smtClean="0"/>
                        <a:t>dBm</a:t>
                      </a:r>
                      <a:endParaRPr lang="zh-CN" altLang="en-US" sz="1100" dirty="0"/>
                    </a:p>
                  </a:txBody>
                  <a:tcPr/>
                </a:tc>
              </a:tr>
              <a:tr h="219075">
                <a:tc>
                  <a:txBody>
                    <a:bodyPr/>
                    <a:lstStyle/>
                    <a:p>
                      <a:pPr algn="ctr"/>
                      <a:r>
                        <a:rPr lang="en-US" altLang="zh-CN" sz="1100" dirty="0" smtClean="0"/>
                        <a:t>3</a:t>
                      </a:r>
                      <a:endParaRPr lang="zh-CN" altLang="en-US" sz="1100" dirty="0"/>
                    </a:p>
                  </a:txBody>
                  <a:tcPr/>
                </a:tc>
                <a:tc>
                  <a:txBody>
                    <a:bodyPr/>
                    <a:lstStyle/>
                    <a:p>
                      <a:pPr algn="ctr"/>
                      <a:r>
                        <a:rPr lang="en-US" altLang="zh-CN" sz="1100" dirty="0" smtClean="0"/>
                        <a:t>[-76, -73)</a:t>
                      </a:r>
                      <a:r>
                        <a:rPr lang="en-US" altLang="zh-CN" sz="1100" dirty="0" err="1" smtClean="0"/>
                        <a:t>dBm</a:t>
                      </a:r>
                      <a:endParaRPr lang="zh-CN" altLang="en-US" sz="1100" dirty="0"/>
                    </a:p>
                  </a:txBody>
                  <a:tcPr/>
                </a:tc>
              </a:tr>
              <a:tr h="219075">
                <a:tc>
                  <a:txBody>
                    <a:bodyPr/>
                    <a:lstStyle/>
                    <a:p>
                      <a:pPr algn="ctr"/>
                      <a:r>
                        <a:rPr lang="en-US" altLang="zh-CN" sz="1100" dirty="0" smtClean="0"/>
                        <a:t>…</a:t>
                      </a:r>
                      <a:endParaRPr lang="zh-CN" altLang="en-US" sz="1100" dirty="0"/>
                    </a:p>
                  </a:txBody>
                  <a:tcPr/>
                </a:tc>
                <a:tc>
                  <a:txBody>
                    <a:bodyPr/>
                    <a:lstStyle/>
                    <a:p>
                      <a:pPr algn="ctr"/>
                      <a:r>
                        <a:rPr lang="en-US" altLang="zh-CN" sz="1100" dirty="0" smtClean="0"/>
                        <a:t>…</a:t>
                      </a:r>
                      <a:endParaRPr lang="zh-CN" altLang="en-US" sz="1100" dirty="0"/>
                    </a:p>
                  </a:txBody>
                  <a:tcPr/>
                </a:tc>
              </a:tr>
              <a:tr h="219075">
                <a:tc>
                  <a:txBody>
                    <a:bodyPr/>
                    <a:lstStyle/>
                    <a:p>
                      <a:pPr algn="ctr"/>
                      <a:r>
                        <a:rPr lang="en-US" altLang="zh-CN" sz="1100" dirty="0" smtClean="0"/>
                        <a:t>…</a:t>
                      </a:r>
                      <a:endParaRPr lang="zh-CN" altLang="en-US" sz="1100" dirty="0"/>
                    </a:p>
                  </a:txBody>
                  <a:tcPr/>
                </a:tc>
                <a:tc>
                  <a:txBody>
                    <a:bodyPr/>
                    <a:lstStyle/>
                    <a:p>
                      <a:pPr algn="ctr"/>
                      <a:r>
                        <a:rPr lang="en-US" altLang="zh-CN" sz="1100" dirty="0" smtClean="0"/>
                        <a:t>…</a:t>
                      </a:r>
                      <a:endParaRPr lang="zh-CN" altLang="en-US" sz="1100" dirty="0"/>
                    </a:p>
                  </a:txBody>
                  <a:tcPr/>
                </a:tc>
              </a:tr>
              <a:tr h="219075">
                <a:tc>
                  <a:txBody>
                    <a:bodyPr/>
                    <a:lstStyle/>
                    <a:p>
                      <a:pPr algn="ctr"/>
                      <a:r>
                        <a:rPr lang="en-US" altLang="zh-CN" sz="1100" dirty="0" smtClean="0"/>
                        <a:t>14</a:t>
                      </a:r>
                      <a:endParaRPr lang="zh-CN" altLang="en-US" sz="11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100" dirty="0" smtClean="0"/>
                        <a:t>[-43, -40)</a:t>
                      </a:r>
                      <a:r>
                        <a:rPr lang="en-US" altLang="zh-CN" sz="1100" dirty="0" err="1" smtClean="0"/>
                        <a:t>dBm</a:t>
                      </a:r>
                      <a:endParaRPr lang="zh-CN" altLang="en-US" sz="1100" dirty="0" smtClean="0"/>
                    </a:p>
                  </a:txBody>
                  <a:tcPr/>
                </a:tc>
              </a:tr>
              <a:tr h="219075">
                <a:tc>
                  <a:txBody>
                    <a:bodyPr/>
                    <a:lstStyle/>
                    <a:p>
                      <a:pPr algn="ctr"/>
                      <a:r>
                        <a:rPr lang="en-US" altLang="zh-CN" sz="1100" dirty="0" smtClean="0"/>
                        <a:t>15</a:t>
                      </a:r>
                      <a:endParaRPr lang="zh-CN" altLang="en-US" sz="11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100" dirty="0" smtClean="0"/>
                        <a:t>&gt;=-40dBm </a:t>
                      </a:r>
                      <a:endParaRPr lang="zh-CN" altLang="en-US" sz="1100" dirty="0" smtClean="0"/>
                    </a:p>
                  </a:txBody>
                  <a:tcPr/>
                </a:tc>
              </a:tr>
            </a:tbl>
          </a:graphicData>
        </a:graphic>
      </p:graphicFrame>
    </p:spTree>
    <p:extLst>
      <p:ext uri="{BB962C8B-B14F-4D97-AF65-F5344CB8AC3E}">
        <p14:creationId xmlns:p14="http://schemas.microsoft.com/office/powerpoint/2010/main" val="41713934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3" y="1828800"/>
            <a:ext cx="7772400" cy="4646613"/>
          </a:xfrm>
        </p:spPr>
        <p:txBody>
          <a:bodyPr/>
          <a:lstStyle/>
          <a:p>
            <a:pPr>
              <a:spcBef>
                <a:spcPts val="600"/>
              </a:spcBef>
            </a:pPr>
            <a:r>
              <a:rPr lang="en-US" altLang="zh-CN" sz="1800" dirty="0" smtClean="0">
                <a:latin typeface="Times New Roman" panose="02020603050405020304" pitchFamily="18" charset="0"/>
                <a:ea typeface="楷体_GB2312" pitchFamily="49" charset="-122"/>
              </a:rPr>
              <a:t>The CLI will affected by the TX power in link1, Bandwidth in link1 and Bandwidth in link2;</a:t>
            </a:r>
          </a:p>
          <a:p>
            <a:pPr>
              <a:spcBef>
                <a:spcPts val="600"/>
              </a:spcBef>
            </a:pPr>
            <a:r>
              <a:rPr lang="en-US" altLang="zh-CN" sz="1800" dirty="0" smtClean="0">
                <a:latin typeface="Times New Roman" panose="02020603050405020304" pitchFamily="18" charset="0"/>
                <a:ea typeface="楷体_GB2312" pitchFamily="49" charset="-122"/>
              </a:rPr>
              <a:t>TX power may changes per PPDU, and most frames don’t carry a TX power indication, so it is better only consider max (or fixed) TX power when measure CLI;</a:t>
            </a:r>
            <a:endParaRPr lang="en-US" altLang="zh-CN" sz="1400" dirty="0" smtClean="0">
              <a:latin typeface="Times New Roman" panose="02020603050405020304" pitchFamily="18" charset="0"/>
              <a:ea typeface="楷体_GB2312" pitchFamily="49" charset="-122"/>
            </a:endParaRPr>
          </a:p>
          <a:p>
            <a:pPr>
              <a:spcBef>
                <a:spcPts val="600"/>
              </a:spcBef>
            </a:pPr>
            <a:r>
              <a:rPr lang="en-US" altLang="zh-CN" sz="1800" dirty="0" smtClean="0">
                <a:latin typeface="Times New Roman" panose="02020603050405020304" pitchFamily="18" charset="0"/>
                <a:ea typeface="楷体_GB2312" pitchFamily="49" charset="-122"/>
              </a:rPr>
              <a:t>Bandwidth is a factor that could be considered when measure CLI</a:t>
            </a:r>
          </a:p>
          <a:p>
            <a:pPr lvl="1">
              <a:spcBef>
                <a:spcPts val="600"/>
              </a:spcBef>
            </a:pPr>
            <a:r>
              <a:rPr lang="en-US" altLang="zh-CN" sz="1400" dirty="0" smtClean="0">
                <a:latin typeface="Times New Roman" panose="02020603050405020304" pitchFamily="18" charset="0"/>
                <a:ea typeface="楷体_GB2312" pitchFamily="49" charset="-122"/>
              </a:rPr>
              <a:t>In 11be, Bandwidth can changes between 20MHz and 320MHz, it will greatly changes the frequency gap between two links, as well as the power spectral density. So it will greatly affect the CLI measurement;</a:t>
            </a:r>
          </a:p>
          <a:p>
            <a:pPr lvl="1">
              <a:spcBef>
                <a:spcPts val="600"/>
              </a:spcBef>
            </a:pPr>
            <a:r>
              <a:rPr lang="en-US" altLang="zh-CN" sz="1400" dirty="0" smtClean="0">
                <a:latin typeface="Times New Roman" panose="02020603050405020304" pitchFamily="18" charset="0"/>
                <a:ea typeface="楷体_GB2312" pitchFamily="49" charset="-122"/>
              </a:rPr>
              <a:t>The STA may changes it bandwidth during operation, e.g. through OMI; </a:t>
            </a:r>
          </a:p>
        </p:txBody>
      </p:sp>
      <p:sp>
        <p:nvSpPr>
          <p:cNvPr id="4"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7</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dirty="0" smtClean="0"/>
              <a:t>How to Measure CLI</a:t>
            </a:r>
            <a:endParaRPr lang="en-US" dirty="0"/>
          </a:p>
        </p:txBody>
      </p:sp>
      <p:sp>
        <p:nvSpPr>
          <p:cNvPr id="8"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951222" cy="276999"/>
          </a:xfrm>
        </p:spPr>
        <p:txBody>
          <a:bodyPr/>
          <a:lstStyle/>
          <a:p>
            <a:pPr>
              <a:defRPr/>
            </a:pPr>
            <a:r>
              <a:rPr lang="en-US" altLang="en-US" dirty="0" smtClean="0"/>
              <a:t>Mar 2020</a:t>
            </a:r>
            <a:endParaRPr lang="en-GB" altLang="en-US" dirty="0"/>
          </a:p>
        </p:txBody>
      </p:sp>
    </p:spTree>
    <p:extLst>
      <p:ext uri="{BB962C8B-B14F-4D97-AF65-F5344CB8AC3E}">
        <p14:creationId xmlns:p14="http://schemas.microsoft.com/office/powerpoint/2010/main" val="41714220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3" y="1828800"/>
            <a:ext cx="7772400" cy="4646613"/>
          </a:xfrm>
        </p:spPr>
        <p:txBody>
          <a:bodyPr/>
          <a:lstStyle/>
          <a:p>
            <a:pPr>
              <a:spcBef>
                <a:spcPts val="600"/>
              </a:spcBef>
            </a:pPr>
            <a:r>
              <a:rPr lang="en-US" altLang="zh-CN" sz="1800" dirty="0" smtClean="0">
                <a:latin typeface="Times New Roman" panose="02020603050405020304" pitchFamily="18" charset="0"/>
                <a:ea typeface="楷体_GB2312" pitchFamily="49" charset="-122"/>
              </a:rPr>
              <a:t>Opt 1: CLI measured for [operating bandwidth in link1, operating bandwidth in link2];</a:t>
            </a:r>
          </a:p>
          <a:p>
            <a:pPr lvl="1">
              <a:spcBef>
                <a:spcPts val="600"/>
              </a:spcBef>
            </a:pPr>
            <a:r>
              <a:rPr lang="en-US" altLang="zh-CN" sz="1400" dirty="0" smtClean="0">
                <a:latin typeface="Times New Roman" panose="02020603050405020304" pitchFamily="18" charset="0"/>
                <a:ea typeface="楷体_GB2312" pitchFamily="49" charset="-122"/>
              </a:rPr>
              <a:t>Pros: Single CLI value, overhead is low</a:t>
            </a:r>
          </a:p>
          <a:p>
            <a:pPr lvl="1">
              <a:spcBef>
                <a:spcPts val="600"/>
              </a:spcBef>
            </a:pPr>
            <a:r>
              <a:rPr lang="en-US" altLang="zh-CN" sz="1400" dirty="0" smtClean="0">
                <a:latin typeface="Times New Roman" panose="02020603050405020304" pitchFamily="18" charset="0"/>
                <a:ea typeface="楷体_GB2312" pitchFamily="49" charset="-122"/>
              </a:rPr>
              <a:t>Cons: Need to update once operating channel changes in either of the two links</a:t>
            </a:r>
          </a:p>
          <a:p>
            <a:pPr>
              <a:spcBef>
                <a:spcPts val="600"/>
              </a:spcBef>
            </a:pPr>
            <a:endParaRPr lang="en-US" altLang="zh-CN" sz="1800" dirty="0" smtClean="0">
              <a:latin typeface="Times New Roman" panose="02020603050405020304" pitchFamily="18" charset="0"/>
              <a:ea typeface="楷体_GB2312" pitchFamily="49" charset="-122"/>
            </a:endParaRPr>
          </a:p>
          <a:p>
            <a:pPr>
              <a:spcBef>
                <a:spcPts val="600"/>
              </a:spcBef>
            </a:pPr>
            <a:r>
              <a:rPr lang="en-US" altLang="zh-CN" sz="1800" dirty="0" smtClean="0">
                <a:latin typeface="Times New Roman" panose="02020603050405020304" pitchFamily="18" charset="0"/>
                <a:ea typeface="楷体_GB2312" pitchFamily="49" charset="-122"/>
              </a:rPr>
              <a:t>Opt 2: multiple CLI measured </a:t>
            </a:r>
            <a:r>
              <a:rPr lang="en-US" altLang="zh-CN" sz="1800" dirty="0">
                <a:latin typeface="Times New Roman" panose="02020603050405020304" pitchFamily="18" charset="0"/>
                <a:ea typeface="楷体_GB2312" pitchFamily="49" charset="-122"/>
              </a:rPr>
              <a:t>for </a:t>
            </a:r>
            <a:r>
              <a:rPr lang="en-US" altLang="zh-CN" sz="1800" dirty="0" smtClean="0">
                <a:latin typeface="Times New Roman" panose="02020603050405020304" pitchFamily="18" charset="0"/>
                <a:ea typeface="楷体_GB2312" pitchFamily="49" charset="-122"/>
              </a:rPr>
              <a:t>each combination of [bandwidth </a:t>
            </a:r>
            <a:r>
              <a:rPr lang="en-US" altLang="zh-CN" sz="1800" dirty="0">
                <a:latin typeface="Times New Roman" panose="02020603050405020304" pitchFamily="18" charset="0"/>
                <a:ea typeface="楷体_GB2312" pitchFamily="49" charset="-122"/>
              </a:rPr>
              <a:t>in link1, </a:t>
            </a:r>
            <a:r>
              <a:rPr lang="en-US" altLang="zh-CN" sz="1800" dirty="0" smtClean="0">
                <a:latin typeface="Times New Roman" panose="02020603050405020304" pitchFamily="18" charset="0"/>
                <a:ea typeface="楷体_GB2312" pitchFamily="49" charset="-122"/>
              </a:rPr>
              <a:t>bandwidth </a:t>
            </a:r>
            <a:r>
              <a:rPr lang="en-US" altLang="zh-CN" sz="1800" dirty="0">
                <a:latin typeface="Times New Roman" panose="02020603050405020304" pitchFamily="18" charset="0"/>
                <a:ea typeface="楷体_GB2312" pitchFamily="49" charset="-122"/>
              </a:rPr>
              <a:t>in link2] </a:t>
            </a:r>
            <a:endParaRPr lang="en-US" altLang="zh-CN" sz="1800" dirty="0" smtClean="0">
              <a:latin typeface="Times New Roman" panose="02020603050405020304" pitchFamily="18" charset="0"/>
              <a:ea typeface="楷体_GB2312" pitchFamily="49" charset="-122"/>
            </a:endParaRPr>
          </a:p>
          <a:p>
            <a:pPr lvl="1">
              <a:spcBef>
                <a:spcPts val="600"/>
              </a:spcBef>
            </a:pPr>
            <a:r>
              <a:rPr lang="en-US" altLang="zh-CN" sz="1400" dirty="0" smtClean="0">
                <a:latin typeface="Times New Roman" panose="02020603050405020304" pitchFamily="18" charset="0"/>
                <a:ea typeface="楷体_GB2312" pitchFamily="49" charset="-122"/>
              </a:rPr>
              <a:t>Pros: Doesn’t </a:t>
            </a:r>
            <a:r>
              <a:rPr lang="en-US" altLang="zh-CN" sz="1400" dirty="0">
                <a:latin typeface="Times New Roman" panose="02020603050405020304" pitchFamily="18" charset="0"/>
                <a:ea typeface="楷体_GB2312" pitchFamily="49" charset="-122"/>
              </a:rPr>
              <a:t>need to update when operating channel changes</a:t>
            </a:r>
          </a:p>
          <a:p>
            <a:pPr lvl="1">
              <a:spcBef>
                <a:spcPts val="600"/>
              </a:spcBef>
            </a:pPr>
            <a:r>
              <a:rPr lang="en-US" altLang="zh-CN" sz="1400" dirty="0" smtClean="0">
                <a:latin typeface="Times New Roman" panose="02020603050405020304" pitchFamily="18" charset="0"/>
                <a:ea typeface="楷体_GB2312" pitchFamily="49" charset="-122"/>
              </a:rPr>
              <a:t>Cons: larger overhead compare to Opt1</a:t>
            </a:r>
          </a:p>
          <a:p>
            <a:pPr>
              <a:spcBef>
                <a:spcPts val="600"/>
              </a:spcBef>
            </a:pPr>
            <a:endParaRPr lang="en-US" altLang="zh-CN" sz="1800" dirty="0">
              <a:latin typeface="Times New Roman" panose="02020603050405020304" pitchFamily="18" charset="0"/>
              <a:ea typeface="楷体_GB2312" pitchFamily="49" charset="-122"/>
            </a:endParaRPr>
          </a:p>
          <a:p>
            <a:pPr>
              <a:spcBef>
                <a:spcPts val="600"/>
              </a:spcBef>
            </a:pPr>
            <a:r>
              <a:rPr lang="en-US" altLang="zh-CN" sz="1800" dirty="0" smtClean="0">
                <a:latin typeface="Times New Roman" panose="02020603050405020304" pitchFamily="18" charset="0"/>
                <a:ea typeface="楷体_GB2312" pitchFamily="49" charset="-122"/>
              </a:rPr>
              <a:t>The CLI could report during the association phase, since it may just report one time, the signaling overhead is not a big burden. </a:t>
            </a:r>
          </a:p>
          <a:p>
            <a:pPr lvl="1">
              <a:spcBef>
                <a:spcPts val="600"/>
              </a:spcBef>
            </a:pPr>
            <a:endParaRPr lang="en-US" altLang="zh-CN" sz="1400" dirty="0">
              <a:latin typeface="Times New Roman" panose="02020603050405020304" pitchFamily="18" charset="0"/>
              <a:ea typeface="楷体_GB2312" pitchFamily="49" charset="-122"/>
            </a:endParaRPr>
          </a:p>
          <a:p>
            <a:pPr marL="457200" lvl="1" indent="0">
              <a:spcBef>
                <a:spcPts val="600"/>
              </a:spcBef>
              <a:buNone/>
            </a:pPr>
            <a:r>
              <a:rPr lang="en-US" altLang="zh-CN" sz="1400" dirty="0" smtClean="0">
                <a:latin typeface="Times New Roman" panose="02020603050405020304" pitchFamily="18" charset="0"/>
                <a:ea typeface="楷体_GB2312" pitchFamily="49" charset="-122"/>
              </a:rPr>
              <a:t>	</a:t>
            </a:r>
          </a:p>
          <a:p>
            <a:pPr lvl="1">
              <a:spcBef>
                <a:spcPts val="600"/>
              </a:spcBef>
            </a:pPr>
            <a:endParaRPr lang="en-US" altLang="zh-CN" sz="1400" dirty="0" smtClean="0">
              <a:latin typeface="Times New Roman" panose="02020603050405020304" pitchFamily="18" charset="0"/>
              <a:ea typeface="楷体_GB2312" pitchFamily="49" charset="-122"/>
            </a:endParaRPr>
          </a:p>
        </p:txBody>
      </p:sp>
      <p:sp>
        <p:nvSpPr>
          <p:cNvPr id="4"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8</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dirty="0" smtClean="0"/>
              <a:t>How to Measure CLI</a:t>
            </a:r>
            <a:endParaRPr lang="en-US" dirty="0"/>
          </a:p>
        </p:txBody>
      </p:sp>
      <p:sp>
        <p:nvSpPr>
          <p:cNvPr id="8"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951222" cy="276999"/>
          </a:xfrm>
        </p:spPr>
        <p:txBody>
          <a:bodyPr/>
          <a:lstStyle/>
          <a:p>
            <a:pPr>
              <a:defRPr/>
            </a:pPr>
            <a:r>
              <a:rPr lang="en-US" altLang="en-US" dirty="0" smtClean="0"/>
              <a:t>Mar 2020</a:t>
            </a:r>
            <a:endParaRPr lang="en-GB" altLang="en-US" dirty="0"/>
          </a:p>
        </p:txBody>
      </p:sp>
    </p:spTree>
    <p:extLst>
      <p:ext uri="{BB962C8B-B14F-4D97-AF65-F5344CB8AC3E}">
        <p14:creationId xmlns:p14="http://schemas.microsoft.com/office/powerpoint/2010/main" val="35068238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3" y="1828800"/>
            <a:ext cx="7772400" cy="4646613"/>
          </a:xfrm>
        </p:spPr>
        <p:txBody>
          <a:bodyPr/>
          <a:lstStyle/>
          <a:p>
            <a:pPr>
              <a:spcBef>
                <a:spcPts val="600"/>
              </a:spcBef>
            </a:pPr>
            <a:r>
              <a:rPr lang="en-US" altLang="zh-CN" sz="1800" dirty="0" smtClean="0">
                <a:latin typeface="Times New Roman" panose="02020603050405020304" pitchFamily="18" charset="0"/>
                <a:ea typeface="楷体_GB2312" pitchFamily="49" charset="-122"/>
              </a:rPr>
              <a:t>Opt 1: replace STR indication</a:t>
            </a:r>
          </a:p>
          <a:p>
            <a:pPr lvl="1">
              <a:spcBef>
                <a:spcPts val="600"/>
              </a:spcBef>
            </a:pPr>
            <a:r>
              <a:rPr lang="en-US" altLang="zh-CN" sz="1400" dirty="0" smtClean="0">
                <a:latin typeface="Times New Roman" panose="02020603050405020304" pitchFamily="18" charset="0"/>
                <a:ea typeface="楷体_GB2312" pitchFamily="49" charset="-122"/>
              </a:rPr>
              <a:t>May need AP to broadcast a CLI threshold (or defined the threshold in spec) to determine STR or non-STR</a:t>
            </a:r>
          </a:p>
          <a:p>
            <a:pPr lvl="1">
              <a:spcBef>
                <a:spcPts val="600"/>
              </a:spcBef>
            </a:pPr>
            <a:endParaRPr lang="en-US" altLang="zh-CN" sz="1400" dirty="0">
              <a:latin typeface="Times New Roman" panose="02020603050405020304" pitchFamily="18" charset="0"/>
              <a:ea typeface="楷体_GB2312" pitchFamily="49" charset="-122"/>
            </a:endParaRPr>
          </a:p>
          <a:p>
            <a:pPr>
              <a:spcBef>
                <a:spcPts val="600"/>
              </a:spcBef>
            </a:pPr>
            <a:r>
              <a:rPr lang="en-US" altLang="zh-CN" sz="1800" dirty="0" smtClean="0">
                <a:latin typeface="Times New Roman" panose="02020603050405020304" pitchFamily="18" charset="0"/>
                <a:ea typeface="楷体_GB2312" pitchFamily="49" charset="-122"/>
              </a:rPr>
              <a:t>Opt 2: CLI + STR</a:t>
            </a:r>
          </a:p>
          <a:p>
            <a:pPr lvl="1">
              <a:spcBef>
                <a:spcPts val="600"/>
              </a:spcBef>
            </a:pPr>
            <a:r>
              <a:rPr lang="en-US" altLang="zh-CN" sz="1400" dirty="0" smtClean="0">
                <a:latin typeface="Times New Roman" panose="02020603050405020304" pitchFamily="18" charset="0"/>
                <a:ea typeface="楷体_GB2312" pitchFamily="49" charset="-122"/>
              </a:rPr>
              <a:t>A non-AP MLD determines it is STR or non-STR by itself</a:t>
            </a:r>
          </a:p>
          <a:p>
            <a:pPr lvl="1">
              <a:spcBef>
                <a:spcPts val="600"/>
              </a:spcBef>
            </a:pPr>
            <a:r>
              <a:rPr lang="en-US" altLang="zh-CN" sz="1400" dirty="0" smtClean="0">
                <a:latin typeface="Times New Roman" panose="02020603050405020304" pitchFamily="18" charset="0"/>
                <a:ea typeface="楷体_GB2312" pitchFamily="49" charset="-122"/>
              </a:rPr>
              <a:t>Suggest to indicate as non-STR when PPDU reception will be blocked under at lease some parameter setting</a:t>
            </a:r>
          </a:p>
          <a:p>
            <a:pPr lvl="1">
              <a:spcBef>
                <a:spcPts val="600"/>
              </a:spcBef>
            </a:pPr>
            <a:r>
              <a:rPr lang="en-US" altLang="zh-CN" sz="1400" dirty="0" smtClean="0">
                <a:latin typeface="Times New Roman" panose="02020603050405020304" pitchFamily="18" charset="0"/>
                <a:ea typeface="楷体_GB2312" pitchFamily="49" charset="-122"/>
              </a:rPr>
              <a:t>CLI information can help AP MLD to make the scheduling or channel access more flexible</a:t>
            </a:r>
          </a:p>
        </p:txBody>
      </p:sp>
      <p:sp>
        <p:nvSpPr>
          <p:cNvPr id="4"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9</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dirty="0" smtClean="0"/>
              <a:t>Relationship between CLI and STR</a:t>
            </a:r>
            <a:endParaRPr lang="en-US" dirty="0"/>
          </a:p>
        </p:txBody>
      </p:sp>
      <p:sp>
        <p:nvSpPr>
          <p:cNvPr id="8"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951222" cy="276999"/>
          </a:xfrm>
        </p:spPr>
        <p:txBody>
          <a:bodyPr/>
          <a:lstStyle/>
          <a:p>
            <a:pPr>
              <a:defRPr/>
            </a:pPr>
            <a:r>
              <a:rPr lang="en-US" altLang="en-US" dirty="0" smtClean="0"/>
              <a:t>Mar 2020</a:t>
            </a:r>
            <a:endParaRPr lang="en-GB" altLang="en-US" dirty="0"/>
          </a:p>
        </p:txBody>
      </p:sp>
    </p:spTree>
    <p:extLst>
      <p:ext uri="{BB962C8B-B14F-4D97-AF65-F5344CB8AC3E}">
        <p14:creationId xmlns:p14="http://schemas.microsoft.com/office/powerpoint/2010/main" val="3891751184"/>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104735</TotalTime>
  <Words>1560</Words>
  <Application>Microsoft Office PowerPoint</Application>
  <PresentationFormat>全屏显示(4:3)</PresentationFormat>
  <Paragraphs>227</Paragraphs>
  <Slides>15</Slides>
  <Notes>2</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15</vt:i4>
      </vt:variant>
    </vt:vector>
  </HeadingPairs>
  <TitlesOfParts>
    <vt:vector size="23" baseType="lpstr">
      <vt:lpstr>Qualcomm Office Regular</vt:lpstr>
      <vt:lpstr>Qualcomm Regular</vt:lpstr>
      <vt:lpstr>楷体_GB2312</vt:lpstr>
      <vt:lpstr>宋体</vt:lpstr>
      <vt:lpstr>Arial</vt:lpstr>
      <vt:lpstr>Times New Roman</vt:lpstr>
      <vt:lpstr>Wingdings</vt:lpstr>
      <vt:lpstr>802-11-Submission</vt:lpstr>
      <vt:lpstr>Discussion about STR Capabilities Indication</vt:lpstr>
      <vt:lpstr>Background</vt:lpstr>
      <vt:lpstr>Directionality of STR Capabilities</vt:lpstr>
      <vt:lpstr>Directionality of STR Capabilities</vt:lpstr>
      <vt:lpstr>Discussion of STR</vt:lpstr>
      <vt:lpstr>Discussion of STR</vt:lpstr>
      <vt:lpstr>How to Measure CLI</vt:lpstr>
      <vt:lpstr>How to Measure CLI</vt:lpstr>
      <vt:lpstr>Relationship between CLI and STR</vt:lpstr>
      <vt:lpstr>An Example of how to use CLI</vt:lpstr>
      <vt:lpstr>Summary</vt:lpstr>
      <vt:lpstr>Reference</vt:lpstr>
      <vt:lpstr>Straw Poll 1</vt:lpstr>
      <vt:lpstr>Straw Poll 2</vt:lpstr>
      <vt:lpstr>Straw Poll 3</vt:lpstr>
    </vt:vector>
  </TitlesOfParts>
  <Company>Qualcomm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WNG SC Agenda</dc:title>
  <dc:creator>alicel@qti.qualcomm.com</dc:creator>
  <cp:lastModifiedBy>Liyunbo</cp:lastModifiedBy>
  <cp:revision>2115</cp:revision>
  <cp:lastPrinted>1998-02-10T13:28:06Z</cp:lastPrinted>
  <dcterms:created xsi:type="dcterms:W3CDTF">2004-12-02T14:01:45Z</dcterms:created>
  <dcterms:modified xsi:type="dcterms:W3CDTF">2020-09-14T03:12:18Z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_2015_ms_pID_725343">
    <vt:lpwstr>(3)3NczkMVKmZzNGVELPhQkOFdtOqOkLDtKnCDQrwpF49LGiHV5bdSW1+FfaFd9XBGtsTDj54sB
MOd+KhW9f1hr3xI1u74tRw1V2yF4kZeillAJ59lQOJsuntZ+QGRcKwyhrCG9AHoAf+lhO/AA
Ip9D2ypnwxMoouK4HW8s0mK5PxJcBYVxM3CINgqihFJejtou6NnZBz9ntCj2Uy6EE/A9Uux2
pH91R9MQY/3vnhR2ln</vt:lpwstr>
  </property>
  <property fmtid="{D5CDD505-2E9C-101B-9397-08002B2CF9AE}" pid="4" name="_2015_ms_pID_7253431">
    <vt:lpwstr>U8uy3McyU4CO6Aj/OqHmqUp4dMIMFL+kaFBeojmmxgaRQHOJyWbCST
RII1pG6KEETmxBBpz9SqXodCBNHV4fiUcpTjZbFItlQgPQnQJxWJKyyj4EkpSwh8NGCZjv/L
BzvoAEvg5/he1CsbISncT+zI2HF31B7zt5Z7n13IqIlnM12CBdnOAkMn9r76V0bvVLsinRXf
LpYu1KjiZEmVVqhE4mmlpK+Q2+C/YofMZ+dh</vt:lpwstr>
  </property>
  <property fmtid="{D5CDD505-2E9C-101B-9397-08002B2CF9AE}" pid="5" name="_2015_ms_pID_7253432">
    <vt:lpwstr>VNdDPZ9GRDFhwQTmssoSBf0=</vt:lpwstr>
  </property>
  <property fmtid="{D5CDD505-2E9C-101B-9397-08002B2CF9AE}" pid="6" name="_readonly">
    <vt:lpwstr/>
  </property>
  <property fmtid="{D5CDD505-2E9C-101B-9397-08002B2CF9AE}" pid="7" name="_change">
    <vt:lpwstr/>
  </property>
  <property fmtid="{D5CDD505-2E9C-101B-9397-08002B2CF9AE}" pid="8" name="_full-control">
    <vt:lpwstr/>
  </property>
  <property fmtid="{D5CDD505-2E9C-101B-9397-08002B2CF9AE}" pid="9" name="sflag">
    <vt:lpwstr>1598664493</vt:lpwstr>
  </property>
</Properties>
</file>