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11" r:id="rId3"/>
    <p:sldId id="440" r:id="rId4"/>
    <p:sldId id="448" r:id="rId5"/>
    <p:sldId id="451" r:id="rId6"/>
    <p:sldId id="450" r:id="rId7"/>
    <p:sldId id="461" r:id="rId8"/>
    <p:sldId id="462" r:id="rId9"/>
    <p:sldId id="463" r:id="rId10"/>
    <p:sldId id="467" r:id="rId11"/>
    <p:sldId id="468" r:id="rId12"/>
    <p:sldId id="464" r:id="rId13"/>
    <p:sldId id="444" r:id="rId14"/>
    <p:sldId id="466" r:id="rId15"/>
    <p:sldId id="445" r:id="rId16"/>
    <p:sldId id="446" r:id="rId17"/>
    <p:sldId id="465" r:id="rId18"/>
    <p:sldId id="469"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2051" autoAdjust="0"/>
  </p:normalViewPr>
  <p:slideViewPr>
    <p:cSldViewPr>
      <p:cViewPr varScale="1">
        <p:scale>
          <a:sx n="116" d="100"/>
          <a:sy n="116" d="100"/>
        </p:scale>
        <p:origin x="133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176330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00458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993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June, 2020</a:t>
            </a:r>
            <a:endParaRPr lang="en-GB" altLang="ko-KR"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June</a:t>
            </a:r>
            <a:r>
              <a:rPr lang="en-US" dirty="0" smtClean="0"/>
              <a:t>, </a:t>
            </a:r>
            <a:r>
              <a:rPr lang="en-US" altLang="ko-KR" dirty="0" smtClean="0"/>
              <a:t>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June, 2020</a:t>
            </a:r>
            <a:endParaRPr lang="en-GB" altLang="ko-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802.11-20/0909</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June, </a:t>
            </a:r>
            <a:r>
              <a:rPr lang="en-US" altLang="ko-KR" dirty="0"/>
              <a:t>2020</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Enhanced Non-STR MLD operation</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2020-06-10</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3347809945"/>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Insun</a:t>
                      </a:r>
                      <a:r>
                        <a:rPr lang="en-US" altLang="ko-KR" sz="1200" kern="1200" dirty="0" smtClean="0">
                          <a:solidFill>
                            <a:schemeClr val="tx1"/>
                          </a:solidFill>
                          <a:latin typeface="+mn-lt"/>
                          <a:ea typeface="Malgun Gothic"/>
                          <a:cs typeface="+mn-cs"/>
                        </a:rPr>
                        <a:t>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Taewon</a:t>
                      </a:r>
                      <a:r>
                        <a:rPr lang="en-US" altLang="ko-KR" sz="1200" kern="1200" baseline="0" dirty="0" smtClean="0">
                          <a:solidFill>
                            <a:schemeClr val="tx1"/>
                          </a:solidFill>
                          <a:latin typeface="+mn-lt"/>
                          <a:ea typeface="Malgun Gothic"/>
                          <a:cs typeface="+mn-cs"/>
                        </a:rPr>
                        <a:t> Song</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endParaRPr lang="ko-KR" altLang="en-US" sz="1200" b="0" dirty="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Namyeong</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200" b="0" kern="1200" dirty="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a:t>
            </a:r>
            <a:r>
              <a:rPr lang="en-US" altLang="ko-KR" dirty="0"/>
              <a:t>MLD operation </a:t>
            </a:r>
            <a:r>
              <a:rPr lang="en-US" altLang="ko-KR" dirty="0" smtClean="0"/>
              <a:t>(5/7)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Example (2/3)</a:t>
            </a:r>
          </a:p>
          <a:p>
            <a:pPr lvl="1">
              <a:buFont typeface="Arial" panose="020B0604020202020204" pitchFamily="34" charset="0"/>
              <a:buChar char="•"/>
            </a:pPr>
            <a:r>
              <a:rPr lang="en-US" altLang="ko-KR" sz="1600" dirty="0" smtClean="0"/>
              <a:t>Based on the information, an AP MLD decides the bandwidth of DL PPDU on link1 while the AP MLD receives UL PPDU on link 2</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cxnSp>
        <p:nvCxnSpPr>
          <p:cNvPr id="7" name="직선 연결선 6"/>
          <p:cNvCxnSpPr/>
          <p:nvPr/>
        </p:nvCxnSpPr>
        <p:spPr bwMode="auto">
          <a:xfrm>
            <a:off x="1547664" y="4124690"/>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p:cNvCxnSpPr/>
          <p:nvPr/>
        </p:nvCxnSpPr>
        <p:spPr bwMode="auto">
          <a:xfrm>
            <a:off x="1510789" y="4853482"/>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1162608" y="3832302"/>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1</a:t>
            </a:r>
            <a:endParaRPr kumimoji="1" lang="ko-KR" altLang="en-US" sz="1300" b="1" dirty="0" err="1" smtClean="0">
              <a:solidFill>
                <a:srgbClr val="000000"/>
              </a:solidFill>
              <a:latin typeface="Arial" pitchFamily="34" charset="0"/>
              <a:ea typeface="돋움" pitchFamily="50" charset="-127"/>
            </a:endParaRPr>
          </a:p>
        </p:txBody>
      </p:sp>
      <p:sp>
        <p:nvSpPr>
          <p:cNvPr id="10" name="TextBox 9"/>
          <p:cNvSpPr txBox="1"/>
          <p:nvPr/>
        </p:nvSpPr>
        <p:spPr>
          <a:xfrm>
            <a:off x="1119070" y="4124690"/>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1</a:t>
            </a:r>
            <a:endParaRPr kumimoji="1" lang="ko-KR" altLang="en-US" sz="1300" b="1" dirty="0" err="1" smtClean="0">
              <a:solidFill>
                <a:srgbClr val="000000"/>
              </a:solidFill>
              <a:latin typeface="Arial" pitchFamily="34" charset="0"/>
              <a:ea typeface="돋움" pitchFamily="50" charset="-127"/>
            </a:endParaRPr>
          </a:p>
        </p:txBody>
      </p:sp>
      <p:sp>
        <p:nvSpPr>
          <p:cNvPr id="11" name="TextBox 10"/>
          <p:cNvSpPr txBox="1"/>
          <p:nvPr/>
        </p:nvSpPr>
        <p:spPr>
          <a:xfrm>
            <a:off x="1149747" y="4597295"/>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2</a:t>
            </a:r>
            <a:endParaRPr kumimoji="1" lang="ko-KR" altLang="en-US" sz="1300" b="1" dirty="0" err="1" smtClean="0">
              <a:solidFill>
                <a:srgbClr val="000000"/>
              </a:solidFill>
              <a:latin typeface="Arial" pitchFamily="34" charset="0"/>
              <a:ea typeface="돋움" pitchFamily="50" charset="-127"/>
            </a:endParaRPr>
          </a:p>
        </p:txBody>
      </p:sp>
      <p:sp>
        <p:nvSpPr>
          <p:cNvPr id="12" name="TextBox 11"/>
          <p:cNvSpPr txBox="1"/>
          <p:nvPr/>
        </p:nvSpPr>
        <p:spPr>
          <a:xfrm>
            <a:off x="1106209" y="4889683"/>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2</a:t>
            </a:r>
            <a:endParaRPr kumimoji="1" lang="ko-KR" altLang="en-US" sz="1300" b="1" dirty="0" err="1" smtClean="0">
              <a:solidFill>
                <a:srgbClr val="000000"/>
              </a:solidFill>
              <a:latin typeface="Arial" pitchFamily="34" charset="0"/>
              <a:ea typeface="돋움" pitchFamily="50" charset="-127"/>
            </a:endParaRPr>
          </a:p>
        </p:txBody>
      </p:sp>
      <p:sp>
        <p:nvSpPr>
          <p:cNvPr id="13" name="직사각형 12"/>
          <p:cNvSpPr/>
          <p:nvPr/>
        </p:nvSpPr>
        <p:spPr>
          <a:xfrm>
            <a:off x="4907024" y="3692642"/>
            <a:ext cx="3337384"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DL frame (AP1 -&gt; STA1, 20MHz BW)</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4" name="TextBox 13"/>
          <p:cNvSpPr txBox="1"/>
          <p:nvPr/>
        </p:nvSpPr>
        <p:spPr>
          <a:xfrm>
            <a:off x="667045" y="3103923"/>
            <a:ext cx="889987"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STR 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AP 1, AP2</a:t>
            </a:r>
            <a:endParaRPr kumimoji="1" lang="ko-KR" altLang="en-US" sz="900" b="1" dirty="0" err="1" smtClean="0">
              <a:solidFill>
                <a:srgbClr val="000000"/>
              </a:solidFill>
              <a:latin typeface="Arial" pitchFamily="34" charset="0"/>
              <a:ea typeface="돋움" pitchFamily="50" charset="-127"/>
            </a:endParaRPr>
          </a:p>
        </p:txBody>
      </p:sp>
      <p:sp>
        <p:nvSpPr>
          <p:cNvPr id="15" name="TextBox 14"/>
          <p:cNvSpPr txBox="1"/>
          <p:nvPr/>
        </p:nvSpPr>
        <p:spPr>
          <a:xfrm>
            <a:off x="417596" y="3507883"/>
            <a:ext cx="1402948"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Non-STR non-AP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STA 1, STA 2</a:t>
            </a:r>
            <a:endParaRPr kumimoji="1" lang="ko-KR" altLang="en-US" sz="900" b="1" dirty="0" err="1" smtClean="0">
              <a:solidFill>
                <a:srgbClr val="000000"/>
              </a:solidFill>
              <a:latin typeface="Arial" pitchFamily="34" charset="0"/>
              <a:ea typeface="돋움" pitchFamily="50" charset="-127"/>
            </a:endParaRPr>
          </a:p>
        </p:txBody>
      </p:sp>
      <p:sp>
        <p:nvSpPr>
          <p:cNvPr id="16" name="직사각형 15"/>
          <p:cNvSpPr/>
          <p:nvPr/>
        </p:nvSpPr>
        <p:spPr>
          <a:xfrm>
            <a:off x="4644008" y="4849179"/>
            <a:ext cx="3420380"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UL frame (STA2 -&gt; AP2, 20MHz</a:t>
            </a:r>
            <a:r>
              <a:rPr kumimoji="0" lang="en-US" altLang="ko-KR" sz="1200" b="0" i="0" u="none" strike="noStrike" cap="none" normalizeH="0" dirty="0" smtClean="0">
                <a:ln>
                  <a:noFill/>
                </a:ln>
                <a:solidFill>
                  <a:schemeClr val="tx1"/>
                </a:solidFill>
                <a:effectLst/>
                <a:latin typeface="Times New Roman" pitchFamily="16" charset="0"/>
                <a:ea typeface="MS Gothic" charset="-128"/>
              </a:rPr>
              <a:t> BW)</a:t>
            </a:r>
            <a:endParaRPr kumimoji="0" lang="ko-KR"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 name="TextBox 17"/>
          <p:cNvSpPr txBox="1"/>
          <p:nvPr/>
        </p:nvSpPr>
        <p:spPr>
          <a:xfrm>
            <a:off x="6833444" y="4309263"/>
            <a:ext cx="141096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No Interference</a:t>
            </a:r>
            <a:endParaRPr kumimoji="1" lang="ko-KR" altLang="en-US" sz="1300" b="1" dirty="0" err="1" smtClean="0">
              <a:solidFill>
                <a:srgbClr val="000000"/>
              </a:solidFill>
              <a:latin typeface="Arial" pitchFamily="34" charset="0"/>
              <a:ea typeface="돋움" pitchFamily="50" charset="-127"/>
            </a:endParaRPr>
          </a:p>
        </p:txBody>
      </p:sp>
      <p:sp>
        <p:nvSpPr>
          <p:cNvPr id="22" name="직사각형 21"/>
          <p:cNvSpPr/>
          <p:nvPr/>
        </p:nvSpPr>
        <p:spPr>
          <a:xfrm>
            <a:off x="1950785" y="4849126"/>
            <a:ext cx="1438377" cy="64371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algn="ctr"/>
            <a:r>
              <a:rPr lang="en-US" altLang="ko-KR" sz="1200" dirty="0">
                <a:solidFill>
                  <a:schemeClr val="tx1"/>
                </a:solidFill>
              </a:rPr>
              <a:t>ML Setup REQ</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(TX power = X </a:t>
            </a:r>
            <a:r>
              <a:rPr lang="en-US" altLang="ko-KR" sz="1200" dirty="0" err="1" smtClean="0">
                <a:solidFill>
                  <a:schemeClr val="tx1"/>
                </a:solidFill>
              </a:rPr>
              <a:t>dBm</a:t>
            </a:r>
            <a:r>
              <a:rPr lang="en-US" altLang="ko-KR" sz="1200" dirty="0" smtClean="0">
                <a:solidFill>
                  <a:schemeClr val="tx1"/>
                </a:solidFill>
              </a:rPr>
              <a:t>, BWs= (20MHz, 20MHz) )</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27" name="직선 화살표 연결선 26"/>
          <p:cNvCxnSpPr/>
          <p:nvPr/>
        </p:nvCxnSpPr>
        <p:spPr bwMode="auto">
          <a:xfrm flipV="1">
            <a:off x="6845746" y="4124690"/>
            <a:ext cx="5494" cy="7244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820943" y="5658893"/>
            <a:ext cx="1149674" cy="2308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X= max TX Power</a:t>
            </a:r>
          </a:p>
        </p:txBody>
      </p:sp>
      <p:sp>
        <p:nvSpPr>
          <p:cNvPr id="21" name="직사각형 20"/>
          <p:cNvSpPr/>
          <p:nvPr/>
        </p:nvSpPr>
        <p:spPr>
          <a:xfrm>
            <a:off x="3511893" y="4421888"/>
            <a:ext cx="822798" cy="432101"/>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ML Setup RSP</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184299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a:t>
            </a:r>
            <a:r>
              <a:rPr lang="en-US" altLang="ko-KR" dirty="0"/>
              <a:t>MLD operation </a:t>
            </a:r>
            <a:r>
              <a:rPr lang="en-US" altLang="ko-KR" dirty="0" smtClean="0"/>
              <a:t>(6/7)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Example (3/3)</a:t>
            </a:r>
          </a:p>
          <a:p>
            <a:pPr lvl="1">
              <a:buFont typeface="Arial" panose="020B0604020202020204" pitchFamily="34" charset="0"/>
              <a:buChar char="•"/>
            </a:pPr>
            <a:r>
              <a:rPr lang="en-US" altLang="ko-KR" sz="1600" dirty="0" smtClean="0"/>
              <a:t>STA can include the reduced TX power in UL frame</a:t>
            </a:r>
          </a:p>
          <a:p>
            <a:pPr lvl="1">
              <a:buFont typeface="Arial" panose="020B0604020202020204" pitchFamily="34" charset="0"/>
              <a:buChar char="•"/>
            </a:pPr>
            <a:r>
              <a:rPr lang="en-US" altLang="ko-KR" sz="1600" dirty="0" smtClean="0"/>
              <a:t>Based on the information, an AP MLD decides the bandwidth of DL PPDU on link1 while the AP MLD receives UL PPDU on link 2</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cxnSp>
        <p:nvCxnSpPr>
          <p:cNvPr id="7" name="직선 연결선 6"/>
          <p:cNvCxnSpPr/>
          <p:nvPr/>
        </p:nvCxnSpPr>
        <p:spPr bwMode="auto">
          <a:xfrm>
            <a:off x="1547664" y="4124690"/>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p:cNvCxnSpPr/>
          <p:nvPr/>
        </p:nvCxnSpPr>
        <p:spPr bwMode="auto">
          <a:xfrm>
            <a:off x="1510789" y="4853482"/>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1162608" y="3832302"/>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1</a:t>
            </a:r>
            <a:endParaRPr kumimoji="1" lang="ko-KR" altLang="en-US" sz="1300" b="1" dirty="0" err="1" smtClean="0">
              <a:solidFill>
                <a:srgbClr val="000000"/>
              </a:solidFill>
              <a:latin typeface="Arial" pitchFamily="34" charset="0"/>
              <a:ea typeface="돋움" pitchFamily="50" charset="-127"/>
            </a:endParaRPr>
          </a:p>
        </p:txBody>
      </p:sp>
      <p:sp>
        <p:nvSpPr>
          <p:cNvPr id="10" name="TextBox 9"/>
          <p:cNvSpPr txBox="1"/>
          <p:nvPr/>
        </p:nvSpPr>
        <p:spPr>
          <a:xfrm>
            <a:off x="1119070" y="4124690"/>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1</a:t>
            </a:r>
            <a:endParaRPr kumimoji="1" lang="ko-KR" altLang="en-US" sz="1300" b="1" dirty="0" err="1" smtClean="0">
              <a:solidFill>
                <a:srgbClr val="000000"/>
              </a:solidFill>
              <a:latin typeface="Arial" pitchFamily="34" charset="0"/>
              <a:ea typeface="돋움" pitchFamily="50" charset="-127"/>
            </a:endParaRPr>
          </a:p>
        </p:txBody>
      </p:sp>
      <p:sp>
        <p:nvSpPr>
          <p:cNvPr id="11" name="TextBox 10"/>
          <p:cNvSpPr txBox="1"/>
          <p:nvPr/>
        </p:nvSpPr>
        <p:spPr>
          <a:xfrm>
            <a:off x="1149747" y="4597295"/>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2</a:t>
            </a:r>
            <a:endParaRPr kumimoji="1" lang="ko-KR" altLang="en-US" sz="1300" b="1" dirty="0" err="1" smtClean="0">
              <a:solidFill>
                <a:srgbClr val="000000"/>
              </a:solidFill>
              <a:latin typeface="Arial" pitchFamily="34" charset="0"/>
              <a:ea typeface="돋움" pitchFamily="50" charset="-127"/>
            </a:endParaRPr>
          </a:p>
        </p:txBody>
      </p:sp>
      <p:sp>
        <p:nvSpPr>
          <p:cNvPr id="12" name="TextBox 11"/>
          <p:cNvSpPr txBox="1"/>
          <p:nvPr/>
        </p:nvSpPr>
        <p:spPr>
          <a:xfrm>
            <a:off x="1106209" y="4889683"/>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2</a:t>
            </a:r>
            <a:endParaRPr kumimoji="1" lang="ko-KR" altLang="en-US" sz="1300" b="1" dirty="0" err="1" smtClean="0">
              <a:solidFill>
                <a:srgbClr val="000000"/>
              </a:solidFill>
              <a:latin typeface="Arial" pitchFamily="34" charset="0"/>
              <a:ea typeface="돋움" pitchFamily="50" charset="-127"/>
            </a:endParaRPr>
          </a:p>
        </p:txBody>
      </p:sp>
      <p:sp>
        <p:nvSpPr>
          <p:cNvPr id="13" name="직사각형 12"/>
          <p:cNvSpPr/>
          <p:nvPr/>
        </p:nvSpPr>
        <p:spPr>
          <a:xfrm>
            <a:off x="4763008" y="3692642"/>
            <a:ext cx="3337384"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DL frame (AP1 -&gt; STA1, 20MHz BW)</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4" name="TextBox 13"/>
          <p:cNvSpPr txBox="1"/>
          <p:nvPr/>
        </p:nvSpPr>
        <p:spPr>
          <a:xfrm>
            <a:off x="667045" y="3103923"/>
            <a:ext cx="889987"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STR 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AP 1, AP2</a:t>
            </a:r>
            <a:endParaRPr kumimoji="1" lang="ko-KR" altLang="en-US" sz="900" b="1" dirty="0" err="1" smtClean="0">
              <a:solidFill>
                <a:srgbClr val="000000"/>
              </a:solidFill>
              <a:latin typeface="Arial" pitchFamily="34" charset="0"/>
              <a:ea typeface="돋움" pitchFamily="50" charset="-127"/>
            </a:endParaRPr>
          </a:p>
        </p:txBody>
      </p:sp>
      <p:sp>
        <p:nvSpPr>
          <p:cNvPr id="15" name="TextBox 14"/>
          <p:cNvSpPr txBox="1"/>
          <p:nvPr/>
        </p:nvSpPr>
        <p:spPr>
          <a:xfrm>
            <a:off x="417596" y="3507883"/>
            <a:ext cx="1402948"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Non-STR non-AP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STA 1, STA 2</a:t>
            </a:r>
            <a:endParaRPr kumimoji="1" lang="ko-KR" altLang="en-US" sz="900" b="1" dirty="0" err="1" smtClean="0">
              <a:solidFill>
                <a:srgbClr val="000000"/>
              </a:solidFill>
              <a:latin typeface="Arial" pitchFamily="34" charset="0"/>
              <a:ea typeface="돋움" pitchFamily="50" charset="-127"/>
            </a:endParaRPr>
          </a:p>
        </p:txBody>
      </p:sp>
      <p:sp>
        <p:nvSpPr>
          <p:cNvPr id="16" name="직사각형 15"/>
          <p:cNvSpPr/>
          <p:nvPr/>
        </p:nvSpPr>
        <p:spPr>
          <a:xfrm>
            <a:off x="4499992" y="4849179"/>
            <a:ext cx="3420380"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UL frame (TX PW= </a:t>
            </a:r>
            <a:r>
              <a:rPr kumimoji="0" lang="en-US" altLang="ko-KR" sz="1200" b="0" i="0" u="none" strike="noStrike" cap="none" normalizeH="0" baseline="0" dirty="0" err="1" smtClean="0">
                <a:ln>
                  <a:noFill/>
                </a:ln>
                <a:solidFill>
                  <a:srgbClr val="FF0000"/>
                </a:solidFill>
                <a:effectLst/>
                <a:latin typeface="Times New Roman" pitchFamily="16" charset="0"/>
                <a:ea typeface="MS Gothic" charset="-128"/>
              </a:rPr>
              <a:t>YdBm</a:t>
            </a: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a:t>
            </a:r>
            <a:r>
              <a:rPr kumimoji="0" lang="en-US" altLang="ko-KR" sz="1200" b="0" i="0" u="none" strike="noStrike" cap="none" normalizeH="0" dirty="0" smtClean="0">
                <a:ln>
                  <a:noFill/>
                </a:ln>
                <a:solidFill>
                  <a:schemeClr val="tx1"/>
                </a:solidFill>
                <a:effectLst/>
                <a:latin typeface="Times New Roman" pitchFamily="16" charset="0"/>
                <a:ea typeface="MS Gothic" charset="-128"/>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STA2 -&gt; AP2, 20MHz</a:t>
            </a:r>
            <a:r>
              <a:rPr kumimoji="0" lang="en-US" altLang="ko-KR" sz="1200" b="0" i="0" u="none" strike="noStrike" cap="none" normalizeH="0" dirty="0" smtClean="0">
                <a:ln>
                  <a:noFill/>
                </a:ln>
                <a:solidFill>
                  <a:schemeClr val="tx1"/>
                </a:solidFill>
                <a:effectLst/>
                <a:latin typeface="Times New Roman" pitchFamily="16" charset="0"/>
                <a:ea typeface="MS Gothic" charset="-128"/>
              </a:rPr>
              <a:t> BW)</a:t>
            </a:r>
            <a:endParaRPr kumimoji="0" lang="ko-KR"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 name="TextBox 17"/>
          <p:cNvSpPr txBox="1"/>
          <p:nvPr/>
        </p:nvSpPr>
        <p:spPr>
          <a:xfrm>
            <a:off x="6689428" y="4309263"/>
            <a:ext cx="141096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No Interference</a:t>
            </a:r>
            <a:endParaRPr kumimoji="1" lang="ko-KR" altLang="en-US" sz="1300" b="1" dirty="0" err="1" smtClean="0">
              <a:solidFill>
                <a:srgbClr val="000000"/>
              </a:solidFill>
              <a:latin typeface="Arial" pitchFamily="34" charset="0"/>
              <a:ea typeface="돋움" pitchFamily="50" charset="-127"/>
            </a:endParaRPr>
          </a:p>
        </p:txBody>
      </p:sp>
      <p:cxnSp>
        <p:nvCxnSpPr>
          <p:cNvPr id="27" name="직선 화살표 연결선 26"/>
          <p:cNvCxnSpPr/>
          <p:nvPr/>
        </p:nvCxnSpPr>
        <p:spPr bwMode="auto">
          <a:xfrm flipV="1">
            <a:off x="6701730" y="4124690"/>
            <a:ext cx="5494" cy="7244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1776059" y="5658893"/>
            <a:ext cx="1239442"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Y </a:t>
            </a:r>
            <a:r>
              <a:rPr kumimoji="1" lang="en-US" altLang="ko-KR" sz="900" b="1" dirty="0" err="1" smtClean="0">
                <a:solidFill>
                  <a:srgbClr val="000000"/>
                </a:solidFill>
                <a:latin typeface="Arial" pitchFamily="34" charset="0"/>
                <a:ea typeface="돋움" pitchFamily="50" charset="-127"/>
              </a:rPr>
              <a:t>dBm</a:t>
            </a:r>
            <a:r>
              <a:rPr kumimoji="1" lang="en-US" altLang="ko-KR" sz="900" b="1" dirty="0" smtClean="0">
                <a:solidFill>
                  <a:srgbClr val="000000"/>
                </a:solidFill>
                <a:latin typeface="Arial" pitchFamily="34" charset="0"/>
                <a:ea typeface="돋움" pitchFamily="50" charset="-127"/>
              </a:rPr>
              <a:t>= X – 20dBm</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X= max TX Power</a:t>
            </a:r>
          </a:p>
        </p:txBody>
      </p:sp>
      <p:sp>
        <p:nvSpPr>
          <p:cNvPr id="24" name="직사각형 23"/>
          <p:cNvSpPr/>
          <p:nvPr/>
        </p:nvSpPr>
        <p:spPr>
          <a:xfrm>
            <a:off x="1950785" y="4849126"/>
            <a:ext cx="1438377" cy="64371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algn="ctr"/>
            <a:r>
              <a:rPr lang="en-US" altLang="ko-KR" sz="1200" dirty="0">
                <a:solidFill>
                  <a:schemeClr val="tx1"/>
                </a:solidFill>
              </a:rPr>
              <a:t>ML Setup REQ</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(TX power = X </a:t>
            </a:r>
            <a:r>
              <a:rPr lang="en-US" altLang="ko-KR" sz="1200" dirty="0" err="1" smtClean="0">
                <a:solidFill>
                  <a:schemeClr val="tx1"/>
                </a:solidFill>
              </a:rPr>
              <a:t>dBm</a:t>
            </a:r>
            <a:r>
              <a:rPr lang="en-US" altLang="ko-KR" sz="1200" dirty="0" smtClean="0">
                <a:solidFill>
                  <a:schemeClr val="tx1"/>
                </a:solidFill>
              </a:rPr>
              <a:t>, BWs= (20MHz, 20MHz) )</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25" name="직사각형 24"/>
          <p:cNvSpPr/>
          <p:nvPr/>
        </p:nvSpPr>
        <p:spPr>
          <a:xfrm>
            <a:off x="3511893" y="4421888"/>
            <a:ext cx="822798" cy="432101"/>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ML Setup RSP</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427480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a:t>
            </a:r>
            <a:r>
              <a:rPr lang="en-US" altLang="ko-KR" dirty="0"/>
              <a:t>MLD operation </a:t>
            </a:r>
            <a:r>
              <a:rPr lang="en-US" altLang="ko-KR" dirty="0" smtClean="0"/>
              <a:t>(7/7)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If the STA does not inform AP of the recommended power information, the AP can not know whether TB PPDU can</a:t>
            </a:r>
            <a:r>
              <a:rPr lang="ko-KR" altLang="en-US" sz="1800" smtClean="0"/>
              <a:t> </a:t>
            </a:r>
            <a:r>
              <a:rPr lang="en-US" altLang="ko-KR" sz="1800" dirty="0" smtClean="0"/>
              <a:t>interfere with the DL TX sent on other link or not</a:t>
            </a:r>
          </a:p>
          <a:p>
            <a:pPr>
              <a:buFont typeface="Arial" panose="020B0604020202020204" pitchFamily="34" charset="0"/>
              <a:buChar char="•"/>
            </a:pPr>
            <a:r>
              <a:rPr lang="en-US" altLang="ko-KR" sz="1800" dirty="0" smtClean="0"/>
              <a:t>So, AP will not trigger the STA for UL TB PPDU simply </a:t>
            </a:r>
            <a:r>
              <a:rPr lang="en-US" altLang="ko-KR" sz="1800" dirty="0" smtClean="0">
                <a:sym typeface="Wingdings" panose="05000000000000000000" pitchFamily="2" charset="2"/>
              </a:rPr>
              <a:t> Same as basic non-STR operation</a:t>
            </a:r>
            <a:endParaRPr lang="en-US" altLang="ko-KR" sz="1800" dirty="0" smtClean="0"/>
          </a:p>
          <a:p>
            <a:pPr>
              <a:buFont typeface="Arial" panose="020B0604020202020204" pitchFamily="34" charset="0"/>
              <a:buChar char="•"/>
            </a:pPr>
            <a:r>
              <a:rPr lang="en-US" altLang="ko-KR" sz="1800" dirty="0" smtClean="0"/>
              <a:t>That is, if the non-STR STA MLD wants to have more UL TX opportunities, the STA MLD will inform AP MLD of the STA’s TX power info and BW combination info for STR </a:t>
            </a:r>
          </a:p>
          <a:p>
            <a:pPr>
              <a:buFont typeface="Arial" panose="020B0604020202020204" pitchFamily="34" charset="0"/>
              <a:buChar char="•"/>
            </a:pPr>
            <a:r>
              <a:rPr lang="en-US" altLang="ko-KR" sz="1800" dirty="0" smtClean="0"/>
              <a:t>AP MLD can send DL frame to non-STR non-AP MLD on one link while the AP MLD receives UL frame from the non-AP MLD on the other link</a:t>
            </a:r>
          </a:p>
          <a:p>
            <a:pPr>
              <a:buFont typeface="Arial" panose="020B0604020202020204" pitchFamily="34" charset="0"/>
              <a:buChar char="•"/>
            </a:pPr>
            <a:endParaRPr lang="en-US" altLang="ko-KR" sz="1800" i="1" dirty="0" smtClean="0">
              <a:solidFill>
                <a:srgbClr val="FF0000"/>
              </a:solidFill>
            </a:endParaRPr>
          </a:p>
          <a:p>
            <a:pPr>
              <a:buFont typeface="Arial" panose="020B0604020202020204" pitchFamily="34" charset="0"/>
              <a:buChar char="•"/>
            </a:pPr>
            <a:r>
              <a:rPr lang="en-US" altLang="ko-KR" sz="1800" i="1" dirty="0" smtClean="0">
                <a:solidFill>
                  <a:srgbClr val="FF0000"/>
                </a:solidFill>
              </a:rPr>
              <a:t>The more DL/UL TX opportunities of non-STR non-AP STA, the better latency as well as better throughput of non-STR STA MLD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Tree>
    <p:extLst>
      <p:ext uri="{BB962C8B-B14F-4D97-AF65-F5344CB8AC3E}">
        <p14:creationId xmlns:p14="http://schemas.microsoft.com/office/powerpoint/2010/main" val="3835921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Generally non-STR operation has lower performance than STR operation</a:t>
            </a:r>
          </a:p>
          <a:p>
            <a:pPr>
              <a:buFont typeface="Arial" panose="020B0604020202020204" pitchFamily="34" charset="0"/>
              <a:buChar char="•"/>
            </a:pPr>
            <a:r>
              <a:rPr lang="en-US" altLang="ko-KR" sz="2000" dirty="0" smtClean="0"/>
              <a:t>We can improve the performance of non-STR operation through the following simple mechanism</a:t>
            </a:r>
          </a:p>
          <a:p>
            <a:pPr lvl="1">
              <a:buFont typeface="Arial" panose="020B0604020202020204" pitchFamily="34" charset="0"/>
              <a:buChar char="•"/>
            </a:pPr>
            <a:r>
              <a:rPr lang="en-US" altLang="ko-KR" sz="1800" dirty="0" smtClean="0"/>
              <a:t>Non-STR STA MLD informs AP MLD of the recommended STA’s TX power info and BWs combination info(of two links) for STR operation </a:t>
            </a:r>
          </a:p>
          <a:p>
            <a:pPr lvl="1">
              <a:buFont typeface="Arial" panose="020B0604020202020204" pitchFamily="34" charset="0"/>
              <a:buChar char="•"/>
            </a:pPr>
            <a:r>
              <a:rPr lang="en-US" altLang="ko-KR" sz="1800" dirty="0" smtClean="0"/>
              <a:t>Based on the </a:t>
            </a:r>
            <a:r>
              <a:rPr lang="en-US" altLang="ko-KR" sz="1800" dirty="0"/>
              <a:t>received information for the STR operation, </a:t>
            </a:r>
            <a:endParaRPr lang="en-US" altLang="ko-KR" sz="1800" dirty="0" smtClean="0"/>
          </a:p>
          <a:p>
            <a:pPr lvl="2">
              <a:buFont typeface="Arial" panose="020B0604020202020204" pitchFamily="34" charset="0"/>
              <a:buChar char="•"/>
            </a:pPr>
            <a:r>
              <a:rPr lang="en-US" altLang="ko-KR" sz="1600" dirty="0" smtClean="0"/>
              <a:t>AP MLD can trigger a STA of non-STR non-AP MLD while the AP </a:t>
            </a:r>
            <a:r>
              <a:rPr lang="en-US" altLang="ko-KR" sz="1600" dirty="0"/>
              <a:t>transmits DL frame to another STA of the STA </a:t>
            </a:r>
            <a:r>
              <a:rPr lang="en-US" altLang="ko-KR" sz="1600" dirty="0" smtClean="0"/>
              <a:t>MLD</a:t>
            </a:r>
          </a:p>
          <a:p>
            <a:pPr lvl="2">
              <a:buFont typeface="Arial" panose="020B0604020202020204" pitchFamily="34" charset="0"/>
              <a:buChar char="•"/>
            </a:pPr>
            <a:r>
              <a:rPr lang="en-US" altLang="ko-KR" sz="1600" dirty="0"/>
              <a:t>AP MLD </a:t>
            </a:r>
            <a:r>
              <a:rPr lang="en-US" altLang="ko-KR" sz="1600" dirty="0" smtClean="0"/>
              <a:t>can send </a:t>
            </a:r>
            <a:r>
              <a:rPr lang="en-US" altLang="ko-KR" sz="1600" dirty="0"/>
              <a:t>DL frame to non-STR non-AP MLD on one link while the AP MLD receives UL frame from the non-AP MLD on the other </a:t>
            </a:r>
            <a:r>
              <a:rPr lang="en-US" altLang="ko-KR" sz="1600" dirty="0" smtClean="0"/>
              <a:t>link</a:t>
            </a:r>
            <a:endParaRPr lang="en-US" altLang="ko-KR" sz="1600" dirty="0"/>
          </a:p>
          <a:p>
            <a:pPr>
              <a:buFont typeface="Arial" panose="020B0604020202020204" pitchFamily="34" charset="0"/>
              <a:buChar char="•"/>
            </a:pPr>
            <a:r>
              <a:rPr lang="en-US" altLang="ko-KR" sz="2000" dirty="0" smtClean="0"/>
              <a:t>By this operation, non-STR STA MLDs have more UL TX opportunities so that the latency and throughput of the MLDs will be enhanced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Tree>
    <p:extLst>
      <p:ext uri="{BB962C8B-B14F-4D97-AF65-F5344CB8AC3E}">
        <p14:creationId xmlns:p14="http://schemas.microsoft.com/office/powerpoint/2010/main" val="2227737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the following?</a:t>
            </a:r>
          </a:p>
          <a:p>
            <a:pPr lvl="1">
              <a:buFont typeface="Arial" panose="020B0604020202020204" pitchFamily="34" charset="0"/>
              <a:buChar char="•"/>
            </a:pPr>
            <a:r>
              <a:rPr lang="en-US" altLang="ko-KR" dirty="0"/>
              <a:t>Non-AP MLD can inform its AP MLD of STR/non-STR capability for each pair of links</a:t>
            </a:r>
          </a:p>
          <a:p>
            <a:pPr lvl="2">
              <a:buFont typeface="Arial" panose="020B0604020202020204" pitchFamily="34" charset="0"/>
              <a:buChar char="•"/>
            </a:pPr>
            <a:r>
              <a:rPr lang="en-US" altLang="ko-KR" dirty="0"/>
              <a:t>STR/non-STR </a:t>
            </a:r>
            <a:r>
              <a:rPr lang="en-US" altLang="ko-KR" dirty="0" smtClean="0"/>
              <a:t>capability: </a:t>
            </a:r>
            <a:r>
              <a:rPr lang="en-US" altLang="ko-KR" dirty="0"/>
              <a:t>information for indicating whether a pair of links is STR capable or not (i.e., non-STR) based on the maximum operating bandwidth and the maximum STA’s TX power</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June, 2020</a:t>
            </a:r>
            <a:endParaRPr lang="en-GB" altLang="ko-KR" dirty="0"/>
          </a:p>
        </p:txBody>
      </p:sp>
    </p:spTree>
    <p:extLst>
      <p:ext uri="{BB962C8B-B14F-4D97-AF65-F5344CB8AC3E}">
        <p14:creationId xmlns:p14="http://schemas.microsoft.com/office/powerpoint/2010/main" val="2103577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the following?</a:t>
            </a:r>
          </a:p>
          <a:p>
            <a:pPr lvl="1">
              <a:buFont typeface="Arial" panose="020B0604020202020204" pitchFamily="34" charset="0"/>
              <a:buChar char="•"/>
            </a:pPr>
            <a:r>
              <a:rPr lang="en-US" altLang="ko-KR" dirty="0" smtClean="0"/>
              <a:t>Non-STR non-AP MLD can transmit to AP MLD the information for enabling the STR operation of the non-AP MLD during the multi-link setup</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June, 2020</a:t>
            </a:r>
            <a:endParaRPr lang="en-GB" altLang="ko-KR" dirty="0"/>
          </a:p>
        </p:txBody>
      </p:sp>
    </p:spTree>
    <p:extLst>
      <p:ext uri="{BB962C8B-B14F-4D97-AF65-F5344CB8AC3E}">
        <p14:creationId xmlns:p14="http://schemas.microsoft.com/office/powerpoint/2010/main" val="691502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the following?</a:t>
            </a:r>
          </a:p>
          <a:p>
            <a:pPr lvl="1">
              <a:buFont typeface="Arial" panose="020B0604020202020204" pitchFamily="34" charset="0"/>
              <a:buChar char="•"/>
            </a:pPr>
            <a:r>
              <a:rPr lang="en-US" altLang="ko-KR" dirty="0" smtClean="0"/>
              <a:t>Non-STR non-AP MLD can provide AP MLD with the STA’s TX power and the corresponding bandwidth combinations information for STR operation</a:t>
            </a:r>
          </a:p>
          <a:p>
            <a:pPr lvl="1">
              <a:buFont typeface="Arial" panose="020B0604020202020204" pitchFamily="34" charset="0"/>
              <a:buChar char="•"/>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June, 2020</a:t>
            </a:r>
            <a:endParaRPr lang="en-GB" altLang="ko-KR" dirty="0"/>
          </a:p>
        </p:txBody>
      </p:sp>
    </p:spTree>
    <p:extLst>
      <p:ext uri="{BB962C8B-B14F-4D97-AF65-F5344CB8AC3E}">
        <p14:creationId xmlns:p14="http://schemas.microsoft.com/office/powerpoint/2010/main" val="2207247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the following?</a:t>
            </a:r>
          </a:p>
          <a:p>
            <a:pPr lvl="1">
              <a:buFont typeface="Arial" panose="020B0604020202020204" pitchFamily="34" charset="0"/>
              <a:buChar char="•"/>
            </a:pPr>
            <a:r>
              <a:rPr lang="en-US" altLang="ko-KR" sz="1800" dirty="0" smtClean="0"/>
              <a:t>Upon receiving the STA’s </a:t>
            </a:r>
            <a:r>
              <a:rPr lang="en-US" altLang="ko-KR" sz="1800" dirty="0"/>
              <a:t>TX power and BWs </a:t>
            </a:r>
            <a:r>
              <a:rPr lang="en-US" altLang="ko-KR" sz="1800" dirty="0" smtClean="0"/>
              <a:t>Info for STR </a:t>
            </a:r>
            <a:r>
              <a:rPr lang="en-US" altLang="ko-KR" sz="1800" dirty="0"/>
              <a:t>operation</a:t>
            </a:r>
            <a:r>
              <a:rPr lang="en-US" altLang="ko-KR" sz="1800" dirty="0" smtClean="0"/>
              <a:t> from a non-STR non-AP MLD, the </a:t>
            </a:r>
            <a:r>
              <a:rPr lang="en-US" altLang="ko-KR" sz="1800" dirty="0"/>
              <a:t>AP MLD can trigger a STA </a:t>
            </a:r>
            <a:r>
              <a:rPr lang="en-US" altLang="ko-KR" sz="1800" dirty="0" smtClean="0"/>
              <a:t>of the non-AP </a:t>
            </a:r>
            <a:r>
              <a:rPr lang="en-US" altLang="ko-KR" sz="1800" dirty="0"/>
              <a:t>MLD </a:t>
            </a:r>
            <a:r>
              <a:rPr lang="en-US" altLang="ko-KR" sz="1800" dirty="0" smtClean="0"/>
              <a:t>while </a:t>
            </a:r>
            <a:r>
              <a:rPr lang="en-US" altLang="ko-KR" sz="1800" dirty="0"/>
              <a:t>the AP MLD transmits DL frame to the other STA </a:t>
            </a:r>
            <a:r>
              <a:rPr lang="en-US" altLang="ko-KR" sz="1800" dirty="0" smtClean="0"/>
              <a:t>of </a:t>
            </a:r>
            <a:r>
              <a:rPr lang="en-US" altLang="ko-KR" sz="1800" dirty="0"/>
              <a:t>the </a:t>
            </a:r>
            <a:r>
              <a:rPr lang="en-US" altLang="ko-KR" sz="1800" dirty="0" smtClean="0"/>
              <a:t>non-AP MLD</a:t>
            </a:r>
            <a:endParaRPr lang="en-US" altLang="ko-KR" sz="2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June, 2020</a:t>
            </a:r>
            <a:endParaRPr lang="en-GB" altLang="ko-KR" dirty="0"/>
          </a:p>
        </p:txBody>
      </p:sp>
    </p:spTree>
    <p:extLst>
      <p:ext uri="{BB962C8B-B14F-4D97-AF65-F5344CB8AC3E}">
        <p14:creationId xmlns:p14="http://schemas.microsoft.com/office/powerpoint/2010/main" val="1276063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the following?</a:t>
            </a:r>
          </a:p>
          <a:p>
            <a:pPr lvl="1">
              <a:buFont typeface="Arial" panose="020B0604020202020204" pitchFamily="34" charset="0"/>
              <a:buChar char="•"/>
            </a:pPr>
            <a:r>
              <a:rPr lang="en-US" altLang="ko-KR" sz="1800" dirty="0" smtClean="0"/>
              <a:t>When a non-STR non-AP MLD transmits an UL frame on a link, the MLD may reduce the TX power for the UL frame and may include the reduced TX power info in the UL frame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June, 2020</a:t>
            </a:r>
            <a:endParaRPr lang="en-GB" altLang="ko-KR" dirty="0"/>
          </a:p>
        </p:txBody>
      </p:sp>
    </p:spTree>
    <p:extLst>
      <p:ext uri="{BB962C8B-B14F-4D97-AF65-F5344CB8AC3E}">
        <p14:creationId xmlns:p14="http://schemas.microsoft.com/office/powerpoint/2010/main" val="1441937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Non-STR MLD operations (1/2)</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We agreed with the concept of non-STR non-AP MLD in SFD[1]</a:t>
            </a:r>
          </a:p>
          <a:p>
            <a:pPr>
              <a:buFont typeface="Arial" panose="020B0604020202020204" pitchFamily="34" charset="0"/>
              <a:buChar char="•"/>
            </a:pPr>
            <a:r>
              <a:rPr lang="en-US" altLang="ko-KR" sz="1800" dirty="0" smtClean="0"/>
              <a:t>Regarding a pair of links with non-STR, when a </a:t>
            </a:r>
            <a:r>
              <a:rPr lang="en-US" altLang="ko-KR" sz="1800" dirty="0"/>
              <a:t>STA of </a:t>
            </a:r>
            <a:r>
              <a:rPr lang="en-US" altLang="ko-KR" sz="1800" dirty="0" smtClean="0"/>
              <a:t>a non-AP </a:t>
            </a:r>
            <a:r>
              <a:rPr lang="en-US" altLang="ko-KR" sz="1800" dirty="0"/>
              <a:t>MLD receives </a:t>
            </a:r>
            <a:r>
              <a:rPr lang="en-US" altLang="ko-KR" sz="1800" dirty="0" smtClean="0"/>
              <a:t>a DL frame for the STA on one link,  if other STA of the same MLD transmits an UL frame on the other link, the DL frame reception may be failed due to the UL TX interference</a:t>
            </a:r>
          </a:p>
          <a:p>
            <a:pPr>
              <a:buFont typeface="Arial" panose="020B0604020202020204" pitchFamily="34" charset="0"/>
              <a:buChar char="•"/>
            </a:pPr>
            <a:r>
              <a:rPr lang="en-US" altLang="ko-KR" sz="1800" dirty="0" smtClean="0"/>
              <a:t>To avoid that interference, it’s recommended that a </a:t>
            </a:r>
            <a:r>
              <a:rPr lang="en-US" altLang="ko-KR" sz="1800" dirty="0"/>
              <a:t>STA of </a:t>
            </a:r>
            <a:r>
              <a:rPr lang="en-US" altLang="ko-KR" sz="1800" dirty="0" smtClean="0"/>
              <a:t>an non-STR </a:t>
            </a:r>
            <a:r>
              <a:rPr lang="en-US" altLang="ko-KR" sz="1800" dirty="0"/>
              <a:t>non-AP MLD </a:t>
            </a:r>
            <a:r>
              <a:rPr lang="en-US" altLang="ko-KR" sz="1800" dirty="0" smtClean="0"/>
              <a:t>should not transmit </a:t>
            </a:r>
            <a:r>
              <a:rPr lang="en-US" altLang="ko-KR" sz="1800" dirty="0"/>
              <a:t>an UL frame on </a:t>
            </a:r>
            <a:r>
              <a:rPr lang="en-US" altLang="ko-KR" sz="1800" dirty="0" smtClean="0"/>
              <a:t>one link </a:t>
            </a:r>
            <a:r>
              <a:rPr lang="en-US" altLang="ko-KR" sz="1800" dirty="0"/>
              <a:t>while </a:t>
            </a:r>
            <a:r>
              <a:rPr lang="en-US" altLang="ko-KR" sz="1800" dirty="0" smtClean="0"/>
              <a:t>the other </a:t>
            </a:r>
            <a:r>
              <a:rPr lang="en-US" altLang="ko-KR" sz="1800" dirty="0"/>
              <a:t>STA of </a:t>
            </a:r>
            <a:r>
              <a:rPr lang="en-US" altLang="ko-KR" sz="1800" dirty="0" smtClean="0"/>
              <a:t>the same MLD </a:t>
            </a:r>
            <a:r>
              <a:rPr lang="en-US" altLang="ko-KR" sz="1800" dirty="0"/>
              <a:t>receives a DL </a:t>
            </a:r>
            <a:r>
              <a:rPr lang="en-US" altLang="ko-KR" sz="1800" dirty="0" smtClean="0"/>
              <a:t>frame for the STA</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cxnSp>
        <p:nvCxnSpPr>
          <p:cNvPr id="8" name="직선 연결선 7"/>
          <p:cNvCxnSpPr/>
          <p:nvPr/>
        </p:nvCxnSpPr>
        <p:spPr bwMode="auto">
          <a:xfrm>
            <a:off x="1140632" y="5260651"/>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직선 연결선 8"/>
          <p:cNvCxnSpPr/>
          <p:nvPr/>
        </p:nvCxnSpPr>
        <p:spPr bwMode="auto">
          <a:xfrm>
            <a:off x="1103757" y="5989443"/>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755576" y="4968263"/>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1</a:t>
            </a:r>
            <a:endParaRPr kumimoji="1" lang="ko-KR" altLang="en-US" sz="1300" b="1" dirty="0" err="1" smtClean="0">
              <a:solidFill>
                <a:srgbClr val="000000"/>
              </a:solidFill>
              <a:latin typeface="Arial" pitchFamily="34" charset="0"/>
              <a:ea typeface="돋움" pitchFamily="50" charset="-127"/>
            </a:endParaRPr>
          </a:p>
        </p:txBody>
      </p:sp>
      <p:sp>
        <p:nvSpPr>
          <p:cNvPr id="11" name="TextBox 10"/>
          <p:cNvSpPr txBox="1"/>
          <p:nvPr/>
        </p:nvSpPr>
        <p:spPr>
          <a:xfrm>
            <a:off x="712038" y="5260651"/>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1</a:t>
            </a:r>
            <a:endParaRPr kumimoji="1" lang="ko-KR" altLang="en-US" sz="1300" b="1" dirty="0" err="1" smtClean="0">
              <a:solidFill>
                <a:srgbClr val="000000"/>
              </a:solidFill>
              <a:latin typeface="Arial" pitchFamily="34" charset="0"/>
              <a:ea typeface="돋움" pitchFamily="50" charset="-127"/>
            </a:endParaRPr>
          </a:p>
        </p:txBody>
      </p:sp>
      <p:sp>
        <p:nvSpPr>
          <p:cNvPr id="12" name="TextBox 11"/>
          <p:cNvSpPr txBox="1"/>
          <p:nvPr/>
        </p:nvSpPr>
        <p:spPr>
          <a:xfrm>
            <a:off x="742715" y="5733256"/>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2</a:t>
            </a:r>
            <a:endParaRPr kumimoji="1" lang="ko-KR" altLang="en-US" sz="1300" b="1" dirty="0" err="1" smtClean="0">
              <a:solidFill>
                <a:srgbClr val="000000"/>
              </a:solidFill>
              <a:latin typeface="Arial" pitchFamily="34" charset="0"/>
              <a:ea typeface="돋움" pitchFamily="50" charset="-127"/>
            </a:endParaRPr>
          </a:p>
        </p:txBody>
      </p:sp>
      <p:sp>
        <p:nvSpPr>
          <p:cNvPr id="13" name="TextBox 12"/>
          <p:cNvSpPr txBox="1"/>
          <p:nvPr/>
        </p:nvSpPr>
        <p:spPr>
          <a:xfrm>
            <a:off x="699177" y="6025644"/>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2</a:t>
            </a:r>
            <a:endParaRPr kumimoji="1" lang="ko-KR" altLang="en-US" sz="1300" b="1" dirty="0" err="1" smtClean="0">
              <a:solidFill>
                <a:srgbClr val="000000"/>
              </a:solidFill>
              <a:latin typeface="Arial" pitchFamily="34" charset="0"/>
              <a:ea typeface="돋움" pitchFamily="50" charset="-127"/>
            </a:endParaRPr>
          </a:p>
        </p:txBody>
      </p:sp>
      <p:sp>
        <p:nvSpPr>
          <p:cNvPr id="14" name="직사각형 13"/>
          <p:cNvSpPr/>
          <p:nvPr/>
        </p:nvSpPr>
        <p:spPr>
          <a:xfrm>
            <a:off x="1763688" y="4828603"/>
            <a:ext cx="2581300"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DL frame (AP1 -&gt; STA1)</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5" name="TextBox 14"/>
          <p:cNvSpPr txBox="1"/>
          <p:nvPr/>
        </p:nvSpPr>
        <p:spPr>
          <a:xfrm>
            <a:off x="260013" y="4239884"/>
            <a:ext cx="889987"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STR 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AP 1, AP2</a:t>
            </a:r>
            <a:endParaRPr kumimoji="1" lang="ko-KR" altLang="en-US" sz="900" b="1" dirty="0" err="1" smtClean="0">
              <a:solidFill>
                <a:srgbClr val="000000"/>
              </a:solidFill>
              <a:latin typeface="Arial" pitchFamily="34" charset="0"/>
              <a:ea typeface="돋움" pitchFamily="50" charset="-127"/>
            </a:endParaRPr>
          </a:p>
        </p:txBody>
      </p:sp>
      <p:sp>
        <p:nvSpPr>
          <p:cNvPr id="16" name="TextBox 15"/>
          <p:cNvSpPr txBox="1"/>
          <p:nvPr/>
        </p:nvSpPr>
        <p:spPr>
          <a:xfrm>
            <a:off x="10564" y="4643844"/>
            <a:ext cx="1402948"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Non-STR non-AP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STA 1, STA 2</a:t>
            </a:r>
            <a:endParaRPr kumimoji="1" lang="ko-KR" altLang="en-US" sz="900" b="1" dirty="0" err="1" smtClean="0">
              <a:solidFill>
                <a:srgbClr val="000000"/>
              </a:solidFill>
              <a:latin typeface="Arial" pitchFamily="34" charset="0"/>
              <a:ea typeface="돋움" pitchFamily="50" charset="-127"/>
            </a:endParaRPr>
          </a:p>
        </p:txBody>
      </p:sp>
      <p:sp>
        <p:nvSpPr>
          <p:cNvPr id="17" name="직사각형 16"/>
          <p:cNvSpPr/>
          <p:nvPr/>
        </p:nvSpPr>
        <p:spPr>
          <a:xfrm>
            <a:off x="2267744" y="5985140"/>
            <a:ext cx="2437284"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UL frame (STA2 -&gt; AP2)</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21" name="직선 화살표 연결선 20"/>
          <p:cNvCxnSpPr>
            <a:stCxn id="17" idx="0"/>
          </p:cNvCxnSpPr>
          <p:nvPr/>
        </p:nvCxnSpPr>
        <p:spPr bwMode="auto">
          <a:xfrm flipV="1">
            <a:off x="3486386" y="5260651"/>
            <a:ext cx="5494" cy="7244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3502349" y="5445224"/>
            <a:ext cx="1141659"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Interference</a:t>
            </a:r>
            <a:endParaRPr kumimoji="1" lang="ko-KR" altLang="en-US" sz="1300" b="1" dirty="0" err="1" smtClean="0">
              <a:solidFill>
                <a:srgbClr val="000000"/>
              </a:solidFill>
              <a:latin typeface="Arial" pitchFamily="34" charset="0"/>
              <a:ea typeface="돋움" pitchFamily="50" charset="-127"/>
            </a:endParaRPr>
          </a:p>
        </p:txBody>
      </p:sp>
      <p:sp>
        <p:nvSpPr>
          <p:cNvPr id="23" name="직사각형 22"/>
          <p:cNvSpPr/>
          <p:nvPr/>
        </p:nvSpPr>
        <p:spPr>
          <a:xfrm>
            <a:off x="2267744" y="4643844"/>
            <a:ext cx="2087713" cy="1089412"/>
          </a:xfrm>
          <a:prstGeom prst="rect">
            <a:avLst/>
          </a:prstGeom>
          <a:solidFill>
            <a:srgbClr val="FFC000">
              <a:alpha val="14902"/>
            </a:srgb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Non-STR </a:t>
            </a:r>
            <a:r>
              <a:rPr lang="en-US" altLang="ko-KR" dirty="0" smtClean="0"/>
              <a:t>MLD operations (2/2)</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For the same purpose, basically, an AP MLD will also not trigger a STA in non-STR non-AP MLD while the AP MLD transmits a DL frame to the other STA of the same non-AP MLD</a:t>
            </a:r>
          </a:p>
          <a:p>
            <a:pPr>
              <a:buFont typeface="Arial" panose="020B0604020202020204" pitchFamily="34" charset="0"/>
              <a:buChar char="•"/>
            </a:pPr>
            <a:r>
              <a:rPr lang="en-US" altLang="ko-KR" sz="1800" dirty="0" smtClean="0"/>
              <a:t>Then non-STR operations will have lower performance than STR operations</a:t>
            </a:r>
          </a:p>
          <a:p>
            <a:pPr>
              <a:buFont typeface="Arial" panose="020B0604020202020204" pitchFamily="34" charset="0"/>
              <a:buChar char="•"/>
            </a:pPr>
            <a:r>
              <a:rPr lang="en-US" altLang="ko-KR" sz="1800" dirty="0" smtClean="0"/>
              <a:t>Based on the operating maximum bandwidth and maximum power, the only fixed STR/Non-STR indication could make lower performance</a:t>
            </a:r>
          </a:p>
          <a:p>
            <a:pPr lvl="1">
              <a:buFont typeface="Arial" panose="020B0604020202020204" pitchFamily="34" charset="0"/>
              <a:buChar char="•"/>
            </a:pPr>
            <a:r>
              <a:rPr lang="en-US" altLang="ko-KR" sz="1400" dirty="0" smtClean="0"/>
              <a:t>Fixed STR/non-STR indication means that STA MLD just inform AP MLD of which link sets are STR or non-STR</a:t>
            </a:r>
          </a:p>
          <a:p>
            <a:pPr lvl="2">
              <a:buFont typeface="Arial" panose="020B0604020202020204" pitchFamily="34" charset="0"/>
              <a:buChar char="•"/>
            </a:pPr>
            <a:r>
              <a:rPr lang="en-US" altLang="ko-KR" sz="1200" dirty="0" smtClean="0"/>
              <a:t>E.g.,)  Non-STR for a pair of link 1 and 2, non-STR for a pair of link 2 and 3, STR for a pair of link 1 and 3, etc. </a:t>
            </a:r>
          </a:p>
          <a:p>
            <a:pPr lvl="1">
              <a:buFont typeface="Arial" panose="020B0604020202020204" pitchFamily="34" charset="0"/>
              <a:buChar char="•"/>
            </a:pPr>
            <a:r>
              <a:rPr lang="en-US" altLang="ko-KR" sz="1400" dirty="0" smtClean="0"/>
              <a:t>Because in this case STA MLD should perform non-STR operation even in dynamic STR/non-STR cases (see next slides)</a:t>
            </a:r>
          </a:p>
          <a:p>
            <a:pPr>
              <a:buFont typeface="Arial" panose="020B0604020202020204" pitchFamily="34" charset="0"/>
              <a:buChar char="•"/>
            </a:pPr>
            <a:r>
              <a:rPr lang="en-US" altLang="ko-KR" sz="1800" dirty="0" smtClean="0"/>
              <a:t>We propose the method for improving the performance of non-AP MLD with </a:t>
            </a:r>
            <a:r>
              <a:rPr lang="en-US" altLang="ko-KR" sz="1800" dirty="0"/>
              <a:t>non-STR </a:t>
            </a:r>
            <a:r>
              <a:rPr lang="en-US" altLang="ko-KR" sz="1800" dirty="0" smtClean="0"/>
              <a:t>links</a:t>
            </a: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Tree>
    <p:extLst>
      <p:ext uri="{BB962C8B-B14F-4D97-AF65-F5344CB8AC3E}">
        <p14:creationId xmlns:p14="http://schemas.microsoft.com/office/powerpoint/2010/main" val="530509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Dynamic STR/non-STR case (1/2)</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According to bandwidths or center frequency offsets, a </a:t>
            </a:r>
            <a:r>
              <a:rPr lang="en-US" altLang="ko-KR" sz="2000" dirty="0"/>
              <a:t>pair of </a:t>
            </a:r>
            <a:r>
              <a:rPr lang="en-US" altLang="ko-KR" sz="2000" dirty="0" smtClean="0"/>
              <a:t>links can be either STR or non-STR</a:t>
            </a:r>
          </a:p>
          <a:p>
            <a:pPr>
              <a:buFont typeface="Arial" panose="020B0604020202020204" pitchFamily="34" charset="0"/>
              <a:buChar char="•"/>
            </a:pPr>
            <a:r>
              <a:rPr lang="en-US" altLang="ko-KR" sz="2000" dirty="0" smtClean="0"/>
              <a:t>Example</a:t>
            </a:r>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1400" dirty="0" smtClean="0"/>
          </a:p>
          <a:p>
            <a:pPr>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
        <p:nvSpPr>
          <p:cNvPr id="13" name="직사각형 12"/>
          <p:cNvSpPr/>
          <p:nvPr/>
        </p:nvSpPr>
        <p:spPr>
          <a:xfrm>
            <a:off x="2191000" y="3713306"/>
            <a:ext cx="273630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sp>
        <p:nvSpPr>
          <p:cNvPr id="28" name="직사각형 27"/>
          <p:cNvSpPr/>
          <p:nvPr/>
        </p:nvSpPr>
        <p:spPr>
          <a:xfrm>
            <a:off x="6156176" y="3713306"/>
            <a:ext cx="273630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131388" y="3645755"/>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(160, 160)</a:t>
            </a:r>
            <a:endParaRPr kumimoji="1" lang="ko-KR" altLang="en-US" sz="1100" b="1" dirty="0" err="1" smtClean="0">
              <a:solidFill>
                <a:srgbClr val="000000"/>
              </a:solidFill>
              <a:latin typeface="Arial" pitchFamily="34" charset="0"/>
              <a:ea typeface="돋움" pitchFamily="50" charset="-127"/>
            </a:endParaRPr>
          </a:p>
        </p:txBody>
      </p:sp>
      <p:cxnSp>
        <p:nvCxnSpPr>
          <p:cNvPr id="25" name="직선 화살표 연결선 24"/>
          <p:cNvCxnSpPr/>
          <p:nvPr/>
        </p:nvCxnSpPr>
        <p:spPr bwMode="auto">
          <a:xfrm>
            <a:off x="2191000" y="3653864"/>
            <a:ext cx="273630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36" name="TextBox 35"/>
          <p:cNvSpPr txBox="1"/>
          <p:nvPr/>
        </p:nvSpPr>
        <p:spPr>
          <a:xfrm>
            <a:off x="3184691" y="3402717"/>
            <a:ext cx="748923"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cxnSp>
        <p:nvCxnSpPr>
          <p:cNvPr id="37" name="직선 화살표 연결선 36"/>
          <p:cNvCxnSpPr/>
          <p:nvPr/>
        </p:nvCxnSpPr>
        <p:spPr bwMode="auto">
          <a:xfrm>
            <a:off x="6156176" y="3636502"/>
            <a:ext cx="273630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38" name="TextBox 37"/>
          <p:cNvSpPr txBox="1"/>
          <p:nvPr/>
        </p:nvSpPr>
        <p:spPr>
          <a:xfrm>
            <a:off x="7149867" y="3385355"/>
            <a:ext cx="748923"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sp>
        <p:nvSpPr>
          <p:cNvPr id="40" name="TextBox 39"/>
          <p:cNvSpPr txBox="1"/>
          <p:nvPr/>
        </p:nvSpPr>
        <p:spPr>
          <a:xfrm>
            <a:off x="3239064" y="3140968"/>
            <a:ext cx="553357" cy="261610"/>
          </a:xfrm>
          <a:prstGeom prst="rect">
            <a:avLst/>
          </a:prstGeom>
          <a:solidFill>
            <a:schemeClr val="accent1">
              <a:lumMod val="40000"/>
              <a:lumOff val="60000"/>
            </a:schemeClr>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Link1</a:t>
            </a:r>
            <a:endParaRPr kumimoji="1" lang="ko-KR" altLang="en-US" sz="1100" b="1" dirty="0" err="1" smtClean="0">
              <a:solidFill>
                <a:srgbClr val="000000"/>
              </a:solidFill>
              <a:latin typeface="Arial" pitchFamily="34" charset="0"/>
              <a:ea typeface="돋움" pitchFamily="50" charset="-127"/>
            </a:endParaRPr>
          </a:p>
        </p:txBody>
      </p:sp>
      <p:sp>
        <p:nvSpPr>
          <p:cNvPr id="41" name="TextBox 40"/>
          <p:cNvSpPr txBox="1"/>
          <p:nvPr/>
        </p:nvSpPr>
        <p:spPr>
          <a:xfrm>
            <a:off x="7224538" y="3141101"/>
            <a:ext cx="553357" cy="261610"/>
          </a:xfrm>
          <a:prstGeom prst="rect">
            <a:avLst/>
          </a:prstGeom>
          <a:solidFill>
            <a:schemeClr val="accent1">
              <a:lumMod val="40000"/>
              <a:lumOff val="60000"/>
            </a:schemeClr>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Link2</a:t>
            </a:r>
            <a:endParaRPr kumimoji="1" lang="ko-KR" altLang="en-US" sz="1100" b="1" dirty="0" err="1" smtClean="0">
              <a:solidFill>
                <a:srgbClr val="000000"/>
              </a:solidFill>
              <a:latin typeface="Arial" pitchFamily="34" charset="0"/>
              <a:ea typeface="돋움" pitchFamily="50" charset="-127"/>
            </a:endParaRPr>
          </a:p>
        </p:txBody>
      </p:sp>
      <p:sp>
        <p:nvSpPr>
          <p:cNvPr id="42" name="TextBox 41"/>
          <p:cNvSpPr txBox="1"/>
          <p:nvPr/>
        </p:nvSpPr>
        <p:spPr>
          <a:xfrm>
            <a:off x="5095048" y="3807391"/>
            <a:ext cx="790601" cy="261610"/>
          </a:xfrm>
          <a:prstGeom prst="rect">
            <a:avLst/>
          </a:prstGeom>
          <a:solidFill>
            <a:srgbClr val="FFC000"/>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Non-STR</a:t>
            </a:r>
          </a:p>
        </p:txBody>
      </p:sp>
      <p:sp>
        <p:nvSpPr>
          <p:cNvPr id="43" name="직사각형 42"/>
          <p:cNvSpPr/>
          <p:nvPr/>
        </p:nvSpPr>
        <p:spPr>
          <a:xfrm>
            <a:off x="2191000" y="4505394"/>
            <a:ext cx="273630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sp>
        <p:nvSpPr>
          <p:cNvPr id="44" name="직사각형 43"/>
          <p:cNvSpPr/>
          <p:nvPr/>
        </p:nvSpPr>
        <p:spPr>
          <a:xfrm>
            <a:off x="6156176" y="4505394"/>
            <a:ext cx="136815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46" name="직선 화살표 연결선 45"/>
          <p:cNvCxnSpPr/>
          <p:nvPr/>
        </p:nvCxnSpPr>
        <p:spPr bwMode="auto">
          <a:xfrm>
            <a:off x="2191000" y="4445952"/>
            <a:ext cx="273630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47" name="TextBox 46"/>
          <p:cNvSpPr txBox="1"/>
          <p:nvPr/>
        </p:nvSpPr>
        <p:spPr>
          <a:xfrm>
            <a:off x="3184691" y="4194805"/>
            <a:ext cx="748923"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cxnSp>
        <p:nvCxnSpPr>
          <p:cNvPr id="48" name="직선 화살표 연결선 47"/>
          <p:cNvCxnSpPr/>
          <p:nvPr/>
        </p:nvCxnSpPr>
        <p:spPr bwMode="auto">
          <a:xfrm>
            <a:off x="6156176" y="4433386"/>
            <a:ext cx="136815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49" name="TextBox 48"/>
          <p:cNvSpPr txBox="1"/>
          <p:nvPr/>
        </p:nvSpPr>
        <p:spPr>
          <a:xfrm>
            <a:off x="6428327" y="4145354"/>
            <a:ext cx="670375"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
        <p:nvSpPr>
          <p:cNvPr id="52" name="TextBox 51"/>
          <p:cNvSpPr txBox="1"/>
          <p:nvPr/>
        </p:nvSpPr>
        <p:spPr>
          <a:xfrm>
            <a:off x="5095048" y="4599479"/>
            <a:ext cx="790601" cy="261610"/>
          </a:xfrm>
          <a:prstGeom prst="rect">
            <a:avLst/>
          </a:prstGeom>
          <a:solidFill>
            <a:srgbClr val="FFC000"/>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Non-STR</a:t>
            </a:r>
          </a:p>
        </p:txBody>
      </p:sp>
      <p:sp>
        <p:nvSpPr>
          <p:cNvPr id="55" name="직사각형 54"/>
          <p:cNvSpPr/>
          <p:nvPr/>
        </p:nvSpPr>
        <p:spPr>
          <a:xfrm>
            <a:off x="6190039" y="5260598"/>
            <a:ext cx="273630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sp>
        <p:nvSpPr>
          <p:cNvPr id="56" name="직사각형 55"/>
          <p:cNvSpPr/>
          <p:nvPr/>
        </p:nvSpPr>
        <p:spPr>
          <a:xfrm>
            <a:off x="2189940" y="5263783"/>
            <a:ext cx="136815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58" name="직선 화살표 연결선 57"/>
          <p:cNvCxnSpPr/>
          <p:nvPr/>
        </p:nvCxnSpPr>
        <p:spPr bwMode="auto">
          <a:xfrm>
            <a:off x="6156176" y="5188589"/>
            <a:ext cx="273630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59" name="TextBox 58"/>
          <p:cNvSpPr txBox="1"/>
          <p:nvPr/>
        </p:nvSpPr>
        <p:spPr>
          <a:xfrm>
            <a:off x="7149867" y="4937442"/>
            <a:ext cx="748923"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cxnSp>
        <p:nvCxnSpPr>
          <p:cNvPr id="60" name="직선 화살표 연결선 59"/>
          <p:cNvCxnSpPr/>
          <p:nvPr/>
        </p:nvCxnSpPr>
        <p:spPr bwMode="auto">
          <a:xfrm>
            <a:off x="2189940" y="5179208"/>
            <a:ext cx="136815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61" name="TextBox 60"/>
          <p:cNvSpPr txBox="1"/>
          <p:nvPr/>
        </p:nvSpPr>
        <p:spPr>
          <a:xfrm>
            <a:off x="2462091" y="4937442"/>
            <a:ext cx="670375"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
        <p:nvSpPr>
          <p:cNvPr id="62" name="TextBox 61"/>
          <p:cNvSpPr txBox="1"/>
          <p:nvPr/>
        </p:nvSpPr>
        <p:spPr>
          <a:xfrm>
            <a:off x="5103864" y="5365134"/>
            <a:ext cx="790601" cy="261610"/>
          </a:xfrm>
          <a:prstGeom prst="rect">
            <a:avLst/>
          </a:prstGeom>
          <a:solidFill>
            <a:srgbClr val="FFC000"/>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Non-STR</a:t>
            </a:r>
          </a:p>
        </p:txBody>
      </p:sp>
      <p:sp>
        <p:nvSpPr>
          <p:cNvPr id="65" name="TextBox 64"/>
          <p:cNvSpPr txBox="1"/>
          <p:nvPr/>
        </p:nvSpPr>
        <p:spPr>
          <a:xfrm>
            <a:off x="155385" y="4443711"/>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(160, 80)</a:t>
            </a:r>
            <a:endParaRPr kumimoji="1" lang="ko-KR" altLang="en-US" sz="1100" b="1" dirty="0" err="1" smtClean="0">
              <a:solidFill>
                <a:srgbClr val="000000"/>
              </a:solidFill>
              <a:latin typeface="Arial" pitchFamily="34" charset="0"/>
              <a:ea typeface="돋움" pitchFamily="50" charset="-127"/>
            </a:endParaRPr>
          </a:p>
        </p:txBody>
      </p:sp>
      <p:sp>
        <p:nvSpPr>
          <p:cNvPr id="66" name="TextBox 65"/>
          <p:cNvSpPr txBox="1"/>
          <p:nvPr/>
        </p:nvSpPr>
        <p:spPr>
          <a:xfrm>
            <a:off x="174223" y="5188589"/>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(80, 160)</a:t>
            </a:r>
            <a:endParaRPr kumimoji="1" lang="ko-KR" altLang="en-US" sz="1100" b="1" dirty="0" err="1" smtClean="0">
              <a:solidFill>
                <a:srgbClr val="000000"/>
              </a:solidFill>
              <a:latin typeface="Arial" pitchFamily="34" charset="0"/>
              <a:ea typeface="돋움" pitchFamily="50" charset="-127"/>
            </a:endParaRPr>
          </a:p>
        </p:txBody>
      </p:sp>
      <p:sp>
        <p:nvSpPr>
          <p:cNvPr id="68" name="직사각형 67"/>
          <p:cNvSpPr/>
          <p:nvPr/>
        </p:nvSpPr>
        <p:spPr>
          <a:xfrm>
            <a:off x="2189940" y="5981460"/>
            <a:ext cx="136815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71" name="직선 화살표 연결선 70"/>
          <p:cNvCxnSpPr/>
          <p:nvPr/>
        </p:nvCxnSpPr>
        <p:spPr bwMode="auto">
          <a:xfrm>
            <a:off x="2189940" y="5896885"/>
            <a:ext cx="136815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72" name="TextBox 71"/>
          <p:cNvSpPr txBox="1"/>
          <p:nvPr/>
        </p:nvSpPr>
        <p:spPr>
          <a:xfrm>
            <a:off x="2462091" y="5655119"/>
            <a:ext cx="670375"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
        <p:nvSpPr>
          <p:cNvPr id="73" name="TextBox 72"/>
          <p:cNvSpPr txBox="1"/>
          <p:nvPr/>
        </p:nvSpPr>
        <p:spPr>
          <a:xfrm>
            <a:off x="5292779" y="6082811"/>
            <a:ext cx="468397" cy="261610"/>
          </a:xfrm>
          <a:prstGeom prst="rect">
            <a:avLst/>
          </a:prstGeom>
          <a:solidFill>
            <a:srgbClr val="00B050"/>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STR</a:t>
            </a:r>
            <a:endParaRPr kumimoji="1" lang="ko-KR" altLang="en-US" sz="1100" b="1" dirty="0" err="1" smtClean="0">
              <a:solidFill>
                <a:srgbClr val="000000"/>
              </a:solidFill>
              <a:latin typeface="Arial" pitchFamily="34" charset="0"/>
              <a:ea typeface="돋움" pitchFamily="50" charset="-127"/>
            </a:endParaRPr>
          </a:p>
        </p:txBody>
      </p:sp>
      <p:sp>
        <p:nvSpPr>
          <p:cNvPr id="74" name="TextBox 73"/>
          <p:cNvSpPr txBox="1"/>
          <p:nvPr/>
        </p:nvSpPr>
        <p:spPr>
          <a:xfrm>
            <a:off x="174223" y="5906266"/>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(80, 80)</a:t>
            </a:r>
            <a:endParaRPr kumimoji="1" lang="ko-KR" altLang="en-US" sz="1100" b="1" dirty="0" err="1" smtClean="0">
              <a:solidFill>
                <a:srgbClr val="000000"/>
              </a:solidFill>
              <a:latin typeface="Arial" pitchFamily="34" charset="0"/>
              <a:ea typeface="돋움" pitchFamily="50" charset="-127"/>
            </a:endParaRPr>
          </a:p>
        </p:txBody>
      </p:sp>
      <p:sp>
        <p:nvSpPr>
          <p:cNvPr id="75" name="직사각형 74"/>
          <p:cNvSpPr/>
          <p:nvPr/>
        </p:nvSpPr>
        <p:spPr>
          <a:xfrm>
            <a:off x="6190039" y="5981460"/>
            <a:ext cx="136815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76" name="직선 화살표 연결선 75"/>
          <p:cNvCxnSpPr/>
          <p:nvPr/>
        </p:nvCxnSpPr>
        <p:spPr bwMode="auto">
          <a:xfrm>
            <a:off x="6190039" y="5896885"/>
            <a:ext cx="136815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77" name="TextBox 76"/>
          <p:cNvSpPr txBox="1"/>
          <p:nvPr/>
        </p:nvSpPr>
        <p:spPr>
          <a:xfrm>
            <a:off x="6462190" y="5655119"/>
            <a:ext cx="670375"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1460910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Dynamic STR/non-STR case (2/2)</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STA’s TX power can be considered for selection of STR or non-STR</a:t>
            </a:r>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Different power info can be used according to different BWs</a:t>
            </a:r>
          </a:p>
          <a:p>
            <a:pPr>
              <a:buFont typeface="Arial" panose="020B0604020202020204" pitchFamily="34" charset="0"/>
              <a:buChar char="•"/>
            </a:pPr>
            <a:endParaRPr lang="en-US" altLang="ko-KR" sz="1200" dirty="0" smtClean="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
        <p:nvSpPr>
          <p:cNvPr id="13" name="직사각형 12"/>
          <p:cNvSpPr/>
          <p:nvPr/>
        </p:nvSpPr>
        <p:spPr>
          <a:xfrm>
            <a:off x="2191000" y="4644641"/>
            <a:ext cx="187694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131388" y="4577090"/>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(160, 160)</a:t>
            </a:r>
            <a:endParaRPr kumimoji="1" lang="ko-KR" altLang="en-US" sz="1100" b="1" dirty="0" err="1" smtClean="0">
              <a:solidFill>
                <a:srgbClr val="000000"/>
              </a:solidFill>
              <a:latin typeface="Arial" pitchFamily="34" charset="0"/>
              <a:ea typeface="돋움" pitchFamily="50" charset="-127"/>
            </a:endParaRPr>
          </a:p>
        </p:txBody>
      </p:sp>
      <p:cxnSp>
        <p:nvCxnSpPr>
          <p:cNvPr id="25" name="직선 화살표 연결선 24"/>
          <p:cNvCxnSpPr/>
          <p:nvPr/>
        </p:nvCxnSpPr>
        <p:spPr bwMode="auto">
          <a:xfrm>
            <a:off x="2191000" y="4585199"/>
            <a:ext cx="187694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36" name="TextBox 35"/>
          <p:cNvSpPr txBox="1"/>
          <p:nvPr/>
        </p:nvSpPr>
        <p:spPr>
          <a:xfrm>
            <a:off x="2655004" y="4316690"/>
            <a:ext cx="946814"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sp>
        <p:nvSpPr>
          <p:cNvPr id="40" name="TextBox 39"/>
          <p:cNvSpPr txBox="1"/>
          <p:nvPr/>
        </p:nvSpPr>
        <p:spPr>
          <a:xfrm>
            <a:off x="2770971" y="4091093"/>
            <a:ext cx="714881" cy="261610"/>
          </a:xfrm>
          <a:prstGeom prst="rect">
            <a:avLst/>
          </a:prstGeom>
          <a:solidFill>
            <a:schemeClr val="accent1">
              <a:lumMod val="40000"/>
              <a:lumOff val="60000"/>
            </a:schemeClr>
          </a:solid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Link1</a:t>
            </a:r>
            <a:endParaRPr kumimoji="1" lang="ko-KR" altLang="en-US" sz="1100" b="1" dirty="0" err="1" smtClean="0">
              <a:solidFill>
                <a:srgbClr val="000000"/>
              </a:solidFill>
              <a:latin typeface="Arial" pitchFamily="34" charset="0"/>
              <a:ea typeface="돋움" pitchFamily="50" charset="-127"/>
            </a:endParaRPr>
          </a:p>
        </p:txBody>
      </p:sp>
      <p:sp>
        <p:nvSpPr>
          <p:cNvPr id="41" name="TextBox 40"/>
          <p:cNvSpPr txBox="1"/>
          <p:nvPr/>
        </p:nvSpPr>
        <p:spPr>
          <a:xfrm>
            <a:off x="5140931" y="4077072"/>
            <a:ext cx="553357" cy="261610"/>
          </a:xfrm>
          <a:prstGeom prst="rect">
            <a:avLst/>
          </a:prstGeom>
          <a:solidFill>
            <a:schemeClr val="accent1">
              <a:lumMod val="40000"/>
              <a:lumOff val="60000"/>
            </a:schemeClr>
          </a:solid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Link2</a:t>
            </a:r>
            <a:endParaRPr kumimoji="1" lang="ko-KR" altLang="en-US" sz="1100" b="1" dirty="0" err="1" smtClean="0">
              <a:solidFill>
                <a:srgbClr val="000000"/>
              </a:solidFill>
              <a:latin typeface="Arial" pitchFamily="34" charset="0"/>
              <a:ea typeface="돋움" pitchFamily="50" charset="-127"/>
            </a:endParaRPr>
          </a:p>
        </p:txBody>
      </p:sp>
      <p:sp>
        <p:nvSpPr>
          <p:cNvPr id="42" name="TextBox 41"/>
          <p:cNvSpPr txBox="1"/>
          <p:nvPr/>
        </p:nvSpPr>
        <p:spPr>
          <a:xfrm rot="5400000">
            <a:off x="6102439" y="5247817"/>
            <a:ext cx="1950664" cy="430887"/>
          </a:xfrm>
          <a:prstGeom prst="rect">
            <a:avLst/>
          </a:prstGeom>
          <a:solidFill>
            <a:srgbClr val="FFC000"/>
          </a:solid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Non-STR in maximum TX power (X </a:t>
            </a:r>
            <a:r>
              <a:rPr kumimoji="1" lang="en-US" altLang="ko-KR" sz="1100" b="1" dirty="0" err="1" smtClean="0">
                <a:solidFill>
                  <a:srgbClr val="000000"/>
                </a:solidFill>
                <a:latin typeface="Arial" pitchFamily="34" charset="0"/>
                <a:ea typeface="돋움" pitchFamily="50" charset="-127"/>
              </a:rPr>
              <a:t>dBm</a:t>
            </a:r>
            <a:r>
              <a:rPr kumimoji="1" lang="en-US" altLang="ko-KR" sz="1100" b="1" dirty="0" smtClean="0">
                <a:solidFill>
                  <a:srgbClr val="000000"/>
                </a:solidFill>
                <a:latin typeface="Arial" pitchFamily="34" charset="0"/>
                <a:ea typeface="돋움" pitchFamily="50" charset="-127"/>
              </a:rPr>
              <a:t>)</a:t>
            </a:r>
            <a:endParaRPr kumimoji="1" lang="ko-KR" altLang="en-US" sz="1100" b="1" dirty="0" err="1" smtClean="0">
              <a:solidFill>
                <a:srgbClr val="000000"/>
              </a:solidFill>
              <a:latin typeface="Arial" pitchFamily="34" charset="0"/>
              <a:ea typeface="돋움" pitchFamily="50" charset="-127"/>
            </a:endParaRPr>
          </a:p>
        </p:txBody>
      </p:sp>
      <p:sp>
        <p:nvSpPr>
          <p:cNvPr id="43" name="직사각형 42"/>
          <p:cNvSpPr/>
          <p:nvPr/>
        </p:nvSpPr>
        <p:spPr>
          <a:xfrm>
            <a:off x="2191000" y="5373216"/>
            <a:ext cx="187694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46" name="직선 화살표 연결선 45"/>
          <p:cNvCxnSpPr/>
          <p:nvPr/>
        </p:nvCxnSpPr>
        <p:spPr bwMode="auto">
          <a:xfrm>
            <a:off x="2191000" y="5313774"/>
            <a:ext cx="187694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47" name="TextBox 46"/>
          <p:cNvSpPr txBox="1"/>
          <p:nvPr/>
        </p:nvSpPr>
        <p:spPr>
          <a:xfrm>
            <a:off x="2655003" y="5053436"/>
            <a:ext cx="946815"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sp>
        <p:nvSpPr>
          <p:cNvPr id="56" name="직사각형 55"/>
          <p:cNvSpPr/>
          <p:nvPr/>
        </p:nvSpPr>
        <p:spPr>
          <a:xfrm>
            <a:off x="2189940" y="6051102"/>
            <a:ext cx="93847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60" name="직선 화살표 연결선 59"/>
          <p:cNvCxnSpPr/>
          <p:nvPr/>
        </p:nvCxnSpPr>
        <p:spPr bwMode="auto">
          <a:xfrm>
            <a:off x="2189940" y="5993422"/>
            <a:ext cx="93847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61" name="TextBox 60"/>
          <p:cNvSpPr txBox="1"/>
          <p:nvPr/>
        </p:nvSpPr>
        <p:spPr>
          <a:xfrm>
            <a:off x="2189940" y="5786573"/>
            <a:ext cx="933599"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
        <p:nvSpPr>
          <p:cNvPr id="65" name="TextBox 64"/>
          <p:cNvSpPr txBox="1"/>
          <p:nvPr/>
        </p:nvSpPr>
        <p:spPr>
          <a:xfrm>
            <a:off x="155385" y="5311533"/>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(160, 80)</a:t>
            </a:r>
            <a:endParaRPr kumimoji="1" lang="ko-KR" altLang="en-US" sz="1100" b="1" dirty="0" err="1" smtClean="0">
              <a:solidFill>
                <a:srgbClr val="000000"/>
              </a:solidFill>
              <a:latin typeface="Arial" pitchFamily="34" charset="0"/>
              <a:ea typeface="돋움" pitchFamily="50" charset="-127"/>
            </a:endParaRPr>
          </a:p>
        </p:txBody>
      </p:sp>
      <p:sp>
        <p:nvSpPr>
          <p:cNvPr id="66" name="TextBox 65"/>
          <p:cNvSpPr txBox="1"/>
          <p:nvPr/>
        </p:nvSpPr>
        <p:spPr>
          <a:xfrm>
            <a:off x="174223" y="5975908"/>
            <a:ext cx="1445176"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BWs of two links (160, 80)</a:t>
            </a:r>
            <a:endParaRPr kumimoji="1" lang="ko-KR" altLang="en-US" sz="1100" b="1" dirty="0" err="1" smtClean="0">
              <a:solidFill>
                <a:srgbClr val="000000"/>
              </a:solidFill>
              <a:latin typeface="Arial" pitchFamily="34" charset="0"/>
              <a:ea typeface="돋움" pitchFamily="50" charset="-127"/>
            </a:endParaRPr>
          </a:p>
        </p:txBody>
      </p:sp>
      <p:sp>
        <p:nvSpPr>
          <p:cNvPr id="45" name="직사각형 44"/>
          <p:cNvSpPr/>
          <p:nvPr/>
        </p:nvSpPr>
        <p:spPr>
          <a:xfrm>
            <a:off x="4480199" y="4631944"/>
            <a:ext cx="187694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50" name="직선 화살표 연결선 49"/>
          <p:cNvCxnSpPr/>
          <p:nvPr/>
        </p:nvCxnSpPr>
        <p:spPr bwMode="auto">
          <a:xfrm>
            <a:off x="4480199" y="4572502"/>
            <a:ext cx="187694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51" name="TextBox 50"/>
          <p:cNvSpPr txBox="1"/>
          <p:nvPr/>
        </p:nvSpPr>
        <p:spPr>
          <a:xfrm>
            <a:off x="4944203" y="4303993"/>
            <a:ext cx="946814"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sp>
        <p:nvSpPr>
          <p:cNvPr id="53" name="직사각형 52"/>
          <p:cNvSpPr/>
          <p:nvPr/>
        </p:nvSpPr>
        <p:spPr>
          <a:xfrm>
            <a:off x="4513109" y="5363475"/>
            <a:ext cx="938472"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54" name="직선 화살표 연결선 53"/>
          <p:cNvCxnSpPr/>
          <p:nvPr/>
        </p:nvCxnSpPr>
        <p:spPr bwMode="auto">
          <a:xfrm>
            <a:off x="4513109" y="5308262"/>
            <a:ext cx="938472"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57" name="TextBox 56"/>
          <p:cNvSpPr txBox="1"/>
          <p:nvPr/>
        </p:nvSpPr>
        <p:spPr>
          <a:xfrm>
            <a:off x="4513109" y="5066496"/>
            <a:ext cx="933599"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80 MHz</a:t>
            </a:r>
            <a:endParaRPr kumimoji="1" lang="ko-KR" altLang="en-US" sz="1100" b="1" dirty="0" err="1" smtClean="0">
              <a:solidFill>
                <a:srgbClr val="000000"/>
              </a:solidFill>
              <a:latin typeface="Arial" pitchFamily="34" charset="0"/>
              <a:ea typeface="돋움" pitchFamily="50" charset="-127"/>
            </a:endParaRPr>
          </a:p>
        </p:txBody>
      </p:sp>
      <p:sp>
        <p:nvSpPr>
          <p:cNvPr id="63" name="직사각형 62"/>
          <p:cNvSpPr/>
          <p:nvPr/>
        </p:nvSpPr>
        <p:spPr>
          <a:xfrm>
            <a:off x="4531947" y="6039560"/>
            <a:ext cx="1876944" cy="43204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800" b="0" i="0" u="none" strike="noStrike" cap="none" normalizeH="0" baseline="0" smtClean="0">
              <a:ln>
                <a:noFill/>
              </a:ln>
              <a:solidFill>
                <a:schemeClr val="bg1"/>
              </a:solidFill>
              <a:effectLst/>
              <a:latin typeface="Times New Roman" pitchFamily="16" charset="0"/>
              <a:ea typeface="MS Gothic" charset="-128"/>
            </a:endParaRPr>
          </a:p>
        </p:txBody>
      </p:sp>
      <p:cxnSp>
        <p:nvCxnSpPr>
          <p:cNvPr id="64" name="직선 화살표 연결선 63"/>
          <p:cNvCxnSpPr/>
          <p:nvPr/>
        </p:nvCxnSpPr>
        <p:spPr bwMode="auto">
          <a:xfrm>
            <a:off x="4531947" y="5989083"/>
            <a:ext cx="1876944" cy="0"/>
          </a:xfrm>
          <a:prstGeom prst="straightConnector1">
            <a:avLst/>
          </a:prstGeom>
          <a:solidFill>
            <a:srgbClr val="00B8FF"/>
          </a:solidFill>
          <a:ln w="9525" cap="flat" cmpd="sng" algn="ctr">
            <a:solidFill>
              <a:schemeClr val="tx1"/>
            </a:solidFill>
            <a:prstDash val="dashDot"/>
            <a:round/>
            <a:headEnd type="triangle" w="med" len="med"/>
            <a:tailEnd type="triangle" w="med" len="med"/>
          </a:ln>
          <a:effectLst/>
        </p:spPr>
      </p:cxnSp>
      <p:sp>
        <p:nvSpPr>
          <p:cNvPr id="67" name="TextBox 66"/>
          <p:cNvSpPr txBox="1"/>
          <p:nvPr/>
        </p:nvSpPr>
        <p:spPr>
          <a:xfrm>
            <a:off x="4995951" y="5773421"/>
            <a:ext cx="946814"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160 MHz</a:t>
            </a:r>
            <a:endParaRPr kumimoji="1" lang="ko-KR" altLang="en-US" sz="1100" b="1" dirty="0" err="1" smtClean="0">
              <a:solidFill>
                <a:srgbClr val="000000"/>
              </a:solidFill>
              <a:latin typeface="Arial" pitchFamily="34" charset="0"/>
              <a:ea typeface="돋움" pitchFamily="50" charset="-127"/>
            </a:endParaRPr>
          </a:p>
        </p:txBody>
      </p:sp>
      <p:sp>
        <p:nvSpPr>
          <p:cNvPr id="79" name="TextBox 78"/>
          <p:cNvSpPr txBox="1"/>
          <p:nvPr/>
        </p:nvSpPr>
        <p:spPr>
          <a:xfrm>
            <a:off x="7379839" y="4006225"/>
            <a:ext cx="1627136" cy="430887"/>
          </a:xfrm>
          <a:prstGeom prst="rect">
            <a:avLst/>
          </a:prstGeom>
          <a:solidFill>
            <a:srgbClr val="00B050"/>
          </a:solid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Recommended TX power for STR</a:t>
            </a:r>
            <a:endParaRPr kumimoji="1" lang="ko-KR" altLang="en-US" sz="1100" b="1" dirty="0" err="1" smtClean="0">
              <a:solidFill>
                <a:srgbClr val="000000"/>
              </a:solidFill>
              <a:latin typeface="Arial" pitchFamily="34" charset="0"/>
              <a:ea typeface="돋움" pitchFamily="50" charset="-127"/>
            </a:endParaRPr>
          </a:p>
        </p:txBody>
      </p:sp>
      <p:sp>
        <p:nvSpPr>
          <p:cNvPr id="80" name="TextBox 79"/>
          <p:cNvSpPr txBox="1"/>
          <p:nvPr/>
        </p:nvSpPr>
        <p:spPr>
          <a:xfrm>
            <a:off x="7369366" y="4607550"/>
            <a:ext cx="1627136"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(X – 30) </a:t>
            </a:r>
            <a:r>
              <a:rPr kumimoji="1" lang="en-US" altLang="ko-KR" sz="1100" b="1" dirty="0" err="1" smtClean="0">
                <a:solidFill>
                  <a:srgbClr val="000000"/>
                </a:solidFill>
                <a:latin typeface="Arial" pitchFamily="34" charset="0"/>
                <a:ea typeface="돋움" pitchFamily="50" charset="-127"/>
              </a:rPr>
              <a:t>dBm</a:t>
            </a:r>
            <a:endParaRPr kumimoji="1" lang="ko-KR" altLang="en-US" sz="1100" b="1" dirty="0" err="1" smtClean="0">
              <a:solidFill>
                <a:srgbClr val="000000"/>
              </a:solidFill>
              <a:latin typeface="Arial" pitchFamily="34" charset="0"/>
              <a:ea typeface="돋움" pitchFamily="50" charset="-127"/>
            </a:endParaRPr>
          </a:p>
        </p:txBody>
      </p:sp>
      <p:sp>
        <p:nvSpPr>
          <p:cNvPr id="81" name="TextBox 80"/>
          <p:cNvSpPr txBox="1"/>
          <p:nvPr/>
        </p:nvSpPr>
        <p:spPr>
          <a:xfrm>
            <a:off x="7395787" y="5399638"/>
            <a:ext cx="1627136"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(X – 20) </a:t>
            </a:r>
            <a:r>
              <a:rPr kumimoji="1" lang="en-US" altLang="ko-KR" sz="1100" b="1" dirty="0" err="1" smtClean="0">
                <a:solidFill>
                  <a:srgbClr val="000000"/>
                </a:solidFill>
                <a:latin typeface="Arial" pitchFamily="34" charset="0"/>
                <a:ea typeface="돋움" pitchFamily="50" charset="-127"/>
              </a:rPr>
              <a:t>dBm</a:t>
            </a:r>
            <a:endParaRPr kumimoji="1" lang="ko-KR" altLang="en-US" sz="1100" b="1" dirty="0" err="1" smtClean="0">
              <a:solidFill>
                <a:srgbClr val="000000"/>
              </a:solidFill>
              <a:latin typeface="Arial" pitchFamily="34" charset="0"/>
              <a:ea typeface="돋움" pitchFamily="50" charset="-127"/>
            </a:endParaRPr>
          </a:p>
        </p:txBody>
      </p:sp>
      <p:sp>
        <p:nvSpPr>
          <p:cNvPr id="82" name="TextBox 81"/>
          <p:cNvSpPr txBox="1"/>
          <p:nvPr/>
        </p:nvSpPr>
        <p:spPr>
          <a:xfrm>
            <a:off x="7395787" y="6119718"/>
            <a:ext cx="1627136" cy="2616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(X – 10) </a:t>
            </a:r>
            <a:r>
              <a:rPr kumimoji="1" lang="en-US" altLang="ko-KR" sz="1100" b="1" dirty="0" err="1" smtClean="0">
                <a:solidFill>
                  <a:srgbClr val="000000"/>
                </a:solidFill>
                <a:latin typeface="Arial" pitchFamily="34" charset="0"/>
                <a:ea typeface="돋움" pitchFamily="50" charset="-127"/>
              </a:rPr>
              <a:t>dBm</a:t>
            </a:r>
            <a:endParaRPr kumimoji="1" lang="ko-KR" altLang="en-US" sz="1100" b="1" dirty="0" err="1" smtClean="0">
              <a:solidFill>
                <a:srgbClr val="000000"/>
              </a:solidFill>
              <a:latin typeface="Arial" pitchFamily="34" charset="0"/>
              <a:ea typeface="돋움" pitchFamily="50" charset="-127"/>
            </a:endParaRPr>
          </a:p>
        </p:txBody>
      </p:sp>
      <p:cxnSp>
        <p:nvCxnSpPr>
          <p:cNvPr id="83" name="직선 연결선 82"/>
          <p:cNvCxnSpPr/>
          <p:nvPr/>
        </p:nvCxnSpPr>
        <p:spPr bwMode="auto">
          <a:xfrm>
            <a:off x="1248899" y="2564904"/>
            <a:ext cx="511256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직선 연결선 83"/>
          <p:cNvCxnSpPr/>
          <p:nvPr/>
        </p:nvCxnSpPr>
        <p:spPr bwMode="auto">
          <a:xfrm>
            <a:off x="1236759" y="3505364"/>
            <a:ext cx="511256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5" name="TextBox 84"/>
          <p:cNvSpPr txBox="1"/>
          <p:nvPr/>
        </p:nvSpPr>
        <p:spPr>
          <a:xfrm>
            <a:off x="635291" y="2420888"/>
            <a:ext cx="553357"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Link1</a:t>
            </a:r>
            <a:endParaRPr kumimoji="1" lang="ko-KR" altLang="en-US" sz="1100" b="1" dirty="0" err="1" smtClean="0">
              <a:solidFill>
                <a:srgbClr val="000000"/>
              </a:solidFill>
              <a:latin typeface="Arial" pitchFamily="34" charset="0"/>
              <a:ea typeface="돋움" pitchFamily="50" charset="-127"/>
            </a:endParaRPr>
          </a:p>
        </p:txBody>
      </p:sp>
      <p:sp>
        <p:nvSpPr>
          <p:cNvPr id="86" name="TextBox 85"/>
          <p:cNvSpPr txBox="1"/>
          <p:nvPr/>
        </p:nvSpPr>
        <p:spPr>
          <a:xfrm>
            <a:off x="635291" y="3356992"/>
            <a:ext cx="553357"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Link2</a:t>
            </a:r>
            <a:endParaRPr kumimoji="1" lang="ko-KR" altLang="en-US" sz="1100" b="1" dirty="0" err="1" smtClean="0">
              <a:solidFill>
                <a:srgbClr val="000000"/>
              </a:solidFill>
              <a:latin typeface="Arial" pitchFamily="34" charset="0"/>
              <a:ea typeface="돋움" pitchFamily="50" charset="-127"/>
            </a:endParaRPr>
          </a:p>
        </p:txBody>
      </p:sp>
      <p:sp>
        <p:nvSpPr>
          <p:cNvPr id="87" name="TextBox 86"/>
          <p:cNvSpPr txBox="1"/>
          <p:nvPr/>
        </p:nvSpPr>
        <p:spPr>
          <a:xfrm>
            <a:off x="0" y="2712427"/>
            <a:ext cx="1464923" cy="600164"/>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Non-STR in maximum TX power (X)</a:t>
            </a:r>
            <a:endParaRPr kumimoji="1" lang="ko-KR" altLang="en-US" sz="1100" b="1" dirty="0" err="1" smtClean="0">
              <a:solidFill>
                <a:srgbClr val="000000"/>
              </a:solidFill>
              <a:latin typeface="Arial" pitchFamily="34" charset="0"/>
              <a:ea typeface="돋움" pitchFamily="50" charset="-127"/>
            </a:endParaRPr>
          </a:p>
        </p:txBody>
      </p:sp>
      <p:cxnSp>
        <p:nvCxnSpPr>
          <p:cNvPr id="88" name="직선 화살표 연결선 87"/>
          <p:cNvCxnSpPr/>
          <p:nvPr/>
        </p:nvCxnSpPr>
        <p:spPr bwMode="auto">
          <a:xfrm flipH="1">
            <a:off x="2189940" y="2564904"/>
            <a:ext cx="12332" cy="94046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89" name="TextBox 88"/>
          <p:cNvSpPr txBox="1"/>
          <p:nvPr/>
        </p:nvSpPr>
        <p:spPr>
          <a:xfrm>
            <a:off x="2188708" y="2737440"/>
            <a:ext cx="1029449" cy="430887"/>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TX power (x)</a:t>
            </a:r>
          </a:p>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sym typeface="Wingdings" panose="05000000000000000000" pitchFamily="2" charset="2"/>
              </a:rPr>
              <a:t> Non-STR</a:t>
            </a:r>
            <a:endParaRPr kumimoji="1" lang="ko-KR" altLang="en-US" sz="1100" b="1" dirty="0" err="1" smtClean="0">
              <a:solidFill>
                <a:srgbClr val="000000"/>
              </a:solidFill>
              <a:latin typeface="Arial" pitchFamily="34" charset="0"/>
              <a:ea typeface="돋움" pitchFamily="50" charset="-127"/>
            </a:endParaRPr>
          </a:p>
        </p:txBody>
      </p:sp>
      <p:cxnSp>
        <p:nvCxnSpPr>
          <p:cNvPr id="90" name="직선 화살표 연결선 89"/>
          <p:cNvCxnSpPr/>
          <p:nvPr/>
        </p:nvCxnSpPr>
        <p:spPr bwMode="auto">
          <a:xfrm>
            <a:off x="4437203" y="2564904"/>
            <a:ext cx="5091" cy="94046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91" name="TextBox 90"/>
          <p:cNvSpPr txBox="1"/>
          <p:nvPr/>
        </p:nvSpPr>
        <p:spPr>
          <a:xfrm>
            <a:off x="4366961" y="2794776"/>
            <a:ext cx="1154483" cy="430887"/>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TX power (x-y)</a:t>
            </a:r>
          </a:p>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sym typeface="Wingdings" panose="05000000000000000000" pitchFamily="2" charset="2"/>
              </a:rPr>
              <a:t> STR</a:t>
            </a:r>
            <a:endParaRPr kumimoji="1" lang="ko-KR" altLang="en-US" sz="1100" b="1" dirty="0" err="1" smtClean="0">
              <a:solidFill>
                <a:srgbClr val="000000"/>
              </a:solidFill>
              <a:latin typeface="Arial" pitchFamily="34" charset="0"/>
              <a:ea typeface="돋움" pitchFamily="50" charset="-127"/>
            </a:endParaRPr>
          </a:p>
        </p:txBody>
      </p:sp>
      <p:sp>
        <p:nvSpPr>
          <p:cNvPr id="92" name="직사각형 91"/>
          <p:cNvSpPr/>
          <p:nvPr/>
        </p:nvSpPr>
        <p:spPr>
          <a:xfrm>
            <a:off x="7081547" y="2526425"/>
            <a:ext cx="1512168" cy="483205"/>
          </a:xfrm>
          <a:prstGeom prst="rect">
            <a:avLst/>
          </a:prstGeom>
          <a:solidFill>
            <a:srgbClr val="FFC00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400" b="0" i="0" u="none" strike="noStrike" cap="none" normalizeH="0" baseline="0" dirty="0" smtClean="0">
                <a:ln>
                  <a:noFill/>
                </a:ln>
                <a:solidFill>
                  <a:schemeClr val="tx1"/>
                </a:solidFill>
                <a:effectLst/>
                <a:latin typeface="Times New Roman" pitchFamily="16" charset="0"/>
                <a:ea typeface="MS Gothic" charset="-128"/>
              </a:rPr>
              <a:t>Non-STR area</a:t>
            </a:r>
            <a:endParaRPr kumimoji="0" lang="ko-KR" altLang="en-US" sz="1400" b="0" i="0" u="none" strike="noStrike" cap="none" normalizeH="0" baseline="0" smtClean="0">
              <a:ln>
                <a:noFill/>
              </a:ln>
              <a:solidFill>
                <a:schemeClr val="tx1"/>
              </a:solidFill>
              <a:effectLst/>
              <a:latin typeface="Times New Roman" pitchFamily="16" charset="0"/>
              <a:ea typeface="MS Gothic" charset="-128"/>
            </a:endParaRPr>
          </a:p>
        </p:txBody>
      </p:sp>
      <p:sp>
        <p:nvSpPr>
          <p:cNvPr id="93" name="직사각형 92"/>
          <p:cNvSpPr/>
          <p:nvPr/>
        </p:nvSpPr>
        <p:spPr>
          <a:xfrm>
            <a:off x="7081547" y="3008957"/>
            <a:ext cx="1512168" cy="448613"/>
          </a:xfrm>
          <a:prstGeom prst="rect">
            <a:avLst/>
          </a:prstGeom>
          <a:solidFill>
            <a:srgbClr val="00B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600" b="0" i="0" u="none" strike="noStrike" cap="none" normalizeH="0" baseline="0" dirty="0" smtClean="0">
                <a:ln>
                  <a:noFill/>
                </a:ln>
                <a:solidFill>
                  <a:schemeClr val="tx1"/>
                </a:solidFill>
                <a:effectLst/>
                <a:latin typeface="Times New Roman" pitchFamily="16" charset="0"/>
                <a:ea typeface="MS Gothic" charset="-128"/>
              </a:rPr>
              <a:t>STR area</a:t>
            </a:r>
            <a:endParaRPr kumimoji="0" lang="ko-KR" altLang="en-US" sz="1600" b="0" i="0" u="none" strike="noStrike" cap="none" normalizeH="0" baseline="0" smtClean="0">
              <a:ln>
                <a:noFill/>
              </a:ln>
              <a:solidFill>
                <a:schemeClr val="tx1"/>
              </a:solidFill>
              <a:effectLst/>
              <a:latin typeface="Times New Roman" pitchFamily="16" charset="0"/>
              <a:ea typeface="MS Gothic" charset="-128"/>
            </a:endParaRPr>
          </a:p>
        </p:txBody>
      </p:sp>
      <p:cxnSp>
        <p:nvCxnSpPr>
          <p:cNvPr id="94" name="직선 화살표 연결선 93"/>
          <p:cNvCxnSpPr/>
          <p:nvPr/>
        </p:nvCxnSpPr>
        <p:spPr bwMode="auto">
          <a:xfrm flipH="1" flipV="1">
            <a:off x="6737675" y="2548224"/>
            <a:ext cx="138" cy="9307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5" name="직선 화살표 연결선 94"/>
          <p:cNvCxnSpPr/>
          <p:nvPr/>
        </p:nvCxnSpPr>
        <p:spPr bwMode="auto">
          <a:xfrm flipV="1">
            <a:off x="7021798" y="3008958"/>
            <a:ext cx="0" cy="4486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6" name="직선 화살표 연결선 95"/>
          <p:cNvCxnSpPr/>
          <p:nvPr/>
        </p:nvCxnSpPr>
        <p:spPr bwMode="auto">
          <a:xfrm flipH="1" flipV="1">
            <a:off x="8754305" y="2522068"/>
            <a:ext cx="1" cy="513835"/>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97" name="TextBox 96"/>
          <p:cNvSpPr txBox="1"/>
          <p:nvPr/>
        </p:nvSpPr>
        <p:spPr>
          <a:xfrm>
            <a:off x="6471199" y="2878152"/>
            <a:ext cx="263214"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x</a:t>
            </a:r>
            <a:endParaRPr kumimoji="1" lang="ko-KR" altLang="en-US" sz="1100" b="1" dirty="0" err="1" smtClean="0">
              <a:solidFill>
                <a:srgbClr val="000000"/>
              </a:solidFill>
              <a:latin typeface="Arial" pitchFamily="34" charset="0"/>
              <a:ea typeface="돋움" pitchFamily="50" charset="-127"/>
            </a:endParaRPr>
          </a:p>
        </p:txBody>
      </p:sp>
      <p:sp>
        <p:nvSpPr>
          <p:cNvPr id="98" name="TextBox 97"/>
          <p:cNvSpPr txBox="1"/>
          <p:nvPr/>
        </p:nvSpPr>
        <p:spPr>
          <a:xfrm>
            <a:off x="8754305" y="2635863"/>
            <a:ext cx="263214"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y</a:t>
            </a:r>
            <a:endParaRPr kumimoji="1" lang="ko-KR" altLang="en-US" sz="1100" b="1" dirty="0" err="1" smtClean="0">
              <a:solidFill>
                <a:srgbClr val="000000"/>
              </a:solidFill>
              <a:latin typeface="Arial" pitchFamily="34" charset="0"/>
              <a:ea typeface="돋움" pitchFamily="50" charset="-127"/>
            </a:endParaRPr>
          </a:p>
        </p:txBody>
      </p:sp>
      <p:sp>
        <p:nvSpPr>
          <p:cNvPr id="99" name="TextBox 98"/>
          <p:cNvSpPr txBox="1"/>
          <p:nvPr/>
        </p:nvSpPr>
        <p:spPr>
          <a:xfrm>
            <a:off x="6718403" y="3151993"/>
            <a:ext cx="388248"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a:solidFill>
                  <a:srgbClr val="000000"/>
                </a:solidFill>
                <a:latin typeface="Arial" pitchFamily="34" charset="0"/>
                <a:ea typeface="돋움" pitchFamily="50" charset="-127"/>
              </a:rPr>
              <a:t>x</a:t>
            </a:r>
            <a:r>
              <a:rPr kumimoji="1" lang="en-US" altLang="ko-KR" sz="1100" b="1" dirty="0" smtClean="0">
                <a:solidFill>
                  <a:srgbClr val="000000"/>
                </a:solidFill>
                <a:latin typeface="Arial" pitchFamily="34" charset="0"/>
                <a:ea typeface="돋움" pitchFamily="50" charset="-127"/>
              </a:rPr>
              <a:t>-y</a:t>
            </a:r>
            <a:endParaRPr kumimoji="1" lang="ko-KR" altLang="en-US" sz="1100" b="1" dirty="0" err="1" smtClean="0">
              <a:solidFill>
                <a:srgbClr val="000000"/>
              </a:solidFill>
              <a:latin typeface="Arial" pitchFamily="34" charset="0"/>
              <a:ea typeface="돋움" pitchFamily="50" charset="-127"/>
            </a:endParaRPr>
          </a:p>
        </p:txBody>
      </p:sp>
      <p:sp>
        <p:nvSpPr>
          <p:cNvPr id="100" name="TextBox 99"/>
          <p:cNvSpPr txBox="1"/>
          <p:nvPr/>
        </p:nvSpPr>
        <p:spPr>
          <a:xfrm>
            <a:off x="6450377" y="3499959"/>
            <a:ext cx="857927" cy="2616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TX power </a:t>
            </a:r>
          </a:p>
        </p:txBody>
      </p:sp>
    </p:spTree>
    <p:extLst>
      <p:ext uri="{BB962C8B-B14F-4D97-AF65-F5344CB8AC3E}">
        <p14:creationId xmlns:p14="http://schemas.microsoft.com/office/powerpoint/2010/main" val="1062939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MLD operation (1/7)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Non-AP MLD can inform its AP MLD of STR/non-STR capability for each pair of links</a:t>
            </a:r>
          </a:p>
          <a:p>
            <a:pPr lvl="1">
              <a:buFont typeface="Arial" panose="020B0604020202020204" pitchFamily="34" charset="0"/>
              <a:buChar char="•"/>
            </a:pPr>
            <a:r>
              <a:rPr lang="en-US" altLang="ko-KR" sz="1400" dirty="0" smtClean="0"/>
              <a:t>STR/non-STR capability : information for indicating whether a pair of links is STR capable or not (i.e., non-STR) based on the maximum operating bandwidth and the maximum STA’s TX power</a:t>
            </a:r>
          </a:p>
          <a:p>
            <a:pPr>
              <a:buFont typeface="Arial" panose="020B0604020202020204" pitchFamily="34" charset="0"/>
              <a:buChar char="•"/>
            </a:pPr>
            <a:endParaRPr lang="en-US" altLang="ko-KR" sz="1800" dirty="0" smtClean="0"/>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The Non-AP MLD can inform AP MLD of the following information to enable STR operation for the link set indicated as non-STR</a:t>
            </a:r>
          </a:p>
          <a:p>
            <a:pPr lvl="1">
              <a:buFont typeface="Arial" panose="020B0604020202020204" pitchFamily="34" charset="0"/>
              <a:buChar char="•"/>
            </a:pPr>
            <a:r>
              <a:rPr lang="en-US" altLang="ko-KR" sz="1400" dirty="0" smtClean="0"/>
              <a:t>Bandwidth combinations for two links according to corresponding STA’s TX power</a:t>
            </a:r>
          </a:p>
          <a:p>
            <a:pPr lvl="1">
              <a:buFont typeface="Arial" panose="020B0604020202020204" pitchFamily="34" charset="0"/>
              <a:buChar char="•"/>
            </a:pPr>
            <a:endParaRPr lang="en-US" altLang="ko-KR" sz="1400" dirty="0" smtClean="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graphicFrame>
        <p:nvGraphicFramePr>
          <p:cNvPr id="7" name="표 6"/>
          <p:cNvGraphicFramePr>
            <a:graphicFrameLocks noGrp="1"/>
          </p:cNvGraphicFramePr>
          <p:nvPr>
            <p:extLst>
              <p:ext uri="{D42A27DB-BD31-4B8C-83A1-F6EECF244321}">
                <p14:modId xmlns:p14="http://schemas.microsoft.com/office/powerpoint/2010/main" val="2964917020"/>
              </p:ext>
            </p:extLst>
          </p:nvPr>
        </p:nvGraphicFramePr>
        <p:xfrm>
          <a:off x="2267744" y="3356992"/>
          <a:ext cx="4464495" cy="590168"/>
        </p:xfrm>
        <a:graphic>
          <a:graphicData uri="http://schemas.openxmlformats.org/drawingml/2006/table">
            <a:tbl>
              <a:tblPr firstRow="1" bandRow="1">
                <a:tableStyleId>{5C22544A-7EE6-4342-B048-85BDC9FD1C3A}</a:tableStyleId>
              </a:tblPr>
              <a:tblGrid>
                <a:gridCol w="1488165"/>
                <a:gridCol w="1488165"/>
                <a:gridCol w="1488165"/>
              </a:tblGrid>
              <a:tr h="295084">
                <a:tc>
                  <a:txBody>
                    <a:bodyPr/>
                    <a:lstStyle/>
                    <a:p>
                      <a:pPr latinLnBrk="1"/>
                      <a:r>
                        <a:rPr lang="en-US" altLang="ko-KR" sz="1100" dirty="0" smtClean="0"/>
                        <a:t>link1 &amp; link2</a:t>
                      </a:r>
                      <a:endParaRPr lang="ko-KR" altLang="en-US" sz="11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link2 &amp; link3</a:t>
                      </a:r>
                      <a:endParaRPr lang="ko-KR" altLang="en-US" sz="1100" smtClean="0"/>
                    </a:p>
                  </a:txBody>
                  <a:tcPr/>
                </a:tc>
                <a:tc>
                  <a:txBody>
                    <a:bodyPr/>
                    <a:lstStyle/>
                    <a:p>
                      <a:pPr latinLnBrk="1"/>
                      <a:r>
                        <a:rPr lang="en-US" altLang="ko-KR" sz="1100" dirty="0" smtClean="0"/>
                        <a:t>…</a:t>
                      </a:r>
                      <a:endParaRPr lang="ko-KR" altLang="en-US" sz="1100"/>
                    </a:p>
                  </a:txBody>
                  <a:tcPr/>
                </a:tc>
              </a:tr>
              <a:tr h="295084">
                <a:tc>
                  <a:txBody>
                    <a:bodyPr/>
                    <a:lstStyle/>
                    <a:p>
                      <a:pPr latinLnBrk="1"/>
                      <a:r>
                        <a:rPr lang="en-US" altLang="ko-KR" sz="1100" dirty="0" smtClean="0">
                          <a:solidFill>
                            <a:srgbClr val="FF0000"/>
                          </a:solidFill>
                        </a:rPr>
                        <a:t>Non-STR</a:t>
                      </a:r>
                      <a:endParaRPr lang="ko-KR" altLang="en-US" sz="1100">
                        <a:solidFill>
                          <a:srgbClr val="FF0000"/>
                        </a:solidFill>
                      </a:endParaRPr>
                    </a:p>
                  </a:txBody>
                  <a:tcPr/>
                </a:tc>
                <a:tc>
                  <a:txBody>
                    <a:bodyPr/>
                    <a:lstStyle/>
                    <a:p>
                      <a:pPr latinLnBrk="1"/>
                      <a:r>
                        <a:rPr lang="en-US" altLang="ko-KR" sz="1100" dirty="0" smtClean="0"/>
                        <a:t>STR</a:t>
                      </a:r>
                      <a:endParaRPr lang="ko-KR" altLang="en-US" sz="1100" dirty="0"/>
                    </a:p>
                  </a:txBody>
                  <a:tcPr/>
                </a:tc>
                <a:tc>
                  <a:txBody>
                    <a:bodyPr/>
                    <a:lstStyle/>
                    <a:p>
                      <a:pPr latinLnBrk="1"/>
                      <a:r>
                        <a:rPr lang="en-US" altLang="ko-KR" sz="1100" dirty="0" smtClean="0"/>
                        <a:t>STR</a:t>
                      </a:r>
                      <a:endParaRPr lang="ko-KR" altLang="en-US" sz="1100" dirty="0"/>
                    </a:p>
                  </a:txBody>
                  <a:tcPr/>
                </a:tc>
              </a:tr>
            </a:tbl>
          </a:graphicData>
        </a:graphic>
      </p:graphicFrame>
      <p:graphicFrame>
        <p:nvGraphicFramePr>
          <p:cNvPr id="8" name="표 7"/>
          <p:cNvGraphicFramePr>
            <a:graphicFrameLocks noGrp="1"/>
          </p:cNvGraphicFramePr>
          <p:nvPr>
            <p:extLst>
              <p:ext uri="{D42A27DB-BD31-4B8C-83A1-F6EECF244321}">
                <p14:modId xmlns:p14="http://schemas.microsoft.com/office/powerpoint/2010/main" val="1815688759"/>
              </p:ext>
            </p:extLst>
          </p:nvPr>
        </p:nvGraphicFramePr>
        <p:xfrm>
          <a:off x="504850" y="4653136"/>
          <a:ext cx="8208912" cy="1913895"/>
        </p:xfrm>
        <a:graphic>
          <a:graphicData uri="http://schemas.openxmlformats.org/drawingml/2006/table">
            <a:tbl>
              <a:tblPr firstRow="1" bandRow="1">
                <a:tableStyleId>{5C22544A-7EE6-4342-B048-85BDC9FD1C3A}</a:tableStyleId>
              </a:tblPr>
              <a:tblGrid>
                <a:gridCol w="1512168"/>
                <a:gridCol w="1402854"/>
                <a:gridCol w="5293890"/>
              </a:tblGrid>
              <a:tr h="144266">
                <a:tc gridSpan="3">
                  <a:txBody>
                    <a:bodyPr/>
                    <a:lstStyle/>
                    <a:p>
                      <a:pPr algn="ctr" latinLnBrk="1"/>
                      <a:r>
                        <a:rPr lang="en-US" altLang="ko-KR" sz="1100" dirty="0" smtClean="0"/>
                        <a:t>For link1 &amp; link2</a:t>
                      </a:r>
                      <a:endParaRPr lang="ko-KR" altLang="en-US" sz="1100" dirty="0"/>
                    </a:p>
                  </a:txBody>
                  <a:tcPr/>
                </a:tc>
                <a:tc hMerge="1">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lang="ko-KR" altLang="en-US" sz="1100" dirty="0" smtClean="0"/>
                    </a:p>
                  </a:txBody>
                  <a:tcPr/>
                </a:tc>
                <a:tc hMerge="1">
                  <a:txBody>
                    <a:bodyPr/>
                    <a:lstStyle/>
                    <a:p>
                      <a:pPr algn="ctr" latinLnBrk="1"/>
                      <a:endParaRPr lang="ko-KR" altLang="en-US" sz="1100" dirty="0"/>
                    </a:p>
                  </a:txBody>
                  <a:tcPr/>
                </a:tc>
              </a:tr>
              <a:tr h="330963">
                <a:tc>
                  <a:txBody>
                    <a:bodyPr/>
                    <a:lstStyle/>
                    <a:p>
                      <a:pPr latinLnBrk="1"/>
                      <a:r>
                        <a:rPr lang="en-US" altLang="ko-KR" sz="1100" b="1" u="sng" baseline="0" dirty="0" smtClean="0"/>
                        <a:t>TX power info (</a:t>
                      </a:r>
                      <a:r>
                        <a:rPr lang="en-US" altLang="ko-KR" sz="1100" b="1" u="sng" baseline="0" dirty="0" err="1" smtClean="0"/>
                        <a:t>dBm</a:t>
                      </a:r>
                      <a:r>
                        <a:rPr lang="en-US" altLang="ko-KR" sz="1100" b="1" u="sng" baseline="0" dirty="0" smtClean="0"/>
                        <a:t>)</a:t>
                      </a:r>
                      <a:endParaRPr lang="ko-KR" altLang="en-US" sz="1100" b="1" u="sng"/>
                    </a:p>
                  </a:txBody>
                  <a:tcPr/>
                </a:tc>
                <a:tc>
                  <a:txBody>
                    <a:bodyPr/>
                    <a:lstStyle/>
                    <a:p>
                      <a:pPr latinLnBrk="1"/>
                      <a:r>
                        <a:rPr lang="en-US" altLang="ko-KR" sz="1100" b="1" u="sng" dirty="0" smtClean="0"/>
                        <a:t>BWs for two links</a:t>
                      </a:r>
                      <a:endParaRPr lang="ko-KR" altLang="en-US" sz="1100" b="1" u="sng" dirty="0"/>
                    </a:p>
                  </a:txBody>
                  <a:tcPr/>
                </a:tc>
                <a:tc>
                  <a:txBody>
                    <a:bodyPr/>
                    <a:lstStyle/>
                    <a:p>
                      <a:pPr latinLnBrk="1"/>
                      <a:r>
                        <a:rPr lang="en-US" altLang="ko-KR" sz="1100" i="1" dirty="0" smtClean="0"/>
                        <a:t>Descriptions (link</a:t>
                      </a:r>
                      <a:r>
                        <a:rPr lang="en-US" altLang="ko-KR" sz="1100" i="1" baseline="0" dirty="0" smtClean="0"/>
                        <a:t> 1, 2) for BWs</a:t>
                      </a:r>
                      <a:endParaRPr lang="ko-KR" altLang="en-US" sz="1100" i="1" dirty="0"/>
                    </a:p>
                  </a:txBody>
                  <a:tcPr/>
                </a:tc>
              </a:tr>
              <a:tr h="33096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Full</a:t>
                      </a:r>
                      <a:r>
                        <a:rPr lang="en-US" altLang="ko-KR" sz="1100" baseline="0" dirty="0" smtClean="0"/>
                        <a:t> TX power (X)</a:t>
                      </a:r>
                      <a:endParaRPr lang="ko-KR" altLang="en-US" sz="1100" dirty="0"/>
                    </a:p>
                  </a:txBody>
                  <a:tcPr/>
                </a:tc>
                <a:tc>
                  <a:txBody>
                    <a:bodyPr/>
                    <a:lstStyle/>
                    <a:p>
                      <a:pPr latinLnBrk="1"/>
                      <a:r>
                        <a:rPr lang="en-US" altLang="ko-KR" sz="1100" dirty="0" smtClean="0"/>
                        <a:t>&lt;= (40MHz,</a:t>
                      </a:r>
                      <a:r>
                        <a:rPr lang="en-US" altLang="ko-KR" sz="1100" baseline="0" dirty="0" smtClean="0"/>
                        <a:t> 40MHz)</a:t>
                      </a:r>
                      <a:endParaRPr lang="ko-KR" altLang="en-US" sz="1100" dirty="0"/>
                    </a:p>
                  </a:txBody>
                  <a:tcPr/>
                </a:tc>
                <a:tc>
                  <a:txBody>
                    <a:bodyPr/>
                    <a:lstStyle/>
                    <a:p>
                      <a:pPr latinLnBrk="1"/>
                      <a:r>
                        <a:rPr lang="en-US" altLang="ko-KR" sz="1100" dirty="0" smtClean="0"/>
                        <a:t>(20,</a:t>
                      </a:r>
                      <a:r>
                        <a:rPr lang="en-US" altLang="ko-KR" sz="1100" baseline="0" dirty="0" smtClean="0"/>
                        <a:t> 20), (20, 40), (40, 20), (40, 40)</a:t>
                      </a:r>
                      <a:endParaRPr lang="ko-KR" altLang="en-US" sz="1100" dirty="0"/>
                    </a:p>
                  </a:txBody>
                  <a:tcPr/>
                </a:tc>
              </a:tr>
              <a:tr h="33096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X- 10</a:t>
                      </a:r>
                      <a:endParaRPr lang="ko-KR" altLang="en-US" sz="1100" dirty="0"/>
                    </a:p>
                  </a:txBody>
                  <a:tcPr/>
                </a:tc>
                <a:tc>
                  <a:txBody>
                    <a:bodyPr/>
                    <a:lstStyle/>
                    <a:p>
                      <a:pPr latinLnBrk="1"/>
                      <a:r>
                        <a:rPr lang="en-US" altLang="ko-KR" sz="1100" dirty="0" smtClean="0"/>
                        <a:t>&lt;= (80MHz, 80MHz)</a:t>
                      </a:r>
                      <a:endParaRPr lang="ko-KR" altLang="en-US" sz="1100" dirty="0"/>
                    </a:p>
                  </a:txBody>
                  <a:tcPr/>
                </a:tc>
                <a:tc>
                  <a:txBody>
                    <a:bodyPr/>
                    <a:lstStyle/>
                    <a:p>
                      <a:pPr latinLnBrk="1"/>
                      <a:r>
                        <a:rPr lang="en-US" altLang="ko-KR" sz="1100" dirty="0" smtClean="0"/>
                        <a:t>&lt;(40,40) + (20, 80), (40, 80)</a:t>
                      </a:r>
                      <a:r>
                        <a:rPr lang="en-US" altLang="ko-KR" sz="1100" baseline="0" dirty="0" smtClean="0"/>
                        <a:t> , (80, 20), (80, 40), (80, 80)</a:t>
                      </a:r>
                      <a:endParaRPr lang="ko-KR" altLang="en-US" sz="1100" dirty="0"/>
                    </a:p>
                  </a:txBody>
                  <a:tcPr/>
                </a:tc>
              </a:tr>
              <a:tr h="33096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X- 20</a:t>
                      </a:r>
                      <a:endParaRPr lang="ko-KR" altLang="en-US" sz="1100" dirty="0"/>
                    </a:p>
                  </a:txBody>
                  <a:tcPr/>
                </a:tc>
                <a:tc>
                  <a:txBody>
                    <a:bodyPr/>
                    <a:lstStyle/>
                    <a:p>
                      <a:pPr latinLnBrk="1"/>
                      <a:r>
                        <a:rPr lang="en-US" altLang="ko-KR" sz="1100" dirty="0" smtClean="0"/>
                        <a:t>&lt; =(160, 160)</a:t>
                      </a:r>
                      <a:endParaRPr lang="ko-KR" altLang="en-US" sz="11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&lt;(80,80) + (20, 160),</a:t>
                      </a:r>
                      <a:r>
                        <a:rPr lang="en-US" altLang="ko-KR" sz="1100" baseline="0" dirty="0" smtClean="0"/>
                        <a:t> </a:t>
                      </a:r>
                      <a:r>
                        <a:rPr lang="en-US" altLang="ko-KR" sz="1100" dirty="0" smtClean="0"/>
                        <a:t>(40, 160)</a:t>
                      </a:r>
                      <a:r>
                        <a:rPr lang="en-US" altLang="ko-KR" sz="1100" baseline="0" dirty="0" smtClean="0"/>
                        <a:t> , (80, 160), (160, 20), (160, 40), (160, 80), (160, 160)</a:t>
                      </a:r>
                      <a:endParaRPr lang="ko-KR" altLang="en-US" sz="1100" smtClean="0"/>
                    </a:p>
                  </a:txBody>
                  <a:tcPr/>
                </a:tc>
              </a:tr>
              <a:tr h="330963">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a:t>
                      </a:r>
                      <a:endParaRPr lang="ko-KR" altLang="en-US" sz="1100" dirty="0"/>
                    </a:p>
                  </a:txBody>
                  <a:tcPr/>
                </a:tc>
                <a:tc>
                  <a:txBody>
                    <a:bodyPr/>
                    <a:lstStyle/>
                    <a:p>
                      <a:pPr latinLnBrk="1"/>
                      <a:r>
                        <a:rPr lang="en-US" altLang="ko-KR" sz="1100" dirty="0" smtClean="0"/>
                        <a:t>…</a:t>
                      </a:r>
                      <a:endParaRPr lang="ko-KR" altLang="en-US" sz="1100" dirty="0"/>
                    </a:p>
                  </a:txBody>
                  <a:tcPr/>
                </a:tc>
                <a:tc>
                  <a:txBody>
                    <a:bodyPr/>
                    <a:lstStyle/>
                    <a:p>
                      <a:pPr latinLnBrk="1"/>
                      <a:r>
                        <a:rPr lang="en-US" altLang="ko-KR" sz="1100" dirty="0" smtClean="0"/>
                        <a:t>….</a:t>
                      </a:r>
                      <a:endParaRPr lang="ko-KR" altLang="en-US" sz="1100" dirty="0"/>
                    </a:p>
                  </a:txBody>
                  <a:tcPr/>
                </a:tc>
              </a:tr>
            </a:tbl>
          </a:graphicData>
        </a:graphic>
      </p:graphicFrame>
    </p:spTree>
    <p:extLst>
      <p:ext uri="{BB962C8B-B14F-4D97-AF65-F5344CB8AC3E}">
        <p14:creationId xmlns:p14="http://schemas.microsoft.com/office/powerpoint/2010/main" val="1895489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MLD operation (2/7)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600" dirty="0" smtClean="0"/>
              <a:t>Example</a:t>
            </a:r>
          </a:p>
          <a:p>
            <a:pPr>
              <a:buFont typeface="Arial" panose="020B0604020202020204" pitchFamily="34" charset="0"/>
              <a:buChar char="•"/>
            </a:pPr>
            <a:endParaRPr lang="en-US" altLang="ko-KR" sz="1600" dirty="0"/>
          </a:p>
          <a:p>
            <a:pPr>
              <a:buFont typeface="Arial" panose="020B0604020202020204" pitchFamily="34" charset="0"/>
              <a:buChar char="•"/>
            </a:pPr>
            <a:endParaRPr lang="en-US" altLang="ko-KR" sz="1600" dirty="0" smtClean="0"/>
          </a:p>
          <a:p>
            <a:pPr>
              <a:buFont typeface="Arial" panose="020B0604020202020204" pitchFamily="34" charset="0"/>
              <a:buChar char="•"/>
            </a:pPr>
            <a:endParaRPr lang="en-US" altLang="ko-KR" sz="1600" dirty="0"/>
          </a:p>
          <a:p>
            <a:pPr>
              <a:buFont typeface="Arial" panose="020B0604020202020204" pitchFamily="34" charset="0"/>
              <a:buChar char="•"/>
            </a:pPr>
            <a:endParaRPr lang="en-US" altLang="ko-KR" sz="1600" dirty="0" smtClean="0"/>
          </a:p>
          <a:p>
            <a:pPr>
              <a:buFont typeface="Arial" panose="020B0604020202020204" pitchFamily="34" charset="0"/>
              <a:buChar char="•"/>
            </a:pPr>
            <a:endParaRPr lang="en-US" altLang="ko-KR" sz="1600" dirty="0"/>
          </a:p>
          <a:p>
            <a:pPr>
              <a:buFont typeface="Arial" panose="020B0604020202020204" pitchFamily="34" charset="0"/>
              <a:buChar char="•"/>
            </a:pPr>
            <a:endParaRPr lang="en-US" altLang="ko-KR" sz="1600" dirty="0" smtClean="0"/>
          </a:p>
          <a:p>
            <a:pPr>
              <a:buFont typeface="Arial" panose="020B0604020202020204" pitchFamily="34" charset="0"/>
              <a:buChar char="•"/>
            </a:pPr>
            <a:endParaRPr lang="en-US" altLang="ko-KR" sz="1600" dirty="0" smtClean="0"/>
          </a:p>
          <a:p>
            <a:pPr>
              <a:buFont typeface="Arial" panose="020B0604020202020204" pitchFamily="34" charset="0"/>
              <a:buChar char="•"/>
            </a:pPr>
            <a:endParaRPr lang="en-US" altLang="ko-KR" sz="1600" dirty="0"/>
          </a:p>
          <a:p>
            <a:pPr>
              <a:buFont typeface="Arial" panose="020B0604020202020204" pitchFamily="34" charset="0"/>
              <a:buChar char="•"/>
            </a:pPr>
            <a:r>
              <a:rPr lang="en-US" altLang="ko-KR" sz="1600" dirty="0" smtClean="0"/>
              <a:t>Non-AP MLD can decide the number of non-STR link sets and the number of the combinations of TW Power info and the corresponding BW info per each link set</a:t>
            </a:r>
          </a:p>
          <a:p>
            <a:pPr>
              <a:buFont typeface="Arial" panose="020B0604020202020204" pitchFamily="34" charset="0"/>
              <a:buChar char="•"/>
            </a:pPr>
            <a:r>
              <a:rPr lang="en-US" altLang="ko-KR" sz="1600" dirty="0" smtClean="0"/>
              <a:t>If the two links are very close each other, two links will always be non-STR regardless of STA’s TX power and BW combinations information and in this case, non-AP MLD will not inform AP of any information for the link set</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cxnSp>
        <p:nvCxnSpPr>
          <p:cNvPr id="9" name="직선 연결선 8"/>
          <p:cNvCxnSpPr/>
          <p:nvPr/>
        </p:nvCxnSpPr>
        <p:spPr bwMode="auto">
          <a:xfrm>
            <a:off x="1691680" y="2636912"/>
            <a:ext cx="0" cy="19442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직선 연결선 9"/>
          <p:cNvCxnSpPr/>
          <p:nvPr/>
        </p:nvCxnSpPr>
        <p:spPr bwMode="auto">
          <a:xfrm>
            <a:off x="7740352" y="2636912"/>
            <a:ext cx="0" cy="19442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084798" y="2348880"/>
            <a:ext cx="1202765"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Non-AP MLD</a:t>
            </a:r>
            <a:endParaRPr kumimoji="1" lang="ko-KR" altLang="en-US" sz="1300" b="1" dirty="0" err="1" smtClean="0">
              <a:solidFill>
                <a:srgbClr val="000000"/>
              </a:solidFill>
              <a:latin typeface="Arial" pitchFamily="34" charset="0"/>
              <a:ea typeface="돋움" pitchFamily="50" charset="-127"/>
            </a:endParaRPr>
          </a:p>
        </p:txBody>
      </p:sp>
      <p:sp>
        <p:nvSpPr>
          <p:cNvPr id="12" name="TextBox 11"/>
          <p:cNvSpPr txBox="1"/>
          <p:nvPr/>
        </p:nvSpPr>
        <p:spPr>
          <a:xfrm>
            <a:off x="7324227" y="2344524"/>
            <a:ext cx="821250"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MLD</a:t>
            </a:r>
            <a:endParaRPr kumimoji="1" lang="ko-KR" altLang="en-US" sz="1300" b="1" dirty="0" err="1" smtClean="0">
              <a:solidFill>
                <a:srgbClr val="000000"/>
              </a:solidFill>
              <a:latin typeface="Arial" pitchFamily="34" charset="0"/>
              <a:ea typeface="돋움" pitchFamily="50" charset="-127"/>
            </a:endParaRPr>
          </a:p>
        </p:txBody>
      </p:sp>
      <p:cxnSp>
        <p:nvCxnSpPr>
          <p:cNvPr id="14" name="직선 화살표 연결선 13"/>
          <p:cNvCxnSpPr/>
          <p:nvPr/>
        </p:nvCxnSpPr>
        <p:spPr bwMode="auto">
          <a:xfrm>
            <a:off x="1691680" y="3789040"/>
            <a:ext cx="604867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p:cNvSpPr txBox="1"/>
          <p:nvPr/>
        </p:nvSpPr>
        <p:spPr>
          <a:xfrm>
            <a:off x="1729331" y="3284984"/>
            <a:ext cx="5468165" cy="492443"/>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Multi-link Setup Request</a:t>
            </a:r>
          </a:p>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 STR possible info (TX PWs &amp; BWs) for 1</a:t>
            </a:r>
            <a:r>
              <a:rPr kumimoji="1" lang="en-US" altLang="ko-KR" sz="1300" b="1" baseline="30000" dirty="0" smtClean="0">
                <a:solidFill>
                  <a:srgbClr val="000000"/>
                </a:solidFill>
                <a:latin typeface="Arial" pitchFamily="34" charset="0"/>
                <a:ea typeface="돋움" pitchFamily="50" charset="-127"/>
              </a:rPr>
              <a:t>st</a:t>
            </a:r>
            <a:r>
              <a:rPr kumimoji="1" lang="en-US" altLang="ko-KR" sz="1300" b="1" dirty="0" smtClean="0">
                <a:solidFill>
                  <a:srgbClr val="000000"/>
                </a:solidFill>
                <a:latin typeface="Arial" pitchFamily="34" charset="0"/>
                <a:ea typeface="돋움" pitchFamily="50" charset="-127"/>
              </a:rPr>
              <a:t> non-STR link set, …)</a:t>
            </a:r>
            <a:endParaRPr kumimoji="1" lang="ko-KR" altLang="en-US" sz="1300" b="1" dirty="0" err="1" smtClean="0">
              <a:solidFill>
                <a:srgbClr val="000000"/>
              </a:solidFill>
              <a:latin typeface="Arial" pitchFamily="34" charset="0"/>
              <a:ea typeface="돋움" pitchFamily="50" charset="-127"/>
            </a:endParaRPr>
          </a:p>
        </p:txBody>
      </p:sp>
      <p:cxnSp>
        <p:nvCxnSpPr>
          <p:cNvPr id="17" name="직선 화살표 연결선 16"/>
          <p:cNvCxnSpPr/>
          <p:nvPr/>
        </p:nvCxnSpPr>
        <p:spPr bwMode="auto">
          <a:xfrm>
            <a:off x="1691680" y="4293096"/>
            <a:ext cx="6048672"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18" name="TextBox 17"/>
          <p:cNvSpPr txBox="1"/>
          <p:nvPr/>
        </p:nvSpPr>
        <p:spPr>
          <a:xfrm>
            <a:off x="3324316" y="3944669"/>
            <a:ext cx="2278188"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Multi-link Setup Response</a:t>
            </a:r>
          </a:p>
        </p:txBody>
      </p:sp>
      <p:sp>
        <p:nvSpPr>
          <p:cNvPr id="19" name="직사각형 18"/>
          <p:cNvSpPr/>
          <p:nvPr/>
        </p:nvSpPr>
        <p:spPr>
          <a:xfrm>
            <a:off x="1475656" y="2780928"/>
            <a:ext cx="6552728" cy="360040"/>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MLO discovery</a:t>
            </a:r>
            <a:endParaRPr kumimoji="0" lang="ko-KR" altLang="en-US" sz="2400" b="0" i="0" u="none" strike="noStrike" cap="none" normalizeH="0" baseline="0" dirty="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851797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MLD operation (3/7)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1800" dirty="0" smtClean="0"/>
              <a:t>In </a:t>
            </a:r>
            <a:r>
              <a:rPr lang="en-US" altLang="ko-KR" sz="1800" dirty="0"/>
              <a:t>11ax, </a:t>
            </a:r>
            <a:r>
              <a:rPr lang="en-US" altLang="ko-KR" sz="1800" dirty="0" smtClean="0"/>
              <a:t>when an AP triggers TB PPDU, AP can</a:t>
            </a:r>
            <a:r>
              <a:rPr lang="ko-KR" altLang="en-US" sz="1800" smtClean="0"/>
              <a:t> </a:t>
            </a:r>
            <a:r>
              <a:rPr lang="en-US" altLang="ko-KR" sz="1800" dirty="0"/>
              <a:t>control the TX power of the </a:t>
            </a:r>
            <a:r>
              <a:rPr lang="en-US" altLang="ko-KR" sz="1800" dirty="0" smtClean="0"/>
              <a:t>scheduled STA(s) </a:t>
            </a:r>
            <a:r>
              <a:rPr lang="en-US" altLang="ko-KR" sz="1800" dirty="0"/>
              <a:t>(i.e., </a:t>
            </a:r>
            <a:r>
              <a:rPr lang="en-US" altLang="ko-KR" sz="1800" dirty="0" smtClean="0"/>
              <a:t>STA can </a:t>
            </a:r>
            <a:r>
              <a:rPr lang="en-US" altLang="ko-KR" sz="1800" dirty="0"/>
              <a:t>reduce </a:t>
            </a:r>
            <a:r>
              <a:rPr lang="en-US" altLang="ko-KR" sz="1800" dirty="0" smtClean="0"/>
              <a:t>its power) </a:t>
            </a:r>
            <a:r>
              <a:rPr lang="en-US" altLang="ko-KR" sz="1800" dirty="0"/>
              <a:t>using the </a:t>
            </a:r>
            <a:r>
              <a:rPr lang="en-US" altLang="ko-KR" sz="1800" i="1" dirty="0"/>
              <a:t>UL Target </a:t>
            </a:r>
            <a:r>
              <a:rPr lang="en-US" altLang="ko-KR" sz="1800" i="1" dirty="0" smtClean="0"/>
              <a:t>RSSI </a:t>
            </a:r>
            <a:r>
              <a:rPr lang="en-US" altLang="ko-KR" sz="1800" i="1" dirty="0"/>
              <a:t>subfield </a:t>
            </a:r>
            <a:r>
              <a:rPr lang="en-US" altLang="ko-KR" sz="1800" dirty="0"/>
              <a:t>of User Info field</a:t>
            </a:r>
          </a:p>
          <a:p>
            <a:pPr>
              <a:buFont typeface="Arial" panose="020B0604020202020204" pitchFamily="34" charset="0"/>
              <a:buChar char="•"/>
            </a:pPr>
            <a:r>
              <a:rPr lang="en-US" altLang="ko-KR" sz="1800" dirty="0"/>
              <a:t>The AP MLD can trigger a STA in an MLD using the received </a:t>
            </a:r>
            <a:r>
              <a:rPr lang="en-US" altLang="ko-KR" sz="1800" dirty="0" smtClean="0"/>
              <a:t>TX power and BWs Info </a:t>
            </a:r>
            <a:r>
              <a:rPr lang="en-US" altLang="ko-KR" sz="1800" dirty="0"/>
              <a:t>while the AP MLD transmits DL frame to the other STA in the same STA MLD</a:t>
            </a:r>
          </a:p>
          <a:p>
            <a:pPr lvl="1">
              <a:buFont typeface="Arial" panose="020B0604020202020204" pitchFamily="34" charset="0"/>
              <a:buChar char="•"/>
            </a:pPr>
            <a:r>
              <a:rPr lang="en-US" altLang="ko-KR" sz="1600" dirty="0" smtClean="0"/>
              <a:t>If </a:t>
            </a:r>
            <a:r>
              <a:rPr lang="en-US" altLang="ko-KR" sz="1600" dirty="0"/>
              <a:t>the </a:t>
            </a:r>
            <a:r>
              <a:rPr lang="en-US" altLang="ko-KR" sz="1600" dirty="0" smtClean="0"/>
              <a:t>received STA’s TX </a:t>
            </a:r>
            <a:r>
              <a:rPr lang="en-US" altLang="ko-KR" sz="1600" dirty="0"/>
              <a:t>power info is higher </a:t>
            </a:r>
            <a:r>
              <a:rPr lang="en-US" altLang="ko-KR" sz="1600" dirty="0" smtClean="0"/>
              <a:t>than or equal to </a:t>
            </a:r>
            <a:r>
              <a:rPr lang="en-US" altLang="ko-KR" sz="1600" dirty="0"/>
              <a:t>the STA’s power value expected by the </a:t>
            </a:r>
            <a:r>
              <a:rPr lang="en-US" altLang="ko-KR" sz="1600" dirty="0" smtClean="0"/>
              <a:t>AP (i.e., UL Target RSSI for the STA), </a:t>
            </a:r>
            <a:r>
              <a:rPr lang="en-US" altLang="ko-KR" sz="1600" dirty="0"/>
              <a:t>the AP will trigger the STA using the expected </a:t>
            </a:r>
            <a:r>
              <a:rPr lang="en-US" altLang="ko-KR" sz="1600" dirty="0" smtClean="0"/>
              <a:t>TX power value(i.e., UL Target RSSI) and allocate  UL RU within bandwidth information (see the next slide) </a:t>
            </a:r>
          </a:p>
          <a:p>
            <a:pPr lvl="1">
              <a:buFont typeface="Arial" panose="020B0604020202020204" pitchFamily="34" charset="0"/>
              <a:buChar char="•"/>
            </a:pPr>
            <a:r>
              <a:rPr lang="en-US" altLang="ko-KR" sz="1600" dirty="0" smtClean="0"/>
              <a:t>Otherwise</a:t>
            </a:r>
            <a:r>
              <a:rPr lang="en-US" altLang="ko-KR" sz="1600" dirty="0"/>
              <a:t>, the AP will not trigger the STA for TB PPDU </a:t>
            </a:r>
            <a:r>
              <a:rPr lang="en-US" altLang="ko-KR" sz="1600" dirty="0" smtClean="0"/>
              <a:t>transmission because if</a:t>
            </a:r>
            <a:r>
              <a:rPr lang="ko-KR" altLang="en-US" sz="1600" smtClean="0"/>
              <a:t> </a:t>
            </a:r>
            <a:r>
              <a:rPr lang="en-US" altLang="ko-KR" sz="1600" dirty="0" smtClean="0"/>
              <a:t>AP reduces the STA’s TX power to the lower value than the expected value, then AP will fail to decode the UL frame </a:t>
            </a:r>
            <a:endParaRPr lang="en-US" altLang="ko-KR" sz="1600" dirty="0"/>
          </a:p>
          <a:p>
            <a:pPr>
              <a:buFont typeface="Arial" panose="020B0604020202020204" pitchFamily="34" charset="0"/>
              <a:buChar char="•"/>
            </a:pPr>
            <a:endParaRPr lang="en-US" altLang="ko-KR" sz="18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spTree>
    <p:extLst>
      <p:ext uri="{BB962C8B-B14F-4D97-AF65-F5344CB8AC3E}">
        <p14:creationId xmlns:p14="http://schemas.microsoft.com/office/powerpoint/2010/main" val="40615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Enhanced non-STR </a:t>
            </a:r>
            <a:r>
              <a:rPr lang="en-US" altLang="ko-KR" dirty="0"/>
              <a:t>MLD operation </a:t>
            </a:r>
            <a:r>
              <a:rPr lang="en-US" altLang="ko-KR" dirty="0" smtClean="0"/>
              <a:t>(4/7)</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Example (1/3)</a:t>
            </a:r>
          </a:p>
          <a:p>
            <a:pPr lvl="1">
              <a:buFont typeface="Arial" panose="020B0604020202020204" pitchFamily="34" charset="0"/>
              <a:buChar char="•"/>
            </a:pPr>
            <a:r>
              <a:rPr lang="en-US" altLang="ko-KR" sz="1600" dirty="0" smtClean="0"/>
              <a:t>Based on the information, AP decides UL RU size of the STA and controls the STA’s Power in the Trigger frame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smtClean="0"/>
              <a:t>June, </a:t>
            </a:r>
            <a:r>
              <a:rPr lang="en-US" altLang="ko-KR" dirty="0"/>
              <a:t>2020</a:t>
            </a:r>
            <a:endParaRPr lang="en-GB" altLang="ko-KR" dirty="0"/>
          </a:p>
        </p:txBody>
      </p:sp>
      <p:cxnSp>
        <p:nvCxnSpPr>
          <p:cNvPr id="7" name="직선 연결선 6"/>
          <p:cNvCxnSpPr/>
          <p:nvPr/>
        </p:nvCxnSpPr>
        <p:spPr bwMode="auto">
          <a:xfrm>
            <a:off x="1547664" y="4124690"/>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직선 연결선 7"/>
          <p:cNvCxnSpPr/>
          <p:nvPr/>
        </p:nvCxnSpPr>
        <p:spPr bwMode="auto">
          <a:xfrm>
            <a:off x="1510789" y="4853482"/>
            <a:ext cx="64087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1162608" y="3832302"/>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1</a:t>
            </a:r>
            <a:endParaRPr kumimoji="1" lang="ko-KR" altLang="en-US" sz="1300" b="1" dirty="0" err="1" smtClean="0">
              <a:solidFill>
                <a:srgbClr val="000000"/>
              </a:solidFill>
              <a:latin typeface="Arial" pitchFamily="34" charset="0"/>
              <a:ea typeface="돋움" pitchFamily="50" charset="-127"/>
            </a:endParaRPr>
          </a:p>
        </p:txBody>
      </p:sp>
      <p:sp>
        <p:nvSpPr>
          <p:cNvPr id="10" name="TextBox 9"/>
          <p:cNvSpPr txBox="1"/>
          <p:nvPr/>
        </p:nvSpPr>
        <p:spPr>
          <a:xfrm>
            <a:off x="1119070" y="4124690"/>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1</a:t>
            </a:r>
            <a:endParaRPr kumimoji="1" lang="ko-KR" altLang="en-US" sz="1300" b="1" dirty="0" err="1" smtClean="0">
              <a:solidFill>
                <a:srgbClr val="000000"/>
              </a:solidFill>
              <a:latin typeface="Arial" pitchFamily="34" charset="0"/>
              <a:ea typeface="돋움" pitchFamily="50" charset="-127"/>
            </a:endParaRPr>
          </a:p>
        </p:txBody>
      </p:sp>
      <p:sp>
        <p:nvSpPr>
          <p:cNvPr id="11" name="TextBox 10"/>
          <p:cNvSpPr txBox="1"/>
          <p:nvPr/>
        </p:nvSpPr>
        <p:spPr>
          <a:xfrm>
            <a:off x="1149747" y="4597295"/>
            <a:ext cx="551947"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AP 2</a:t>
            </a:r>
            <a:endParaRPr kumimoji="1" lang="ko-KR" altLang="en-US" sz="1300" b="1" dirty="0" err="1" smtClean="0">
              <a:solidFill>
                <a:srgbClr val="000000"/>
              </a:solidFill>
              <a:latin typeface="Arial" pitchFamily="34" charset="0"/>
              <a:ea typeface="돋움" pitchFamily="50" charset="-127"/>
            </a:endParaRPr>
          </a:p>
        </p:txBody>
      </p:sp>
      <p:sp>
        <p:nvSpPr>
          <p:cNvPr id="12" name="TextBox 11"/>
          <p:cNvSpPr txBox="1"/>
          <p:nvPr/>
        </p:nvSpPr>
        <p:spPr>
          <a:xfrm>
            <a:off x="1106209" y="4889683"/>
            <a:ext cx="639022"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STA 2</a:t>
            </a:r>
            <a:endParaRPr kumimoji="1" lang="ko-KR" altLang="en-US" sz="1300" b="1" dirty="0" err="1" smtClean="0">
              <a:solidFill>
                <a:srgbClr val="000000"/>
              </a:solidFill>
              <a:latin typeface="Arial" pitchFamily="34" charset="0"/>
              <a:ea typeface="돋움" pitchFamily="50" charset="-127"/>
            </a:endParaRPr>
          </a:p>
        </p:txBody>
      </p:sp>
      <p:sp>
        <p:nvSpPr>
          <p:cNvPr id="13" name="직사각형 12"/>
          <p:cNvSpPr/>
          <p:nvPr/>
        </p:nvSpPr>
        <p:spPr>
          <a:xfrm>
            <a:off x="4474976" y="3692642"/>
            <a:ext cx="3337384"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DL frame (AP1 -&gt; STA1, 40MHz BW)</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4" name="TextBox 13"/>
          <p:cNvSpPr txBox="1"/>
          <p:nvPr/>
        </p:nvSpPr>
        <p:spPr>
          <a:xfrm>
            <a:off x="667045" y="3103923"/>
            <a:ext cx="889987"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STR 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AP 1, AP2</a:t>
            </a:r>
            <a:endParaRPr kumimoji="1" lang="ko-KR" altLang="en-US" sz="900" b="1" dirty="0" err="1" smtClean="0">
              <a:solidFill>
                <a:srgbClr val="000000"/>
              </a:solidFill>
              <a:latin typeface="Arial" pitchFamily="34" charset="0"/>
              <a:ea typeface="돋움" pitchFamily="50" charset="-127"/>
            </a:endParaRPr>
          </a:p>
        </p:txBody>
      </p:sp>
      <p:sp>
        <p:nvSpPr>
          <p:cNvPr id="15" name="TextBox 14"/>
          <p:cNvSpPr txBox="1"/>
          <p:nvPr/>
        </p:nvSpPr>
        <p:spPr>
          <a:xfrm>
            <a:off x="417596" y="3507883"/>
            <a:ext cx="1402948" cy="369332"/>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Non-STR non-AP MLD</a:t>
            </a:r>
          </a:p>
          <a:p>
            <a:pPr algn="ctr" defTabSz="914400" eaLnBrk="1" latinLnBrk="1" hangingPunct="1">
              <a:buClrTx/>
              <a:buSzTx/>
              <a:buFontTx/>
              <a:buNone/>
            </a:pPr>
            <a:r>
              <a:rPr kumimoji="1" lang="en-US" altLang="ko-KR" sz="900" b="1" dirty="0" smtClean="0">
                <a:solidFill>
                  <a:srgbClr val="000000"/>
                </a:solidFill>
                <a:latin typeface="Arial" pitchFamily="34" charset="0"/>
                <a:ea typeface="돋움" pitchFamily="50" charset="-127"/>
              </a:rPr>
              <a:t>: STA 1, STA 2</a:t>
            </a:r>
            <a:endParaRPr kumimoji="1" lang="ko-KR" altLang="en-US" sz="900" b="1" dirty="0" err="1" smtClean="0">
              <a:solidFill>
                <a:srgbClr val="000000"/>
              </a:solidFill>
              <a:latin typeface="Arial" pitchFamily="34" charset="0"/>
              <a:ea typeface="돋움" pitchFamily="50" charset="-127"/>
            </a:endParaRPr>
          </a:p>
        </p:txBody>
      </p:sp>
      <p:sp>
        <p:nvSpPr>
          <p:cNvPr id="16" name="직사각형 15"/>
          <p:cNvSpPr/>
          <p:nvPr/>
        </p:nvSpPr>
        <p:spPr>
          <a:xfrm>
            <a:off x="5195056" y="4849179"/>
            <a:ext cx="2437284" cy="432048"/>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TB PPDU (STA2 -&gt; AP2)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(TX power setting based</a:t>
            </a:r>
            <a:r>
              <a:rPr kumimoji="0" lang="en-US" altLang="ko-KR" sz="1200" b="0" i="0" u="none" strike="noStrike" cap="none" normalizeH="0" dirty="0" smtClean="0">
                <a:ln>
                  <a:noFill/>
                </a:ln>
                <a:solidFill>
                  <a:schemeClr val="tx1"/>
                </a:solidFill>
                <a:effectLst/>
                <a:latin typeface="Times New Roman" pitchFamily="16" charset="0"/>
                <a:ea typeface="MS Gothic" charset="-128"/>
              </a:rPr>
              <a:t> on Z)</a:t>
            </a:r>
            <a:endParaRPr kumimoji="0" lang="ko-KR"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7" name="직선 화살표 연결선 16"/>
          <p:cNvCxnSpPr>
            <a:stCxn id="16" idx="0"/>
          </p:cNvCxnSpPr>
          <p:nvPr/>
        </p:nvCxnSpPr>
        <p:spPr bwMode="auto">
          <a:xfrm flipV="1">
            <a:off x="6413698" y="4124690"/>
            <a:ext cx="5494" cy="7244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p:cNvSpPr txBox="1"/>
          <p:nvPr/>
        </p:nvSpPr>
        <p:spPr>
          <a:xfrm>
            <a:off x="6401396" y="4309263"/>
            <a:ext cx="141096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No Interference</a:t>
            </a:r>
            <a:endParaRPr kumimoji="1" lang="ko-KR" altLang="en-US" sz="1300" b="1" dirty="0" err="1" smtClean="0">
              <a:solidFill>
                <a:srgbClr val="000000"/>
              </a:solidFill>
              <a:latin typeface="Arial" pitchFamily="34" charset="0"/>
              <a:ea typeface="돋움" pitchFamily="50" charset="-127"/>
            </a:endParaRPr>
          </a:p>
        </p:txBody>
      </p:sp>
      <p:sp>
        <p:nvSpPr>
          <p:cNvPr id="20" name="직사각형 19"/>
          <p:cNvSpPr/>
          <p:nvPr/>
        </p:nvSpPr>
        <p:spPr>
          <a:xfrm>
            <a:off x="4663428" y="4417078"/>
            <a:ext cx="428587" cy="432101"/>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TF</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21" name="TextBox 20"/>
          <p:cNvSpPr txBox="1"/>
          <p:nvPr/>
        </p:nvSpPr>
        <p:spPr>
          <a:xfrm>
            <a:off x="3805545" y="5406521"/>
            <a:ext cx="1715765" cy="1015663"/>
          </a:xfrm>
          <a:prstGeom prst="rect">
            <a:avLst/>
          </a:prstGeom>
          <a:noFill/>
        </p:spPr>
        <p:txBody>
          <a:bodyPr wrap="square" rtlCol="0" anchor="t" anchorCtr="0">
            <a:spAutoFit/>
          </a:bodyPr>
          <a:lstStyle/>
          <a:p>
            <a:pPr marL="171450" indent="-171450" defTabSz="914400" eaLnBrk="1" latinLnBrk="1" hangingPunct="1">
              <a:buClrTx/>
              <a:buSzTx/>
              <a:buFontTx/>
              <a:buChar char="-"/>
            </a:pPr>
            <a:r>
              <a:rPr kumimoji="1" lang="en-US" altLang="ko-KR" sz="1200" b="1" dirty="0" smtClean="0">
                <a:solidFill>
                  <a:srgbClr val="FF0000"/>
                </a:solidFill>
                <a:latin typeface="Arial" pitchFamily="34" charset="0"/>
                <a:ea typeface="돋움" pitchFamily="50" charset="-127"/>
              </a:rPr>
              <a:t>TX Power of STA 2 &lt;= y (e.g., Z) </a:t>
            </a:r>
            <a:r>
              <a:rPr kumimoji="1" lang="en-US" altLang="ko-KR" sz="1200" b="1" dirty="0" err="1" smtClean="0">
                <a:solidFill>
                  <a:srgbClr val="FF0000"/>
                </a:solidFill>
                <a:latin typeface="Arial" pitchFamily="34" charset="0"/>
                <a:ea typeface="돋움" pitchFamily="50" charset="-127"/>
              </a:rPr>
              <a:t>dBm</a:t>
            </a:r>
            <a:r>
              <a:rPr kumimoji="1" lang="en-US" altLang="ko-KR" sz="1200" b="1" dirty="0" smtClean="0">
                <a:solidFill>
                  <a:srgbClr val="FF0000"/>
                </a:solidFill>
                <a:latin typeface="Arial" pitchFamily="34" charset="0"/>
                <a:ea typeface="돋움" pitchFamily="50" charset="-127"/>
              </a:rPr>
              <a:t>, </a:t>
            </a:r>
          </a:p>
          <a:p>
            <a:pPr marL="171450" indent="-171450" defTabSz="914400" eaLnBrk="1" latinLnBrk="1" hangingPunct="1">
              <a:buClrTx/>
              <a:buSzTx/>
              <a:buFontTx/>
              <a:buChar char="-"/>
            </a:pPr>
            <a:r>
              <a:rPr kumimoji="1" lang="en-US" altLang="ko-KR" sz="1200" b="1" dirty="0" smtClean="0">
                <a:solidFill>
                  <a:srgbClr val="FF0000"/>
                </a:solidFill>
                <a:latin typeface="Arial" pitchFamily="34" charset="0"/>
                <a:ea typeface="돋움" pitchFamily="50" charset="-127"/>
              </a:rPr>
              <a:t>RU of the STA is allocated in the 40MHz</a:t>
            </a:r>
            <a:endParaRPr kumimoji="1" lang="ko-KR" altLang="en-US" sz="1200" b="1" dirty="0" err="1" smtClean="0">
              <a:solidFill>
                <a:srgbClr val="FF0000"/>
              </a:solidFill>
              <a:latin typeface="Arial" pitchFamily="34" charset="0"/>
              <a:ea typeface="돋움" pitchFamily="50" charset="-127"/>
            </a:endParaRPr>
          </a:p>
        </p:txBody>
      </p:sp>
      <p:sp>
        <p:nvSpPr>
          <p:cNvPr id="22" name="직사각형 21"/>
          <p:cNvSpPr/>
          <p:nvPr/>
        </p:nvSpPr>
        <p:spPr>
          <a:xfrm>
            <a:off x="1950786" y="4849126"/>
            <a:ext cx="1390960" cy="64371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ML Setup REQ</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(TX power = y </a:t>
            </a:r>
            <a:r>
              <a:rPr lang="en-US" altLang="ko-KR" sz="1200" dirty="0" err="1" smtClean="0">
                <a:solidFill>
                  <a:schemeClr val="tx1"/>
                </a:solidFill>
              </a:rPr>
              <a:t>dBm</a:t>
            </a:r>
            <a:r>
              <a:rPr lang="en-US" altLang="ko-KR" sz="1200" dirty="0" smtClean="0">
                <a:solidFill>
                  <a:schemeClr val="tx1"/>
                </a:solidFill>
              </a:rPr>
              <a:t>, BWs= (40MHz,40MHz) )</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23" name="직사각형 22"/>
          <p:cNvSpPr/>
          <p:nvPr/>
        </p:nvSpPr>
        <p:spPr>
          <a:xfrm>
            <a:off x="3419854" y="4430179"/>
            <a:ext cx="822798" cy="432101"/>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ML Setup RSP</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770597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132091</TotalTime>
  <Words>2171</Words>
  <Application>Microsoft Office PowerPoint</Application>
  <PresentationFormat>화면 슬라이드 쇼(4:3)</PresentationFormat>
  <Paragraphs>314</Paragraphs>
  <Slides>18</Slides>
  <Notes>4</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18</vt:i4>
      </vt:variant>
    </vt:vector>
  </HeadingPairs>
  <TitlesOfParts>
    <vt:vector size="29" baseType="lpstr">
      <vt:lpstr>Arial Unicode MS</vt:lpstr>
      <vt:lpstr>MS Gothic</vt:lpstr>
      <vt:lpstr>굴림</vt:lpstr>
      <vt:lpstr>돋움</vt:lpstr>
      <vt:lpstr>맑은 고딕</vt:lpstr>
      <vt:lpstr>맑은 고딕</vt:lpstr>
      <vt:lpstr>Batang</vt:lpstr>
      <vt:lpstr>Arial</vt:lpstr>
      <vt:lpstr>Times New Roman</vt:lpstr>
      <vt:lpstr>Wingdings</vt:lpstr>
      <vt:lpstr>Office 테마</vt:lpstr>
      <vt:lpstr>Enhanced Non-STR MLD operation</vt:lpstr>
      <vt:lpstr>Recap: Non-STR MLD operations (1/2)</vt:lpstr>
      <vt:lpstr>Recap: Non-STR MLD operations (2/2)</vt:lpstr>
      <vt:lpstr>Dynamic STR/non-STR case (1/2)</vt:lpstr>
      <vt:lpstr>Dynamic STR/non-STR case (2/2)</vt:lpstr>
      <vt:lpstr>Enhanced non-STR MLD operation (1/7)</vt:lpstr>
      <vt:lpstr>Enhanced non-STR MLD operation (2/7)</vt:lpstr>
      <vt:lpstr>Enhanced non-STR MLD operation (3/7)</vt:lpstr>
      <vt:lpstr>Enhanced non-STR MLD operation (4/7)</vt:lpstr>
      <vt:lpstr>Enhanced non-STR MLD operation (5/7)</vt:lpstr>
      <vt:lpstr>Enhanced non-STR MLD operation (6/7)</vt:lpstr>
      <vt:lpstr>Enhanced non-STR MLD operation (7/7)</vt:lpstr>
      <vt:lpstr>Conclusion</vt:lpstr>
      <vt:lpstr>Straw Poll 1</vt:lpstr>
      <vt:lpstr>Straw Poll 2</vt:lpstr>
      <vt:lpstr>Straw Poll 3</vt:lpstr>
      <vt:lpstr>Straw Poll 4</vt:lpstr>
      <vt:lpstr>Straw Poll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김정기/책임연구원/차세대표준(연)ICS팀(jeongki.kim@lge.com)</cp:lastModifiedBy>
  <cp:revision>1584</cp:revision>
  <cp:lastPrinted>1601-01-01T00:00:00Z</cp:lastPrinted>
  <dcterms:created xsi:type="dcterms:W3CDTF">2016-12-14T01:56:24Z</dcterms:created>
  <dcterms:modified xsi:type="dcterms:W3CDTF">2020-07-22T07:13:59Z</dcterms:modified>
</cp:coreProperties>
</file>