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648" r:id="rId1"/>
  </p:sldMasterIdLst>
  <p:notesMasterIdLst>
    <p:notesMasterId r:id="rId22"/>
  </p:notesMasterIdLst>
  <p:handoutMasterIdLst>
    <p:handoutMasterId r:id="rId23"/>
  </p:handoutMasterIdLst>
  <p:sldIdLst>
    <p:sldId id="269" r:id="rId2"/>
    <p:sldId id="282" r:id="rId3"/>
    <p:sldId id="261" r:id="rId4"/>
    <p:sldId id="263" r:id="rId5"/>
    <p:sldId id="375" r:id="rId6"/>
    <p:sldId id="277" r:id="rId7"/>
    <p:sldId id="264" r:id="rId8"/>
    <p:sldId id="276" r:id="rId9"/>
    <p:sldId id="265" r:id="rId10"/>
    <p:sldId id="280" r:id="rId11"/>
    <p:sldId id="268" r:id="rId12"/>
    <p:sldId id="259" r:id="rId13"/>
    <p:sldId id="366" r:id="rId14"/>
    <p:sldId id="376" r:id="rId15"/>
    <p:sldId id="377" r:id="rId16"/>
    <p:sldId id="281" r:id="rId17"/>
    <p:sldId id="373" r:id="rId18"/>
    <p:sldId id="374" r:id="rId19"/>
    <p:sldId id="368" r:id="rId20"/>
    <p:sldId id="271" r:id="rId2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ang" initials="JW" lastIdx="2" clrIdx="0">
    <p:extLst>
      <p:ext uri="{19B8F6BF-5375-455C-9EA6-DF929625EA0E}">
        <p15:presenceInfo xmlns:p15="http://schemas.microsoft.com/office/powerpoint/2012/main" userId="S-1-5-21-3285339950-981350797-2163593329-1941" providerId="AD"/>
      </p:ext>
    </p:extLst>
  </p:cmAuthor>
  <p:cmAuthor id="2" name="Huang　Lei" initials="H" lastIdx="2" clrIdx="1">
    <p:extLst>
      <p:ext uri="{19B8F6BF-5375-455C-9EA6-DF929625EA0E}">
        <p15:presenceInfo xmlns:p15="http://schemas.microsoft.com/office/powerpoint/2012/main" userId="S-1-5-21-3734395507-3439540992-2097805461-213897" providerId="AD"/>
      </p:ext>
    </p:extLst>
  </p:cmAuthor>
  <p:cmAuthor id="3" name="Xin Zuo(左鑫)" initials="xz" lastIdx="4" clrIdx="2">
    <p:extLst>
      <p:ext uri="{19B8F6BF-5375-455C-9EA6-DF929625EA0E}">
        <p15:presenceInfo xmlns:p15="http://schemas.microsoft.com/office/powerpoint/2012/main" userId="Xin Zuo(左鑫)"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p:cViewPr varScale="1">
        <p:scale>
          <a:sx n="97" d="100"/>
          <a:sy n="97" d="100"/>
        </p:scale>
        <p:origin x="78" y="5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640" y="-28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Xin Zuo (Tencent)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a:t>
            </a:r>
            <a:r>
              <a:rPr lang="en-US" altLang="zh-CN" dirty="0"/>
              <a:t>9</a:t>
            </a:r>
            <a:r>
              <a:rPr lang="en-US" dirty="0"/>
              <a:t>/</a:t>
            </a:r>
            <a:r>
              <a:rPr lang="en-US" altLang="zh-CN" dirty="0"/>
              <a:t>1538</a:t>
            </a:r>
            <a:r>
              <a:rPr lang="en-US" dirty="0"/>
              <a:t>r</a:t>
            </a:r>
            <a:r>
              <a:rPr lang="en-US" altLang="zh-CN" dirty="0"/>
              <a:t>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ltLang="zh-CN" dirty="0"/>
              <a:t>September 2019</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Xin Zuo (Tencent)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Xin Zuo (Tencent)</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Harry Wang et al (Tencent)</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92921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Harry Wang et al (Tencent)</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a:t>Harry Wang et al (Tencent)</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et al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Harry Wang et al (Tencent)</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1" name="Rectangle 7"/>
          <p:cNvSpPr>
            <a:spLocks noChangeArrowheads="1"/>
          </p:cNvSpPr>
          <p:nvPr userDrawn="1"/>
        </p:nvSpPr>
        <p:spPr bwMode="auto">
          <a:xfrm>
            <a:off x="8052294" y="332601"/>
            <a:ext cx="32253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802.11-20/0908r1</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June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2209800" y="609600"/>
            <a:ext cx="7772400" cy="1066800"/>
          </a:xfrm>
        </p:spPr>
        <p:txBody>
          <a:bodyPr/>
          <a:lstStyle/>
          <a:p>
            <a:r>
              <a:rPr lang="en-US" altLang="ko-KR" dirty="0"/>
              <a:t>Multilink Traffic Stream (TS) Operation</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2020-06-29</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3" name="灯片编号占位符 2">
            <a:extLst>
              <a:ext uri="{FF2B5EF4-FFF2-40B4-BE49-F238E27FC236}">
                <a16:creationId xmlns:a16="http://schemas.microsoft.com/office/drawing/2014/main" id="{F73E56E1-FEA8-4244-A2E5-26A9A6F59BD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a:t>
            </a:fld>
            <a:endParaRPr lang="en-US" altLang="en-US"/>
          </a:p>
        </p:txBody>
      </p:sp>
      <p:sp>
        <p:nvSpPr>
          <p:cNvPr id="10" name="Footer Placeholder 1">
            <a:extLst>
              <a:ext uri="{FF2B5EF4-FFF2-40B4-BE49-F238E27FC236}">
                <a16:creationId xmlns:a16="http://schemas.microsoft.com/office/drawing/2014/main" id="{F7BC101D-7AED-493C-ADA8-928B8C24B4CB}"/>
              </a:ext>
            </a:extLst>
          </p:cNvPr>
          <p:cNvSpPr>
            <a:spLocks noGrp="1"/>
          </p:cNvSpPr>
          <p:nvPr>
            <p:ph type="ftr" sz="quarter" idx="11"/>
          </p:nvPr>
        </p:nvSpPr>
        <p:spPr>
          <a:xfrm>
            <a:off x="7721601" y="6475413"/>
            <a:ext cx="3670300" cy="184666"/>
          </a:xfrm>
        </p:spPr>
        <p:txBody>
          <a:bodyPr/>
          <a:lstStyle/>
          <a:p>
            <a:pPr>
              <a:defRPr/>
            </a:pPr>
            <a:r>
              <a:rPr lang="en-US" altLang="ko-KR"/>
              <a:t>Harry Wang et al (Tencent)</a:t>
            </a:r>
            <a:endParaRPr lang="en-US" altLang="ko-KR" dirty="0"/>
          </a:p>
        </p:txBody>
      </p:sp>
      <p:pic>
        <p:nvPicPr>
          <p:cNvPr id="4" name="图片 3">
            <a:extLst>
              <a:ext uri="{FF2B5EF4-FFF2-40B4-BE49-F238E27FC236}">
                <a16:creationId xmlns:a16="http://schemas.microsoft.com/office/drawing/2014/main" id="{4D11BE3E-BF39-44EF-A7FC-3DECF13A7418}"/>
              </a:ext>
            </a:extLst>
          </p:cNvPr>
          <p:cNvPicPr>
            <a:picLocks noChangeAspect="1"/>
          </p:cNvPicPr>
          <p:nvPr/>
        </p:nvPicPr>
        <p:blipFill>
          <a:blip r:embed="rId3"/>
          <a:stretch>
            <a:fillRect/>
          </a:stretch>
        </p:blipFill>
        <p:spPr>
          <a:xfrm>
            <a:off x="1929023" y="2611973"/>
            <a:ext cx="8333954" cy="1883827"/>
          </a:xfrm>
          <a:prstGeom prst="rect">
            <a:avLst/>
          </a:prstGeom>
        </p:spPr>
      </p:pic>
      <p:sp>
        <p:nvSpPr>
          <p:cNvPr id="2" name="文本框 1">
            <a:extLst>
              <a:ext uri="{FF2B5EF4-FFF2-40B4-BE49-F238E27FC236}">
                <a16:creationId xmlns:a16="http://schemas.microsoft.com/office/drawing/2014/main" id="{2594E94D-88A9-4BEC-9229-98544B141B56}"/>
              </a:ext>
            </a:extLst>
          </p:cNvPr>
          <p:cNvSpPr txBox="1"/>
          <p:nvPr/>
        </p:nvSpPr>
        <p:spPr>
          <a:xfrm>
            <a:off x="1981200" y="4724400"/>
            <a:ext cx="8229600" cy="276999"/>
          </a:xfrm>
          <a:prstGeom prst="rect">
            <a:avLst/>
          </a:prstGeom>
          <a:noFill/>
        </p:spPr>
        <p:txBody>
          <a:bodyPr wrap="square" rtlCol="0">
            <a:spAutoFit/>
          </a:bodyPr>
          <a:lstStyle/>
          <a:p>
            <a:r>
              <a:rPr lang="en-US" dirty="0"/>
              <a:t>Rev 1: Incl. Q&amp;A on the July 15th </a:t>
            </a:r>
            <a:r>
              <a:rPr lang="en-US" dirty="0" err="1"/>
              <a:t>confcall</a:t>
            </a:r>
            <a:r>
              <a:rPr lang="en-US" dirty="0"/>
              <a:t> (P.14) and comparison between TS and SCS (P.15); SPs are amended as well;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0FBB34-5790-44AC-8444-86A5AC4FAD99}"/>
              </a:ext>
            </a:extLst>
          </p:cNvPr>
          <p:cNvSpPr>
            <a:spLocks noGrp="1"/>
          </p:cNvSpPr>
          <p:nvPr>
            <p:ph type="title"/>
          </p:nvPr>
        </p:nvSpPr>
        <p:spPr/>
        <p:txBody>
          <a:bodyPr/>
          <a:lstStyle/>
          <a:p>
            <a:r>
              <a:rPr lang="en-US" altLang="zh-CN" dirty="0"/>
              <a:t>Multi-link TS Setup (2)</a:t>
            </a:r>
            <a:endParaRPr lang="zh-CN" altLang="en-US" dirty="0"/>
          </a:p>
        </p:txBody>
      </p:sp>
      <p:sp>
        <p:nvSpPr>
          <p:cNvPr id="4" name="矩形 3">
            <a:extLst>
              <a:ext uri="{FF2B5EF4-FFF2-40B4-BE49-F238E27FC236}">
                <a16:creationId xmlns:a16="http://schemas.microsoft.com/office/drawing/2014/main" id="{75A82285-2AF3-40D1-B2E9-5D5FDC7E3219}"/>
              </a:ext>
            </a:extLst>
          </p:cNvPr>
          <p:cNvSpPr/>
          <p:nvPr/>
        </p:nvSpPr>
        <p:spPr>
          <a:xfrm>
            <a:off x="3313651" y="2080470"/>
            <a:ext cx="1090569" cy="352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STA1</a:t>
            </a:r>
            <a:endParaRPr lang="zh-CN" altLang="en-US" dirty="0">
              <a:solidFill>
                <a:schemeClr val="tx1"/>
              </a:solidFill>
            </a:endParaRPr>
          </a:p>
        </p:txBody>
      </p:sp>
      <p:sp>
        <p:nvSpPr>
          <p:cNvPr id="5" name="矩形 4">
            <a:extLst>
              <a:ext uri="{FF2B5EF4-FFF2-40B4-BE49-F238E27FC236}">
                <a16:creationId xmlns:a16="http://schemas.microsoft.com/office/drawing/2014/main" id="{154E59A2-9577-433D-B46D-92EE42DB1737}"/>
              </a:ext>
            </a:extLst>
          </p:cNvPr>
          <p:cNvSpPr/>
          <p:nvPr/>
        </p:nvSpPr>
        <p:spPr>
          <a:xfrm>
            <a:off x="4732789" y="2080470"/>
            <a:ext cx="1090569" cy="352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STA2</a:t>
            </a:r>
            <a:endParaRPr lang="zh-CN" altLang="en-US" dirty="0">
              <a:solidFill>
                <a:schemeClr val="tx1"/>
              </a:solidFill>
            </a:endParaRPr>
          </a:p>
        </p:txBody>
      </p:sp>
      <p:sp>
        <p:nvSpPr>
          <p:cNvPr id="6" name="矩形 5">
            <a:extLst>
              <a:ext uri="{FF2B5EF4-FFF2-40B4-BE49-F238E27FC236}">
                <a16:creationId xmlns:a16="http://schemas.microsoft.com/office/drawing/2014/main" id="{AAE79599-64D1-4505-A058-F632F9FEA9DC}"/>
              </a:ext>
            </a:extLst>
          </p:cNvPr>
          <p:cNvSpPr/>
          <p:nvPr/>
        </p:nvSpPr>
        <p:spPr>
          <a:xfrm>
            <a:off x="1894513" y="2080470"/>
            <a:ext cx="1090569" cy="3523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SME</a:t>
            </a:r>
            <a:endParaRPr lang="zh-CN" altLang="en-US" dirty="0">
              <a:solidFill>
                <a:schemeClr val="tx1"/>
              </a:solidFill>
            </a:endParaRPr>
          </a:p>
        </p:txBody>
      </p:sp>
      <p:sp>
        <p:nvSpPr>
          <p:cNvPr id="7" name="矩形 6">
            <a:extLst>
              <a:ext uri="{FF2B5EF4-FFF2-40B4-BE49-F238E27FC236}">
                <a16:creationId xmlns:a16="http://schemas.microsoft.com/office/drawing/2014/main" id="{0551202C-F452-4587-BCA4-DAA6A15609B6}"/>
              </a:ext>
            </a:extLst>
          </p:cNvPr>
          <p:cNvSpPr/>
          <p:nvPr/>
        </p:nvSpPr>
        <p:spPr>
          <a:xfrm>
            <a:off x="1493240" y="1825625"/>
            <a:ext cx="4420999" cy="73301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B95B1015-0CEB-42DA-93F8-D511394EA48A}"/>
              </a:ext>
            </a:extLst>
          </p:cNvPr>
          <p:cNvSpPr txBox="1"/>
          <p:nvPr/>
        </p:nvSpPr>
        <p:spPr>
          <a:xfrm>
            <a:off x="1493240" y="1442906"/>
            <a:ext cx="1602298" cy="369332"/>
          </a:xfrm>
          <a:prstGeom prst="rect">
            <a:avLst/>
          </a:prstGeom>
          <a:noFill/>
        </p:spPr>
        <p:txBody>
          <a:bodyPr wrap="square" rtlCol="0">
            <a:spAutoFit/>
          </a:bodyPr>
          <a:lstStyle/>
          <a:p>
            <a:r>
              <a:rPr lang="en-US" altLang="zh-CN" dirty="0"/>
              <a:t>Non-AP MLD</a:t>
            </a:r>
            <a:endParaRPr lang="zh-CN" altLang="en-US" dirty="0"/>
          </a:p>
        </p:txBody>
      </p:sp>
      <p:sp>
        <p:nvSpPr>
          <p:cNvPr id="11" name="矩形 10">
            <a:extLst>
              <a:ext uri="{FF2B5EF4-FFF2-40B4-BE49-F238E27FC236}">
                <a16:creationId xmlns:a16="http://schemas.microsoft.com/office/drawing/2014/main" id="{897EAB57-D2EC-49A7-8527-DC28539A991C}"/>
              </a:ext>
            </a:extLst>
          </p:cNvPr>
          <p:cNvSpPr/>
          <p:nvPr/>
        </p:nvSpPr>
        <p:spPr>
          <a:xfrm>
            <a:off x="9401262" y="2080470"/>
            <a:ext cx="1090569" cy="3523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SME</a:t>
            </a:r>
            <a:endParaRPr lang="zh-CN" altLang="en-US" dirty="0">
              <a:solidFill>
                <a:schemeClr val="tx1"/>
              </a:solidFill>
            </a:endParaRPr>
          </a:p>
        </p:txBody>
      </p:sp>
      <p:sp>
        <p:nvSpPr>
          <p:cNvPr id="12" name="矩形 11">
            <a:extLst>
              <a:ext uri="{FF2B5EF4-FFF2-40B4-BE49-F238E27FC236}">
                <a16:creationId xmlns:a16="http://schemas.microsoft.com/office/drawing/2014/main" id="{D4BEC6F4-5DCC-4323-8323-630E1D972EEA}"/>
              </a:ext>
            </a:extLst>
          </p:cNvPr>
          <p:cNvSpPr/>
          <p:nvPr/>
        </p:nvSpPr>
        <p:spPr>
          <a:xfrm>
            <a:off x="6315512" y="1812238"/>
            <a:ext cx="4420999" cy="73301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29D460F9-537F-4C27-89EC-7A5D54FC4DA0}"/>
              </a:ext>
            </a:extLst>
          </p:cNvPr>
          <p:cNvSpPr txBox="1"/>
          <p:nvPr/>
        </p:nvSpPr>
        <p:spPr>
          <a:xfrm>
            <a:off x="6315512" y="1429519"/>
            <a:ext cx="1602298" cy="369332"/>
          </a:xfrm>
          <a:prstGeom prst="rect">
            <a:avLst/>
          </a:prstGeom>
          <a:noFill/>
        </p:spPr>
        <p:txBody>
          <a:bodyPr wrap="square" rtlCol="0">
            <a:spAutoFit/>
          </a:bodyPr>
          <a:lstStyle/>
          <a:p>
            <a:r>
              <a:rPr lang="en-US" altLang="zh-CN" dirty="0"/>
              <a:t>AP MLD</a:t>
            </a:r>
            <a:endParaRPr lang="zh-CN" altLang="en-US" dirty="0"/>
          </a:p>
        </p:txBody>
      </p:sp>
      <p:sp>
        <p:nvSpPr>
          <p:cNvPr id="14" name="矩形 13">
            <a:extLst>
              <a:ext uri="{FF2B5EF4-FFF2-40B4-BE49-F238E27FC236}">
                <a16:creationId xmlns:a16="http://schemas.microsoft.com/office/drawing/2014/main" id="{7066FB89-DB56-4B44-90F2-14B5A0200517}"/>
              </a:ext>
            </a:extLst>
          </p:cNvPr>
          <p:cNvSpPr/>
          <p:nvPr/>
        </p:nvSpPr>
        <p:spPr>
          <a:xfrm>
            <a:off x="6533625" y="2080470"/>
            <a:ext cx="1090569" cy="352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STA1</a:t>
            </a:r>
            <a:endParaRPr lang="zh-CN" altLang="en-US" dirty="0">
              <a:solidFill>
                <a:schemeClr val="tx1"/>
              </a:solidFill>
            </a:endParaRPr>
          </a:p>
        </p:txBody>
      </p:sp>
      <p:sp>
        <p:nvSpPr>
          <p:cNvPr id="15" name="矩形 14">
            <a:extLst>
              <a:ext uri="{FF2B5EF4-FFF2-40B4-BE49-F238E27FC236}">
                <a16:creationId xmlns:a16="http://schemas.microsoft.com/office/drawing/2014/main" id="{81EBC67D-8E19-4051-BA2A-6CDE501D64F8}"/>
              </a:ext>
            </a:extLst>
          </p:cNvPr>
          <p:cNvSpPr/>
          <p:nvPr/>
        </p:nvSpPr>
        <p:spPr>
          <a:xfrm>
            <a:off x="7967444" y="2080470"/>
            <a:ext cx="1090569" cy="352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STA2</a:t>
            </a:r>
            <a:endParaRPr lang="zh-CN" altLang="en-US" dirty="0">
              <a:solidFill>
                <a:schemeClr val="tx1"/>
              </a:solidFill>
            </a:endParaRPr>
          </a:p>
        </p:txBody>
      </p:sp>
      <p:cxnSp>
        <p:nvCxnSpPr>
          <p:cNvPr id="17" name="直接连接符 16">
            <a:extLst>
              <a:ext uri="{FF2B5EF4-FFF2-40B4-BE49-F238E27FC236}">
                <a16:creationId xmlns:a16="http://schemas.microsoft.com/office/drawing/2014/main" id="{352D3B35-3B40-4BF3-B6E7-6812CA0623E2}"/>
              </a:ext>
            </a:extLst>
          </p:cNvPr>
          <p:cNvCxnSpPr>
            <a:stCxn id="6" idx="2"/>
          </p:cNvCxnSpPr>
          <p:nvPr/>
        </p:nvCxnSpPr>
        <p:spPr>
          <a:xfrm flipH="1">
            <a:off x="2416029" y="2432807"/>
            <a:ext cx="0" cy="3967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10562C02-034B-419E-A39E-07F9CA57B307}"/>
              </a:ext>
            </a:extLst>
          </p:cNvPr>
          <p:cNvCxnSpPr/>
          <p:nvPr/>
        </p:nvCxnSpPr>
        <p:spPr>
          <a:xfrm flipH="1">
            <a:off x="3835167" y="2432807"/>
            <a:ext cx="0" cy="3967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825B013E-7266-4C32-8DED-48F4ED896B0C}"/>
              </a:ext>
            </a:extLst>
          </p:cNvPr>
          <p:cNvCxnSpPr/>
          <p:nvPr/>
        </p:nvCxnSpPr>
        <p:spPr>
          <a:xfrm flipH="1">
            <a:off x="5269684" y="2432807"/>
            <a:ext cx="0" cy="3967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4CCF2EC7-B8DB-41C0-BCDD-CB1D4B5EA209}"/>
              </a:ext>
            </a:extLst>
          </p:cNvPr>
          <p:cNvCxnSpPr/>
          <p:nvPr/>
        </p:nvCxnSpPr>
        <p:spPr>
          <a:xfrm flipH="1">
            <a:off x="7073317" y="2432807"/>
            <a:ext cx="0" cy="3967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D7E5526C-BCC3-4863-8822-B862E8E0CC77}"/>
              </a:ext>
            </a:extLst>
          </p:cNvPr>
          <p:cNvCxnSpPr/>
          <p:nvPr/>
        </p:nvCxnSpPr>
        <p:spPr>
          <a:xfrm flipH="1">
            <a:off x="8482668" y="2432807"/>
            <a:ext cx="0" cy="3967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F08B58A-C3FE-406C-BFD3-B115BEE5BD49}"/>
              </a:ext>
            </a:extLst>
          </p:cNvPr>
          <p:cNvCxnSpPr/>
          <p:nvPr/>
        </p:nvCxnSpPr>
        <p:spPr>
          <a:xfrm flipH="1">
            <a:off x="9950741" y="2432807"/>
            <a:ext cx="0" cy="3967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箭头连接符 23">
            <a:extLst>
              <a:ext uri="{FF2B5EF4-FFF2-40B4-BE49-F238E27FC236}">
                <a16:creationId xmlns:a16="http://schemas.microsoft.com/office/drawing/2014/main" id="{FEF8CF4C-0F50-4BFC-A043-FC65A4430D67}"/>
              </a:ext>
            </a:extLst>
          </p:cNvPr>
          <p:cNvCxnSpPr/>
          <p:nvPr/>
        </p:nvCxnSpPr>
        <p:spPr>
          <a:xfrm>
            <a:off x="2416029" y="3112316"/>
            <a:ext cx="14191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537549CF-640E-41E0-8B39-1BAF4A5274A6}"/>
              </a:ext>
            </a:extLst>
          </p:cNvPr>
          <p:cNvSpPr txBox="1"/>
          <p:nvPr/>
        </p:nvSpPr>
        <p:spPr>
          <a:xfrm>
            <a:off x="578841" y="2894202"/>
            <a:ext cx="1788254" cy="461665"/>
          </a:xfrm>
          <a:prstGeom prst="rect">
            <a:avLst/>
          </a:prstGeom>
          <a:noFill/>
        </p:spPr>
        <p:txBody>
          <a:bodyPr wrap="square" rtlCol="0">
            <a:spAutoFit/>
          </a:bodyPr>
          <a:lstStyle/>
          <a:p>
            <a:r>
              <a:rPr lang="en-US" altLang="zh-CN" dirty="0"/>
              <a:t>ML ADDTS Req</a:t>
            </a:r>
          </a:p>
          <a:p>
            <a:r>
              <a:rPr lang="en-US" altLang="zh-CN" dirty="0"/>
              <a:t>w/ one TSPEC</a:t>
            </a:r>
            <a:endParaRPr lang="zh-CN" altLang="en-US" dirty="0"/>
          </a:p>
        </p:txBody>
      </p:sp>
      <p:cxnSp>
        <p:nvCxnSpPr>
          <p:cNvPr id="27" name="直接箭头连接符 26">
            <a:extLst>
              <a:ext uri="{FF2B5EF4-FFF2-40B4-BE49-F238E27FC236}">
                <a16:creationId xmlns:a16="http://schemas.microsoft.com/office/drawing/2014/main" id="{585DE733-ECD3-4C62-A78C-6DEC2876969F}"/>
              </a:ext>
            </a:extLst>
          </p:cNvPr>
          <p:cNvCxnSpPr/>
          <p:nvPr/>
        </p:nvCxnSpPr>
        <p:spPr>
          <a:xfrm>
            <a:off x="3835167" y="3246756"/>
            <a:ext cx="32381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文本框 27">
            <a:extLst>
              <a:ext uri="{FF2B5EF4-FFF2-40B4-BE49-F238E27FC236}">
                <a16:creationId xmlns:a16="http://schemas.microsoft.com/office/drawing/2014/main" id="{FBBC7240-F7EA-4FF9-A070-E5646D2F934F}"/>
              </a:ext>
            </a:extLst>
          </p:cNvPr>
          <p:cNvSpPr txBox="1"/>
          <p:nvPr/>
        </p:nvSpPr>
        <p:spPr>
          <a:xfrm>
            <a:off x="4035802" y="2910979"/>
            <a:ext cx="2279703" cy="276999"/>
          </a:xfrm>
          <a:prstGeom prst="rect">
            <a:avLst/>
          </a:prstGeom>
          <a:noFill/>
        </p:spPr>
        <p:txBody>
          <a:bodyPr wrap="square" rtlCol="0">
            <a:spAutoFit/>
          </a:bodyPr>
          <a:lstStyle/>
          <a:p>
            <a:r>
              <a:rPr lang="en-US" altLang="zh-CN" sz="1200" dirty="0"/>
              <a:t>{ML-TSPEC(STA1, STA2) }</a:t>
            </a:r>
            <a:endParaRPr lang="zh-CN" altLang="en-US" sz="1200" dirty="0"/>
          </a:p>
        </p:txBody>
      </p:sp>
      <p:cxnSp>
        <p:nvCxnSpPr>
          <p:cNvPr id="30" name="直接箭头连接符 29">
            <a:extLst>
              <a:ext uri="{FF2B5EF4-FFF2-40B4-BE49-F238E27FC236}">
                <a16:creationId xmlns:a16="http://schemas.microsoft.com/office/drawing/2014/main" id="{6978704F-29C3-40AD-BFC4-9214EDCB0D0E}"/>
              </a:ext>
            </a:extLst>
          </p:cNvPr>
          <p:cNvCxnSpPr/>
          <p:nvPr/>
        </p:nvCxnSpPr>
        <p:spPr>
          <a:xfrm>
            <a:off x="7073317" y="3363985"/>
            <a:ext cx="28732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a:extLst>
              <a:ext uri="{FF2B5EF4-FFF2-40B4-BE49-F238E27FC236}">
                <a16:creationId xmlns:a16="http://schemas.microsoft.com/office/drawing/2014/main" id="{B77547F2-949E-48BD-9BF0-E9BC4A5FAE83}"/>
              </a:ext>
            </a:extLst>
          </p:cNvPr>
          <p:cNvCxnSpPr/>
          <p:nvPr/>
        </p:nvCxnSpPr>
        <p:spPr>
          <a:xfrm flipH="1">
            <a:off x="7116661" y="3699545"/>
            <a:ext cx="28298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33">
            <a:extLst>
              <a:ext uri="{FF2B5EF4-FFF2-40B4-BE49-F238E27FC236}">
                <a16:creationId xmlns:a16="http://schemas.microsoft.com/office/drawing/2014/main" id="{B20C619A-67AF-484D-BDEE-0430E92979E6}"/>
              </a:ext>
            </a:extLst>
          </p:cNvPr>
          <p:cNvCxnSpPr/>
          <p:nvPr/>
        </p:nvCxnSpPr>
        <p:spPr>
          <a:xfrm flipH="1">
            <a:off x="3858935" y="3825380"/>
            <a:ext cx="3214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文本框 34">
            <a:extLst>
              <a:ext uri="{FF2B5EF4-FFF2-40B4-BE49-F238E27FC236}">
                <a16:creationId xmlns:a16="http://schemas.microsoft.com/office/drawing/2014/main" id="{AAC251AD-2C48-41A3-8479-EB8BCE94EA5E}"/>
              </a:ext>
            </a:extLst>
          </p:cNvPr>
          <p:cNvSpPr txBox="1"/>
          <p:nvPr/>
        </p:nvSpPr>
        <p:spPr>
          <a:xfrm>
            <a:off x="4023917" y="3498208"/>
            <a:ext cx="2898389" cy="276999"/>
          </a:xfrm>
          <a:prstGeom prst="rect">
            <a:avLst/>
          </a:prstGeom>
          <a:noFill/>
        </p:spPr>
        <p:txBody>
          <a:bodyPr wrap="square" rtlCol="0">
            <a:spAutoFit/>
          </a:bodyPr>
          <a:lstStyle/>
          <a:p>
            <a:r>
              <a:rPr lang="en-US" altLang="zh-CN" sz="1200" dirty="0"/>
              <a:t>{ML-TSPEC(STA1-Sch, STA2-Sch)}</a:t>
            </a:r>
            <a:endParaRPr lang="zh-CN" altLang="en-US" sz="1200" dirty="0"/>
          </a:p>
        </p:txBody>
      </p:sp>
      <p:cxnSp>
        <p:nvCxnSpPr>
          <p:cNvPr id="37" name="直接箭头连接符 36">
            <a:extLst>
              <a:ext uri="{FF2B5EF4-FFF2-40B4-BE49-F238E27FC236}">
                <a16:creationId xmlns:a16="http://schemas.microsoft.com/office/drawing/2014/main" id="{E60C99BE-1760-4161-A148-2A3868617E13}"/>
              </a:ext>
            </a:extLst>
          </p:cNvPr>
          <p:cNvCxnSpPr/>
          <p:nvPr/>
        </p:nvCxnSpPr>
        <p:spPr>
          <a:xfrm flipH="1">
            <a:off x="2474752" y="3976382"/>
            <a:ext cx="13604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13E4742D-BC07-4771-B312-D06B23E379C6}"/>
              </a:ext>
            </a:extLst>
          </p:cNvPr>
          <p:cNvSpPr txBox="1"/>
          <p:nvPr/>
        </p:nvSpPr>
        <p:spPr>
          <a:xfrm>
            <a:off x="9999686" y="3452041"/>
            <a:ext cx="1788254" cy="369332"/>
          </a:xfrm>
          <a:prstGeom prst="rect">
            <a:avLst/>
          </a:prstGeom>
          <a:noFill/>
        </p:spPr>
        <p:txBody>
          <a:bodyPr wrap="square" rtlCol="0">
            <a:spAutoFit/>
          </a:bodyPr>
          <a:lstStyle/>
          <a:p>
            <a:r>
              <a:rPr lang="en-US" altLang="zh-CN" dirty="0"/>
              <a:t>ML ADDTS Res</a:t>
            </a:r>
            <a:endParaRPr lang="zh-CN" altLang="en-US" dirty="0"/>
          </a:p>
        </p:txBody>
      </p:sp>
      <p:cxnSp>
        <p:nvCxnSpPr>
          <p:cNvPr id="39" name="直接箭头连接符 38">
            <a:extLst>
              <a:ext uri="{FF2B5EF4-FFF2-40B4-BE49-F238E27FC236}">
                <a16:creationId xmlns:a16="http://schemas.microsoft.com/office/drawing/2014/main" id="{E1942643-658B-4C1D-ACD3-473B4388652A}"/>
              </a:ext>
            </a:extLst>
          </p:cNvPr>
          <p:cNvCxnSpPr/>
          <p:nvPr/>
        </p:nvCxnSpPr>
        <p:spPr>
          <a:xfrm>
            <a:off x="2416029" y="5067167"/>
            <a:ext cx="14191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文本框 39">
            <a:extLst>
              <a:ext uri="{FF2B5EF4-FFF2-40B4-BE49-F238E27FC236}">
                <a16:creationId xmlns:a16="http://schemas.microsoft.com/office/drawing/2014/main" id="{E0974B83-423B-4A13-9483-3462BECA1EAE}"/>
              </a:ext>
            </a:extLst>
          </p:cNvPr>
          <p:cNvSpPr txBox="1"/>
          <p:nvPr/>
        </p:nvSpPr>
        <p:spPr>
          <a:xfrm>
            <a:off x="578841" y="4849053"/>
            <a:ext cx="1788254" cy="461665"/>
          </a:xfrm>
          <a:prstGeom prst="rect">
            <a:avLst/>
          </a:prstGeom>
          <a:noFill/>
        </p:spPr>
        <p:txBody>
          <a:bodyPr wrap="square" rtlCol="0">
            <a:spAutoFit/>
          </a:bodyPr>
          <a:lstStyle/>
          <a:p>
            <a:r>
              <a:rPr lang="en-US" altLang="zh-CN" dirty="0"/>
              <a:t>ML ADDTS Req</a:t>
            </a:r>
          </a:p>
          <a:p>
            <a:r>
              <a:rPr lang="en-US" altLang="zh-CN" dirty="0"/>
              <a:t>w/ multiple TSPEC</a:t>
            </a:r>
            <a:endParaRPr lang="zh-CN" altLang="en-US" dirty="0"/>
          </a:p>
        </p:txBody>
      </p:sp>
      <p:cxnSp>
        <p:nvCxnSpPr>
          <p:cNvPr id="41" name="直接箭头连接符 40">
            <a:extLst>
              <a:ext uri="{FF2B5EF4-FFF2-40B4-BE49-F238E27FC236}">
                <a16:creationId xmlns:a16="http://schemas.microsoft.com/office/drawing/2014/main" id="{2CFBD88D-A734-481D-B5FD-BA161E610B65}"/>
              </a:ext>
            </a:extLst>
          </p:cNvPr>
          <p:cNvCxnSpPr/>
          <p:nvPr/>
        </p:nvCxnSpPr>
        <p:spPr>
          <a:xfrm>
            <a:off x="3835167" y="5201607"/>
            <a:ext cx="32381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文本框 41">
            <a:extLst>
              <a:ext uri="{FF2B5EF4-FFF2-40B4-BE49-F238E27FC236}">
                <a16:creationId xmlns:a16="http://schemas.microsoft.com/office/drawing/2014/main" id="{15BF3297-1214-4142-A3BF-F0CD02FF876B}"/>
              </a:ext>
            </a:extLst>
          </p:cNvPr>
          <p:cNvSpPr txBox="1"/>
          <p:nvPr/>
        </p:nvSpPr>
        <p:spPr>
          <a:xfrm>
            <a:off x="4035802" y="4865830"/>
            <a:ext cx="3405227" cy="276999"/>
          </a:xfrm>
          <a:prstGeom prst="rect">
            <a:avLst/>
          </a:prstGeom>
          <a:noFill/>
        </p:spPr>
        <p:txBody>
          <a:bodyPr wrap="square" rtlCol="0">
            <a:spAutoFit/>
          </a:bodyPr>
          <a:lstStyle/>
          <a:p>
            <a:r>
              <a:rPr lang="en-US" altLang="zh-CN" sz="1200" dirty="0"/>
              <a:t>{ML-TSPEC(STA1), ML-TSPEC(STA2)}</a:t>
            </a:r>
            <a:endParaRPr lang="zh-CN" altLang="en-US" sz="1200" dirty="0"/>
          </a:p>
        </p:txBody>
      </p:sp>
      <p:cxnSp>
        <p:nvCxnSpPr>
          <p:cNvPr id="43" name="直接箭头连接符 42">
            <a:extLst>
              <a:ext uri="{FF2B5EF4-FFF2-40B4-BE49-F238E27FC236}">
                <a16:creationId xmlns:a16="http://schemas.microsoft.com/office/drawing/2014/main" id="{77DD1C29-CFEB-45AC-BFC2-694946686782}"/>
              </a:ext>
            </a:extLst>
          </p:cNvPr>
          <p:cNvCxnSpPr/>
          <p:nvPr/>
        </p:nvCxnSpPr>
        <p:spPr>
          <a:xfrm>
            <a:off x="7073317" y="5318836"/>
            <a:ext cx="28732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id="{995AC57A-ECC8-4A20-A8E5-DB62418F88E0}"/>
              </a:ext>
            </a:extLst>
          </p:cNvPr>
          <p:cNvCxnSpPr/>
          <p:nvPr/>
        </p:nvCxnSpPr>
        <p:spPr>
          <a:xfrm flipH="1">
            <a:off x="7116661" y="5654396"/>
            <a:ext cx="28298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a:extLst>
              <a:ext uri="{FF2B5EF4-FFF2-40B4-BE49-F238E27FC236}">
                <a16:creationId xmlns:a16="http://schemas.microsoft.com/office/drawing/2014/main" id="{848CFEDD-6465-4156-8062-86BB5CB2F0BC}"/>
              </a:ext>
            </a:extLst>
          </p:cNvPr>
          <p:cNvCxnSpPr/>
          <p:nvPr/>
        </p:nvCxnSpPr>
        <p:spPr>
          <a:xfrm flipH="1">
            <a:off x="3858935" y="5780231"/>
            <a:ext cx="3214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文本框 45">
            <a:extLst>
              <a:ext uri="{FF2B5EF4-FFF2-40B4-BE49-F238E27FC236}">
                <a16:creationId xmlns:a16="http://schemas.microsoft.com/office/drawing/2014/main" id="{8C560846-D205-4630-9EA0-03CD27513662}"/>
              </a:ext>
            </a:extLst>
          </p:cNvPr>
          <p:cNvSpPr txBox="1"/>
          <p:nvPr/>
        </p:nvSpPr>
        <p:spPr>
          <a:xfrm>
            <a:off x="3847747" y="5453059"/>
            <a:ext cx="3214377" cy="276999"/>
          </a:xfrm>
          <a:prstGeom prst="rect">
            <a:avLst/>
          </a:prstGeom>
          <a:noFill/>
        </p:spPr>
        <p:txBody>
          <a:bodyPr wrap="square" rtlCol="0">
            <a:spAutoFit/>
          </a:bodyPr>
          <a:lstStyle/>
          <a:p>
            <a:r>
              <a:rPr lang="en-US" altLang="zh-CN" sz="1200" dirty="0"/>
              <a:t>{ML-TSPEC(STA1-Sch), ML-TSPEC(STA2-Sch)}</a:t>
            </a:r>
            <a:endParaRPr lang="zh-CN" altLang="en-US" sz="1200" dirty="0"/>
          </a:p>
        </p:txBody>
      </p:sp>
      <p:cxnSp>
        <p:nvCxnSpPr>
          <p:cNvPr id="47" name="直接箭头连接符 46">
            <a:extLst>
              <a:ext uri="{FF2B5EF4-FFF2-40B4-BE49-F238E27FC236}">
                <a16:creationId xmlns:a16="http://schemas.microsoft.com/office/drawing/2014/main" id="{6A53DBD9-1975-42DD-A83B-AE201F379D90}"/>
              </a:ext>
            </a:extLst>
          </p:cNvPr>
          <p:cNvCxnSpPr/>
          <p:nvPr/>
        </p:nvCxnSpPr>
        <p:spPr>
          <a:xfrm flipH="1">
            <a:off x="2474752" y="5931233"/>
            <a:ext cx="13604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文本框 47">
            <a:extLst>
              <a:ext uri="{FF2B5EF4-FFF2-40B4-BE49-F238E27FC236}">
                <a16:creationId xmlns:a16="http://schemas.microsoft.com/office/drawing/2014/main" id="{60B69403-7D56-479E-9830-4F3DB65DC673}"/>
              </a:ext>
            </a:extLst>
          </p:cNvPr>
          <p:cNvSpPr txBox="1"/>
          <p:nvPr/>
        </p:nvSpPr>
        <p:spPr>
          <a:xfrm>
            <a:off x="9999686" y="5406892"/>
            <a:ext cx="1788254" cy="369332"/>
          </a:xfrm>
          <a:prstGeom prst="rect">
            <a:avLst/>
          </a:prstGeom>
          <a:noFill/>
        </p:spPr>
        <p:txBody>
          <a:bodyPr wrap="square" rtlCol="0">
            <a:spAutoFit/>
          </a:bodyPr>
          <a:lstStyle/>
          <a:p>
            <a:r>
              <a:rPr lang="en-US" altLang="zh-CN" dirty="0"/>
              <a:t>ML ADDTS Res</a:t>
            </a:r>
            <a:endParaRPr lang="zh-CN" altLang="en-US" dirty="0"/>
          </a:p>
        </p:txBody>
      </p:sp>
      <p:sp>
        <p:nvSpPr>
          <p:cNvPr id="49" name="文本框 48">
            <a:extLst>
              <a:ext uri="{FF2B5EF4-FFF2-40B4-BE49-F238E27FC236}">
                <a16:creationId xmlns:a16="http://schemas.microsoft.com/office/drawing/2014/main" id="{83EE964A-0909-42B9-BFC0-D81A488002B5}"/>
              </a:ext>
            </a:extLst>
          </p:cNvPr>
          <p:cNvSpPr txBox="1"/>
          <p:nvPr/>
        </p:nvSpPr>
        <p:spPr>
          <a:xfrm>
            <a:off x="58724" y="2458172"/>
            <a:ext cx="1183548" cy="369332"/>
          </a:xfrm>
          <a:prstGeom prst="rect">
            <a:avLst/>
          </a:prstGeom>
          <a:solidFill>
            <a:srgbClr val="FFFF00"/>
          </a:solidFill>
        </p:spPr>
        <p:txBody>
          <a:bodyPr wrap="square" rtlCol="0">
            <a:spAutoFit/>
          </a:bodyPr>
          <a:lstStyle/>
          <a:p>
            <a:r>
              <a:rPr lang="en-US" altLang="zh-CN" dirty="0"/>
              <a:t>Option 1</a:t>
            </a:r>
            <a:endParaRPr lang="zh-CN" altLang="en-US" dirty="0"/>
          </a:p>
        </p:txBody>
      </p:sp>
      <p:sp>
        <p:nvSpPr>
          <p:cNvPr id="50" name="文本框 49">
            <a:extLst>
              <a:ext uri="{FF2B5EF4-FFF2-40B4-BE49-F238E27FC236}">
                <a16:creationId xmlns:a16="http://schemas.microsoft.com/office/drawing/2014/main" id="{0188D770-D6E0-40B3-9011-753E651D8FEE}"/>
              </a:ext>
            </a:extLst>
          </p:cNvPr>
          <p:cNvSpPr txBox="1"/>
          <p:nvPr/>
        </p:nvSpPr>
        <p:spPr>
          <a:xfrm>
            <a:off x="53829" y="4421718"/>
            <a:ext cx="1183548" cy="369332"/>
          </a:xfrm>
          <a:prstGeom prst="rect">
            <a:avLst/>
          </a:prstGeom>
          <a:solidFill>
            <a:srgbClr val="FFFF00"/>
          </a:solidFill>
        </p:spPr>
        <p:txBody>
          <a:bodyPr wrap="square" rtlCol="0">
            <a:spAutoFit/>
          </a:bodyPr>
          <a:lstStyle/>
          <a:p>
            <a:r>
              <a:rPr lang="en-US" altLang="zh-CN" dirty="0"/>
              <a:t>Option 2</a:t>
            </a:r>
            <a:endParaRPr lang="zh-CN" altLang="en-US" dirty="0"/>
          </a:p>
        </p:txBody>
      </p:sp>
      <p:sp>
        <p:nvSpPr>
          <p:cNvPr id="51" name="文本框 50">
            <a:extLst>
              <a:ext uri="{FF2B5EF4-FFF2-40B4-BE49-F238E27FC236}">
                <a16:creationId xmlns:a16="http://schemas.microsoft.com/office/drawing/2014/main" id="{0B5E7271-C6D5-4985-9AE6-783D7C7AE08E}"/>
              </a:ext>
            </a:extLst>
          </p:cNvPr>
          <p:cNvSpPr txBox="1"/>
          <p:nvPr/>
        </p:nvSpPr>
        <p:spPr>
          <a:xfrm>
            <a:off x="4137802" y="3925723"/>
            <a:ext cx="2360169" cy="276999"/>
          </a:xfrm>
          <a:prstGeom prst="rect">
            <a:avLst/>
          </a:prstGeom>
          <a:solidFill>
            <a:srgbClr val="FFFF00"/>
          </a:solidFill>
        </p:spPr>
        <p:txBody>
          <a:bodyPr wrap="square" rtlCol="0">
            <a:spAutoFit/>
          </a:bodyPr>
          <a:lstStyle/>
          <a:p>
            <a:r>
              <a:rPr lang="en-US" altLang="zh-CN" b="1" dirty="0">
                <a:solidFill>
                  <a:srgbClr val="FF0000"/>
                </a:solidFill>
              </a:rPr>
              <a:t>Re-design</a:t>
            </a:r>
            <a:r>
              <a:rPr lang="en-US" altLang="zh-CN" dirty="0"/>
              <a:t> TSPEC for multilink</a:t>
            </a:r>
            <a:endParaRPr lang="zh-CN" altLang="en-US" dirty="0"/>
          </a:p>
        </p:txBody>
      </p:sp>
      <p:sp>
        <p:nvSpPr>
          <p:cNvPr id="52" name="文本框 51">
            <a:extLst>
              <a:ext uri="{FF2B5EF4-FFF2-40B4-BE49-F238E27FC236}">
                <a16:creationId xmlns:a16="http://schemas.microsoft.com/office/drawing/2014/main" id="{9454F345-5284-45FA-9837-C977A97A7CD8}"/>
              </a:ext>
            </a:extLst>
          </p:cNvPr>
          <p:cNvSpPr txBox="1"/>
          <p:nvPr/>
        </p:nvSpPr>
        <p:spPr>
          <a:xfrm>
            <a:off x="4133609" y="6001298"/>
            <a:ext cx="2360169" cy="276999"/>
          </a:xfrm>
          <a:prstGeom prst="rect">
            <a:avLst/>
          </a:prstGeom>
          <a:solidFill>
            <a:srgbClr val="FFFF00"/>
          </a:solidFill>
        </p:spPr>
        <p:txBody>
          <a:bodyPr wrap="square" rtlCol="0">
            <a:spAutoFit/>
          </a:bodyPr>
          <a:lstStyle/>
          <a:p>
            <a:r>
              <a:rPr lang="en-US" altLang="zh-CN" b="1" dirty="0">
                <a:solidFill>
                  <a:srgbClr val="FF0000"/>
                </a:solidFill>
              </a:rPr>
              <a:t>Re-use</a:t>
            </a:r>
            <a:r>
              <a:rPr lang="en-US" altLang="zh-CN" dirty="0"/>
              <a:t> TSPEC for multilink</a:t>
            </a:r>
            <a:endParaRPr lang="zh-CN" altLang="en-US" dirty="0"/>
          </a:p>
        </p:txBody>
      </p:sp>
      <p:cxnSp>
        <p:nvCxnSpPr>
          <p:cNvPr id="9" name="直接连接符 8">
            <a:extLst>
              <a:ext uri="{FF2B5EF4-FFF2-40B4-BE49-F238E27FC236}">
                <a16:creationId xmlns:a16="http://schemas.microsoft.com/office/drawing/2014/main" id="{993EC547-517A-4074-85E1-C8A41503F33A}"/>
              </a:ext>
            </a:extLst>
          </p:cNvPr>
          <p:cNvCxnSpPr/>
          <p:nvPr/>
        </p:nvCxnSpPr>
        <p:spPr bwMode="auto">
          <a:xfrm>
            <a:off x="1447800" y="4421718"/>
            <a:ext cx="9372600" cy="0"/>
          </a:xfrm>
          <a:prstGeom prst="line">
            <a:avLst/>
          </a:prstGeom>
          <a:solidFill>
            <a:schemeClr val="accent1"/>
          </a:solidFill>
          <a:ln w="28575" cap="flat" cmpd="sng" algn="ctr">
            <a:solidFill>
              <a:schemeClr val="tx1"/>
            </a:solidFill>
            <a:prstDash val="dash"/>
            <a:round/>
            <a:headEnd type="none" w="sm" len="sm"/>
            <a:tailEnd type="none" w="sm" len="sm"/>
          </a:ln>
          <a:effectLst/>
        </p:spPr>
      </p:cxnSp>
      <p:sp>
        <p:nvSpPr>
          <p:cNvPr id="3" name="页脚占位符 2">
            <a:extLst>
              <a:ext uri="{FF2B5EF4-FFF2-40B4-BE49-F238E27FC236}">
                <a16:creationId xmlns:a16="http://schemas.microsoft.com/office/drawing/2014/main" id="{CADADFAF-5883-4F6D-B08F-A4EBF630822B}"/>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10" name="灯片编号占位符 9">
            <a:extLst>
              <a:ext uri="{FF2B5EF4-FFF2-40B4-BE49-F238E27FC236}">
                <a16:creationId xmlns:a16="http://schemas.microsoft.com/office/drawing/2014/main" id="{3C33F15E-2455-419C-90FB-9E9DC6CCF091}"/>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10</a:t>
            </a:fld>
            <a:endParaRPr lang="en-US" altLang="en-US"/>
          </a:p>
        </p:txBody>
      </p:sp>
    </p:spTree>
    <p:extLst>
      <p:ext uri="{BB962C8B-B14F-4D97-AF65-F5344CB8AC3E}">
        <p14:creationId xmlns:p14="http://schemas.microsoft.com/office/powerpoint/2010/main" val="3225172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C1C5C7-B7D9-4C9A-8EB8-3EBCD6963999}"/>
              </a:ext>
            </a:extLst>
          </p:cNvPr>
          <p:cNvSpPr>
            <a:spLocks noGrp="1"/>
          </p:cNvSpPr>
          <p:nvPr>
            <p:ph type="title"/>
          </p:nvPr>
        </p:nvSpPr>
        <p:spPr/>
        <p:txBody>
          <a:bodyPr/>
          <a:lstStyle/>
          <a:p>
            <a:r>
              <a:rPr lang="en-US" altLang="zh-CN" dirty="0"/>
              <a:t>Considerations on Other ADDTS Action Fields</a:t>
            </a:r>
            <a:endParaRPr lang="zh-CN" altLang="en-US" dirty="0"/>
          </a:p>
        </p:txBody>
      </p:sp>
      <p:graphicFrame>
        <p:nvGraphicFramePr>
          <p:cNvPr id="3" name="表格 2">
            <a:extLst>
              <a:ext uri="{FF2B5EF4-FFF2-40B4-BE49-F238E27FC236}">
                <a16:creationId xmlns:a16="http://schemas.microsoft.com/office/drawing/2014/main" id="{DC4697D1-82B5-4E22-AFD4-AA0671604F17}"/>
              </a:ext>
            </a:extLst>
          </p:cNvPr>
          <p:cNvGraphicFramePr>
            <a:graphicFrameLocks noGrp="1"/>
          </p:cNvGraphicFramePr>
          <p:nvPr>
            <p:extLst>
              <p:ext uri="{D42A27DB-BD31-4B8C-83A1-F6EECF244321}">
                <p14:modId xmlns:p14="http://schemas.microsoft.com/office/powerpoint/2010/main" val="293405997"/>
              </p:ext>
            </p:extLst>
          </p:nvPr>
        </p:nvGraphicFramePr>
        <p:xfrm>
          <a:off x="221669" y="1760955"/>
          <a:ext cx="11775092" cy="4563645"/>
        </p:xfrm>
        <a:graphic>
          <a:graphicData uri="http://schemas.openxmlformats.org/drawingml/2006/table">
            <a:tbl>
              <a:tblPr firstRow="1" bandRow="1">
                <a:tableStyleId>{5C22544A-7EE6-4342-B048-85BDC9FD1C3A}</a:tableStyleId>
              </a:tblPr>
              <a:tblGrid>
                <a:gridCol w="2219643">
                  <a:extLst>
                    <a:ext uri="{9D8B030D-6E8A-4147-A177-3AD203B41FA5}">
                      <a16:colId xmlns:a16="http://schemas.microsoft.com/office/drawing/2014/main" val="1466406141"/>
                    </a:ext>
                  </a:extLst>
                </a:gridCol>
                <a:gridCol w="2186106">
                  <a:extLst>
                    <a:ext uri="{9D8B030D-6E8A-4147-A177-3AD203B41FA5}">
                      <a16:colId xmlns:a16="http://schemas.microsoft.com/office/drawing/2014/main" val="1703642807"/>
                    </a:ext>
                  </a:extLst>
                </a:gridCol>
                <a:gridCol w="1066800">
                  <a:extLst>
                    <a:ext uri="{9D8B030D-6E8A-4147-A177-3AD203B41FA5}">
                      <a16:colId xmlns:a16="http://schemas.microsoft.com/office/drawing/2014/main" val="1378969409"/>
                    </a:ext>
                  </a:extLst>
                </a:gridCol>
                <a:gridCol w="1080655">
                  <a:extLst>
                    <a:ext uri="{9D8B030D-6E8A-4147-A177-3AD203B41FA5}">
                      <a16:colId xmlns:a16="http://schemas.microsoft.com/office/drawing/2014/main" val="1501472670"/>
                    </a:ext>
                  </a:extLst>
                </a:gridCol>
                <a:gridCol w="3823854">
                  <a:extLst>
                    <a:ext uri="{9D8B030D-6E8A-4147-A177-3AD203B41FA5}">
                      <a16:colId xmlns:a16="http://schemas.microsoft.com/office/drawing/2014/main" val="1473886198"/>
                    </a:ext>
                  </a:extLst>
                </a:gridCol>
                <a:gridCol w="1398034">
                  <a:extLst>
                    <a:ext uri="{9D8B030D-6E8A-4147-A177-3AD203B41FA5}">
                      <a16:colId xmlns:a16="http://schemas.microsoft.com/office/drawing/2014/main" val="3789007643"/>
                    </a:ext>
                  </a:extLst>
                </a:gridCol>
              </a:tblGrid>
              <a:tr h="448845">
                <a:tc>
                  <a:txBody>
                    <a:bodyPr/>
                    <a:lstStyle/>
                    <a:p>
                      <a:r>
                        <a:rPr lang="en-US" altLang="zh-CN" sz="1200" dirty="0"/>
                        <a:t>Action Fields</a:t>
                      </a:r>
                      <a:endParaRPr lang="zh-CN" altLang="en-US" sz="1200" dirty="0"/>
                    </a:p>
                  </a:txBody>
                  <a:tcPr/>
                </a:tc>
                <a:tc>
                  <a:txBody>
                    <a:bodyPr/>
                    <a:lstStyle/>
                    <a:p>
                      <a:r>
                        <a:rPr lang="en-US" altLang="zh-CN" sz="1200" dirty="0"/>
                        <a:t>Attributes</a:t>
                      </a:r>
                      <a:endParaRPr lang="zh-CN" altLang="en-US" sz="1200" dirty="0"/>
                    </a:p>
                  </a:txBody>
                  <a:tcPr/>
                </a:tc>
                <a:tc>
                  <a:txBody>
                    <a:bodyPr/>
                    <a:lstStyle/>
                    <a:p>
                      <a:r>
                        <a:rPr lang="en-US" altLang="zh-CN" sz="1200" dirty="0"/>
                        <a:t>Basic ADDTS request</a:t>
                      </a:r>
                      <a:endParaRPr lang="zh-CN" altLang="en-US" sz="1200" dirty="0"/>
                    </a:p>
                  </a:txBody>
                  <a:tcPr/>
                </a:tc>
                <a:tc>
                  <a:txBody>
                    <a:bodyPr/>
                    <a:lstStyle/>
                    <a:p>
                      <a:r>
                        <a:rPr lang="en-US" altLang="zh-CN" sz="1200" dirty="0"/>
                        <a:t>Basic ADDTS response</a:t>
                      </a:r>
                      <a:endParaRPr lang="zh-CN" altLang="en-US" sz="1200" dirty="0"/>
                    </a:p>
                  </a:txBody>
                  <a:tcPr/>
                </a:tc>
                <a:tc>
                  <a:txBody>
                    <a:bodyPr/>
                    <a:lstStyle/>
                    <a:p>
                      <a:r>
                        <a:rPr lang="en-US" altLang="zh-CN" sz="1200" dirty="0"/>
                        <a:t>Note</a:t>
                      </a:r>
                      <a:endParaRPr lang="zh-CN" altLang="en-US" sz="1200" dirty="0"/>
                    </a:p>
                  </a:txBody>
                  <a:tcPr/>
                </a:tc>
                <a:tc>
                  <a:txBody>
                    <a:bodyPr/>
                    <a:lstStyle/>
                    <a:p>
                      <a:r>
                        <a:rPr lang="en-US" altLang="zh-CN" sz="1200" dirty="0"/>
                        <a:t>Suggested Revision for Multi-link</a:t>
                      </a:r>
                      <a:endParaRPr lang="zh-CN" altLang="en-US" sz="1200" dirty="0"/>
                    </a:p>
                  </a:txBody>
                  <a:tcPr/>
                </a:tc>
                <a:extLst>
                  <a:ext uri="{0D108BD9-81ED-4DB2-BD59-A6C34878D82A}">
                    <a16:rowId xmlns:a16="http://schemas.microsoft.com/office/drawing/2014/main" val="1131001509"/>
                  </a:ext>
                </a:extLst>
              </a:tr>
              <a:tr h="287418">
                <a:tc>
                  <a:txBody>
                    <a:bodyPr/>
                    <a:lstStyle/>
                    <a:p>
                      <a:r>
                        <a:rPr lang="en-US" altLang="zh-CN" sz="1400" dirty="0"/>
                        <a:t>TSPEC</a:t>
                      </a:r>
                      <a:endParaRPr lang="zh-CN" altLang="en-US" sz="1400" dirty="0"/>
                    </a:p>
                  </a:txBody>
                  <a:tcPr>
                    <a:solidFill>
                      <a:srgbClr val="FFFF00"/>
                    </a:solidFill>
                  </a:tcPr>
                </a:tc>
                <a:tc>
                  <a:txBody>
                    <a:bodyPr/>
                    <a:lstStyle/>
                    <a:p>
                      <a:r>
                        <a:rPr lang="en-US" altLang="zh-CN" sz="1400" dirty="0"/>
                        <a:t>Mandatory</a:t>
                      </a:r>
                      <a:endParaRPr lang="zh-CN" altLang="en-US" sz="1400" dirty="0"/>
                    </a:p>
                  </a:txBody>
                  <a:tcPr>
                    <a:solidFill>
                      <a:srgbClr val="FFFF00"/>
                    </a:solidFill>
                  </a:tcPr>
                </a:tc>
                <a:tc>
                  <a:txBody>
                    <a:bodyPr/>
                    <a:lstStyle/>
                    <a:p>
                      <a:r>
                        <a:rPr lang="en-US" altLang="zh-CN" sz="1400" dirty="0"/>
                        <a:t>Y</a:t>
                      </a:r>
                      <a:endParaRPr lang="zh-CN" altLang="en-US" sz="1400" dirty="0"/>
                    </a:p>
                  </a:txBody>
                  <a:tcPr>
                    <a:solidFill>
                      <a:srgbClr val="FFFF00"/>
                    </a:solidFill>
                  </a:tcPr>
                </a:tc>
                <a:tc>
                  <a:txBody>
                    <a:bodyPr/>
                    <a:lstStyle/>
                    <a:p>
                      <a:r>
                        <a:rPr lang="en-US" altLang="zh-CN" sz="1400" dirty="0"/>
                        <a:t>Y</a:t>
                      </a:r>
                      <a:endParaRPr lang="zh-CN" altLang="en-US" sz="1400" dirty="0"/>
                    </a:p>
                  </a:txBody>
                  <a:tcPr>
                    <a:solidFill>
                      <a:srgbClr val="FFFF00"/>
                    </a:solidFill>
                  </a:tcPr>
                </a:tc>
                <a:tc>
                  <a:txBody>
                    <a:bodyPr/>
                    <a:lstStyle/>
                    <a:p>
                      <a:r>
                        <a:rPr lang="en-US" altLang="zh-CN" sz="1400" dirty="0"/>
                        <a:t>Interface between MAC and higher layer</a:t>
                      </a:r>
                      <a:endParaRPr lang="zh-CN" altLang="en-US" sz="1400" dirty="0"/>
                    </a:p>
                  </a:txBody>
                  <a:tcPr>
                    <a:solidFill>
                      <a:srgbClr val="FFFF00"/>
                    </a:solidFill>
                  </a:tcPr>
                </a:tc>
                <a:tc>
                  <a:txBody>
                    <a:bodyPr/>
                    <a:lstStyle/>
                    <a:p>
                      <a:r>
                        <a:rPr lang="en-US" altLang="zh-CN" sz="1400" dirty="0"/>
                        <a:t>Shall</a:t>
                      </a:r>
                      <a:endParaRPr lang="zh-CN" altLang="en-US" sz="1400" dirty="0"/>
                    </a:p>
                  </a:txBody>
                  <a:tcPr>
                    <a:solidFill>
                      <a:srgbClr val="FFFF00"/>
                    </a:solidFill>
                  </a:tcPr>
                </a:tc>
                <a:extLst>
                  <a:ext uri="{0D108BD9-81ED-4DB2-BD59-A6C34878D82A}">
                    <a16:rowId xmlns:a16="http://schemas.microsoft.com/office/drawing/2014/main" val="1849069553"/>
                  </a:ext>
                </a:extLst>
              </a:tr>
              <a:tr h="287418">
                <a:tc>
                  <a:txBody>
                    <a:bodyPr/>
                    <a:lstStyle/>
                    <a:p>
                      <a:r>
                        <a:rPr lang="en-US" altLang="zh-CN" sz="1400" dirty="0"/>
                        <a:t>TCLAS (+ processing)</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Y</a:t>
                      </a:r>
                      <a:endParaRPr lang="zh-CN" altLang="en-US" sz="1400" dirty="0"/>
                    </a:p>
                  </a:txBody>
                  <a:tcPr/>
                </a:tc>
                <a:tc rowSpan="4">
                  <a:txBody>
                    <a:bodyPr/>
                    <a:lstStyle/>
                    <a:p>
                      <a:r>
                        <a:rPr lang="en-US" altLang="zh-CN" sz="1400" dirty="0"/>
                        <a:t>Higher layer related</a:t>
                      </a:r>
                      <a:endParaRPr lang="zh-CN" altLang="en-US" sz="1400" dirty="0"/>
                    </a:p>
                  </a:txBody>
                  <a:tcPr/>
                </a:tc>
                <a:tc rowSpan="4">
                  <a:txBody>
                    <a:bodyPr/>
                    <a:lstStyle/>
                    <a:p>
                      <a:r>
                        <a:rPr lang="en-US" altLang="zh-CN" sz="1400" dirty="0"/>
                        <a:t>May not</a:t>
                      </a:r>
                      <a:endParaRPr lang="zh-CN" altLang="en-US" sz="1400" dirty="0"/>
                    </a:p>
                  </a:txBody>
                  <a:tcPr/>
                </a:tc>
                <a:extLst>
                  <a:ext uri="{0D108BD9-81ED-4DB2-BD59-A6C34878D82A}">
                    <a16:rowId xmlns:a16="http://schemas.microsoft.com/office/drawing/2014/main" val="3253977259"/>
                  </a:ext>
                </a:extLst>
              </a:tr>
              <a:tr h="287418">
                <a:tc>
                  <a:txBody>
                    <a:bodyPr/>
                    <a:lstStyle/>
                    <a:p>
                      <a:r>
                        <a:rPr lang="en-US" altLang="zh-CN" sz="1400" dirty="0"/>
                        <a:t>Intra AC priority</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a:t>
                      </a:r>
                      <a:endParaRPr lang="zh-CN" altLang="en-US" sz="1400" dirty="0"/>
                    </a:p>
                  </a:txBody>
                  <a:tcPr/>
                </a:tc>
                <a:tc vMerge="1">
                  <a:txBody>
                    <a:bodyPr/>
                    <a:lstStyle/>
                    <a:p>
                      <a:endParaRPr lang="zh-CN" altLang="en-US" sz="1600" dirty="0"/>
                    </a:p>
                  </a:txBody>
                  <a:tcPr/>
                </a:tc>
                <a:tc vMerge="1">
                  <a:txBody>
                    <a:bodyPr/>
                    <a:lstStyle/>
                    <a:p>
                      <a:endParaRPr lang="zh-CN" altLang="en-US"/>
                    </a:p>
                  </a:txBody>
                  <a:tcPr/>
                </a:tc>
                <a:extLst>
                  <a:ext uri="{0D108BD9-81ED-4DB2-BD59-A6C34878D82A}">
                    <a16:rowId xmlns:a16="http://schemas.microsoft.com/office/drawing/2014/main" val="2672853442"/>
                  </a:ext>
                </a:extLst>
              </a:tr>
              <a:tr h="448845">
                <a:tc>
                  <a:txBody>
                    <a:bodyPr/>
                    <a:lstStyle/>
                    <a:p>
                      <a:r>
                        <a:rPr lang="en-US" altLang="zh-CN" sz="1400" dirty="0"/>
                        <a:t>Higher layer stream ID</a:t>
                      </a:r>
                      <a:endParaRPr lang="zh-CN" altLang="en-US" sz="1400" dirty="0"/>
                    </a:p>
                  </a:txBody>
                  <a:tcPr/>
                </a:tc>
                <a:tc>
                  <a:txBody>
                    <a:bodyPr/>
                    <a:lstStyle/>
                    <a:p>
                      <a:r>
                        <a:rPr lang="en-US" altLang="zh-CN" sz="1400" dirty="0"/>
                        <a:t>Only in AP initiated TS setup</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Y</a:t>
                      </a:r>
                      <a:endParaRPr lang="zh-CN" altLang="en-US" sz="1400" dirty="0"/>
                    </a:p>
                  </a:txBody>
                  <a:tcPr/>
                </a:tc>
                <a:tc vMerge="1">
                  <a:txBody>
                    <a:bodyPr/>
                    <a:lstStyle/>
                    <a:p>
                      <a:endParaRPr lang="zh-CN" altLang="en-US" sz="1600" dirty="0"/>
                    </a:p>
                  </a:txBody>
                  <a:tcPr/>
                </a:tc>
                <a:tc vMerge="1">
                  <a:txBody>
                    <a:bodyPr/>
                    <a:lstStyle/>
                    <a:p>
                      <a:endParaRPr lang="zh-CN" altLang="en-US"/>
                    </a:p>
                  </a:txBody>
                  <a:tcPr/>
                </a:tc>
                <a:extLst>
                  <a:ext uri="{0D108BD9-81ED-4DB2-BD59-A6C34878D82A}">
                    <a16:rowId xmlns:a16="http://schemas.microsoft.com/office/drawing/2014/main" val="67284267"/>
                  </a:ext>
                </a:extLst>
              </a:tr>
              <a:tr h="0">
                <a:tc>
                  <a:txBody>
                    <a:bodyPr/>
                    <a:lstStyle/>
                    <a:p>
                      <a:r>
                        <a:rPr lang="en-US" altLang="zh-CN" sz="1400" dirty="0"/>
                        <a:t>U-PID</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Y</a:t>
                      </a:r>
                      <a:endParaRPr lang="zh-CN" altLang="en-US" sz="1400" dirty="0"/>
                    </a:p>
                  </a:txBody>
                  <a:tcPr/>
                </a:tc>
                <a:tc vMerge="1">
                  <a:txBody>
                    <a:bodyPr/>
                    <a:lstStyle/>
                    <a:p>
                      <a:endParaRPr lang="zh-CN" altLang="en-US" sz="1600" dirty="0"/>
                    </a:p>
                  </a:txBody>
                  <a:tcPr/>
                </a:tc>
                <a:tc vMerge="1">
                  <a:txBody>
                    <a:bodyPr/>
                    <a:lstStyle/>
                    <a:p>
                      <a:endParaRPr lang="zh-CN" altLang="en-US"/>
                    </a:p>
                  </a:txBody>
                  <a:tcPr/>
                </a:tc>
                <a:extLst>
                  <a:ext uri="{0D108BD9-81ED-4DB2-BD59-A6C34878D82A}">
                    <a16:rowId xmlns:a16="http://schemas.microsoft.com/office/drawing/2014/main" val="1767341391"/>
                  </a:ext>
                </a:extLst>
              </a:tr>
              <a:tr h="287418">
                <a:tc>
                  <a:txBody>
                    <a:bodyPr/>
                    <a:lstStyle/>
                    <a:p>
                      <a:r>
                        <a:rPr lang="en-US" altLang="zh-CN" sz="1400" dirty="0"/>
                        <a:t>U-APSD coexistence</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a:t>
                      </a:r>
                      <a:endParaRPr lang="zh-CN" altLang="en-US" sz="1400" dirty="0"/>
                    </a:p>
                  </a:txBody>
                  <a:tcPr/>
                </a:tc>
                <a:tc>
                  <a:txBody>
                    <a:bodyPr/>
                    <a:lstStyle/>
                    <a:p>
                      <a:r>
                        <a:rPr lang="en-US" altLang="zh-CN" sz="1400" dirty="0"/>
                        <a:t>Specific to APSD</a:t>
                      </a:r>
                      <a:endParaRPr lang="zh-CN" altLang="en-US" sz="1400" dirty="0"/>
                    </a:p>
                  </a:txBody>
                  <a:tcPr/>
                </a:tc>
                <a:tc>
                  <a:txBody>
                    <a:bodyPr/>
                    <a:lstStyle/>
                    <a:p>
                      <a:r>
                        <a:rPr lang="en-US" altLang="zh-CN" sz="1400" dirty="0"/>
                        <a:t>May</a:t>
                      </a:r>
                      <a:endParaRPr lang="zh-CN" altLang="en-US" sz="1400" dirty="0"/>
                    </a:p>
                  </a:txBody>
                  <a:tcPr/>
                </a:tc>
                <a:extLst>
                  <a:ext uri="{0D108BD9-81ED-4DB2-BD59-A6C34878D82A}">
                    <a16:rowId xmlns:a16="http://schemas.microsoft.com/office/drawing/2014/main" val="1083327138"/>
                  </a:ext>
                </a:extLst>
              </a:tr>
              <a:tr h="287418">
                <a:tc>
                  <a:txBody>
                    <a:bodyPr/>
                    <a:lstStyle/>
                    <a:p>
                      <a:r>
                        <a:rPr lang="en-US" altLang="zh-CN" sz="1400" dirty="0"/>
                        <a:t>EBR</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Specific to emergency service</a:t>
                      </a:r>
                      <a:endParaRPr lang="zh-CN" altLang="en-US" sz="1400" dirty="0"/>
                    </a:p>
                  </a:txBody>
                  <a:tcPr/>
                </a:tc>
                <a:tc>
                  <a:txBody>
                    <a:bodyPr/>
                    <a:lstStyle/>
                    <a:p>
                      <a:r>
                        <a:rPr lang="en-US" altLang="zh-CN" sz="1400" dirty="0"/>
                        <a:t>May</a:t>
                      </a:r>
                      <a:endParaRPr lang="zh-CN" altLang="en-US" sz="1400" dirty="0"/>
                    </a:p>
                  </a:txBody>
                  <a:tcPr/>
                </a:tc>
                <a:extLst>
                  <a:ext uri="{0D108BD9-81ED-4DB2-BD59-A6C34878D82A}">
                    <a16:rowId xmlns:a16="http://schemas.microsoft.com/office/drawing/2014/main" val="3858751716"/>
                  </a:ext>
                </a:extLst>
              </a:tr>
              <a:tr h="287418">
                <a:tc>
                  <a:txBody>
                    <a:bodyPr/>
                    <a:lstStyle/>
                    <a:p>
                      <a:r>
                        <a:rPr lang="en-US" altLang="zh-CN" sz="1400" dirty="0"/>
                        <a:t>Multi-band</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Y</a:t>
                      </a:r>
                      <a:endParaRPr lang="zh-CN" altLang="en-US" sz="1400" dirty="0"/>
                    </a:p>
                  </a:txBody>
                  <a:tcPr/>
                </a:tc>
                <a:tc rowSpan="2">
                  <a:txBody>
                    <a:bodyPr/>
                    <a:lstStyle/>
                    <a:p>
                      <a:r>
                        <a:rPr lang="en-US" altLang="zh-CN" sz="1400" dirty="0"/>
                        <a:t>DMG extensions</a:t>
                      </a:r>
                      <a:endParaRPr lang="zh-CN" altLang="en-US" sz="1400" dirty="0"/>
                    </a:p>
                  </a:txBody>
                  <a:tcPr/>
                </a:tc>
                <a:tc rowSpan="2">
                  <a:txBody>
                    <a:bodyPr/>
                    <a:lstStyle/>
                    <a:p>
                      <a:r>
                        <a:rPr lang="en-US" altLang="zh-CN" sz="1400" dirty="0"/>
                        <a:t>No need</a:t>
                      </a:r>
                      <a:endParaRPr lang="zh-CN" altLang="en-US" sz="1400" dirty="0"/>
                    </a:p>
                  </a:txBody>
                  <a:tcPr/>
                </a:tc>
                <a:extLst>
                  <a:ext uri="{0D108BD9-81ED-4DB2-BD59-A6C34878D82A}">
                    <a16:rowId xmlns:a16="http://schemas.microsoft.com/office/drawing/2014/main" val="1694231315"/>
                  </a:ext>
                </a:extLst>
              </a:tr>
              <a:tr h="448845">
                <a:tc>
                  <a:txBody>
                    <a:bodyPr/>
                    <a:lstStyle/>
                    <a:p>
                      <a:r>
                        <a:rPr lang="en-US" altLang="zh-CN" sz="1400" dirty="0"/>
                        <a:t>Multiple MAC sublayer</a:t>
                      </a:r>
                      <a:endParaRPr lang="zh-CN" altLang="en-US" sz="1400" dirty="0"/>
                    </a:p>
                  </a:txBody>
                  <a:tcPr/>
                </a:tc>
                <a:tc>
                  <a:txBody>
                    <a:bodyPr/>
                    <a:lstStyle/>
                    <a:p>
                      <a:r>
                        <a:rPr lang="en-US" altLang="zh-CN" sz="1400" dirty="0"/>
                        <a:t>Optional</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Y</a:t>
                      </a:r>
                      <a:endParaRPr lang="zh-CN" altLang="en-US" sz="1400" dirty="0"/>
                    </a:p>
                  </a:txBody>
                  <a:tcPr/>
                </a:tc>
                <a:tc vMerge="1">
                  <a:txBody>
                    <a:bodyPr/>
                    <a:lstStyle/>
                    <a:p>
                      <a:endParaRPr lang="zh-CN" altLang="en-US" sz="1600" dirty="0"/>
                    </a:p>
                  </a:txBody>
                  <a:tcPr/>
                </a:tc>
                <a:tc vMerge="1">
                  <a:txBody>
                    <a:bodyPr/>
                    <a:lstStyle/>
                    <a:p>
                      <a:endParaRPr lang="zh-CN" altLang="en-US"/>
                    </a:p>
                  </a:txBody>
                  <a:tcPr/>
                </a:tc>
                <a:extLst>
                  <a:ext uri="{0D108BD9-81ED-4DB2-BD59-A6C34878D82A}">
                    <a16:rowId xmlns:a16="http://schemas.microsoft.com/office/drawing/2014/main" val="2910123243"/>
                  </a:ext>
                </a:extLst>
              </a:tr>
              <a:tr h="287418">
                <a:tc>
                  <a:txBody>
                    <a:bodyPr/>
                    <a:lstStyle/>
                    <a:p>
                      <a:r>
                        <a:rPr lang="en-US" altLang="zh-CN" sz="1400" dirty="0"/>
                        <a:t>TS delay</a:t>
                      </a:r>
                      <a:endParaRPr lang="zh-CN" altLang="en-US" sz="1400" dirty="0"/>
                    </a:p>
                  </a:txBody>
                  <a:tcPr/>
                </a:tc>
                <a:tc>
                  <a:txBody>
                    <a:bodyPr/>
                    <a:lstStyle/>
                    <a:p>
                      <a:r>
                        <a:rPr lang="en-US" altLang="zh-CN" sz="1400" dirty="0"/>
                        <a:t>Mandatory</a:t>
                      </a:r>
                      <a:endParaRPr lang="zh-CN" altLang="en-US" sz="1400" dirty="0"/>
                    </a:p>
                  </a:txBody>
                  <a:tcPr/>
                </a:tc>
                <a:tc>
                  <a:txBody>
                    <a:bodyPr/>
                    <a:lstStyle/>
                    <a:p>
                      <a:r>
                        <a:rPr lang="en-US" altLang="zh-CN" sz="1400" dirty="0"/>
                        <a:t>--</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Delay for another retry</a:t>
                      </a:r>
                      <a:endParaRPr lang="zh-CN" altLang="en-US" sz="1400" dirty="0"/>
                    </a:p>
                  </a:txBody>
                  <a:tcPr/>
                </a:tc>
                <a:tc>
                  <a:txBody>
                    <a:bodyPr/>
                    <a:lstStyle/>
                    <a:p>
                      <a:r>
                        <a:rPr lang="en-US" altLang="zh-CN" sz="1400" dirty="0"/>
                        <a:t>No need</a:t>
                      </a:r>
                      <a:endParaRPr lang="zh-CN" altLang="en-US" sz="1400" dirty="0"/>
                    </a:p>
                  </a:txBody>
                  <a:tcPr/>
                </a:tc>
                <a:extLst>
                  <a:ext uri="{0D108BD9-81ED-4DB2-BD59-A6C34878D82A}">
                    <a16:rowId xmlns:a16="http://schemas.microsoft.com/office/drawing/2014/main" val="3725782821"/>
                  </a:ext>
                </a:extLst>
              </a:tr>
              <a:tr h="287418">
                <a:tc>
                  <a:txBody>
                    <a:bodyPr/>
                    <a:lstStyle/>
                    <a:p>
                      <a:pPr marL="0" algn="l" defTabSz="914400" rtl="0" eaLnBrk="1" latinLnBrk="0" hangingPunct="1"/>
                      <a:r>
                        <a:rPr lang="en-US" altLang="zh-CN" sz="1400" kern="1200" dirty="0"/>
                        <a:t>Schedule</a:t>
                      </a:r>
                      <a:endParaRPr lang="zh-CN" altLang="en-US"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t>Optionally present if</a:t>
                      </a:r>
                    </a:p>
                    <a:p>
                      <a:pPr marL="0" algn="l" defTabSz="914400" rtl="0" eaLnBrk="1" latinLnBrk="0" hangingPunct="1"/>
                      <a:r>
                        <a:rPr lang="en-US" altLang="zh-CN" sz="1400" kern="1200" dirty="0"/>
                        <a:t>SUCCESS</a:t>
                      </a:r>
                      <a:endParaRPr lang="zh-CN" altLang="en-US"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t>--</a:t>
                      </a:r>
                      <a:endParaRPr lang="zh-CN" altLang="en-US"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t>Y</a:t>
                      </a:r>
                      <a:endParaRPr lang="en-US" altLang="zh-CN"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t>Specifies the schedule information, service start time, SI, etc.</a:t>
                      </a:r>
                      <a:endParaRPr lang="zh-CN" altLang="en-US"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t>Should</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2546380800"/>
                  </a:ext>
                </a:extLst>
              </a:tr>
            </a:tbl>
          </a:graphicData>
        </a:graphic>
      </p:graphicFrame>
      <p:sp>
        <p:nvSpPr>
          <p:cNvPr id="4" name="页脚占位符 3">
            <a:extLst>
              <a:ext uri="{FF2B5EF4-FFF2-40B4-BE49-F238E27FC236}">
                <a16:creationId xmlns:a16="http://schemas.microsoft.com/office/drawing/2014/main" id="{BF59D2E5-591D-444B-B632-26CB17D837A4}"/>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513031F6-BF29-4EA1-9DAF-9728E994EEB4}"/>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11</a:t>
            </a:fld>
            <a:endParaRPr lang="en-US" altLang="en-US"/>
          </a:p>
        </p:txBody>
      </p:sp>
    </p:spTree>
    <p:extLst>
      <p:ext uri="{BB962C8B-B14F-4D97-AF65-F5344CB8AC3E}">
        <p14:creationId xmlns:p14="http://schemas.microsoft.com/office/powerpoint/2010/main" val="14481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87A2C2-53BC-4686-A4CC-EB2EAE044994}"/>
              </a:ext>
            </a:extLst>
          </p:cNvPr>
          <p:cNvSpPr>
            <a:spLocks noGrp="1"/>
          </p:cNvSpPr>
          <p:nvPr>
            <p:ph type="title"/>
          </p:nvPr>
        </p:nvSpPr>
        <p:spPr/>
        <p:txBody>
          <a:bodyPr/>
          <a:lstStyle/>
          <a:p>
            <a:r>
              <a:rPr lang="en-US" altLang="zh-CN" dirty="0"/>
              <a:t>11be Passed Motions</a:t>
            </a:r>
            <a:endParaRPr lang="zh-CN" altLang="en-US" dirty="0"/>
          </a:p>
        </p:txBody>
      </p:sp>
      <p:sp>
        <p:nvSpPr>
          <p:cNvPr id="3" name="内容占位符 2">
            <a:extLst>
              <a:ext uri="{FF2B5EF4-FFF2-40B4-BE49-F238E27FC236}">
                <a16:creationId xmlns:a16="http://schemas.microsoft.com/office/drawing/2014/main" id="{5D7CC4D4-DB9F-451F-9604-8ED1188BF3EC}"/>
              </a:ext>
            </a:extLst>
          </p:cNvPr>
          <p:cNvSpPr>
            <a:spLocks noGrp="1"/>
          </p:cNvSpPr>
          <p:nvPr>
            <p:ph idx="1"/>
          </p:nvPr>
        </p:nvSpPr>
        <p:spPr/>
        <p:txBody>
          <a:bodyPr/>
          <a:lstStyle/>
          <a:p>
            <a:r>
              <a:rPr lang="en-US" altLang="zh-CN" dirty="0"/>
              <a:t>802.11be defines multi-link operation to better utilize the frequency band to enable high throughput low latency data transmission</a:t>
            </a:r>
          </a:p>
          <a:p>
            <a:r>
              <a:rPr lang="en-US" altLang="zh-CN" dirty="0"/>
              <a:t>Directional TID-to-link mapping mechanism allows the transmission of a specific TID to be carried on multiple links</a:t>
            </a:r>
          </a:p>
          <a:p>
            <a:pPr lvl="1"/>
            <a:r>
              <a:rPr lang="en-US" altLang="zh-CN" dirty="0"/>
              <a:t>By default, after the multi-link setup, all TIDs are mapped to all setup links.</a:t>
            </a:r>
          </a:p>
          <a:p>
            <a:pPr lvl="1"/>
            <a:r>
              <a:rPr lang="en-US" altLang="zh-CN" dirty="0"/>
              <a:t>The multi-link setup may include the TID-to-link mapping negotiation.</a:t>
            </a:r>
          </a:p>
          <a:p>
            <a:r>
              <a:rPr lang="en-US" altLang="zh-CN" dirty="0"/>
              <a:t>A single BA agreement is established between MLDs for a TID to be transmitted over one or more links</a:t>
            </a:r>
          </a:p>
          <a:p>
            <a:pPr lvl="1"/>
            <a:r>
              <a:rPr lang="en-US" altLang="zh-CN" dirty="0"/>
              <a:t>Setup BA agreement by using ADDBA request and response frames</a:t>
            </a:r>
          </a:p>
          <a:p>
            <a:pPr lvl="1"/>
            <a:endParaRPr lang="zh-CN" altLang="en-US" dirty="0"/>
          </a:p>
        </p:txBody>
      </p:sp>
      <p:sp>
        <p:nvSpPr>
          <p:cNvPr id="4" name="页脚占位符 3">
            <a:extLst>
              <a:ext uri="{FF2B5EF4-FFF2-40B4-BE49-F238E27FC236}">
                <a16:creationId xmlns:a16="http://schemas.microsoft.com/office/drawing/2014/main" id="{1D955715-E401-43CC-AC27-771D33AB4BED}"/>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5F3A7622-3C74-4DA3-96C6-9BB93E4436C5}"/>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12</a:t>
            </a:fld>
            <a:endParaRPr lang="en-US" altLang="en-US"/>
          </a:p>
        </p:txBody>
      </p:sp>
    </p:spTree>
    <p:extLst>
      <p:ext uri="{BB962C8B-B14F-4D97-AF65-F5344CB8AC3E}">
        <p14:creationId xmlns:p14="http://schemas.microsoft.com/office/powerpoint/2010/main" val="3046850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EB1FD7-020C-4AF7-849A-2D64E627EF59}"/>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76BA87CE-0E3F-4267-9368-49DE3C891932}"/>
              </a:ext>
            </a:extLst>
          </p:cNvPr>
          <p:cNvSpPr>
            <a:spLocks noGrp="1"/>
          </p:cNvSpPr>
          <p:nvPr>
            <p:ph idx="1"/>
          </p:nvPr>
        </p:nvSpPr>
        <p:spPr>
          <a:xfrm>
            <a:off x="381000" y="1981200"/>
            <a:ext cx="11658600" cy="4114800"/>
          </a:xfrm>
        </p:spPr>
        <p:txBody>
          <a:bodyPr/>
          <a:lstStyle/>
          <a:p>
            <a:r>
              <a:rPr lang="en-US" altLang="zh-CN" dirty="0"/>
              <a:t>TS operation shall be able to utilize the multilink capabilities provided by 11be</a:t>
            </a:r>
          </a:p>
          <a:p>
            <a:r>
              <a:rPr lang="en-US" altLang="zh-CN" dirty="0"/>
              <a:t>A consistent framework for multilink management is required regarding TS operation</a:t>
            </a:r>
          </a:p>
          <a:p>
            <a:pPr lvl="1"/>
            <a:r>
              <a:rPr lang="en-US" altLang="zh-CN" dirty="0"/>
              <a:t>A single TS is established between MLDs for a TSID to be transmitted over one or more links</a:t>
            </a:r>
          </a:p>
          <a:p>
            <a:pPr lvl="1"/>
            <a:r>
              <a:rPr lang="en-US" altLang="zh-CN" dirty="0"/>
              <a:t>TS setup procedure shall be re-using ADDTS request and response frames</a:t>
            </a:r>
          </a:p>
          <a:p>
            <a:pPr lvl="1"/>
            <a:r>
              <a:rPr lang="en-US" altLang="zh-CN" dirty="0"/>
              <a:t>Successfully established TS triggers BA agreement to be setup on the same links</a:t>
            </a:r>
          </a:p>
          <a:p>
            <a:r>
              <a:rPr lang="en-US" altLang="zh-CN" dirty="0"/>
              <a:t>T(S)ID-to-link mapping rules</a:t>
            </a:r>
          </a:p>
          <a:p>
            <a:pPr lvl="1"/>
            <a:r>
              <a:rPr lang="en-US" altLang="zh-CN" dirty="0"/>
              <a:t>Following the same rules defined for TID-to-link mapping</a:t>
            </a:r>
          </a:p>
          <a:p>
            <a:pPr lvl="1"/>
            <a:r>
              <a:rPr lang="en-US" altLang="zh-CN" dirty="0"/>
              <a:t>A TS can be setup on any available links subject to admission control policy</a:t>
            </a:r>
          </a:p>
          <a:p>
            <a:pPr lvl="1"/>
            <a:r>
              <a:rPr lang="en-US" altLang="zh-CN" dirty="0"/>
              <a:t>TS setup may update the TID-to-link mapping</a:t>
            </a:r>
          </a:p>
          <a:p>
            <a:r>
              <a:rPr lang="en-US" altLang="zh-CN" dirty="0"/>
              <a:t>Admission control should take into account the total capabilities of all available links </a:t>
            </a:r>
          </a:p>
          <a:p>
            <a:endParaRPr lang="zh-CN" altLang="en-US" dirty="0"/>
          </a:p>
        </p:txBody>
      </p:sp>
      <p:sp>
        <p:nvSpPr>
          <p:cNvPr id="4" name="页脚占位符 3">
            <a:extLst>
              <a:ext uri="{FF2B5EF4-FFF2-40B4-BE49-F238E27FC236}">
                <a16:creationId xmlns:a16="http://schemas.microsoft.com/office/drawing/2014/main" id="{89B59268-8C6B-4096-9298-5EA379FE461C}"/>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87326A39-DC19-48A9-9C9D-F78E1666990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13</a:t>
            </a:fld>
            <a:endParaRPr lang="en-US" altLang="en-US"/>
          </a:p>
        </p:txBody>
      </p:sp>
    </p:spTree>
    <p:extLst>
      <p:ext uri="{BB962C8B-B14F-4D97-AF65-F5344CB8AC3E}">
        <p14:creationId xmlns:p14="http://schemas.microsoft.com/office/powerpoint/2010/main" val="133045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EF8907-82D7-4AF8-87D6-F44561D3C619}"/>
              </a:ext>
            </a:extLst>
          </p:cNvPr>
          <p:cNvSpPr>
            <a:spLocks noGrp="1"/>
          </p:cNvSpPr>
          <p:nvPr>
            <p:ph type="title"/>
          </p:nvPr>
        </p:nvSpPr>
        <p:spPr/>
        <p:txBody>
          <a:bodyPr/>
          <a:lstStyle/>
          <a:p>
            <a:r>
              <a:rPr lang="en-US" dirty="0"/>
              <a:t>Q&amp;A on July 15th </a:t>
            </a:r>
            <a:r>
              <a:rPr lang="en-US" dirty="0" err="1"/>
              <a:t>Confcall</a:t>
            </a:r>
            <a:endParaRPr lang="en-US" dirty="0"/>
          </a:p>
        </p:txBody>
      </p:sp>
      <p:sp>
        <p:nvSpPr>
          <p:cNvPr id="3" name="内容占位符 2">
            <a:extLst>
              <a:ext uri="{FF2B5EF4-FFF2-40B4-BE49-F238E27FC236}">
                <a16:creationId xmlns:a16="http://schemas.microsoft.com/office/drawing/2014/main" id="{3B6E0FCD-0188-448F-B09A-A5BFAE4FB560}"/>
              </a:ext>
            </a:extLst>
          </p:cNvPr>
          <p:cNvSpPr>
            <a:spLocks noGrp="1"/>
          </p:cNvSpPr>
          <p:nvPr>
            <p:ph sz="half" idx="1"/>
          </p:nvPr>
        </p:nvSpPr>
        <p:spPr/>
        <p:txBody>
          <a:bodyPr>
            <a:noAutofit/>
          </a:bodyPr>
          <a:lstStyle/>
          <a:p>
            <a:r>
              <a:rPr lang="en-US" sz="900" dirty="0"/>
              <a:t>Q: Direction of the contribution is correct, to use what in current spec to support low latency, we have a similar high level contribution in the queue. On slide 10, TSPEC is to convey the QoS demand and traffic pattern. Why use individual information for STA 1 and 2? What is specific for STA 1 and 2?</a:t>
            </a:r>
          </a:p>
          <a:p>
            <a:r>
              <a:rPr lang="en-US" sz="900" dirty="0"/>
              <a:t>A: The scheduling </a:t>
            </a:r>
            <a:r>
              <a:rPr lang="en-US" sz="900" dirty="0" err="1"/>
              <a:t>infor</a:t>
            </a:r>
            <a:r>
              <a:rPr lang="en-US" sz="900" dirty="0"/>
              <a:t> (blue boxed field on slide 6) is per link. For example the </a:t>
            </a:r>
            <a:r>
              <a:rPr lang="zh-CN" altLang="en-US" sz="900" dirty="0"/>
              <a:t>‘</a:t>
            </a:r>
            <a:r>
              <a:rPr lang="en-US" sz="900" dirty="0"/>
              <a:t>medium time</a:t>
            </a:r>
            <a:r>
              <a:rPr lang="zh-CN" altLang="en-US" sz="900" dirty="0"/>
              <a:t>’</a:t>
            </a:r>
            <a:r>
              <a:rPr lang="en-US" sz="900" dirty="0"/>
              <a:t> field in TSPEC. The AP grants medium (air) time for the specific STA in support of the common traffic stream.</a:t>
            </a:r>
          </a:p>
          <a:p>
            <a:endParaRPr lang="en-US" sz="900" dirty="0"/>
          </a:p>
          <a:p>
            <a:r>
              <a:rPr lang="en-US" sz="900" dirty="0"/>
              <a:t>Q: TSPEC should be applied to MLD level, for medium time, the STA side may not know about it, rather AP can have more information because it is aware of the whole network.</a:t>
            </a:r>
          </a:p>
          <a:p>
            <a:r>
              <a:rPr lang="en-US" sz="900" dirty="0"/>
              <a:t>A: Correct. STA signals the resource need for its higher layer traffic and AP allocates per link resources for individual STA. So the TSPEC variant needs to convey multiple per-link schedule (resource) </a:t>
            </a:r>
            <a:r>
              <a:rPr lang="en-US" sz="900" dirty="0" err="1"/>
              <a:t>infor</a:t>
            </a:r>
            <a:r>
              <a:rPr lang="en-US" sz="900" dirty="0"/>
              <a:t> during setup.</a:t>
            </a:r>
          </a:p>
          <a:p>
            <a:endParaRPr lang="en-US" sz="900" dirty="0"/>
          </a:p>
          <a:p>
            <a:r>
              <a:rPr lang="en-US" sz="900" dirty="0"/>
              <a:t>Q: Question on SP2, when you say TID 8-15, do you mean to reserve TSPEC only for these TIDs, BTW 15 and 14 has been taken? Why do you call out these TIDs?</a:t>
            </a:r>
          </a:p>
          <a:p>
            <a:r>
              <a:rPr lang="en-US" sz="900" dirty="0"/>
              <a:t>A: TID 8-15 is interpreted as TS ID in current spec, and each TS is associated with a TSPEC and TS setup. This SP proposes to keep the consistency. </a:t>
            </a:r>
          </a:p>
          <a:p>
            <a:endParaRPr lang="en-US" sz="900" dirty="0"/>
          </a:p>
          <a:p>
            <a:r>
              <a:rPr lang="en-US" sz="900" dirty="0"/>
              <a:t>Q: It depends on whether the TSPEC map to a specific TID, so does it matter to use a TID or not to support low latency?</a:t>
            </a:r>
          </a:p>
          <a:p>
            <a:r>
              <a:rPr lang="en-US" sz="900" dirty="0"/>
              <a:t>A: The high layer data streams need to be identified by MAC together with their QoS requirements first so that the proper MAC mechanism can be configured and resources can be allocated.</a:t>
            </a:r>
          </a:p>
          <a:p>
            <a:endParaRPr lang="en-US" sz="900" dirty="0"/>
          </a:p>
          <a:p>
            <a:r>
              <a:rPr lang="en-US" sz="900" dirty="0"/>
              <a:t>Q: Are you saying for TID&lt;8 don</a:t>
            </a:r>
            <a:r>
              <a:rPr lang="zh-CN" altLang="en-US" sz="900" dirty="0"/>
              <a:t>’</a:t>
            </a:r>
            <a:r>
              <a:rPr lang="en-US" sz="900" dirty="0"/>
              <a:t>t do TSPEC or you allow to do TSPEC. For TID 8-15, TSPEC is mandated.</a:t>
            </a:r>
          </a:p>
          <a:p>
            <a:r>
              <a:rPr lang="en-US" sz="900" dirty="0"/>
              <a:t>A: For keeping consistency with current spec, TID&gt;7 is used to identify data streams with higher QoS requirement. In such cases, TSPEC or its variants should be associated.</a:t>
            </a:r>
          </a:p>
          <a:p>
            <a:endParaRPr lang="en-US" sz="900" dirty="0"/>
          </a:p>
        </p:txBody>
      </p:sp>
      <p:sp>
        <p:nvSpPr>
          <p:cNvPr id="6" name="内容占位符 5">
            <a:extLst>
              <a:ext uri="{FF2B5EF4-FFF2-40B4-BE49-F238E27FC236}">
                <a16:creationId xmlns:a16="http://schemas.microsoft.com/office/drawing/2014/main" id="{3AA6789F-8C69-4359-8EF2-C490D07AFB09}"/>
              </a:ext>
            </a:extLst>
          </p:cNvPr>
          <p:cNvSpPr>
            <a:spLocks noGrp="1"/>
          </p:cNvSpPr>
          <p:nvPr>
            <p:ph sz="half" idx="2"/>
          </p:nvPr>
        </p:nvSpPr>
        <p:spPr>
          <a:xfrm>
            <a:off x="6197600" y="1981200"/>
            <a:ext cx="5689600" cy="4114800"/>
          </a:xfrm>
        </p:spPr>
        <p:txBody>
          <a:bodyPr>
            <a:noAutofit/>
          </a:bodyPr>
          <a:lstStyle/>
          <a:p>
            <a:r>
              <a:rPr lang="en-US" sz="1000" dirty="0"/>
              <a:t>Q: TSPEC should be implemented at MLD level, not the station level. Maybe it can be simplified the use of TSPEC in this context.</a:t>
            </a:r>
          </a:p>
          <a:p>
            <a:r>
              <a:rPr lang="en-US" sz="1000" dirty="0"/>
              <a:t>A: As explained on slide 6, part of TSPEC information is about MLD, and the other part is about link specific information. Both should be included in the next revision of TSPEC. But TS should setup at the MLD level for sure. Trying to separate TS and TSPEC in this context.</a:t>
            </a:r>
          </a:p>
          <a:p>
            <a:endParaRPr lang="en-US" sz="1000" dirty="0"/>
          </a:p>
          <a:p>
            <a:r>
              <a:rPr lang="en-US" sz="1000" dirty="0"/>
              <a:t>Q: We have a similar contribution, sort of aligned at the high level. Also think the QoS should be negotiated at the MLD level. Also thinks TID 8-15 should be reused for low latency traffic. But TSPEC may not be the right mechanism, because of negative effect of HCCA. Maybe other signaling is better, like SCS is more suitable. Need to discuss more. Agree on SP1 and 2 if remove the TS part.</a:t>
            </a:r>
          </a:p>
          <a:p>
            <a:r>
              <a:rPr lang="en-US" sz="1000" dirty="0"/>
              <a:t>A: We consider TS setup as a way of QoS negotiation, not something tied up with HCCA. One example is that in 11ax, it is used to assist AP scheduling. Will look into SCS and do more investigation. </a:t>
            </a:r>
          </a:p>
          <a:p>
            <a:endParaRPr lang="en-US" sz="1000" dirty="0"/>
          </a:p>
          <a:p>
            <a:r>
              <a:rPr lang="en-US" sz="1000" dirty="0"/>
              <a:t>Q: The path on how to extend TS to MLD is useful, correct direction, but how we use that is not clear. Need to clarify how the mechanism to work in MLD. Suggestion to avoid TID used in 11ax, change to TID &gt;7. There is another contribution passed SP to use specific TID for NS, not sure if ADDTS is required to send anything belong to that TID value. Need more discussion on how to include that idea or single its out.</a:t>
            </a:r>
          </a:p>
          <a:p>
            <a:r>
              <a:rPr lang="en-US" sz="1000" dirty="0"/>
              <a:t>A: Agree, need to think more about the channel access. Regarding the NS service, the passed SP doesn’t rule out the use of TS.</a:t>
            </a:r>
          </a:p>
          <a:p>
            <a:endParaRPr lang="en-US" sz="1000" dirty="0"/>
          </a:p>
          <a:p>
            <a:r>
              <a:rPr lang="en-US" sz="1000" dirty="0"/>
              <a:t>Q: Need to confirm that for SP1, if TID 8-15 is exclusively for MLD or can also used for MLD.</a:t>
            </a:r>
          </a:p>
          <a:p>
            <a:r>
              <a:rPr lang="en-US" sz="1000" dirty="0"/>
              <a:t>A: All TID shall be used. TID is precious for identifying data stream to PHY/MAC.</a:t>
            </a:r>
          </a:p>
          <a:p>
            <a:endParaRPr lang="en-US" sz="1000" dirty="0"/>
          </a:p>
        </p:txBody>
      </p:sp>
      <p:sp>
        <p:nvSpPr>
          <p:cNvPr id="4" name="页脚占位符 3">
            <a:extLst>
              <a:ext uri="{FF2B5EF4-FFF2-40B4-BE49-F238E27FC236}">
                <a16:creationId xmlns:a16="http://schemas.microsoft.com/office/drawing/2014/main" id="{790D533F-20C1-46B5-A95F-2703A17B11C5}"/>
              </a:ext>
            </a:extLst>
          </p:cNvPr>
          <p:cNvSpPr>
            <a:spLocks noGrp="1"/>
          </p:cNvSpPr>
          <p:nvPr>
            <p:ph type="ftr" sz="quarter" idx="11"/>
          </p:nvPr>
        </p:nvSpPr>
        <p:spPr/>
        <p:txBody>
          <a:bodyPr/>
          <a:lstStyle/>
          <a:p>
            <a:pPr>
              <a:defRPr/>
            </a:pPr>
            <a:r>
              <a:rPr lang="en-US" altLang="ko-KR" dirty="0"/>
              <a:t>Harry Wang et al (Tencent)</a:t>
            </a:r>
          </a:p>
        </p:txBody>
      </p:sp>
      <p:sp>
        <p:nvSpPr>
          <p:cNvPr id="5" name="灯片编号占位符 4">
            <a:extLst>
              <a:ext uri="{FF2B5EF4-FFF2-40B4-BE49-F238E27FC236}">
                <a16:creationId xmlns:a16="http://schemas.microsoft.com/office/drawing/2014/main" id="{CAB41306-8CF6-450E-A85A-5A4C1C25305D}"/>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14</a:t>
            </a:fld>
            <a:endParaRPr lang="en-US" altLang="en-US"/>
          </a:p>
        </p:txBody>
      </p:sp>
    </p:spTree>
    <p:extLst>
      <p:ext uri="{BB962C8B-B14F-4D97-AF65-F5344CB8AC3E}">
        <p14:creationId xmlns:p14="http://schemas.microsoft.com/office/powerpoint/2010/main" val="1683490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a:extLst>
              <a:ext uri="{FF2B5EF4-FFF2-40B4-BE49-F238E27FC236}">
                <a16:creationId xmlns:a16="http://schemas.microsoft.com/office/drawing/2014/main" id="{9D4F8F5B-94D4-415F-9683-181D4EFE9798}"/>
              </a:ext>
            </a:extLst>
          </p:cNvPr>
          <p:cNvSpPr>
            <a:spLocks noGrp="1"/>
          </p:cNvSpPr>
          <p:nvPr>
            <p:ph type="title"/>
          </p:nvPr>
        </p:nvSpPr>
        <p:spPr/>
        <p:txBody>
          <a:bodyPr/>
          <a:lstStyle/>
          <a:p>
            <a:r>
              <a:rPr lang="en-US" dirty="0"/>
              <a:t>TS vs. SCS</a:t>
            </a:r>
          </a:p>
        </p:txBody>
      </p:sp>
      <p:sp>
        <p:nvSpPr>
          <p:cNvPr id="5" name="页脚占位符 4">
            <a:extLst>
              <a:ext uri="{FF2B5EF4-FFF2-40B4-BE49-F238E27FC236}">
                <a16:creationId xmlns:a16="http://schemas.microsoft.com/office/drawing/2014/main" id="{92BF2186-0893-4A8C-81B8-7124957158C9}"/>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6" name="灯片编号占位符 5">
            <a:extLst>
              <a:ext uri="{FF2B5EF4-FFF2-40B4-BE49-F238E27FC236}">
                <a16:creationId xmlns:a16="http://schemas.microsoft.com/office/drawing/2014/main" id="{88198B9C-1577-4006-8D07-D9147EE5DC64}"/>
              </a:ext>
            </a:extLst>
          </p:cNvPr>
          <p:cNvSpPr>
            <a:spLocks noGrp="1"/>
          </p:cNvSpPr>
          <p:nvPr>
            <p:ph type="sldNum" sz="quarter" idx="12"/>
          </p:nvPr>
        </p:nvSpPr>
        <p:spPr/>
        <p:txBody>
          <a:bodyPr/>
          <a:lstStyle/>
          <a:p>
            <a:r>
              <a:rPr lang="en-US" altLang="en-US"/>
              <a:t>Slide </a:t>
            </a:r>
            <a:fld id="{68E78D52-B4C3-4C54-8879-630EF7253A65}" type="slidenum">
              <a:rPr lang="en-US" altLang="en-US" smtClean="0"/>
              <a:pPr/>
              <a:t>15</a:t>
            </a:fld>
            <a:endParaRPr lang="en-US" altLang="en-US"/>
          </a:p>
        </p:txBody>
      </p:sp>
      <p:graphicFrame>
        <p:nvGraphicFramePr>
          <p:cNvPr id="8" name="表格 7">
            <a:extLst>
              <a:ext uri="{FF2B5EF4-FFF2-40B4-BE49-F238E27FC236}">
                <a16:creationId xmlns:a16="http://schemas.microsoft.com/office/drawing/2014/main" id="{B77096A0-37C0-4798-8231-53F32F934467}"/>
              </a:ext>
            </a:extLst>
          </p:cNvPr>
          <p:cNvGraphicFramePr>
            <a:graphicFrameLocks noGrp="1"/>
          </p:cNvGraphicFramePr>
          <p:nvPr>
            <p:extLst>
              <p:ext uri="{D42A27DB-BD31-4B8C-83A1-F6EECF244321}">
                <p14:modId xmlns:p14="http://schemas.microsoft.com/office/powerpoint/2010/main" val="3710878178"/>
              </p:ext>
            </p:extLst>
          </p:nvPr>
        </p:nvGraphicFramePr>
        <p:xfrm>
          <a:off x="2032000" y="1600200"/>
          <a:ext cx="8127999" cy="37084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204445000"/>
                    </a:ext>
                  </a:extLst>
                </a:gridCol>
                <a:gridCol w="2709333">
                  <a:extLst>
                    <a:ext uri="{9D8B030D-6E8A-4147-A177-3AD203B41FA5}">
                      <a16:colId xmlns:a16="http://schemas.microsoft.com/office/drawing/2014/main" val="1523161475"/>
                    </a:ext>
                  </a:extLst>
                </a:gridCol>
                <a:gridCol w="2709333">
                  <a:extLst>
                    <a:ext uri="{9D8B030D-6E8A-4147-A177-3AD203B41FA5}">
                      <a16:colId xmlns:a16="http://schemas.microsoft.com/office/drawing/2014/main" val="2030806266"/>
                    </a:ext>
                  </a:extLst>
                </a:gridCol>
              </a:tblGrid>
              <a:tr h="370840">
                <a:tc>
                  <a:txBody>
                    <a:bodyPr/>
                    <a:lstStyle/>
                    <a:p>
                      <a:endParaRPr lang="en-US" dirty="0"/>
                    </a:p>
                  </a:txBody>
                  <a:tcPr/>
                </a:tc>
                <a:tc>
                  <a:txBody>
                    <a:bodyPr/>
                    <a:lstStyle/>
                    <a:p>
                      <a:r>
                        <a:rPr lang="en-US" dirty="0"/>
                        <a:t>TS </a:t>
                      </a:r>
                    </a:p>
                  </a:txBody>
                  <a:tcPr/>
                </a:tc>
                <a:tc>
                  <a:txBody>
                    <a:bodyPr/>
                    <a:lstStyle/>
                    <a:p>
                      <a:r>
                        <a:rPr lang="en-US" dirty="0"/>
                        <a:t>SCS</a:t>
                      </a:r>
                    </a:p>
                  </a:txBody>
                  <a:tcPr/>
                </a:tc>
                <a:extLst>
                  <a:ext uri="{0D108BD9-81ED-4DB2-BD59-A6C34878D82A}">
                    <a16:rowId xmlns:a16="http://schemas.microsoft.com/office/drawing/2014/main" val="3421378628"/>
                  </a:ext>
                </a:extLst>
              </a:tr>
              <a:tr h="370840">
                <a:tc>
                  <a:txBody>
                    <a:bodyPr/>
                    <a:lstStyle/>
                    <a:p>
                      <a:r>
                        <a:rPr lang="en-US" altLang="zh-CN" dirty="0"/>
                        <a:t>MLME Primitive</a:t>
                      </a:r>
                      <a:endParaRPr lang="en-US" dirty="0"/>
                    </a:p>
                  </a:txBody>
                  <a:tcPr/>
                </a:tc>
                <a:tc>
                  <a:txBody>
                    <a:bodyPr/>
                    <a:lstStyle/>
                    <a:p>
                      <a:r>
                        <a:rPr lang="en-US" altLang="zh-CN" dirty="0"/>
                        <a:t>Yes</a:t>
                      </a:r>
                      <a:endParaRPr lang="en-US" dirty="0"/>
                    </a:p>
                  </a:txBody>
                  <a:tcPr/>
                </a:tc>
                <a:tc>
                  <a:txBody>
                    <a:bodyPr/>
                    <a:lstStyle/>
                    <a:p>
                      <a:r>
                        <a:rPr lang="en-US" dirty="0"/>
                        <a:t>Yes</a:t>
                      </a:r>
                    </a:p>
                  </a:txBody>
                  <a:tcPr/>
                </a:tc>
                <a:extLst>
                  <a:ext uri="{0D108BD9-81ED-4DB2-BD59-A6C34878D82A}">
                    <a16:rowId xmlns:a16="http://schemas.microsoft.com/office/drawing/2014/main" val="3503456704"/>
                  </a:ext>
                </a:extLst>
              </a:tr>
              <a:tr h="370840">
                <a:tc>
                  <a:txBody>
                    <a:bodyPr/>
                    <a:lstStyle/>
                    <a:p>
                      <a:r>
                        <a:rPr lang="en-US" dirty="0"/>
                        <a:t>Actions</a:t>
                      </a:r>
                    </a:p>
                  </a:txBody>
                  <a:tcPr/>
                </a:tc>
                <a:tc>
                  <a:txBody>
                    <a:bodyPr/>
                    <a:lstStyle/>
                    <a:p>
                      <a:r>
                        <a:rPr lang="en-US" dirty="0"/>
                        <a:t>Add, Delete, Reserve</a:t>
                      </a:r>
                    </a:p>
                  </a:txBody>
                  <a:tcPr/>
                </a:tc>
                <a:tc>
                  <a:txBody>
                    <a:bodyPr/>
                    <a:lstStyle/>
                    <a:p>
                      <a:r>
                        <a:rPr lang="en-US" dirty="0"/>
                        <a:t>Add, Remove, Change</a:t>
                      </a:r>
                    </a:p>
                  </a:txBody>
                  <a:tcPr/>
                </a:tc>
                <a:extLst>
                  <a:ext uri="{0D108BD9-81ED-4DB2-BD59-A6C34878D82A}">
                    <a16:rowId xmlns:a16="http://schemas.microsoft.com/office/drawing/2014/main" val="2518815517"/>
                  </a:ext>
                </a:extLst>
              </a:tr>
              <a:tr h="370840">
                <a:tc>
                  <a:txBody>
                    <a:bodyPr/>
                    <a:lstStyle/>
                    <a:p>
                      <a:r>
                        <a:rPr lang="en-US" dirty="0"/>
                        <a:t>Initiator</a:t>
                      </a:r>
                    </a:p>
                  </a:txBody>
                  <a:tcPr/>
                </a:tc>
                <a:tc>
                  <a:txBody>
                    <a:bodyPr/>
                    <a:lstStyle/>
                    <a:p>
                      <a:r>
                        <a:rPr lang="en-US" dirty="0"/>
                        <a:t>Non-AP, AP</a:t>
                      </a:r>
                    </a:p>
                  </a:txBody>
                  <a:tcPr/>
                </a:tc>
                <a:tc>
                  <a:txBody>
                    <a:bodyPr/>
                    <a:lstStyle/>
                    <a:p>
                      <a:r>
                        <a:rPr lang="en-US" dirty="0"/>
                        <a:t>Non-AP</a:t>
                      </a:r>
                    </a:p>
                  </a:txBody>
                  <a:tcPr/>
                </a:tc>
                <a:extLst>
                  <a:ext uri="{0D108BD9-81ED-4DB2-BD59-A6C34878D82A}">
                    <a16:rowId xmlns:a16="http://schemas.microsoft.com/office/drawing/2014/main" val="4056600658"/>
                  </a:ext>
                </a:extLst>
              </a:tr>
              <a:tr h="370840">
                <a:tc>
                  <a:txBody>
                    <a:bodyPr/>
                    <a:lstStyle/>
                    <a:p>
                      <a:r>
                        <a:rPr lang="en-US" dirty="0"/>
                        <a:t>w/ TCLAS (processing)</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1479328198"/>
                  </a:ext>
                </a:extLst>
              </a:tr>
              <a:tr h="370840">
                <a:tc>
                  <a:txBody>
                    <a:bodyPr/>
                    <a:lstStyle/>
                    <a:p>
                      <a:r>
                        <a:rPr lang="en-US" dirty="0"/>
                        <a:t>w/ TSPEC</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2953415661"/>
                  </a:ext>
                </a:extLst>
              </a:tr>
              <a:tr h="370840">
                <a:tc>
                  <a:txBody>
                    <a:bodyPr/>
                    <a:lstStyle/>
                    <a:p>
                      <a:r>
                        <a:rPr lang="en-US" dirty="0"/>
                        <a:t>QoS </a:t>
                      </a:r>
                      <a:r>
                        <a:rPr lang="en-US" dirty="0" err="1"/>
                        <a:t>infor</a:t>
                      </a:r>
                      <a:endParaRPr lang="en-US" dirty="0"/>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575784327"/>
                  </a:ext>
                </a:extLst>
              </a:tr>
              <a:tr h="370840">
                <a:tc>
                  <a:txBody>
                    <a:bodyPr/>
                    <a:lstStyle/>
                    <a:p>
                      <a:r>
                        <a:rPr lang="en-US" dirty="0"/>
                        <a:t>w/ Intra-AC Priority</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683219845"/>
                  </a:ext>
                </a:extLst>
              </a:tr>
              <a:tr h="370840">
                <a:tc>
                  <a:txBody>
                    <a:bodyPr/>
                    <a:lstStyle/>
                    <a:p>
                      <a:r>
                        <a:rPr lang="en-US" dirty="0"/>
                        <a:t>Multi-purpose</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3989354783"/>
                  </a:ext>
                </a:extLst>
              </a:tr>
              <a:tr h="370840">
                <a:tc>
                  <a:txBody>
                    <a:bodyPr/>
                    <a:lstStyle/>
                    <a:p>
                      <a:r>
                        <a:rPr lang="en-US" dirty="0"/>
                        <a:t>Efficiency</a:t>
                      </a:r>
                    </a:p>
                  </a:txBody>
                  <a:tcPr/>
                </a:tc>
                <a:tc>
                  <a:txBody>
                    <a:bodyPr/>
                    <a:lstStyle/>
                    <a:p>
                      <a:r>
                        <a:rPr lang="en-US" dirty="0"/>
                        <a:t>1 setup for 1 TS</a:t>
                      </a:r>
                    </a:p>
                  </a:txBody>
                  <a:tcPr/>
                </a:tc>
                <a:tc>
                  <a:txBody>
                    <a:bodyPr/>
                    <a:lstStyle/>
                    <a:p>
                      <a:r>
                        <a:rPr lang="en-US" dirty="0"/>
                        <a:t>1 setup for Multiple SCS</a:t>
                      </a:r>
                    </a:p>
                  </a:txBody>
                  <a:tcPr/>
                </a:tc>
                <a:extLst>
                  <a:ext uri="{0D108BD9-81ED-4DB2-BD59-A6C34878D82A}">
                    <a16:rowId xmlns:a16="http://schemas.microsoft.com/office/drawing/2014/main" val="2828863814"/>
                  </a:ext>
                </a:extLst>
              </a:tr>
            </a:tbl>
          </a:graphicData>
        </a:graphic>
      </p:graphicFrame>
      <p:sp>
        <p:nvSpPr>
          <p:cNvPr id="2" name="文本框 1">
            <a:extLst>
              <a:ext uri="{FF2B5EF4-FFF2-40B4-BE49-F238E27FC236}">
                <a16:creationId xmlns:a16="http://schemas.microsoft.com/office/drawing/2014/main" id="{F40D28CA-DF64-4600-960D-C05C389E4EEB}"/>
              </a:ext>
            </a:extLst>
          </p:cNvPr>
          <p:cNvSpPr txBox="1"/>
          <p:nvPr/>
        </p:nvSpPr>
        <p:spPr>
          <a:xfrm>
            <a:off x="1384301" y="5510415"/>
            <a:ext cx="9525000" cy="707886"/>
          </a:xfrm>
          <a:prstGeom prst="rect">
            <a:avLst/>
          </a:prstGeom>
          <a:noFill/>
        </p:spPr>
        <p:txBody>
          <a:bodyPr wrap="square" rtlCol="0">
            <a:spAutoFit/>
          </a:bodyPr>
          <a:lstStyle/>
          <a:p>
            <a:r>
              <a:rPr lang="en-US" sz="2000" dirty="0"/>
              <a:t>SCS is a restricted version of TS with elements partial from TS, but it points a way to enhance TS for 11be MLO. </a:t>
            </a:r>
          </a:p>
        </p:txBody>
      </p:sp>
    </p:spTree>
    <p:extLst>
      <p:ext uri="{BB962C8B-B14F-4D97-AF65-F5344CB8AC3E}">
        <p14:creationId xmlns:p14="http://schemas.microsoft.com/office/powerpoint/2010/main" val="412306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900468-542E-44B8-BC6F-735272739F03}"/>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F6ED46B5-3F49-4F5A-B499-4680652B8AE5}"/>
              </a:ext>
            </a:extLst>
          </p:cNvPr>
          <p:cNvSpPr>
            <a:spLocks noGrp="1"/>
          </p:cNvSpPr>
          <p:nvPr>
            <p:ph idx="1"/>
          </p:nvPr>
        </p:nvSpPr>
        <p:spPr/>
        <p:txBody>
          <a:bodyPr/>
          <a:lstStyle/>
          <a:p>
            <a:r>
              <a:rPr lang="en-US" altLang="zh-CN" dirty="0"/>
              <a:t>Do you agree that a multi-link TS setup is required to transmit QoS Data frames with TID &gt;7 for 11be MLD?</a:t>
            </a:r>
          </a:p>
          <a:p>
            <a:pPr lvl="1"/>
            <a:r>
              <a:rPr lang="en-US" altLang="zh-CN" dirty="0"/>
              <a:t>Note: Detail procedure and frame format in the multi-link TS setup is TBD.</a:t>
            </a:r>
            <a:endParaRPr lang="zh-CN" altLang="en-US" dirty="0"/>
          </a:p>
        </p:txBody>
      </p:sp>
      <p:sp>
        <p:nvSpPr>
          <p:cNvPr id="4" name="页脚占位符 3">
            <a:extLst>
              <a:ext uri="{FF2B5EF4-FFF2-40B4-BE49-F238E27FC236}">
                <a16:creationId xmlns:a16="http://schemas.microsoft.com/office/drawing/2014/main" id="{C4E08C95-5DB8-4EC5-BF40-60CFF6E43071}"/>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5224C632-BBD3-4833-B80B-ACD117107AAD}"/>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16</a:t>
            </a:fld>
            <a:endParaRPr lang="en-US" altLang="en-US"/>
          </a:p>
        </p:txBody>
      </p:sp>
    </p:spTree>
    <p:extLst>
      <p:ext uri="{BB962C8B-B14F-4D97-AF65-F5344CB8AC3E}">
        <p14:creationId xmlns:p14="http://schemas.microsoft.com/office/powerpoint/2010/main" val="109846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900468-542E-44B8-BC6F-735272739F03}"/>
              </a:ext>
            </a:extLst>
          </p:cNvPr>
          <p:cNvSpPr>
            <a:spLocks noGrp="1"/>
          </p:cNvSpPr>
          <p:nvPr>
            <p:ph type="title"/>
          </p:nvPr>
        </p:nvSpPr>
        <p:spPr/>
        <p:txBody>
          <a:bodyPr/>
          <a:lstStyle/>
          <a:p>
            <a:r>
              <a:rPr lang="en-US" altLang="zh-CN" dirty="0"/>
              <a:t>SP#2</a:t>
            </a:r>
            <a:endParaRPr lang="zh-CN" altLang="en-US" dirty="0"/>
          </a:p>
        </p:txBody>
      </p:sp>
      <p:sp>
        <p:nvSpPr>
          <p:cNvPr id="3" name="内容占位符 2">
            <a:extLst>
              <a:ext uri="{FF2B5EF4-FFF2-40B4-BE49-F238E27FC236}">
                <a16:creationId xmlns:a16="http://schemas.microsoft.com/office/drawing/2014/main" id="{F6ED46B5-3F49-4F5A-B499-4680652B8AE5}"/>
              </a:ext>
            </a:extLst>
          </p:cNvPr>
          <p:cNvSpPr>
            <a:spLocks noGrp="1"/>
          </p:cNvSpPr>
          <p:nvPr>
            <p:ph idx="1"/>
          </p:nvPr>
        </p:nvSpPr>
        <p:spPr/>
        <p:txBody>
          <a:bodyPr/>
          <a:lstStyle/>
          <a:p>
            <a:r>
              <a:rPr lang="en-US" altLang="zh-CN" dirty="0"/>
              <a:t>Do you agree that a single TS that is negotiated between two MLDs for a TID &gt; 7 that may be transmitted over one or more links?</a:t>
            </a:r>
          </a:p>
          <a:p>
            <a:endParaRPr lang="zh-CN" altLang="en-US" dirty="0"/>
          </a:p>
        </p:txBody>
      </p:sp>
      <p:sp>
        <p:nvSpPr>
          <p:cNvPr id="4" name="页脚占位符 3">
            <a:extLst>
              <a:ext uri="{FF2B5EF4-FFF2-40B4-BE49-F238E27FC236}">
                <a16:creationId xmlns:a16="http://schemas.microsoft.com/office/drawing/2014/main" id="{716551E9-4F49-40F7-9E38-4E70AACDAD3A}"/>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5F75E839-8A75-41F7-B14B-6555258A47E6}"/>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17</a:t>
            </a:fld>
            <a:endParaRPr lang="en-US" altLang="en-US"/>
          </a:p>
        </p:txBody>
      </p:sp>
    </p:spTree>
    <p:extLst>
      <p:ext uri="{BB962C8B-B14F-4D97-AF65-F5344CB8AC3E}">
        <p14:creationId xmlns:p14="http://schemas.microsoft.com/office/powerpoint/2010/main" val="2799908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900468-542E-44B8-BC6F-735272739F03}"/>
              </a:ext>
            </a:extLst>
          </p:cNvPr>
          <p:cNvSpPr>
            <a:spLocks noGrp="1"/>
          </p:cNvSpPr>
          <p:nvPr>
            <p:ph type="title"/>
          </p:nvPr>
        </p:nvSpPr>
        <p:spPr/>
        <p:txBody>
          <a:bodyPr/>
          <a:lstStyle/>
          <a:p>
            <a:r>
              <a:rPr lang="en-US" altLang="zh-CN" dirty="0"/>
              <a:t>SP#3</a:t>
            </a:r>
            <a:endParaRPr lang="zh-CN" altLang="en-US" dirty="0"/>
          </a:p>
        </p:txBody>
      </p:sp>
      <p:sp>
        <p:nvSpPr>
          <p:cNvPr id="3" name="内容占位符 2">
            <a:extLst>
              <a:ext uri="{FF2B5EF4-FFF2-40B4-BE49-F238E27FC236}">
                <a16:creationId xmlns:a16="http://schemas.microsoft.com/office/drawing/2014/main" id="{F6ED46B5-3F49-4F5A-B499-4680652B8AE5}"/>
              </a:ext>
            </a:extLst>
          </p:cNvPr>
          <p:cNvSpPr>
            <a:spLocks noGrp="1"/>
          </p:cNvSpPr>
          <p:nvPr>
            <p:ph idx="1"/>
          </p:nvPr>
        </p:nvSpPr>
        <p:spPr/>
        <p:txBody>
          <a:bodyPr/>
          <a:lstStyle/>
          <a:p>
            <a:r>
              <a:rPr lang="en-US" altLang="zh-CN" dirty="0"/>
              <a:t>Do you agree to use the container ADDTS Request and Response, TSPEC or their variants to setup or update a TS for the 11be MLD?</a:t>
            </a:r>
          </a:p>
          <a:p>
            <a:pPr lvl="1"/>
            <a:r>
              <a:rPr lang="en-US" altLang="zh-CN" dirty="0"/>
              <a:t>Note: Detail format of frames and information elements are TBD.</a:t>
            </a:r>
            <a:endParaRPr lang="zh-CN" altLang="en-US" dirty="0"/>
          </a:p>
          <a:p>
            <a:pPr lvl="1"/>
            <a:endParaRPr lang="zh-CN" altLang="en-US" dirty="0"/>
          </a:p>
        </p:txBody>
      </p:sp>
      <p:sp>
        <p:nvSpPr>
          <p:cNvPr id="4" name="页脚占位符 3">
            <a:extLst>
              <a:ext uri="{FF2B5EF4-FFF2-40B4-BE49-F238E27FC236}">
                <a16:creationId xmlns:a16="http://schemas.microsoft.com/office/drawing/2014/main" id="{42AA90A4-FF34-4912-845D-6FD3E0866A6C}"/>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F2372BA4-851C-46C3-A178-C0C16FEFE59B}"/>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18</a:t>
            </a:fld>
            <a:endParaRPr lang="en-US" altLang="en-US"/>
          </a:p>
        </p:txBody>
      </p:sp>
    </p:spTree>
    <p:extLst>
      <p:ext uri="{BB962C8B-B14F-4D97-AF65-F5344CB8AC3E}">
        <p14:creationId xmlns:p14="http://schemas.microsoft.com/office/powerpoint/2010/main" val="2218752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900468-542E-44B8-BC6F-735272739F03}"/>
              </a:ext>
            </a:extLst>
          </p:cNvPr>
          <p:cNvSpPr>
            <a:spLocks noGrp="1"/>
          </p:cNvSpPr>
          <p:nvPr>
            <p:ph type="title"/>
          </p:nvPr>
        </p:nvSpPr>
        <p:spPr/>
        <p:txBody>
          <a:bodyPr/>
          <a:lstStyle/>
          <a:p>
            <a:r>
              <a:rPr lang="en-US" altLang="zh-CN" dirty="0"/>
              <a:t>SP#4</a:t>
            </a:r>
            <a:endParaRPr lang="zh-CN" altLang="en-US" dirty="0"/>
          </a:p>
        </p:txBody>
      </p:sp>
      <p:sp>
        <p:nvSpPr>
          <p:cNvPr id="3" name="内容占位符 2">
            <a:extLst>
              <a:ext uri="{FF2B5EF4-FFF2-40B4-BE49-F238E27FC236}">
                <a16:creationId xmlns:a16="http://schemas.microsoft.com/office/drawing/2014/main" id="{F6ED46B5-3F49-4F5A-B499-4680652B8AE5}"/>
              </a:ext>
            </a:extLst>
          </p:cNvPr>
          <p:cNvSpPr>
            <a:spLocks noGrp="1"/>
          </p:cNvSpPr>
          <p:nvPr>
            <p:ph idx="1"/>
          </p:nvPr>
        </p:nvSpPr>
        <p:spPr/>
        <p:txBody>
          <a:bodyPr/>
          <a:lstStyle/>
          <a:p>
            <a:r>
              <a:rPr lang="en-US" altLang="zh-CN" dirty="0"/>
              <a:t>Do you support to define the admission control policy to be implemented at the MLD level?</a:t>
            </a:r>
            <a:endParaRPr lang="zh-CN" altLang="en-US" dirty="0"/>
          </a:p>
        </p:txBody>
      </p:sp>
      <p:sp>
        <p:nvSpPr>
          <p:cNvPr id="4" name="页脚占位符 3">
            <a:extLst>
              <a:ext uri="{FF2B5EF4-FFF2-40B4-BE49-F238E27FC236}">
                <a16:creationId xmlns:a16="http://schemas.microsoft.com/office/drawing/2014/main" id="{3870A458-7B04-4723-8CAE-0F0D7D9F2791}"/>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2207A982-F675-4431-865C-994A18F24F8B}"/>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19</a:t>
            </a:fld>
            <a:endParaRPr lang="en-US" altLang="en-US"/>
          </a:p>
        </p:txBody>
      </p:sp>
    </p:spTree>
    <p:extLst>
      <p:ext uri="{BB962C8B-B14F-4D97-AF65-F5344CB8AC3E}">
        <p14:creationId xmlns:p14="http://schemas.microsoft.com/office/powerpoint/2010/main" val="107829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EB0FDF-21C1-41DD-B2E3-FA60ADB191B7}"/>
              </a:ext>
            </a:extLst>
          </p:cNvPr>
          <p:cNvSpPr>
            <a:spLocks noGrp="1"/>
          </p:cNvSpPr>
          <p:nvPr>
            <p:ph type="title"/>
          </p:nvPr>
        </p:nvSpPr>
        <p:spPr/>
        <p:txBody>
          <a:bodyPr/>
          <a:lstStyle/>
          <a:p>
            <a:r>
              <a:rPr lang="en-US" altLang="zh-CN" dirty="0"/>
              <a:t>Single Link TS Operation Overview</a:t>
            </a:r>
            <a:endParaRPr lang="zh-CN" altLang="en-US" dirty="0"/>
          </a:p>
        </p:txBody>
      </p:sp>
      <p:sp>
        <p:nvSpPr>
          <p:cNvPr id="3" name="内容占位符 2">
            <a:extLst>
              <a:ext uri="{FF2B5EF4-FFF2-40B4-BE49-F238E27FC236}">
                <a16:creationId xmlns:a16="http://schemas.microsoft.com/office/drawing/2014/main" id="{29586D62-DB6C-4424-B4ED-707982E77452}"/>
              </a:ext>
            </a:extLst>
          </p:cNvPr>
          <p:cNvSpPr>
            <a:spLocks noGrp="1"/>
          </p:cNvSpPr>
          <p:nvPr>
            <p:ph idx="1"/>
          </p:nvPr>
        </p:nvSpPr>
        <p:spPr>
          <a:xfrm>
            <a:off x="609600" y="1981200"/>
            <a:ext cx="11201400" cy="4114800"/>
          </a:xfrm>
        </p:spPr>
        <p:txBody>
          <a:bodyPr/>
          <a:lstStyle/>
          <a:p>
            <a:r>
              <a:rPr lang="en-US" altLang="zh-CN" sz="2000" dirty="0"/>
              <a:t>Traffic Stream (TS) is established between SMEs by using ADDTS request and response frames</a:t>
            </a:r>
          </a:p>
          <a:p>
            <a:r>
              <a:rPr lang="en-US" altLang="zh-CN" sz="2000" dirty="0"/>
              <a:t>MSDUs within a TS should be delivered subject to the QoS parameter values provided to the MAC in a particular </a:t>
            </a:r>
            <a:r>
              <a:rPr lang="en-US" altLang="zh-CN" sz="2000" dirty="0">
                <a:solidFill>
                  <a:schemeClr val="accent1"/>
                </a:solidFill>
              </a:rPr>
              <a:t>TSPEC. </a:t>
            </a:r>
          </a:p>
          <a:p>
            <a:pPr lvl="1"/>
            <a:r>
              <a:rPr lang="en-US" altLang="zh-CN" sz="1800" dirty="0"/>
              <a:t>TSPEC is a result of negotiation, based on actual requirements from one or more applications as well as actual MAC and PHY capabilities</a:t>
            </a:r>
          </a:p>
          <a:p>
            <a:pPr lvl="1"/>
            <a:r>
              <a:rPr lang="en-US" altLang="zh-CN" sz="1800" dirty="0"/>
              <a:t>MAC entities determine the TSPEC applicable for delivery of MSDUs belonging to a particular TS using the </a:t>
            </a:r>
            <a:r>
              <a:rPr lang="en-US" altLang="zh-CN" sz="1800" dirty="0">
                <a:solidFill>
                  <a:schemeClr val="accent1"/>
                </a:solidFill>
              </a:rPr>
              <a:t>priority parameter </a:t>
            </a:r>
            <a:r>
              <a:rPr lang="en-US" altLang="zh-CN" sz="1800" dirty="0"/>
              <a:t>provided with those MSDUs at the MAC SAP. </a:t>
            </a:r>
          </a:p>
          <a:p>
            <a:r>
              <a:rPr lang="en-US" altLang="zh-CN" sz="2000" dirty="0"/>
              <a:t>TSPEC is accountable to enable scheduling and admission control for MAC data services</a:t>
            </a:r>
          </a:p>
          <a:p>
            <a:pPr lvl="1"/>
            <a:r>
              <a:rPr lang="en-US" altLang="zh-CN" sz="1800" dirty="0"/>
              <a:t>Admission control can be applied to both EDCA and HCCA;</a:t>
            </a:r>
          </a:p>
          <a:p>
            <a:pPr lvl="0"/>
            <a:r>
              <a:rPr lang="en-US" altLang="zh-CN" sz="2000" dirty="0">
                <a:solidFill>
                  <a:srgbClr val="000000"/>
                </a:solidFill>
              </a:rPr>
              <a:t>Traffic Classification (TCLAS) is used to associate a Layer-2 traffic stream to a higher layer application, or a category of applications</a:t>
            </a:r>
          </a:p>
          <a:p>
            <a:pPr lvl="0"/>
            <a:r>
              <a:rPr lang="en-US" altLang="zh-CN" sz="2000" dirty="0"/>
              <a:t>TID (8-15) = TSID comes from the ‘priority’ parameter at the MAC-SAP along with an MSDU</a:t>
            </a:r>
            <a:r>
              <a:rPr lang="zh-CN" altLang="en-US" sz="2000" dirty="0"/>
              <a:t>；</a:t>
            </a:r>
          </a:p>
        </p:txBody>
      </p:sp>
      <p:sp>
        <p:nvSpPr>
          <p:cNvPr id="4" name="页脚占位符 3">
            <a:extLst>
              <a:ext uri="{FF2B5EF4-FFF2-40B4-BE49-F238E27FC236}">
                <a16:creationId xmlns:a16="http://schemas.microsoft.com/office/drawing/2014/main" id="{11A6FBF7-C95E-4BDD-BEBB-DC5FE3B76DAA}"/>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1E014B9F-D317-4B28-868D-4AE2907082B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Tree>
    <p:extLst>
      <p:ext uri="{BB962C8B-B14F-4D97-AF65-F5344CB8AC3E}">
        <p14:creationId xmlns:p14="http://schemas.microsoft.com/office/powerpoint/2010/main" val="2249690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CDFAB9-C5F9-4E1F-9981-F17D3F834585}"/>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33EA7ADB-C0A7-4AA8-A10C-76685E185419}"/>
              </a:ext>
            </a:extLst>
          </p:cNvPr>
          <p:cNvSpPr>
            <a:spLocks noGrp="1"/>
          </p:cNvSpPr>
          <p:nvPr>
            <p:ph idx="1"/>
          </p:nvPr>
        </p:nvSpPr>
        <p:spPr/>
        <p:txBody>
          <a:bodyPr/>
          <a:lstStyle/>
          <a:p>
            <a:r>
              <a:rPr lang="en-US" altLang="zh-CN" dirty="0"/>
              <a:t>20-0418r1, Low latency service in 802.11be</a:t>
            </a:r>
          </a:p>
          <a:p>
            <a:r>
              <a:rPr lang="en-US" altLang="zh-CN" dirty="0"/>
              <a:t>20-0408r4, Prioritized EDCA Channel Access Over Latency Sensitive Links in MLO</a:t>
            </a:r>
          </a:p>
          <a:p>
            <a:r>
              <a:rPr lang="en-US" altLang="zh-CN" dirty="0"/>
              <a:t>20-0566r30, Compendium of straw polls </a:t>
            </a:r>
            <a:r>
              <a:rPr lang="en-US" altLang="zh-CN"/>
              <a:t>and potential </a:t>
            </a:r>
            <a:r>
              <a:rPr lang="en-US" altLang="zh-CN" dirty="0"/>
              <a:t>changes to the Specification Framework Document</a:t>
            </a:r>
          </a:p>
          <a:p>
            <a:endParaRPr lang="zh-CN" altLang="en-US" dirty="0"/>
          </a:p>
        </p:txBody>
      </p:sp>
      <p:sp>
        <p:nvSpPr>
          <p:cNvPr id="4" name="页脚占位符 3">
            <a:extLst>
              <a:ext uri="{FF2B5EF4-FFF2-40B4-BE49-F238E27FC236}">
                <a16:creationId xmlns:a16="http://schemas.microsoft.com/office/drawing/2014/main" id="{E2A0C41A-39F5-4002-85C8-91144C9E4228}"/>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E099718D-3DC9-40D1-8F25-AD53519A3C54}"/>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20</a:t>
            </a:fld>
            <a:endParaRPr lang="en-US" altLang="en-US"/>
          </a:p>
        </p:txBody>
      </p:sp>
    </p:spTree>
    <p:extLst>
      <p:ext uri="{BB962C8B-B14F-4D97-AF65-F5344CB8AC3E}">
        <p14:creationId xmlns:p14="http://schemas.microsoft.com/office/powerpoint/2010/main" val="75748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7867D7-62A3-4D2C-81D2-C2650A684412}"/>
              </a:ext>
            </a:extLst>
          </p:cNvPr>
          <p:cNvSpPr>
            <a:spLocks noGrp="1"/>
          </p:cNvSpPr>
          <p:nvPr>
            <p:ph type="title"/>
          </p:nvPr>
        </p:nvSpPr>
        <p:spPr/>
        <p:txBody>
          <a:bodyPr/>
          <a:lstStyle/>
          <a:p>
            <a:r>
              <a:rPr lang="en-US" altLang="zh-CN" dirty="0"/>
              <a:t>.11 Amendments on TS Operation</a:t>
            </a:r>
            <a:endParaRPr lang="zh-CN" altLang="en-US" dirty="0"/>
          </a:p>
        </p:txBody>
      </p:sp>
      <p:sp>
        <p:nvSpPr>
          <p:cNvPr id="3" name="内容占位符 2">
            <a:extLst>
              <a:ext uri="{FF2B5EF4-FFF2-40B4-BE49-F238E27FC236}">
                <a16:creationId xmlns:a16="http://schemas.microsoft.com/office/drawing/2014/main" id="{6D83AAF5-C3E5-4596-A141-9036EC6A6A9A}"/>
              </a:ext>
            </a:extLst>
          </p:cNvPr>
          <p:cNvSpPr>
            <a:spLocks noGrp="1"/>
          </p:cNvSpPr>
          <p:nvPr>
            <p:ph idx="1"/>
          </p:nvPr>
        </p:nvSpPr>
        <p:spPr/>
        <p:txBody>
          <a:bodyPr/>
          <a:lstStyle/>
          <a:p>
            <a:r>
              <a:rPr lang="en-US" altLang="zh-CN" dirty="0"/>
              <a:t>Firstly introduced by 802.11e</a:t>
            </a:r>
          </a:p>
          <a:p>
            <a:r>
              <a:rPr lang="en-US" altLang="zh-CN" dirty="0"/>
              <a:t>In support of Fast BSS transition by 802.11r</a:t>
            </a:r>
          </a:p>
          <a:p>
            <a:r>
              <a:rPr lang="en-US" altLang="zh-CN" dirty="0"/>
              <a:t>In support of Service Provider Interface (SSPN) and Expedited Bandwidth Request (EBR) by 802.11u</a:t>
            </a:r>
          </a:p>
          <a:p>
            <a:r>
              <a:rPr lang="en-US" altLang="zh-CN" dirty="0"/>
              <a:t>U-APSD Coexistence by 802.11v</a:t>
            </a:r>
          </a:p>
          <a:p>
            <a:r>
              <a:rPr lang="en-US" altLang="zh-CN" dirty="0"/>
              <a:t>Higher layer stream ID and AP-initiated ADDTS by 802.11aa</a:t>
            </a:r>
          </a:p>
          <a:p>
            <a:r>
              <a:rPr lang="en-US" altLang="zh-CN" dirty="0"/>
              <a:t>DMG extensions by 802.11ad for SP allocation</a:t>
            </a:r>
          </a:p>
          <a:p>
            <a:r>
              <a:rPr lang="en-US" altLang="zh-CN" dirty="0"/>
              <a:t>In support of MU transmission by 802.11ax</a:t>
            </a:r>
          </a:p>
        </p:txBody>
      </p:sp>
      <p:sp>
        <p:nvSpPr>
          <p:cNvPr id="4" name="页脚占位符 3">
            <a:extLst>
              <a:ext uri="{FF2B5EF4-FFF2-40B4-BE49-F238E27FC236}">
                <a16:creationId xmlns:a16="http://schemas.microsoft.com/office/drawing/2014/main" id="{FE5A06F9-9064-4B89-92AC-0E5895E5367C}"/>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E12B0698-12B7-4F5D-9C45-22F5E8C9400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Tree>
    <p:extLst>
      <p:ext uri="{BB962C8B-B14F-4D97-AF65-F5344CB8AC3E}">
        <p14:creationId xmlns:p14="http://schemas.microsoft.com/office/powerpoint/2010/main" val="308550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C131D-69FD-41AE-AFB4-4629B29EA7AB}"/>
              </a:ext>
            </a:extLst>
          </p:cNvPr>
          <p:cNvSpPr>
            <a:spLocks noGrp="1"/>
          </p:cNvSpPr>
          <p:nvPr>
            <p:ph type="title"/>
          </p:nvPr>
        </p:nvSpPr>
        <p:spPr>
          <a:xfrm>
            <a:off x="914400" y="685800"/>
            <a:ext cx="10363200" cy="417214"/>
          </a:xfrm>
        </p:spPr>
        <p:txBody>
          <a:bodyPr/>
          <a:lstStyle/>
          <a:p>
            <a:r>
              <a:rPr lang="en-US" altLang="zh-CN" dirty="0"/>
              <a:t>QoS Architecture</a:t>
            </a:r>
            <a:endParaRPr lang="zh-CN" altLang="en-US" dirty="0"/>
          </a:p>
        </p:txBody>
      </p:sp>
      <p:pic>
        <p:nvPicPr>
          <p:cNvPr id="4" name="图片 3">
            <a:extLst>
              <a:ext uri="{FF2B5EF4-FFF2-40B4-BE49-F238E27FC236}">
                <a16:creationId xmlns:a16="http://schemas.microsoft.com/office/drawing/2014/main" id="{9CA5555D-403C-4901-8D2C-AD27B7C65013}"/>
              </a:ext>
            </a:extLst>
          </p:cNvPr>
          <p:cNvPicPr>
            <a:picLocks noChangeAspect="1"/>
          </p:cNvPicPr>
          <p:nvPr/>
        </p:nvPicPr>
        <p:blipFill>
          <a:blip r:embed="rId2"/>
          <a:stretch>
            <a:fillRect/>
          </a:stretch>
        </p:blipFill>
        <p:spPr>
          <a:xfrm>
            <a:off x="2114529" y="2705100"/>
            <a:ext cx="5651120" cy="3657601"/>
          </a:xfrm>
          <a:prstGeom prst="rect">
            <a:avLst/>
          </a:prstGeom>
        </p:spPr>
      </p:pic>
      <p:cxnSp>
        <p:nvCxnSpPr>
          <p:cNvPr id="6" name="直接箭头连接符 5">
            <a:extLst>
              <a:ext uri="{FF2B5EF4-FFF2-40B4-BE49-F238E27FC236}">
                <a16:creationId xmlns:a16="http://schemas.microsoft.com/office/drawing/2014/main" id="{A7FC248C-A02B-4C46-8D1D-A77353A684E2}"/>
              </a:ext>
            </a:extLst>
          </p:cNvPr>
          <p:cNvCxnSpPr/>
          <p:nvPr/>
        </p:nvCxnSpPr>
        <p:spPr>
          <a:xfrm>
            <a:off x="3990954" y="3429000"/>
            <a:ext cx="0" cy="684000"/>
          </a:xfrm>
          <a:prstGeom prst="straightConnector1">
            <a:avLst/>
          </a:prstGeom>
          <a:ln w="57150">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5FBDFA10-017A-4E78-845C-7FE2F5174B51}"/>
              </a:ext>
            </a:extLst>
          </p:cNvPr>
          <p:cNvGrpSpPr/>
          <p:nvPr/>
        </p:nvGrpSpPr>
        <p:grpSpPr>
          <a:xfrm>
            <a:off x="114282" y="1947863"/>
            <a:ext cx="2876548" cy="1819102"/>
            <a:chOff x="928691" y="1947863"/>
            <a:chExt cx="2876548" cy="1819102"/>
          </a:xfrm>
        </p:grpSpPr>
        <p:pic>
          <p:nvPicPr>
            <p:cNvPr id="8" name="图片 7">
              <a:extLst>
                <a:ext uri="{FF2B5EF4-FFF2-40B4-BE49-F238E27FC236}">
                  <a16:creationId xmlns:a16="http://schemas.microsoft.com/office/drawing/2014/main" id="{DB646A65-1498-4FA1-981E-04F8A96516D3}"/>
                </a:ext>
              </a:extLst>
            </p:cNvPr>
            <p:cNvPicPr>
              <a:picLocks noChangeAspect="1"/>
            </p:cNvPicPr>
            <p:nvPr/>
          </p:nvPicPr>
          <p:blipFill>
            <a:blip r:embed="rId3"/>
            <a:stretch>
              <a:fillRect/>
            </a:stretch>
          </p:blipFill>
          <p:spPr>
            <a:xfrm>
              <a:off x="928691" y="1947863"/>
              <a:ext cx="2876548" cy="1819102"/>
            </a:xfrm>
            <a:prstGeom prst="rect">
              <a:avLst/>
            </a:prstGeom>
          </p:spPr>
        </p:pic>
        <p:sp>
          <p:nvSpPr>
            <p:cNvPr id="9" name="矩形 8">
              <a:extLst>
                <a:ext uri="{FF2B5EF4-FFF2-40B4-BE49-F238E27FC236}">
                  <a16:creationId xmlns:a16="http://schemas.microsoft.com/office/drawing/2014/main" id="{DACF6805-DC86-49C6-9CDD-A1B4896D9479}"/>
                </a:ext>
              </a:extLst>
            </p:cNvPr>
            <p:cNvSpPr/>
            <p:nvPr/>
          </p:nvSpPr>
          <p:spPr>
            <a:xfrm>
              <a:off x="2495550" y="2805113"/>
              <a:ext cx="1309689"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1" name="直接箭头连接符 10">
            <a:extLst>
              <a:ext uri="{FF2B5EF4-FFF2-40B4-BE49-F238E27FC236}">
                <a16:creationId xmlns:a16="http://schemas.microsoft.com/office/drawing/2014/main" id="{4B778653-A542-4CD8-846B-EA65BC2ED2E5}"/>
              </a:ext>
            </a:extLst>
          </p:cNvPr>
          <p:cNvCxnSpPr>
            <a:cxnSpLocks/>
          </p:cNvCxnSpPr>
          <p:nvPr/>
        </p:nvCxnSpPr>
        <p:spPr>
          <a:xfrm flipV="1">
            <a:off x="3052741" y="3500438"/>
            <a:ext cx="762000" cy="21431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98AE1708-B46E-46CF-AAE7-D95C085CA169}"/>
              </a:ext>
            </a:extLst>
          </p:cNvPr>
          <p:cNvCxnSpPr/>
          <p:nvPr/>
        </p:nvCxnSpPr>
        <p:spPr>
          <a:xfrm>
            <a:off x="3390879" y="2290763"/>
            <a:ext cx="490537" cy="100965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C9DF6ECD-23E5-4E3E-862F-D560DCB0BA51}"/>
              </a:ext>
            </a:extLst>
          </p:cNvPr>
          <p:cNvSpPr txBox="1"/>
          <p:nvPr/>
        </p:nvSpPr>
        <p:spPr>
          <a:xfrm>
            <a:off x="4248150" y="1398240"/>
            <a:ext cx="7367588" cy="1384995"/>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t>The </a:t>
            </a:r>
            <a:r>
              <a:rPr lang="en-US" altLang="zh-CN" sz="1400" b="1" dirty="0">
                <a:solidFill>
                  <a:schemeClr val="accent1"/>
                </a:solidFill>
              </a:rPr>
              <a:t>priority parameter </a:t>
            </a:r>
            <a:r>
              <a:rPr lang="en-US" altLang="zh-CN" sz="1400" dirty="0"/>
              <a:t>specifies the requested priority of the data unit transfer.</a:t>
            </a:r>
          </a:p>
          <a:p>
            <a:pPr marL="285750" indent="-285750">
              <a:buFont typeface="Arial" panose="020B0604020202020204" pitchFamily="34" charset="0"/>
              <a:buChar char="•"/>
            </a:pPr>
            <a:r>
              <a:rPr lang="en-US" altLang="zh-CN" sz="1400" dirty="0"/>
              <a:t>The </a:t>
            </a:r>
            <a:r>
              <a:rPr lang="en-US" altLang="zh-CN" sz="1400" b="1" dirty="0">
                <a:solidFill>
                  <a:schemeClr val="accent1"/>
                </a:solidFill>
              </a:rPr>
              <a:t>drop eligible parameter </a:t>
            </a:r>
            <a:r>
              <a:rPr lang="en-US" altLang="zh-CN" sz="1400" dirty="0"/>
              <a:t>provides guidance on whether this request can be discarded in preference to other requests when there are insufficient resources in a STA. </a:t>
            </a:r>
          </a:p>
          <a:p>
            <a:pPr marL="285750" indent="-285750">
              <a:buFont typeface="Arial" panose="020B0604020202020204" pitchFamily="34" charset="0"/>
              <a:buChar char="•"/>
            </a:pPr>
            <a:r>
              <a:rPr lang="en-US" altLang="zh-CN" sz="1400" dirty="0"/>
              <a:t>Priority parameter carried by TID</a:t>
            </a:r>
          </a:p>
          <a:p>
            <a:pPr marL="742950" lvl="1" indent="-285750">
              <a:buFont typeface="Arial" panose="020B0604020202020204" pitchFamily="34" charset="0"/>
              <a:buChar char="•"/>
            </a:pPr>
            <a:r>
              <a:rPr lang="en-US" altLang="zh-CN" sz="1400" dirty="0"/>
              <a:t>priority(TID)=0-7, interpreted as UP</a:t>
            </a:r>
          </a:p>
          <a:p>
            <a:pPr marL="742950" lvl="1" indent="-285750">
              <a:buFont typeface="Arial" panose="020B0604020202020204" pitchFamily="34" charset="0"/>
              <a:buChar char="•"/>
            </a:pPr>
            <a:r>
              <a:rPr lang="en-US" altLang="zh-CN" sz="1400" dirty="0"/>
              <a:t>priority(TID)=8-15, provided as TSID, UP can be found in TSPEC (TS info subfield)</a:t>
            </a:r>
            <a:endParaRPr lang="zh-CN" altLang="en-US" sz="1400" dirty="0"/>
          </a:p>
        </p:txBody>
      </p:sp>
      <p:cxnSp>
        <p:nvCxnSpPr>
          <p:cNvPr id="16" name="直接箭头连接符 15">
            <a:extLst>
              <a:ext uri="{FF2B5EF4-FFF2-40B4-BE49-F238E27FC236}">
                <a16:creationId xmlns:a16="http://schemas.microsoft.com/office/drawing/2014/main" id="{7ACC10F0-0A21-47AF-96F3-AE180A6AECE3}"/>
              </a:ext>
            </a:extLst>
          </p:cNvPr>
          <p:cNvCxnSpPr>
            <a:cxnSpLocks/>
          </p:cNvCxnSpPr>
          <p:nvPr/>
        </p:nvCxnSpPr>
        <p:spPr>
          <a:xfrm flipH="1">
            <a:off x="5867378" y="4608300"/>
            <a:ext cx="720000" cy="0"/>
          </a:xfrm>
          <a:prstGeom prst="straightConnector1">
            <a:avLst/>
          </a:prstGeom>
          <a:ln w="5715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5BB6F25C-1202-4A76-A093-72F0A2EA1B0D}"/>
              </a:ext>
            </a:extLst>
          </p:cNvPr>
          <p:cNvSpPr txBox="1"/>
          <p:nvPr/>
        </p:nvSpPr>
        <p:spPr>
          <a:xfrm>
            <a:off x="6623473" y="4508227"/>
            <a:ext cx="2002222" cy="324000"/>
          </a:xfrm>
          <a:prstGeom prst="rect">
            <a:avLst/>
          </a:prstGeom>
          <a:solidFill>
            <a:srgbClr val="FFFF00"/>
          </a:solidFill>
        </p:spPr>
        <p:txBody>
          <a:bodyPr wrap="square" rtlCol="0">
            <a:spAutoFit/>
          </a:bodyPr>
          <a:lstStyle/>
          <a:p>
            <a:pPr algn="ctr"/>
            <a:r>
              <a:rPr lang="en-US" altLang="zh-CN" dirty="0"/>
              <a:t>TS management primitive</a:t>
            </a:r>
            <a:endParaRPr lang="zh-CN" altLang="en-US" dirty="0"/>
          </a:p>
        </p:txBody>
      </p:sp>
      <p:sp>
        <p:nvSpPr>
          <p:cNvPr id="20" name="文本框 19">
            <a:extLst>
              <a:ext uri="{FF2B5EF4-FFF2-40B4-BE49-F238E27FC236}">
                <a16:creationId xmlns:a16="http://schemas.microsoft.com/office/drawing/2014/main" id="{A487FC7B-8A4D-4205-93F2-3D084608B7FE}"/>
              </a:ext>
            </a:extLst>
          </p:cNvPr>
          <p:cNvSpPr txBox="1"/>
          <p:nvPr/>
        </p:nvSpPr>
        <p:spPr>
          <a:xfrm>
            <a:off x="3924284" y="2921451"/>
            <a:ext cx="2002222" cy="369332"/>
          </a:xfrm>
          <a:prstGeom prst="rect">
            <a:avLst/>
          </a:prstGeom>
          <a:solidFill>
            <a:srgbClr val="FFFF00"/>
          </a:solidFill>
        </p:spPr>
        <p:txBody>
          <a:bodyPr wrap="square" rtlCol="0">
            <a:spAutoFit/>
          </a:bodyPr>
          <a:lstStyle/>
          <a:p>
            <a:pPr algn="ctr"/>
            <a:r>
              <a:rPr lang="en-US" altLang="zh-CN" dirty="0"/>
              <a:t>MAC data service</a:t>
            </a:r>
            <a:endParaRPr lang="zh-CN" altLang="en-US" dirty="0"/>
          </a:p>
        </p:txBody>
      </p:sp>
      <p:sp>
        <p:nvSpPr>
          <p:cNvPr id="21" name="文本框 20">
            <a:extLst>
              <a:ext uri="{FF2B5EF4-FFF2-40B4-BE49-F238E27FC236}">
                <a16:creationId xmlns:a16="http://schemas.microsoft.com/office/drawing/2014/main" id="{9425AC82-A0E3-41DD-9723-5EF23A815D81}"/>
              </a:ext>
            </a:extLst>
          </p:cNvPr>
          <p:cNvSpPr txBox="1"/>
          <p:nvPr/>
        </p:nvSpPr>
        <p:spPr>
          <a:xfrm>
            <a:off x="8695030" y="2857414"/>
            <a:ext cx="2092720" cy="4001095"/>
          </a:xfrm>
          <a:prstGeom prst="rect">
            <a:avLst/>
          </a:prstGeom>
          <a:noFill/>
        </p:spPr>
        <p:txBody>
          <a:bodyPr wrap="square" rtlCol="0">
            <a:spAutoFit/>
          </a:bodyPr>
          <a:lstStyle/>
          <a:p>
            <a:r>
              <a:rPr lang="en-US" altLang="zh-CN" sz="1400" b="1" dirty="0"/>
              <a:t>TSPEC element {</a:t>
            </a:r>
          </a:p>
          <a:p>
            <a:r>
              <a:rPr lang="en-US" altLang="zh-CN" sz="1200" dirty="0"/>
              <a:t>Element ID,</a:t>
            </a:r>
          </a:p>
          <a:p>
            <a:r>
              <a:rPr lang="en-US" altLang="zh-CN" sz="1200" dirty="0"/>
              <a:t>Length,</a:t>
            </a:r>
          </a:p>
          <a:p>
            <a:r>
              <a:rPr lang="en-US" altLang="zh-CN" sz="1200" b="1" dirty="0"/>
              <a:t>TS info,</a:t>
            </a:r>
          </a:p>
          <a:p>
            <a:r>
              <a:rPr lang="en-US" altLang="zh-CN" sz="1200" dirty="0"/>
              <a:t>Nominal MSDU size,</a:t>
            </a:r>
          </a:p>
          <a:p>
            <a:r>
              <a:rPr lang="en-US" altLang="zh-CN" sz="1200" dirty="0"/>
              <a:t>Max MSDU size,</a:t>
            </a:r>
          </a:p>
          <a:p>
            <a:r>
              <a:rPr lang="en-US" altLang="zh-CN" sz="1200" dirty="0"/>
              <a:t>Min service interval,</a:t>
            </a:r>
          </a:p>
          <a:p>
            <a:r>
              <a:rPr lang="en-US" altLang="zh-CN" sz="1200" dirty="0"/>
              <a:t>Max service interval,</a:t>
            </a:r>
          </a:p>
          <a:p>
            <a:r>
              <a:rPr lang="en-US" altLang="zh-CN" sz="1200" dirty="0"/>
              <a:t>Inactivity Interval,</a:t>
            </a:r>
          </a:p>
          <a:p>
            <a:r>
              <a:rPr lang="en-US" altLang="zh-CN" sz="1200" dirty="0"/>
              <a:t>Suspension interval,</a:t>
            </a:r>
          </a:p>
          <a:p>
            <a:r>
              <a:rPr lang="en-US" altLang="zh-CN" sz="1200" dirty="0"/>
              <a:t>Service start time,</a:t>
            </a:r>
          </a:p>
          <a:p>
            <a:r>
              <a:rPr lang="en-US" altLang="zh-CN" sz="1200" dirty="0"/>
              <a:t>Min data rate,</a:t>
            </a:r>
          </a:p>
          <a:p>
            <a:r>
              <a:rPr lang="en-US" altLang="zh-CN" sz="1200" dirty="0"/>
              <a:t>Mean data rate,</a:t>
            </a:r>
          </a:p>
          <a:p>
            <a:r>
              <a:rPr lang="en-US" altLang="zh-CN" sz="1200" dirty="0"/>
              <a:t>Peak data rate,</a:t>
            </a:r>
          </a:p>
          <a:p>
            <a:r>
              <a:rPr lang="en-US" altLang="zh-CN" sz="1200" dirty="0"/>
              <a:t>Burst size,</a:t>
            </a:r>
          </a:p>
          <a:p>
            <a:r>
              <a:rPr lang="en-US" altLang="zh-CN" sz="1200" dirty="0"/>
              <a:t>Delay bound,</a:t>
            </a:r>
          </a:p>
          <a:p>
            <a:r>
              <a:rPr lang="en-US" altLang="zh-CN" sz="1200" dirty="0"/>
              <a:t>Min PHY rate,</a:t>
            </a:r>
          </a:p>
          <a:p>
            <a:r>
              <a:rPr lang="en-US" altLang="zh-CN" sz="1200" dirty="0"/>
              <a:t>Surplus bandwidth allowance,</a:t>
            </a:r>
          </a:p>
          <a:p>
            <a:r>
              <a:rPr lang="en-US" altLang="zh-CN" sz="1200" dirty="0"/>
              <a:t>Medium time,</a:t>
            </a:r>
          </a:p>
          <a:p>
            <a:r>
              <a:rPr lang="en-US" altLang="zh-CN" sz="1200" dirty="0"/>
              <a:t>DMG attributes</a:t>
            </a:r>
          </a:p>
          <a:p>
            <a:r>
              <a:rPr lang="en-US" altLang="zh-CN" sz="1200" dirty="0"/>
              <a:t>}</a:t>
            </a:r>
          </a:p>
        </p:txBody>
      </p:sp>
      <p:sp>
        <p:nvSpPr>
          <p:cNvPr id="22" name="矩形 21">
            <a:extLst>
              <a:ext uri="{FF2B5EF4-FFF2-40B4-BE49-F238E27FC236}">
                <a16:creationId xmlns:a16="http://schemas.microsoft.com/office/drawing/2014/main" id="{86FE9BEB-4CFA-4425-B404-375C0A105DF7}"/>
              </a:ext>
            </a:extLst>
          </p:cNvPr>
          <p:cNvSpPr/>
          <p:nvPr/>
        </p:nvSpPr>
        <p:spPr>
          <a:xfrm>
            <a:off x="8724897" y="3457578"/>
            <a:ext cx="1107681" cy="2333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065A4152-B3AD-4DAF-961F-AAFAA7BDC0E2}"/>
              </a:ext>
            </a:extLst>
          </p:cNvPr>
          <p:cNvSpPr/>
          <p:nvPr/>
        </p:nvSpPr>
        <p:spPr>
          <a:xfrm>
            <a:off x="10553700" y="3607594"/>
            <a:ext cx="1590675" cy="2339102"/>
          </a:xfrm>
          <a:prstGeom prst="rect">
            <a:avLst/>
          </a:prstGeom>
        </p:spPr>
        <p:txBody>
          <a:bodyPr wrap="square">
            <a:spAutoFit/>
          </a:bodyPr>
          <a:lstStyle/>
          <a:p>
            <a:pPr lvl="0"/>
            <a:r>
              <a:rPr lang="en-US" altLang="zh-CN" sz="1400" b="1" dirty="0">
                <a:solidFill>
                  <a:prstClr val="black"/>
                </a:solidFill>
              </a:rPr>
              <a:t>TS info{</a:t>
            </a:r>
          </a:p>
          <a:p>
            <a:pPr lvl="0"/>
            <a:r>
              <a:rPr lang="en-US" altLang="zh-CN" sz="1200" dirty="0">
                <a:solidFill>
                  <a:prstClr val="black"/>
                </a:solidFill>
              </a:rPr>
              <a:t>Traffic type,</a:t>
            </a:r>
          </a:p>
          <a:p>
            <a:pPr lvl="0"/>
            <a:r>
              <a:rPr lang="en-US" altLang="zh-CN" sz="1200" b="1" dirty="0">
                <a:solidFill>
                  <a:prstClr val="black"/>
                </a:solidFill>
              </a:rPr>
              <a:t>TSID</a:t>
            </a:r>
            <a:r>
              <a:rPr lang="en-US" altLang="zh-CN" sz="1200" dirty="0">
                <a:solidFill>
                  <a:prstClr val="black"/>
                </a:solidFill>
              </a:rPr>
              <a:t>,</a:t>
            </a:r>
          </a:p>
          <a:p>
            <a:pPr lvl="0"/>
            <a:r>
              <a:rPr lang="en-US" altLang="zh-CN" sz="1200" dirty="0">
                <a:solidFill>
                  <a:prstClr val="black"/>
                </a:solidFill>
              </a:rPr>
              <a:t>Direction,</a:t>
            </a:r>
          </a:p>
          <a:p>
            <a:pPr lvl="0"/>
            <a:r>
              <a:rPr lang="en-US" altLang="zh-CN" sz="1200" dirty="0">
                <a:solidFill>
                  <a:prstClr val="black"/>
                </a:solidFill>
              </a:rPr>
              <a:t>Access policy,</a:t>
            </a:r>
          </a:p>
          <a:p>
            <a:pPr lvl="0"/>
            <a:r>
              <a:rPr lang="en-US" altLang="zh-CN" sz="1200" dirty="0">
                <a:solidFill>
                  <a:prstClr val="black"/>
                </a:solidFill>
              </a:rPr>
              <a:t>Aggregation,</a:t>
            </a:r>
          </a:p>
          <a:p>
            <a:pPr lvl="0"/>
            <a:r>
              <a:rPr lang="en-US" altLang="zh-CN" sz="1200" dirty="0">
                <a:solidFill>
                  <a:prstClr val="black"/>
                </a:solidFill>
              </a:rPr>
              <a:t>APSD,</a:t>
            </a:r>
          </a:p>
          <a:p>
            <a:pPr lvl="0"/>
            <a:r>
              <a:rPr lang="en-US" altLang="zh-CN" sz="1200" b="1" dirty="0">
                <a:solidFill>
                  <a:prstClr val="black"/>
                </a:solidFill>
              </a:rPr>
              <a:t>User priority,</a:t>
            </a:r>
          </a:p>
          <a:p>
            <a:pPr lvl="0"/>
            <a:r>
              <a:rPr lang="en-US" altLang="zh-CN" sz="1200" dirty="0">
                <a:solidFill>
                  <a:prstClr val="black"/>
                </a:solidFill>
              </a:rPr>
              <a:t>TS info ACK policy,</a:t>
            </a:r>
          </a:p>
          <a:p>
            <a:pPr lvl="0"/>
            <a:r>
              <a:rPr lang="en-US" altLang="zh-CN" sz="1200" dirty="0">
                <a:solidFill>
                  <a:prstClr val="black"/>
                </a:solidFill>
              </a:rPr>
              <a:t>Schedule,</a:t>
            </a:r>
          </a:p>
          <a:p>
            <a:pPr lvl="0"/>
            <a:r>
              <a:rPr lang="en-US" altLang="zh-CN" sz="1200" dirty="0">
                <a:solidFill>
                  <a:prstClr val="black"/>
                </a:solidFill>
              </a:rPr>
              <a:t>Reserved,</a:t>
            </a:r>
          </a:p>
          <a:p>
            <a:pPr lvl="0"/>
            <a:r>
              <a:rPr lang="en-US" altLang="zh-CN" sz="1200" dirty="0">
                <a:solidFill>
                  <a:prstClr val="black"/>
                </a:solidFill>
              </a:rPr>
              <a:t>}</a:t>
            </a:r>
          </a:p>
        </p:txBody>
      </p:sp>
      <p:sp>
        <p:nvSpPr>
          <p:cNvPr id="25" name="矩形 24">
            <a:extLst>
              <a:ext uri="{FF2B5EF4-FFF2-40B4-BE49-F238E27FC236}">
                <a16:creationId xmlns:a16="http://schemas.microsoft.com/office/drawing/2014/main" id="{37F440BC-2ADB-4325-9CA1-82E9C872A52A}"/>
              </a:ext>
            </a:extLst>
          </p:cNvPr>
          <p:cNvSpPr/>
          <p:nvPr/>
        </p:nvSpPr>
        <p:spPr>
          <a:xfrm>
            <a:off x="10601322" y="4046806"/>
            <a:ext cx="1107681" cy="2333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a:extLst>
              <a:ext uri="{FF2B5EF4-FFF2-40B4-BE49-F238E27FC236}">
                <a16:creationId xmlns:a16="http://schemas.microsoft.com/office/drawing/2014/main" id="{F4FB8BDC-6C33-419F-98C3-B49E77423C45}"/>
              </a:ext>
            </a:extLst>
          </p:cNvPr>
          <p:cNvSpPr/>
          <p:nvPr/>
        </p:nvSpPr>
        <p:spPr>
          <a:xfrm>
            <a:off x="10618387" y="4913669"/>
            <a:ext cx="1107681" cy="2333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a:extLst>
              <a:ext uri="{FF2B5EF4-FFF2-40B4-BE49-F238E27FC236}">
                <a16:creationId xmlns:a16="http://schemas.microsoft.com/office/drawing/2014/main" id="{050B07EE-A70A-4038-9B92-F7C38E9554A8}"/>
              </a:ext>
            </a:extLst>
          </p:cNvPr>
          <p:cNvCxnSpPr>
            <a:cxnSpLocks/>
          </p:cNvCxnSpPr>
          <p:nvPr/>
        </p:nvCxnSpPr>
        <p:spPr>
          <a:xfrm>
            <a:off x="9878815" y="3574261"/>
            <a:ext cx="674885" cy="116683"/>
          </a:xfrm>
          <a:prstGeom prst="line">
            <a:avLst/>
          </a:prstGeom>
        </p:spPr>
        <p:style>
          <a:lnRef idx="1">
            <a:schemeClr val="accent1"/>
          </a:lnRef>
          <a:fillRef idx="0">
            <a:schemeClr val="accent1"/>
          </a:fillRef>
          <a:effectRef idx="0">
            <a:schemeClr val="accent1"/>
          </a:effectRef>
          <a:fontRef idx="minor">
            <a:schemeClr val="tx1"/>
          </a:fontRef>
        </p:style>
      </p:cxnSp>
      <p:sp>
        <p:nvSpPr>
          <p:cNvPr id="3" name="页脚占位符 2">
            <a:extLst>
              <a:ext uri="{FF2B5EF4-FFF2-40B4-BE49-F238E27FC236}">
                <a16:creationId xmlns:a16="http://schemas.microsoft.com/office/drawing/2014/main" id="{97A2B671-E231-4096-B9E2-C19314E8278C}"/>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27F5094A-1329-4F78-9A4E-E45EB4FEB4F7}"/>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spTree>
    <p:extLst>
      <p:ext uri="{BB962C8B-B14F-4D97-AF65-F5344CB8AC3E}">
        <p14:creationId xmlns:p14="http://schemas.microsoft.com/office/powerpoint/2010/main" val="1780082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3F4B1-055F-492E-9313-0792FCBFFB83}"/>
              </a:ext>
            </a:extLst>
          </p:cNvPr>
          <p:cNvSpPr>
            <a:spLocks noGrp="1"/>
          </p:cNvSpPr>
          <p:nvPr>
            <p:ph type="title"/>
          </p:nvPr>
        </p:nvSpPr>
        <p:spPr/>
        <p:txBody>
          <a:bodyPr/>
          <a:lstStyle/>
          <a:p>
            <a:r>
              <a:rPr lang="en-US" altLang="zh-CN" dirty="0"/>
              <a:t>MLD QoS Architecture</a:t>
            </a:r>
            <a:endParaRPr lang="zh-CN" altLang="en-US" dirty="0"/>
          </a:p>
        </p:txBody>
      </p:sp>
      <p:sp>
        <p:nvSpPr>
          <p:cNvPr id="3" name="内容占位符 2">
            <a:extLst>
              <a:ext uri="{FF2B5EF4-FFF2-40B4-BE49-F238E27FC236}">
                <a16:creationId xmlns:a16="http://schemas.microsoft.com/office/drawing/2014/main" id="{92EB80F0-A74D-49CC-AB3C-15B207937FB7}"/>
              </a:ext>
            </a:extLst>
          </p:cNvPr>
          <p:cNvSpPr>
            <a:spLocks noGrp="1"/>
          </p:cNvSpPr>
          <p:nvPr>
            <p:ph idx="1"/>
          </p:nvPr>
        </p:nvSpPr>
        <p:spPr/>
        <p:txBody>
          <a:bodyPr/>
          <a:lstStyle/>
          <a:p>
            <a:r>
              <a:rPr lang="en-US" altLang="zh-CN" dirty="0"/>
              <a:t>Regarding a single MAC-SAP </a:t>
            </a:r>
          </a:p>
          <a:p>
            <a:pPr lvl="1"/>
            <a:r>
              <a:rPr lang="en-US" altLang="zh-CN" dirty="0"/>
              <a:t>A common description about the higher layer data streams, for both traffic characteristics and QoS requirements;</a:t>
            </a:r>
          </a:p>
          <a:p>
            <a:pPr lvl="1"/>
            <a:r>
              <a:rPr lang="en-US" altLang="zh-CN" dirty="0"/>
              <a:t>One data stream associates with one TS setup, re-using ADDTS REQ/RES;</a:t>
            </a:r>
          </a:p>
          <a:p>
            <a:pPr lvl="1"/>
            <a:r>
              <a:rPr lang="en-US" altLang="zh-CN" dirty="0"/>
              <a:t>MLD level admission control policy (for both EDCA and HCCA);</a:t>
            </a:r>
          </a:p>
          <a:p>
            <a:r>
              <a:rPr lang="en-US" altLang="zh-CN" dirty="0"/>
              <a:t>Regarding multiple links</a:t>
            </a:r>
          </a:p>
          <a:p>
            <a:pPr lvl="1"/>
            <a:r>
              <a:rPr lang="en-US" altLang="zh-CN" dirty="0"/>
              <a:t>Per-link resource reservation (allocation/schedule);</a:t>
            </a:r>
          </a:p>
          <a:p>
            <a:pPr lvl="1"/>
            <a:r>
              <a:rPr lang="en-US" altLang="zh-CN" dirty="0"/>
              <a:t>Per-link channel access mechanism;</a:t>
            </a:r>
          </a:p>
          <a:p>
            <a:pPr lvl="1"/>
            <a:r>
              <a:rPr lang="en-US" altLang="zh-CN" dirty="0"/>
              <a:t>Follow TID-to-Link mapping principles;</a:t>
            </a:r>
          </a:p>
        </p:txBody>
      </p:sp>
      <p:sp>
        <p:nvSpPr>
          <p:cNvPr id="4" name="页脚占位符 3">
            <a:extLst>
              <a:ext uri="{FF2B5EF4-FFF2-40B4-BE49-F238E27FC236}">
                <a16:creationId xmlns:a16="http://schemas.microsoft.com/office/drawing/2014/main" id="{46FB25AA-A68A-4803-988E-840F9759B5E5}"/>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C962BA47-63EB-4634-82E5-F29B648C0DF3}"/>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102544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2158ED-3636-4C3F-B140-B70CA6536017}"/>
              </a:ext>
            </a:extLst>
          </p:cNvPr>
          <p:cNvSpPr>
            <a:spLocks noGrp="1"/>
          </p:cNvSpPr>
          <p:nvPr>
            <p:ph type="title"/>
          </p:nvPr>
        </p:nvSpPr>
        <p:spPr/>
        <p:txBody>
          <a:bodyPr/>
          <a:lstStyle/>
          <a:p>
            <a:r>
              <a:rPr lang="en-US" altLang="zh-CN" dirty="0"/>
              <a:t>TSPEC is Neither Scalable Nor Flexible</a:t>
            </a:r>
            <a:endParaRPr lang="zh-CN" altLang="en-US" dirty="0"/>
          </a:p>
        </p:txBody>
      </p:sp>
      <p:sp>
        <p:nvSpPr>
          <p:cNvPr id="3" name="内容占位符 2">
            <a:extLst>
              <a:ext uri="{FF2B5EF4-FFF2-40B4-BE49-F238E27FC236}">
                <a16:creationId xmlns:a16="http://schemas.microsoft.com/office/drawing/2014/main" id="{9C550C8A-EAA4-4163-A634-38A70BA73275}"/>
              </a:ext>
            </a:extLst>
          </p:cNvPr>
          <p:cNvSpPr>
            <a:spLocks noGrp="1"/>
          </p:cNvSpPr>
          <p:nvPr>
            <p:ph idx="1"/>
          </p:nvPr>
        </p:nvSpPr>
        <p:spPr>
          <a:xfrm>
            <a:off x="457200" y="1592262"/>
            <a:ext cx="11588554" cy="4351338"/>
          </a:xfrm>
        </p:spPr>
        <p:txBody>
          <a:bodyPr>
            <a:normAutofit/>
          </a:bodyPr>
          <a:lstStyle/>
          <a:p>
            <a:r>
              <a:rPr lang="en-US" altLang="zh-CN" sz="2000" dirty="0"/>
              <a:t>TS setup is basically a procedure to exchange and negotiate TSPEC between MAC entities</a:t>
            </a:r>
          </a:p>
          <a:p>
            <a:r>
              <a:rPr lang="en-US" altLang="zh-CN" sz="2000" dirty="0"/>
              <a:t>Basic TSPEC element contains the set of parameters that define the characteristics and QoS expectations of a traffic flow, in the context of a particular STA.</a:t>
            </a:r>
          </a:p>
          <a:p>
            <a:pPr lvl="1"/>
            <a:r>
              <a:rPr lang="en-US" altLang="zh-CN" sz="1600" dirty="0"/>
              <a:t>Basic TSPEC is optional when DMG TSPEC is present in ADDTS request and response</a:t>
            </a:r>
          </a:p>
          <a:p>
            <a:r>
              <a:rPr lang="en-US" altLang="zh-CN" sz="2000" dirty="0"/>
              <a:t>DMG TSPEC element contains the set of parameters needed to create or modify an airtime allocation.</a:t>
            </a:r>
            <a:endParaRPr lang="zh-CN" altLang="en-US" sz="2000" dirty="0"/>
          </a:p>
        </p:txBody>
      </p:sp>
      <p:pic>
        <p:nvPicPr>
          <p:cNvPr id="17" name="图片 16">
            <a:extLst>
              <a:ext uri="{FF2B5EF4-FFF2-40B4-BE49-F238E27FC236}">
                <a16:creationId xmlns:a16="http://schemas.microsoft.com/office/drawing/2014/main" id="{6EC7F04A-89B5-48DD-81EE-C4665E623796}"/>
              </a:ext>
            </a:extLst>
          </p:cNvPr>
          <p:cNvPicPr>
            <a:picLocks noChangeAspect="1"/>
          </p:cNvPicPr>
          <p:nvPr/>
        </p:nvPicPr>
        <p:blipFill>
          <a:blip r:embed="rId2"/>
          <a:stretch>
            <a:fillRect/>
          </a:stretch>
        </p:blipFill>
        <p:spPr>
          <a:xfrm>
            <a:off x="1645015" y="3308438"/>
            <a:ext cx="9042035" cy="2025562"/>
          </a:xfrm>
          <a:prstGeom prst="rect">
            <a:avLst/>
          </a:prstGeom>
        </p:spPr>
      </p:pic>
      <p:sp>
        <p:nvSpPr>
          <p:cNvPr id="18" name="文本框 17">
            <a:extLst>
              <a:ext uri="{FF2B5EF4-FFF2-40B4-BE49-F238E27FC236}">
                <a16:creationId xmlns:a16="http://schemas.microsoft.com/office/drawing/2014/main" id="{CD6EE7AD-66BE-458C-9B27-B071E9717CD1}"/>
              </a:ext>
            </a:extLst>
          </p:cNvPr>
          <p:cNvSpPr txBox="1"/>
          <p:nvPr/>
        </p:nvSpPr>
        <p:spPr>
          <a:xfrm>
            <a:off x="146246" y="3760985"/>
            <a:ext cx="1358704" cy="369332"/>
          </a:xfrm>
          <a:prstGeom prst="rect">
            <a:avLst/>
          </a:prstGeom>
          <a:solidFill>
            <a:srgbClr val="FFFF00"/>
          </a:solidFill>
        </p:spPr>
        <p:txBody>
          <a:bodyPr wrap="square" rtlCol="0">
            <a:spAutoFit/>
          </a:bodyPr>
          <a:lstStyle/>
          <a:p>
            <a:r>
              <a:rPr lang="en-US" altLang="zh-CN" dirty="0"/>
              <a:t>Basic TSPEC</a:t>
            </a:r>
            <a:endParaRPr lang="zh-CN" altLang="en-US" dirty="0"/>
          </a:p>
        </p:txBody>
      </p:sp>
      <p:sp>
        <p:nvSpPr>
          <p:cNvPr id="19" name="文本框 18">
            <a:extLst>
              <a:ext uri="{FF2B5EF4-FFF2-40B4-BE49-F238E27FC236}">
                <a16:creationId xmlns:a16="http://schemas.microsoft.com/office/drawing/2014/main" id="{80E726E6-AA62-4738-B8A1-2EC9A6C9728E}"/>
              </a:ext>
            </a:extLst>
          </p:cNvPr>
          <p:cNvSpPr txBox="1"/>
          <p:nvPr/>
        </p:nvSpPr>
        <p:spPr>
          <a:xfrm>
            <a:off x="146245" y="5802868"/>
            <a:ext cx="1498769" cy="369332"/>
          </a:xfrm>
          <a:prstGeom prst="rect">
            <a:avLst/>
          </a:prstGeom>
          <a:solidFill>
            <a:srgbClr val="FFFF00"/>
          </a:solidFill>
        </p:spPr>
        <p:txBody>
          <a:bodyPr wrap="square" rtlCol="0">
            <a:spAutoFit/>
          </a:bodyPr>
          <a:lstStyle/>
          <a:p>
            <a:r>
              <a:rPr lang="en-US" altLang="zh-CN" dirty="0"/>
              <a:t>DMG TSPEC</a:t>
            </a:r>
            <a:endParaRPr lang="zh-CN" altLang="en-US" dirty="0"/>
          </a:p>
        </p:txBody>
      </p:sp>
      <p:grpSp>
        <p:nvGrpSpPr>
          <p:cNvPr id="22" name="组合 21">
            <a:extLst>
              <a:ext uri="{FF2B5EF4-FFF2-40B4-BE49-F238E27FC236}">
                <a16:creationId xmlns:a16="http://schemas.microsoft.com/office/drawing/2014/main" id="{821CDB84-808D-47A2-83C7-D12278B57FBB}"/>
              </a:ext>
            </a:extLst>
          </p:cNvPr>
          <p:cNvGrpSpPr/>
          <p:nvPr/>
        </p:nvGrpSpPr>
        <p:grpSpPr>
          <a:xfrm>
            <a:off x="1317527" y="5739010"/>
            <a:ext cx="9961876" cy="661790"/>
            <a:chOff x="-1035148" y="5841305"/>
            <a:chExt cx="9961876" cy="661790"/>
          </a:xfrm>
        </p:grpSpPr>
        <p:pic>
          <p:nvPicPr>
            <p:cNvPr id="21" name="图片 20">
              <a:extLst>
                <a:ext uri="{FF2B5EF4-FFF2-40B4-BE49-F238E27FC236}">
                  <a16:creationId xmlns:a16="http://schemas.microsoft.com/office/drawing/2014/main" id="{E0F495DA-6363-46A3-96FF-057610D88624}"/>
                </a:ext>
              </a:extLst>
            </p:cNvPr>
            <p:cNvPicPr>
              <a:picLocks noChangeAspect="1"/>
            </p:cNvPicPr>
            <p:nvPr/>
          </p:nvPicPr>
          <p:blipFill rotWithShape="1">
            <a:blip r:embed="rId3"/>
            <a:srcRect t="44709"/>
            <a:stretch/>
          </p:blipFill>
          <p:spPr>
            <a:xfrm>
              <a:off x="4892480" y="5841305"/>
              <a:ext cx="4034248" cy="604632"/>
            </a:xfrm>
            <a:prstGeom prst="rect">
              <a:avLst/>
            </a:prstGeom>
          </p:spPr>
        </p:pic>
        <p:pic>
          <p:nvPicPr>
            <p:cNvPr id="20" name="图片 19">
              <a:extLst>
                <a:ext uri="{FF2B5EF4-FFF2-40B4-BE49-F238E27FC236}">
                  <a16:creationId xmlns:a16="http://schemas.microsoft.com/office/drawing/2014/main" id="{D16DEAB2-7F62-4E15-8FE2-AAB9710CE811}"/>
                </a:ext>
              </a:extLst>
            </p:cNvPr>
            <p:cNvPicPr>
              <a:picLocks noChangeAspect="1"/>
            </p:cNvPicPr>
            <p:nvPr/>
          </p:nvPicPr>
          <p:blipFill rotWithShape="1">
            <a:blip r:embed="rId3"/>
            <a:srcRect r="1450" b="64518"/>
            <a:stretch/>
          </p:blipFill>
          <p:spPr>
            <a:xfrm>
              <a:off x="-1035148" y="5850830"/>
              <a:ext cx="6683473" cy="652265"/>
            </a:xfrm>
            <a:prstGeom prst="rect">
              <a:avLst/>
            </a:prstGeom>
          </p:spPr>
        </p:pic>
      </p:grpSp>
      <p:sp>
        <p:nvSpPr>
          <p:cNvPr id="23" name="矩形 22">
            <a:extLst>
              <a:ext uri="{FF2B5EF4-FFF2-40B4-BE49-F238E27FC236}">
                <a16:creationId xmlns:a16="http://schemas.microsoft.com/office/drawing/2014/main" id="{6E277F27-9622-4A33-86CC-BC0AC537D381}"/>
              </a:ext>
            </a:extLst>
          </p:cNvPr>
          <p:cNvSpPr/>
          <p:nvPr/>
        </p:nvSpPr>
        <p:spPr>
          <a:xfrm>
            <a:off x="6516002" y="5739010"/>
            <a:ext cx="3200400" cy="65226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5640D686-9A90-4120-B40E-91CC9D4867A4}"/>
              </a:ext>
            </a:extLst>
          </p:cNvPr>
          <p:cNvSpPr txBox="1"/>
          <p:nvPr/>
        </p:nvSpPr>
        <p:spPr>
          <a:xfrm>
            <a:off x="7390701" y="5369678"/>
            <a:ext cx="2916987" cy="369332"/>
          </a:xfrm>
          <a:prstGeom prst="rect">
            <a:avLst/>
          </a:prstGeom>
          <a:noFill/>
        </p:spPr>
        <p:txBody>
          <a:bodyPr wrap="square" rtlCol="0">
            <a:spAutoFit/>
          </a:bodyPr>
          <a:lstStyle/>
          <a:p>
            <a:r>
              <a:rPr lang="en-US" altLang="zh-CN" dirty="0">
                <a:solidFill>
                  <a:srgbClr val="0070C0"/>
                </a:solidFill>
              </a:rPr>
              <a:t>Schedule (Allocation) info</a:t>
            </a:r>
            <a:endParaRPr lang="zh-CN" altLang="en-US" dirty="0">
              <a:solidFill>
                <a:srgbClr val="0070C0"/>
              </a:solidFill>
            </a:endParaRPr>
          </a:p>
        </p:txBody>
      </p:sp>
      <p:pic>
        <p:nvPicPr>
          <p:cNvPr id="12" name="图片 11">
            <a:extLst>
              <a:ext uri="{FF2B5EF4-FFF2-40B4-BE49-F238E27FC236}">
                <a16:creationId xmlns:a16="http://schemas.microsoft.com/office/drawing/2014/main" id="{B1B47DB9-67C8-4D33-8B70-0AAF5F5EAF36}"/>
              </a:ext>
            </a:extLst>
          </p:cNvPr>
          <p:cNvPicPr>
            <a:picLocks noChangeAspect="1"/>
          </p:cNvPicPr>
          <p:nvPr/>
        </p:nvPicPr>
        <p:blipFill>
          <a:blip r:embed="rId4"/>
          <a:stretch>
            <a:fillRect/>
          </a:stretch>
        </p:blipFill>
        <p:spPr>
          <a:xfrm>
            <a:off x="609600" y="4603997"/>
            <a:ext cx="5200917" cy="806203"/>
          </a:xfrm>
          <a:prstGeom prst="rect">
            <a:avLst/>
          </a:prstGeom>
        </p:spPr>
      </p:pic>
      <p:cxnSp>
        <p:nvCxnSpPr>
          <p:cNvPr id="13" name="直接连接符 12">
            <a:extLst>
              <a:ext uri="{FF2B5EF4-FFF2-40B4-BE49-F238E27FC236}">
                <a16:creationId xmlns:a16="http://schemas.microsoft.com/office/drawing/2014/main" id="{848DEC36-FDF1-424C-A64A-F588447E2A09}"/>
              </a:ext>
            </a:extLst>
          </p:cNvPr>
          <p:cNvCxnSpPr>
            <a:cxnSpLocks/>
          </p:cNvCxnSpPr>
          <p:nvPr/>
        </p:nvCxnSpPr>
        <p:spPr>
          <a:xfrm flipH="1">
            <a:off x="1143000" y="4270307"/>
            <a:ext cx="1866365" cy="274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24014847-10BE-40F3-A465-636DA237CB48}"/>
              </a:ext>
            </a:extLst>
          </p:cNvPr>
          <p:cNvCxnSpPr>
            <a:cxnSpLocks/>
          </p:cNvCxnSpPr>
          <p:nvPr/>
        </p:nvCxnSpPr>
        <p:spPr>
          <a:xfrm>
            <a:off x="3545984" y="4270307"/>
            <a:ext cx="2002851" cy="274545"/>
          </a:xfrm>
          <a:prstGeom prst="line">
            <a:avLst/>
          </a:prstGeom>
        </p:spPr>
        <p:style>
          <a:lnRef idx="1">
            <a:schemeClr val="accent1"/>
          </a:lnRef>
          <a:fillRef idx="0">
            <a:schemeClr val="accent1"/>
          </a:fillRef>
          <a:effectRef idx="0">
            <a:schemeClr val="accent1"/>
          </a:effectRef>
          <a:fontRef idx="minor">
            <a:schemeClr val="tx1"/>
          </a:fontRef>
        </p:style>
      </p:cxnSp>
      <p:sp>
        <p:nvSpPr>
          <p:cNvPr id="7" name="矩形 6">
            <a:extLst>
              <a:ext uri="{FF2B5EF4-FFF2-40B4-BE49-F238E27FC236}">
                <a16:creationId xmlns:a16="http://schemas.microsoft.com/office/drawing/2014/main" id="{2C76449C-D4A6-4920-A71F-DBC39F1335F3}"/>
              </a:ext>
            </a:extLst>
          </p:cNvPr>
          <p:cNvSpPr/>
          <p:nvPr/>
        </p:nvSpPr>
        <p:spPr bwMode="auto">
          <a:xfrm>
            <a:off x="1343285" y="4603997"/>
            <a:ext cx="566785" cy="798829"/>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 name="页脚占位符 7">
            <a:extLst>
              <a:ext uri="{FF2B5EF4-FFF2-40B4-BE49-F238E27FC236}">
                <a16:creationId xmlns:a16="http://schemas.microsoft.com/office/drawing/2014/main" id="{CE44175A-080B-4136-9EDE-01F2093CCA73}"/>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9" name="灯片编号占位符 8">
            <a:extLst>
              <a:ext uri="{FF2B5EF4-FFF2-40B4-BE49-F238E27FC236}">
                <a16:creationId xmlns:a16="http://schemas.microsoft.com/office/drawing/2014/main" id="{78FE2366-AACC-48DE-A573-51BD831482D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1970371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E1426C-0802-426E-A2AC-0D7B48C35C53}"/>
              </a:ext>
            </a:extLst>
          </p:cNvPr>
          <p:cNvSpPr>
            <a:spLocks noGrp="1"/>
          </p:cNvSpPr>
          <p:nvPr>
            <p:ph type="title"/>
          </p:nvPr>
        </p:nvSpPr>
        <p:spPr>
          <a:xfrm>
            <a:off x="914400" y="685800"/>
            <a:ext cx="5181600" cy="1066800"/>
          </a:xfrm>
        </p:spPr>
        <p:txBody>
          <a:bodyPr/>
          <a:lstStyle/>
          <a:p>
            <a:r>
              <a:rPr lang="en-US" altLang="zh-CN" dirty="0"/>
              <a:t>Basic TS Setup</a:t>
            </a:r>
            <a:endParaRPr lang="zh-CN" altLang="en-US" dirty="0"/>
          </a:p>
        </p:txBody>
      </p:sp>
      <p:pic>
        <p:nvPicPr>
          <p:cNvPr id="4" name="图片 3">
            <a:extLst>
              <a:ext uri="{FF2B5EF4-FFF2-40B4-BE49-F238E27FC236}">
                <a16:creationId xmlns:a16="http://schemas.microsoft.com/office/drawing/2014/main" id="{9B15A3A0-4D1B-491D-9D8C-7817E1078F80}"/>
              </a:ext>
            </a:extLst>
          </p:cNvPr>
          <p:cNvPicPr>
            <a:picLocks noChangeAspect="1"/>
          </p:cNvPicPr>
          <p:nvPr/>
        </p:nvPicPr>
        <p:blipFill>
          <a:blip r:embed="rId2"/>
          <a:stretch>
            <a:fillRect/>
          </a:stretch>
        </p:blipFill>
        <p:spPr>
          <a:xfrm>
            <a:off x="166688" y="2810669"/>
            <a:ext cx="5276850" cy="3324183"/>
          </a:xfrm>
          <a:prstGeom prst="rect">
            <a:avLst/>
          </a:prstGeom>
        </p:spPr>
      </p:pic>
      <p:sp>
        <p:nvSpPr>
          <p:cNvPr id="5" name="文本框 4">
            <a:extLst>
              <a:ext uri="{FF2B5EF4-FFF2-40B4-BE49-F238E27FC236}">
                <a16:creationId xmlns:a16="http://schemas.microsoft.com/office/drawing/2014/main" id="{3A2D5C4B-D217-4456-BB87-8AC19A821AD0}"/>
              </a:ext>
            </a:extLst>
          </p:cNvPr>
          <p:cNvSpPr txBox="1"/>
          <p:nvPr/>
        </p:nvSpPr>
        <p:spPr>
          <a:xfrm>
            <a:off x="166688" y="1863531"/>
            <a:ext cx="3271837" cy="646331"/>
          </a:xfrm>
          <a:prstGeom prst="rect">
            <a:avLst/>
          </a:prstGeom>
          <a:solidFill>
            <a:srgbClr val="FFFF00"/>
          </a:solidFill>
        </p:spPr>
        <p:txBody>
          <a:bodyPr wrap="square" rtlCol="0">
            <a:spAutoFit/>
          </a:bodyPr>
          <a:lstStyle/>
          <a:p>
            <a:r>
              <a:rPr lang="en-US" altLang="zh-CN" dirty="0"/>
              <a:t>STA initiated setup: </a:t>
            </a:r>
          </a:p>
          <a:p>
            <a:r>
              <a:rPr lang="en-US" altLang="zh-CN" b="1" dirty="0"/>
              <a:t>Basic</a:t>
            </a:r>
            <a:r>
              <a:rPr lang="en-US" altLang="zh-CN" dirty="0"/>
              <a:t> ADDTS request/response</a:t>
            </a:r>
            <a:endParaRPr lang="zh-CN" altLang="en-US" dirty="0"/>
          </a:p>
        </p:txBody>
      </p:sp>
      <p:sp>
        <p:nvSpPr>
          <p:cNvPr id="8" name="文本框 7">
            <a:extLst>
              <a:ext uri="{FF2B5EF4-FFF2-40B4-BE49-F238E27FC236}">
                <a16:creationId xmlns:a16="http://schemas.microsoft.com/office/drawing/2014/main" id="{8B99F5D4-596C-40BA-B719-63F33433ECD6}"/>
              </a:ext>
            </a:extLst>
          </p:cNvPr>
          <p:cNvSpPr txBox="1"/>
          <p:nvPr/>
        </p:nvSpPr>
        <p:spPr>
          <a:xfrm>
            <a:off x="3688556" y="2465240"/>
            <a:ext cx="1957387" cy="307777"/>
          </a:xfrm>
          <a:prstGeom prst="rect">
            <a:avLst/>
          </a:prstGeom>
          <a:noFill/>
        </p:spPr>
        <p:txBody>
          <a:bodyPr wrap="square" rtlCol="0">
            <a:spAutoFit/>
          </a:bodyPr>
          <a:lstStyle/>
          <a:p>
            <a:r>
              <a:rPr lang="en-US" altLang="zh-CN" sz="1400" dirty="0"/>
              <a:t>HC co-located with AP</a:t>
            </a:r>
            <a:endParaRPr lang="zh-CN" altLang="en-US" sz="1400" dirty="0"/>
          </a:p>
        </p:txBody>
      </p:sp>
      <p:sp>
        <p:nvSpPr>
          <p:cNvPr id="9" name="矩形 8">
            <a:extLst>
              <a:ext uri="{FF2B5EF4-FFF2-40B4-BE49-F238E27FC236}">
                <a16:creationId xmlns:a16="http://schemas.microsoft.com/office/drawing/2014/main" id="{F64E7BFB-1FC0-43DC-99E0-3E03ACF86D6D}"/>
              </a:ext>
            </a:extLst>
          </p:cNvPr>
          <p:cNvSpPr/>
          <p:nvPr/>
        </p:nvSpPr>
        <p:spPr>
          <a:xfrm>
            <a:off x="2251272" y="3696383"/>
            <a:ext cx="1107681" cy="3693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3789ADDE-FC3C-4828-A71B-A8275A880A9D}"/>
              </a:ext>
            </a:extLst>
          </p:cNvPr>
          <p:cNvSpPr/>
          <p:nvPr/>
        </p:nvSpPr>
        <p:spPr>
          <a:xfrm>
            <a:off x="2251272" y="4688398"/>
            <a:ext cx="1107681" cy="3693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a:extLst>
              <a:ext uri="{FF2B5EF4-FFF2-40B4-BE49-F238E27FC236}">
                <a16:creationId xmlns:a16="http://schemas.microsoft.com/office/drawing/2014/main" id="{CFC6E420-CE58-401A-9CDD-91F87E1EB320}"/>
              </a:ext>
            </a:extLst>
          </p:cNvPr>
          <p:cNvGrpSpPr/>
          <p:nvPr/>
        </p:nvGrpSpPr>
        <p:grpSpPr>
          <a:xfrm>
            <a:off x="6672263" y="109346"/>
            <a:ext cx="4872038" cy="2905801"/>
            <a:chOff x="3500437" y="814387"/>
            <a:chExt cx="5191125" cy="3201076"/>
          </a:xfrm>
        </p:grpSpPr>
        <p:pic>
          <p:nvPicPr>
            <p:cNvPr id="13" name="图片 12">
              <a:extLst>
                <a:ext uri="{FF2B5EF4-FFF2-40B4-BE49-F238E27FC236}">
                  <a16:creationId xmlns:a16="http://schemas.microsoft.com/office/drawing/2014/main" id="{162E6FBE-7186-4D7A-BA76-922E57D6D3E7}"/>
                </a:ext>
              </a:extLst>
            </p:cNvPr>
            <p:cNvPicPr>
              <a:picLocks noChangeAspect="1"/>
            </p:cNvPicPr>
            <p:nvPr/>
          </p:nvPicPr>
          <p:blipFill rotWithShape="1">
            <a:blip r:embed="rId3"/>
            <a:srcRect t="81105"/>
            <a:stretch/>
          </p:blipFill>
          <p:spPr>
            <a:xfrm>
              <a:off x="3500437" y="3005793"/>
              <a:ext cx="5191125" cy="1009670"/>
            </a:xfrm>
            <a:prstGeom prst="rect">
              <a:avLst/>
            </a:prstGeom>
          </p:spPr>
        </p:pic>
        <p:pic>
          <p:nvPicPr>
            <p:cNvPr id="12" name="图片 11">
              <a:extLst>
                <a:ext uri="{FF2B5EF4-FFF2-40B4-BE49-F238E27FC236}">
                  <a16:creationId xmlns:a16="http://schemas.microsoft.com/office/drawing/2014/main" id="{659FC33E-7406-48B8-9310-EBF41F74A27C}"/>
                </a:ext>
              </a:extLst>
            </p:cNvPr>
            <p:cNvPicPr>
              <a:picLocks noChangeAspect="1"/>
            </p:cNvPicPr>
            <p:nvPr/>
          </p:nvPicPr>
          <p:blipFill rotWithShape="1">
            <a:blip r:embed="rId3"/>
            <a:srcRect b="57085"/>
            <a:stretch/>
          </p:blipFill>
          <p:spPr>
            <a:xfrm>
              <a:off x="3500437" y="814387"/>
              <a:ext cx="5191125" cy="2293145"/>
            </a:xfrm>
            <a:prstGeom prst="rect">
              <a:avLst/>
            </a:prstGeom>
          </p:spPr>
        </p:pic>
      </p:grpSp>
      <p:pic>
        <p:nvPicPr>
          <p:cNvPr id="15" name="图片 14">
            <a:extLst>
              <a:ext uri="{FF2B5EF4-FFF2-40B4-BE49-F238E27FC236}">
                <a16:creationId xmlns:a16="http://schemas.microsoft.com/office/drawing/2014/main" id="{DDA6180E-60FE-47C9-B7D0-EED65AF56135}"/>
              </a:ext>
            </a:extLst>
          </p:cNvPr>
          <p:cNvPicPr>
            <a:picLocks noChangeAspect="1"/>
          </p:cNvPicPr>
          <p:nvPr/>
        </p:nvPicPr>
        <p:blipFill>
          <a:blip r:embed="rId4"/>
          <a:stretch>
            <a:fillRect/>
          </a:stretch>
        </p:blipFill>
        <p:spPr>
          <a:xfrm>
            <a:off x="6702123" y="3213918"/>
            <a:ext cx="4842178" cy="3515920"/>
          </a:xfrm>
          <a:prstGeom prst="rect">
            <a:avLst/>
          </a:prstGeom>
        </p:spPr>
      </p:pic>
      <p:sp>
        <p:nvSpPr>
          <p:cNvPr id="16" name="矩形 15">
            <a:extLst>
              <a:ext uri="{FF2B5EF4-FFF2-40B4-BE49-F238E27FC236}">
                <a16:creationId xmlns:a16="http://schemas.microsoft.com/office/drawing/2014/main" id="{872E2FD9-4A79-4117-9136-6558E926BFB7}"/>
              </a:ext>
            </a:extLst>
          </p:cNvPr>
          <p:cNvSpPr/>
          <p:nvPr/>
        </p:nvSpPr>
        <p:spPr>
          <a:xfrm>
            <a:off x="6672263" y="1133475"/>
            <a:ext cx="4872038" cy="2095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B60BD90E-28F0-4E64-B1F4-1578FD8A3A4C}"/>
              </a:ext>
            </a:extLst>
          </p:cNvPr>
          <p:cNvSpPr/>
          <p:nvPr/>
        </p:nvSpPr>
        <p:spPr>
          <a:xfrm>
            <a:off x="6672263" y="4351671"/>
            <a:ext cx="4872038" cy="6108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AE67D6BD-92A2-4D00-BD75-98FADDCB2193}"/>
              </a:ext>
            </a:extLst>
          </p:cNvPr>
          <p:cNvSpPr txBox="1"/>
          <p:nvPr/>
        </p:nvSpPr>
        <p:spPr>
          <a:xfrm>
            <a:off x="2251271" y="3213918"/>
            <a:ext cx="2039742" cy="369332"/>
          </a:xfrm>
          <a:prstGeom prst="rect">
            <a:avLst/>
          </a:prstGeom>
          <a:solidFill>
            <a:srgbClr val="FFFF00"/>
          </a:solidFill>
        </p:spPr>
        <p:txBody>
          <a:bodyPr wrap="square" rtlCol="0">
            <a:spAutoFit/>
          </a:bodyPr>
          <a:lstStyle/>
          <a:p>
            <a:r>
              <a:rPr lang="en-US" altLang="zh-CN" dirty="0"/>
              <a:t>Requested </a:t>
            </a:r>
            <a:r>
              <a:rPr lang="en-US" altLang="zh-CN" b="1" dirty="0">
                <a:solidFill>
                  <a:srgbClr val="FF0000"/>
                </a:solidFill>
              </a:rPr>
              <a:t>TSPEC</a:t>
            </a:r>
            <a:endParaRPr lang="zh-CN" altLang="en-US" b="1" dirty="0">
              <a:solidFill>
                <a:srgbClr val="FF0000"/>
              </a:solidFill>
            </a:endParaRPr>
          </a:p>
        </p:txBody>
      </p:sp>
      <p:sp>
        <p:nvSpPr>
          <p:cNvPr id="19" name="文本框 18">
            <a:extLst>
              <a:ext uri="{FF2B5EF4-FFF2-40B4-BE49-F238E27FC236}">
                <a16:creationId xmlns:a16="http://schemas.microsoft.com/office/drawing/2014/main" id="{24DA499B-0E47-47C0-ACAE-BC0A23825855}"/>
              </a:ext>
            </a:extLst>
          </p:cNvPr>
          <p:cNvSpPr txBox="1"/>
          <p:nvPr/>
        </p:nvSpPr>
        <p:spPr>
          <a:xfrm>
            <a:off x="2251271" y="5173870"/>
            <a:ext cx="2039742" cy="540000"/>
          </a:xfrm>
          <a:prstGeom prst="rect">
            <a:avLst/>
          </a:prstGeom>
          <a:solidFill>
            <a:srgbClr val="FFFF00"/>
          </a:solidFill>
        </p:spPr>
        <p:txBody>
          <a:bodyPr wrap="square" rtlCol="0">
            <a:spAutoFit/>
          </a:bodyPr>
          <a:lstStyle/>
          <a:p>
            <a:r>
              <a:rPr lang="en-US" altLang="zh-CN" dirty="0"/>
              <a:t>Admitted TSPEC (medium time &amp; schedule)</a:t>
            </a:r>
            <a:endParaRPr lang="zh-CN" altLang="en-US" dirty="0"/>
          </a:p>
        </p:txBody>
      </p:sp>
      <p:sp>
        <p:nvSpPr>
          <p:cNvPr id="20" name="矩形 19">
            <a:extLst>
              <a:ext uri="{FF2B5EF4-FFF2-40B4-BE49-F238E27FC236}">
                <a16:creationId xmlns:a16="http://schemas.microsoft.com/office/drawing/2014/main" id="{CAEE9A32-C458-4B63-9863-2D639CA56D2D}"/>
              </a:ext>
            </a:extLst>
          </p:cNvPr>
          <p:cNvSpPr/>
          <p:nvPr/>
        </p:nvSpPr>
        <p:spPr>
          <a:xfrm>
            <a:off x="6696468" y="2372823"/>
            <a:ext cx="4872038" cy="20955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a:extLst>
              <a:ext uri="{FF2B5EF4-FFF2-40B4-BE49-F238E27FC236}">
                <a16:creationId xmlns:a16="http://schemas.microsoft.com/office/drawing/2014/main" id="{F244DE6A-FDD9-45EC-8BE2-A4FE3568AAFE}"/>
              </a:ext>
            </a:extLst>
          </p:cNvPr>
          <p:cNvSpPr/>
          <p:nvPr/>
        </p:nvSpPr>
        <p:spPr>
          <a:xfrm>
            <a:off x="6672263" y="6072018"/>
            <a:ext cx="4872038" cy="20955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页脚占位符 2">
            <a:extLst>
              <a:ext uri="{FF2B5EF4-FFF2-40B4-BE49-F238E27FC236}">
                <a16:creationId xmlns:a16="http://schemas.microsoft.com/office/drawing/2014/main" id="{D3428A08-F7E3-4AD6-94A9-D6FD825FDF95}"/>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6" name="灯片编号占位符 5">
            <a:extLst>
              <a:ext uri="{FF2B5EF4-FFF2-40B4-BE49-F238E27FC236}">
                <a16:creationId xmlns:a16="http://schemas.microsoft.com/office/drawing/2014/main" id="{20754B61-289D-4BE7-9E2C-11E35105DA71}"/>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7</a:t>
            </a:fld>
            <a:endParaRPr lang="en-US" altLang="en-US"/>
          </a:p>
        </p:txBody>
      </p:sp>
    </p:spTree>
    <p:extLst>
      <p:ext uri="{BB962C8B-B14F-4D97-AF65-F5344CB8AC3E}">
        <p14:creationId xmlns:p14="http://schemas.microsoft.com/office/powerpoint/2010/main" val="1692893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82DD3B8E-5A0A-4A15-AD61-95D00B6E4DE7}"/>
              </a:ext>
            </a:extLst>
          </p:cNvPr>
          <p:cNvPicPr>
            <a:picLocks noChangeAspect="1"/>
          </p:cNvPicPr>
          <p:nvPr/>
        </p:nvPicPr>
        <p:blipFill>
          <a:blip r:embed="rId2"/>
          <a:stretch>
            <a:fillRect/>
          </a:stretch>
        </p:blipFill>
        <p:spPr>
          <a:xfrm>
            <a:off x="6152780" y="3130885"/>
            <a:ext cx="5046555" cy="3484355"/>
          </a:xfrm>
          <a:prstGeom prst="rect">
            <a:avLst/>
          </a:prstGeom>
        </p:spPr>
      </p:pic>
      <p:pic>
        <p:nvPicPr>
          <p:cNvPr id="3" name="图片 2">
            <a:extLst>
              <a:ext uri="{FF2B5EF4-FFF2-40B4-BE49-F238E27FC236}">
                <a16:creationId xmlns:a16="http://schemas.microsoft.com/office/drawing/2014/main" id="{30FEDC0E-7409-4D53-8E8F-714BCDD6F677}"/>
              </a:ext>
            </a:extLst>
          </p:cNvPr>
          <p:cNvPicPr>
            <a:picLocks noChangeAspect="1"/>
          </p:cNvPicPr>
          <p:nvPr/>
        </p:nvPicPr>
        <p:blipFill>
          <a:blip r:embed="rId3"/>
          <a:stretch>
            <a:fillRect/>
          </a:stretch>
        </p:blipFill>
        <p:spPr>
          <a:xfrm>
            <a:off x="6128938" y="171825"/>
            <a:ext cx="5094241" cy="3042093"/>
          </a:xfrm>
          <a:prstGeom prst="rect">
            <a:avLst/>
          </a:prstGeom>
        </p:spPr>
      </p:pic>
      <p:sp>
        <p:nvSpPr>
          <p:cNvPr id="2" name="标题 1">
            <a:extLst>
              <a:ext uri="{FF2B5EF4-FFF2-40B4-BE49-F238E27FC236}">
                <a16:creationId xmlns:a16="http://schemas.microsoft.com/office/drawing/2014/main" id="{6FE1426C-0802-426E-A2AC-0D7B48C35C53}"/>
              </a:ext>
            </a:extLst>
          </p:cNvPr>
          <p:cNvSpPr>
            <a:spLocks noGrp="1"/>
          </p:cNvSpPr>
          <p:nvPr>
            <p:ph type="title"/>
          </p:nvPr>
        </p:nvSpPr>
        <p:spPr>
          <a:xfrm>
            <a:off x="914400" y="685800"/>
            <a:ext cx="5148663" cy="1066800"/>
          </a:xfrm>
        </p:spPr>
        <p:txBody>
          <a:bodyPr/>
          <a:lstStyle/>
          <a:p>
            <a:r>
              <a:rPr lang="en-US" altLang="zh-CN" dirty="0"/>
              <a:t>DMG TS Setup</a:t>
            </a:r>
            <a:endParaRPr lang="zh-CN" altLang="en-US" dirty="0"/>
          </a:p>
        </p:txBody>
      </p:sp>
      <p:pic>
        <p:nvPicPr>
          <p:cNvPr id="4" name="图片 3">
            <a:extLst>
              <a:ext uri="{FF2B5EF4-FFF2-40B4-BE49-F238E27FC236}">
                <a16:creationId xmlns:a16="http://schemas.microsoft.com/office/drawing/2014/main" id="{9B15A3A0-4D1B-491D-9D8C-7817E1078F80}"/>
              </a:ext>
            </a:extLst>
          </p:cNvPr>
          <p:cNvPicPr>
            <a:picLocks noChangeAspect="1"/>
          </p:cNvPicPr>
          <p:nvPr/>
        </p:nvPicPr>
        <p:blipFill>
          <a:blip r:embed="rId4"/>
          <a:stretch>
            <a:fillRect/>
          </a:stretch>
        </p:blipFill>
        <p:spPr>
          <a:xfrm>
            <a:off x="166688" y="2810669"/>
            <a:ext cx="5276850" cy="3324183"/>
          </a:xfrm>
          <a:prstGeom prst="rect">
            <a:avLst/>
          </a:prstGeom>
        </p:spPr>
      </p:pic>
      <p:sp>
        <p:nvSpPr>
          <p:cNvPr id="5" name="文本框 4">
            <a:extLst>
              <a:ext uri="{FF2B5EF4-FFF2-40B4-BE49-F238E27FC236}">
                <a16:creationId xmlns:a16="http://schemas.microsoft.com/office/drawing/2014/main" id="{3A2D5C4B-D217-4456-BB87-8AC19A821AD0}"/>
              </a:ext>
            </a:extLst>
          </p:cNvPr>
          <p:cNvSpPr txBox="1"/>
          <p:nvPr/>
        </p:nvSpPr>
        <p:spPr>
          <a:xfrm>
            <a:off x="166688" y="1863531"/>
            <a:ext cx="3271837" cy="646331"/>
          </a:xfrm>
          <a:prstGeom prst="rect">
            <a:avLst/>
          </a:prstGeom>
          <a:solidFill>
            <a:srgbClr val="FFFF00"/>
          </a:solidFill>
        </p:spPr>
        <p:txBody>
          <a:bodyPr wrap="square" rtlCol="0">
            <a:spAutoFit/>
          </a:bodyPr>
          <a:lstStyle/>
          <a:p>
            <a:r>
              <a:rPr lang="en-US" altLang="zh-CN" dirty="0"/>
              <a:t>STA initiated setup: </a:t>
            </a:r>
          </a:p>
          <a:p>
            <a:r>
              <a:rPr lang="en-US" altLang="zh-CN" b="1" dirty="0"/>
              <a:t>DMG</a:t>
            </a:r>
            <a:r>
              <a:rPr lang="en-US" altLang="zh-CN" dirty="0"/>
              <a:t> ADDTS request/response</a:t>
            </a:r>
            <a:endParaRPr lang="zh-CN" altLang="en-US" dirty="0"/>
          </a:p>
        </p:txBody>
      </p:sp>
      <p:sp>
        <p:nvSpPr>
          <p:cNvPr id="8" name="文本框 7">
            <a:extLst>
              <a:ext uri="{FF2B5EF4-FFF2-40B4-BE49-F238E27FC236}">
                <a16:creationId xmlns:a16="http://schemas.microsoft.com/office/drawing/2014/main" id="{8B99F5D4-596C-40BA-B719-63F33433ECD6}"/>
              </a:ext>
            </a:extLst>
          </p:cNvPr>
          <p:cNvSpPr txBox="1"/>
          <p:nvPr/>
        </p:nvSpPr>
        <p:spPr>
          <a:xfrm>
            <a:off x="3688556" y="2465240"/>
            <a:ext cx="1957387" cy="307777"/>
          </a:xfrm>
          <a:prstGeom prst="rect">
            <a:avLst/>
          </a:prstGeom>
          <a:noFill/>
        </p:spPr>
        <p:txBody>
          <a:bodyPr wrap="square" rtlCol="0">
            <a:spAutoFit/>
          </a:bodyPr>
          <a:lstStyle/>
          <a:p>
            <a:r>
              <a:rPr lang="en-US" altLang="zh-CN" sz="1400" dirty="0"/>
              <a:t>HC co-located with AP</a:t>
            </a:r>
            <a:endParaRPr lang="zh-CN" altLang="en-US" sz="1400" dirty="0"/>
          </a:p>
        </p:txBody>
      </p:sp>
      <p:sp>
        <p:nvSpPr>
          <p:cNvPr id="9" name="矩形 8">
            <a:extLst>
              <a:ext uri="{FF2B5EF4-FFF2-40B4-BE49-F238E27FC236}">
                <a16:creationId xmlns:a16="http://schemas.microsoft.com/office/drawing/2014/main" id="{F64E7BFB-1FC0-43DC-99E0-3E03ACF86D6D}"/>
              </a:ext>
            </a:extLst>
          </p:cNvPr>
          <p:cNvSpPr/>
          <p:nvPr/>
        </p:nvSpPr>
        <p:spPr>
          <a:xfrm>
            <a:off x="2251272" y="3696383"/>
            <a:ext cx="1107681" cy="3693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3789ADDE-FC3C-4828-A71B-A8275A880A9D}"/>
              </a:ext>
            </a:extLst>
          </p:cNvPr>
          <p:cNvSpPr/>
          <p:nvPr/>
        </p:nvSpPr>
        <p:spPr>
          <a:xfrm>
            <a:off x="2251272" y="4688398"/>
            <a:ext cx="1107681" cy="3693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872E2FD9-4A79-4117-9136-6558E926BFB7}"/>
              </a:ext>
            </a:extLst>
          </p:cNvPr>
          <p:cNvSpPr/>
          <p:nvPr/>
        </p:nvSpPr>
        <p:spPr>
          <a:xfrm>
            <a:off x="6152779" y="1383570"/>
            <a:ext cx="5035438" cy="2603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B60BD90E-28F0-4E64-B1F4-1578FD8A3A4C}"/>
              </a:ext>
            </a:extLst>
          </p:cNvPr>
          <p:cNvSpPr/>
          <p:nvPr/>
        </p:nvSpPr>
        <p:spPr>
          <a:xfrm>
            <a:off x="6152779" y="4348687"/>
            <a:ext cx="5046555" cy="7090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AE67D6BD-92A2-4D00-BD75-98FADDCB2193}"/>
              </a:ext>
            </a:extLst>
          </p:cNvPr>
          <p:cNvSpPr txBox="1"/>
          <p:nvPr/>
        </p:nvSpPr>
        <p:spPr>
          <a:xfrm>
            <a:off x="2251271" y="3213918"/>
            <a:ext cx="2368354" cy="369332"/>
          </a:xfrm>
          <a:prstGeom prst="rect">
            <a:avLst/>
          </a:prstGeom>
          <a:solidFill>
            <a:srgbClr val="FFFF00"/>
          </a:solidFill>
        </p:spPr>
        <p:txBody>
          <a:bodyPr wrap="square" rtlCol="0">
            <a:spAutoFit/>
          </a:bodyPr>
          <a:lstStyle/>
          <a:p>
            <a:r>
              <a:rPr lang="en-US" altLang="zh-CN" dirty="0"/>
              <a:t>Requested </a:t>
            </a:r>
            <a:r>
              <a:rPr lang="en-US" altLang="zh-CN" b="1" dirty="0">
                <a:solidFill>
                  <a:srgbClr val="FF0000"/>
                </a:solidFill>
              </a:rPr>
              <a:t>Allocation</a:t>
            </a:r>
            <a:endParaRPr lang="zh-CN" altLang="en-US" b="1" dirty="0">
              <a:solidFill>
                <a:srgbClr val="FF0000"/>
              </a:solidFill>
            </a:endParaRPr>
          </a:p>
        </p:txBody>
      </p:sp>
      <p:sp>
        <p:nvSpPr>
          <p:cNvPr id="19" name="文本框 18">
            <a:extLst>
              <a:ext uri="{FF2B5EF4-FFF2-40B4-BE49-F238E27FC236}">
                <a16:creationId xmlns:a16="http://schemas.microsoft.com/office/drawing/2014/main" id="{24DA499B-0E47-47C0-ACAE-BC0A23825855}"/>
              </a:ext>
            </a:extLst>
          </p:cNvPr>
          <p:cNvSpPr txBox="1"/>
          <p:nvPr/>
        </p:nvSpPr>
        <p:spPr>
          <a:xfrm>
            <a:off x="2251271" y="5173870"/>
            <a:ext cx="2292154" cy="369332"/>
          </a:xfrm>
          <a:prstGeom prst="rect">
            <a:avLst/>
          </a:prstGeom>
          <a:solidFill>
            <a:srgbClr val="FFFF00"/>
          </a:solidFill>
        </p:spPr>
        <p:txBody>
          <a:bodyPr wrap="square" rtlCol="0">
            <a:spAutoFit/>
          </a:bodyPr>
          <a:lstStyle/>
          <a:p>
            <a:r>
              <a:rPr lang="en-US" altLang="zh-CN" dirty="0"/>
              <a:t>Admitted Allocation</a:t>
            </a:r>
            <a:endParaRPr lang="zh-CN" altLang="en-US" dirty="0"/>
          </a:p>
        </p:txBody>
      </p:sp>
      <p:sp>
        <p:nvSpPr>
          <p:cNvPr id="7" name="文本框 6">
            <a:extLst>
              <a:ext uri="{FF2B5EF4-FFF2-40B4-BE49-F238E27FC236}">
                <a16:creationId xmlns:a16="http://schemas.microsoft.com/office/drawing/2014/main" id="{302FC331-FCBE-4996-B1A0-596BDA5562D0}"/>
              </a:ext>
            </a:extLst>
          </p:cNvPr>
          <p:cNvSpPr txBox="1"/>
          <p:nvPr/>
        </p:nvSpPr>
        <p:spPr>
          <a:xfrm>
            <a:off x="1632146" y="3739200"/>
            <a:ext cx="619126" cy="307777"/>
          </a:xfrm>
          <a:prstGeom prst="rect">
            <a:avLst/>
          </a:prstGeom>
          <a:solidFill>
            <a:srgbClr val="FFFF00"/>
          </a:solidFill>
        </p:spPr>
        <p:txBody>
          <a:bodyPr wrap="square" rtlCol="0">
            <a:spAutoFit/>
          </a:bodyPr>
          <a:lstStyle/>
          <a:p>
            <a:r>
              <a:rPr lang="en-US" altLang="zh-CN" sz="1400" dirty="0"/>
              <a:t>DMG</a:t>
            </a:r>
            <a:endParaRPr lang="zh-CN" altLang="en-US" sz="1400" dirty="0"/>
          </a:p>
        </p:txBody>
      </p:sp>
      <p:sp>
        <p:nvSpPr>
          <p:cNvPr id="20" name="文本框 19">
            <a:extLst>
              <a:ext uri="{FF2B5EF4-FFF2-40B4-BE49-F238E27FC236}">
                <a16:creationId xmlns:a16="http://schemas.microsoft.com/office/drawing/2014/main" id="{21D45FC2-EA48-4B37-9EF3-43CFF4D3462E}"/>
              </a:ext>
            </a:extLst>
          </p:cNvPr>
          <p:cNvSpPr txBox="1"/>
          <p:nvPr/>
        </p:nvSpPr>
        <p:spPr>
          <a:xfrm>
            <a:off x="1632146" y="4715689"/>
            <a:ext cx="619126" cy="307777"/>
          </a:xfrm>
          <a:prstGeom prst="rect">
            <a:avLst/>
          </a:prstGeom>
          <a:solidFill>
            <a:srgbClr val="FFFF00"/>
          </a:solidFill>
        </p:spPr>
        <p:txBody>
          <a:bodyPr wrap="square" rtlCol="0">
            <a:spAutoFit/>
          </a:bodyPr>
          <a:lstStyle/>
          <a:p>
            <a:r>
              <a:rPr lang="en-US" altLang="zh-CN" sz="1400" dirty="0"/>
              <a:t>DMG</a:t>
            </a:r>
            <a:endParaRPr lang="zh-CN" altLang="en-US" sz="1400" dirty="0"/>
          </a:p>
        </p:txBody>
      </p:sp>
      <p:sp>
        <p:nvSpPr>
          <p:cNvPr id="21" name="矩形 20">
            <a:extLst>
              <a:ext uri="{FF2B5EF4-FFF2-40B4-BE49-F238E27FC236}">
                <a16:creationId xmlns:a16="http://schemas.microsoft.com/office/drawing/2014/main" id="{E500660E-DA45-43A9-B68C-A031B55BC4B0}"/>
              </a:ext>
            </a:extLst>
          </p:cNvPr>
          <p:cNvSpPr/>
          <p:nvPr/>
        </p:nvSpPr>
        <p:spPr>
          <a:xfrm>
            <a:off x="6152778" y="5673436"/>
            <a:ext cx="5046555" cy="23788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872AD783-BFAB-4A88-BFA9-71E30873FE5C}"/>
              </a:ext>
            </a:extLst>
          </p:cNvPr>
          <p:cNvSpPr/>
          <p:nvPr/>
        </p:nvSpPr>
        <p:spPr>
          <a:xfrm>
            <a:off x="6141662" y="2268468"/>
            <a:ext cx="5046555" cy="23788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页脚占位符 10">
            <a:extLst>
              <a:ext uri="{FF2B5EF4-FFF2-40B4-BE49-F238E27FC236}">
                <a16:creationId xmlns:a16="http://schemas.microsoft.com/office/drawing/2014/main" id="{3D671F71-0CFF-4434-8301-F6F2F027FD64}"/>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12" name="灯片编号占位符 11">
            <a:extLst>
              <a:ext uri="{FF2B5EF4-FFF2-40B4-BE49-F238E27FC236}">
                <a16:creationId xmlns:a16="http://schemas.microsoft.com/office/drawing/2014/main" id="{3A069AFC-C3EC-403C-AF86-081D79043400}"/>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8</a:t>
            </a:fld>
            <a:endParaRPr lang="en-US" altLang="en-US"/>
          </a:p>
        </p:txBody>
      </p:sp>
    </p:spTree>
    <p:extLst>
      <p:ext uri="{BB962C8B-B14F-4D97-AF65-F5344CB8AC3E}">
        <p14:creationId xmlns:p14="http://schemas.microsoft.com/office/powerpoint/2010/main" val="411155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2541D9-CFF8-49EE-A195-483E9388141F}"/>
              </a:ext>
            </a:extLst>
          </p:cNvPr>
          <p:cNvSpPr>
            <a:spLocks noGrp="1"/>
          </p:cNvSpPr>
          <p:nvPr>
            <p:ph type="title"/>
          </p:nvPr>
        </p:nvSpPr>
        <p:spPr/>
        <p:txBody>
          <a:bodyPr/>
          <a:lstStyle/>
          <a:p>
            <a:r>
              <a:rPr lang="en-US" altLang="zh-CN" dirty="0"/>
              <a:t>Multi-link TS Setup (1)</a:t>
            </a:r>
            <a:endParaRPr lang="zh-CN" altLang="en-US" dirty="0"/>
          </a:p>
        </p:txBody>
      </p:sp>
      <p:sp>
        <p:nvSpPr>
          <p:cNvPr id="3" name="内容占位符 2">
            <a:extLst>
              <a:ext uri="{FF2B5EF4-FFF2-40B4-BE49-F238E27FC236}">
                <a16:creationId xmlns:a16="http://schemas.microsoft.com/office/drawing/2014/main" id="{E066DF9C-77AA-44FA-9B5F-20ED5488F670}"/>
              </a:ext>
            </a:extLst>
          </p:cNvPr>
          <p:cNvSpPr>
            <a:spLocks noGrp="1"/>
          </p:cNvSpPr>
          <p:nvPr>
            <p:ph idx="1"/>
          </p:nvPr>
        </p:nvSpPr>
        <p:spPr/>
        <p:txBody>
          <a:bodyPr>
            <a:normAutofit lnSpcReduction="10000"/>
          </a:bodyPr>
          <a:lstStyle/>
          <a:p>
            <a:r>
              <a:rPr lang="en-US" altLang="zh-CN" sz="2000" dirty="0"/>
              <a:t>Non-AP MLD is built with full protocol stack, thus can have more information about the higher layer</a:t>
            </a:r>
          </a:p>
          <a:p>
            <a:r>
              <a:rPr lang="en-US" altLang="zh-CN" sz="2000" dirty="0"/>
              <a:t>Non-AP MLD should coordinate with AP MLD for more efficient use of the resources, with regards to the traffic characteristics and QoS requirements</a:t>
            </a:r>
          </a:p>
          <a:p>
            <a:r>
              <a:rPr lang="en-US" altLang="zh-CN" sz="2000" dirty="0"/>
              <a:t>Similar to other layer management functions, it is preferred to have </a:t>
            </a:r>
            <a:r>
              <a:rPr lang="en-US" altLang="zh-CN" sz="2000" dirty="0">
                <a:highlight>
                  <a:srgbClr val="FFFF00"/>
                </a:highlight>
              </a:rPr>
              <a:t>a single TS setup between MLDs</a:t>
            </a:r>
            <a:r>
              <a:rPr lang="en-US" altLang="zh-CN" sz="2000" dirty="0"/>
              <a:t> among multiple links.</a:t>
            </a:r>
          </a:p>
          <a:p>
            <a:pPr lvl="1"/>
            <a:r>
              <a:rPr lang="en-US" altLang="zh-CN" sz="1600" dirty="0"/>
              <a:t>ADDTS information exchange can be re-used on one selected link (maybe same as other management frame handshake)</a:t>
            </a:r>
          </a:p>
          <a:p>
            <a:pPr lvl="1"/>
            <a:r>
              <a:rPr lang="en-US" altLang="zh-CN" sz="1600" dirty="0"/>
              <a:t>Schedule/Allocation are established on the one or more links</a:t>
            </a:r>
          </a:p>
          <a:p>
            <a:pPr lvl="1"/>
            <a:r>
              <a:rPr lang="en-US" altLang="zh-CN" sz="1600" dirty="0"/>
              <a:t>Admission control policy should be implemented at MLD level</a:t>
            </a:r>
          </a:p>
          <a:p>
            <a:r>
              <a:rPr lang="en-US" altLang="zh-CN" sz="2000" dirty="0"/>
              <a:t>A flexible and scalable TSPEC variant for multilink shall be defined</a:t>
            </a:r>
          </a:p>
          <a:p>
            <a:pPr lvl="1"/>
            <a:r>
              <a:rPr lang="en-US" altLang="zh-CN" sz="1800" dirty="0"/>
              <a:t>Separate the common specification for traffic characteristics, associated with MAC-SAP and per-link schedule/allocation based on individual link capabilities.</a:t>
            </a:r>
          </a:p>
          <a:p>
            <a:pPr lvl="1"/>
            <a:r>
              <a:rPr lang="en-US" altLang="zh-CN" sz="1800" dirty="0"/>
              <a:t>Similar idea is also considered in [1]</a:t>
            </a:r>
          </a:p>
        </p:txBody>
      </p:sp>
      <p:sp>
        <p:nvSpPr>
          <p:cNvPr id="4" name="页脚占位符 3">
            <a:extLst>
              <a:ext uri="{FF2B5EF4-FFF2-40B4-BE49-F238E27FC236}">
                <a16:creationId xmlns:a16="http://schemas.microsoft.com/office/drawing/2014/main" id="{74A911D0-E21A-4DAB-92B8-F873FED02692}"/>
              </a:ext>
            </a:extLst>
          </p:cNvPr>
          <p:cNvSpPr>
            <a:spLocks noGrp="1"/>
          </p:cNvSpPr>
          <p:nvPr>
            <p:ph type="ftr" sz="quarter" idx="11"/>
          </p:nvPr>
        </p:nvSpPr>
        <p:spPr/>
        <p:txBody>
          <a:bodyPr/>
          <a:lstStyle/>
          <a:p>
            <a:pPr>
              <a:defRPr/>
            </a:pPr>
            <a:r>
              <a:rPr lang="en-US" altLang="ko-KR"/>
              <a:t>Harry Wang et al (Tencent)</a:t>
            </a:r>
            <a:endParaRPr lang="en-US" altLang="ko-KR" dirty="0"/>
          </a:p>
        </p:txBody>
      </p:sp>
      <p:sp>
        <p:nvSpPr>
          <p:cNvPr id="5" name="灯片编号占位符 4">
            <a:extLst>
              <a:ext uri="{FF2B5EF4-FFF2-40B4-BE49-F238E27FC236}">
                <a16:creationId xmlns:a16="http://schemas.microsoft.com/office/drawing/2014/main" id="{B88734E0-8105-4FCD-A5D8-F2174C9CAC74}"/>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spTree>
    <p:extLst>
      <p:ext uri="{BB962C8B-B14F-4D97-AF65-F5344CB8AC3E}">
        <p14:creationId xmlns:p14="http://schemas.microsoft.com/office/powerpoint/2010/main" val="41497072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78529</TotalTime>
  <Words>2463</Words>
  <Application>Microsoft Office PowerPoint</Application>
  <PresentationFormat>宽屏</PresentationFormat>
  <Paragraphs>325</Paragraphs>
  <Slides>20</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20</vt:i4>
      </vt:variant>
    </vt:vector>
  </HeadingPairs>
  <TitlesOfParts>
    <vt:vector size="25" baseType="lpstr">
      <vt:lpstr>MS PGothic</vt:lpstr>
      <vt:lpstr>宋体</vt:lpstr>
      <vt:lpstr>Arial</vt:lpstr>
      <vt:lpstr>Times New Roman</vt:lpstr>
      <vt:lpstr>802-11-Submission</vt:lpstr>
      <vt:lpstr>Multilink Traffic Stream (TS) Operation</vt:lpstr>
      <vt:lpstr>Single Link TS Operation Overview</vt:lpstr>
      <vt:lpstr>.11 Amendments on TS Operation</vt:lpstr>
      <vt:lpstr>QoS Architecture</vt:lpstr>
      <vt:lpstr>MLD QoS Architecture</vt:lpstr>
      <vt:lpstr>TSPEC is Neither Scalable Nor Flexible</vt:lpstr>
      <vt:lpstr>Basic TS Setup</vt:lpstr>
      <vt:lpstr>DMG TS Setup</vt:lpstr>
      <vt:lpstr>Multi-link TS Setup (1)</vt:lpstr>
      <vt:lpstr>Multi-link TS Setup (2)</vt:lpstr>
      <vt:lpstr>Considerations on Other ADDTS Action Fields</vt:lpstr>
      <vt:lpstr>11be Passed Motions</vt:lpstr>
      <vt:lpstr>Summary</vt:lpstr>
      <vt:lpstr>Q&amp;A on July 15th Confcall</vt:lpstr>
      <vt:lpstr>TS vs. SCS</vt:lpstr>
      <vt:lpstr>SP#1</vt:lpstr>
      <vt:lpstr>SP#2</vt:lpstr>
      <vt:lpstr>SP#3</vt:lpstr>
      <vt:lpstr>SP#4</vt:lpstr>
      <vt:lpstr>Reference</vt:lpstr>
    </vt:vector>
  </TitlesOfParts>
  <Company>Tencent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11-19-1538-00-00be</dc:title>
  <dc:subject/>
  <dc:creator>xinzuo@tencent.com</dc:creator>
  <cp:lastModifiedBy>harryhwang(王昊)</cp:lastModifiedBy>
  <cp:revision>2811</cp:revision>
  <cp:lastPrinted>2014-11-04T15:04:57Z</cp:lastPrinted>
  <dcterms:created xsi:type="dcterms:W3CDTF">2007-04-17T18:10:23Z</dcterms:created>
  <dcterms:modified xsi:type="dcterms:W3CDTF">2020-08-05T15:38:30Z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