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bookmarkIdSeed="2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9" r:id="rId2"/>
    <p:sldId id="282" r:id="rId3"/>
    <p:sldId id="261" r:id="rId4"/>
    <p:sldId id="263" r:id="rId5"/>
    <p:sldId id="375" r:id="rId6"/>
    <p:sldId id="277" r:id="rId7"/>
    <p:sldId id="264" r:id="rId8"/>
    <p:sldId id="276" r:id="rId9"/>
    <p:sldId id="265" r:id="rId10"/>
    <p:sldId id="280" r:id="rId11"/>
    <p:sldId id="268" r:id="rId12"/>
    <p:sldId id="259" r:id="rId13"/>
    <p:sldId id="366" r:id="rId14"/>
    <p:sldId id="281" r:id="rId15"/>
    <p:sldId id="373" r:id="rId16"/>
    <p:sldId id="374" r:id="rId17"/>
    <p:sldId id="368" r:id="rId18"/>
    <p:sldId id="271" r:id="rId19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es Wang" initials="JW" lastIdx="2" clrIdx="0">
    <p:extLst>
      <p:ext uri="{19B8F6BF-5375-455C-9EA6-DF929625EA0E}">
        <p15:presenceInfo xmlns:p15="http://schemas.microsoft.com/office/powerpoint/2012/main" userId="S-1-5-21-3285339950-981350797-2163593329-1941" providerId="AD"/>
      </p:ext>
    </p:extLst>
  </p:cmAuthor>
  <p:cmAuthor id="2" name="Huang　Lei" initials="H" lastIdx="2" clrIdx="1">
    <p:extLst>
      <p:ext uri="{19B8F6BF-5375-455C-9EA6-DF929625EA0E}">
        <p15:presenceInfo xmlns:p15="http://schemas.microsoft.com/office/powerpoint/2012/main" userId="S-1-5-21-3734395507-3439540992-2097805461-213897" providerId="AD"/>
      </p:ext>
    </p:extLst>
  </p:cmAuthor>
  <p:cmAuthor id="3" name="Xin Zuo(左鑫)" initials="xz" lastIdx="4" clrIdx="2">
    <p:extLst>
      <p:ext uri="{19B8F6BF-5375-455C-9EA6-DF929625EA0E}">
        <p15:presenceInfo xmlns:p15="http://schemas.microsoft.com/office/powerpoint/2012/main" userId="Xin Zuo(左鑫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8BE1FF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9" autoAdjust="0"/>
    <p:restoredTop sz="94660"/>
  </p:normalViewPr>
  <p:slideViewPr>
    <p:cSldViewPr>
      <p:cViewPr varScale="1">
        <p:scale>
          <a:sx n="119" d="100"/>
          <a:sy n="119" d="100"/>
        </p:scale>
        <p:origin x="96" y="348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2640" y="-28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Xin Zuo (Tencent)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</a:t>
            </a:r>
            <a:r>
              <a:rPr lang="en-US" altLang="zh-CN" dirty="0"/>
              <a:t>9</a:t>
            </a:r>
            <a:r>
              <a:rPr lang="en-US" dirty="0"/>
              <a:t>/</a:t>
            </a:r>
            <a:r>
              <a:rPr lang="en-US" altLang="zh-CN" dirty="0"/>
              <a:t>1538</a:t>
            </a:r>
            <a:r>
              <a:rPr lang="en-US" dirty="0"/>
              <a:t>r</a:t>
            </a:r>
            <a:r>
              <a:rPr lang="en-US" altLang="zh-CN" dirty="0"/>
              <a:t>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12278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/>
              <a:t>September 2019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Xin Zuo (Tencent)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Xin Zuo (Tencent)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721601" y="6475413"/>
            <a:ext cx="3670300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Harry Wang et al (Tencent)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721601" y="6475413"/>
            <a:ext cx="3670300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/>
              <a:t>Harry Wang et al (Tencent)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721601" y="6475413"/>
            <a:ext cx="3670300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Harry Wang et al (Tencent)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721601" y="6475413"/>
            <a:ext cx="3670300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/>
              <a:t>Harry Wang et al (Tencent)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721601" y="6475413"/>
            <a:ext cx="3670300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/>
              <a:t>Harry Wang et al (Tencent)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721601" y="6475413"/>
            <a:ext cx="3670300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/>
              <a:t>Harry Wang et al (Tencent)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721601" y="6475413"/>
            <a:ext cx="367030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Harry Wang et al (Tencent)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721601" y="6475413"/>
            <a:ext cx="3670300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/>
              <a:t>Harry Wang et al (Tencent)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721601" y="6475413"/>
            <a:ext cx="3670300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/>
              <a:t>Harry Wang et al (Tencent)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721601" y="6475413"/>
            <a:ext cx="3670300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/>
              <a:t>Harry Wang et al (Tencent)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Harry Wang et al (Tencent)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10700519" y="332601"/>
            <a:ext cx="57708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8052294" y="332601"/>
            <a:ext cx="322530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doc: IEEE 802.11-20/0908r0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881167" y="304801"/>
            <a:ext cx="440203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en-US" sz="1800" b="1" dirty="0"/>
              <a:t>June 2020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3" r:id="rId8"/>
    <p:sldLayoutId id="2147486144" r:id="rId9"/>
    <p:sldLayoutId id="2147486145" r:id="rId10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09600"/>
            <a:ext cx="7772400" cy="1066800"/>
          </a:xfrm>
        </p:spPr>
        <p:txBody>
          <a:bodyPr/>
          <a:lstStyle/>
          <a:p>
            <a:r>
              <a:rPr lang="en-US" altLang="ko-KR" dirty="0"/>
              <a:t>Multilink Traffic Stream (TS) Operation</a:t>
            </a:r>
            <a:endParaRPr lang="en-US" altLang="en-US" dirty="0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2020-06-29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2209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Authors:</a:t>
            </a:r>
            <a:endParaRPr lang="en-US" altLang="en-US" sz="2000" b="0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F73E56E1-FEA8-4244-A2E5-26A9A6F59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1</a:t>
            </a:fld>
            <a:endParaRPr lang="en-US" altLang="en-US"/>
          </a:p>
        </p:txBody>
      </p:sp>
      <p:sp>
        <p:nvSpPr>
          <p:cNvPr id="10" name="Footer Placeholder 1">
            <a:extLst>
              <a:ext uri="{FF2B5EF4-FFF2-40B4-BE49-F238E27FC236}">
                <a16:creationId xmlns:a16="http://schemas.microsoft.com/office/drawing/2014/main" id="{F7BC101D-7AED-493C-ADA8-928B8C24B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721601" y="6475413"/>
            <a:ext cx="3670300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Harry Wang et al (Tencent)</a:t>
            </a:r>
            <a:endParaRPr lang="en-US" altLang="ko-KR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4D11BE3E-BF39-44EF-A7FC-3DECF13A74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9023" y="2611973"/>
            <a:ext cx="8333954" cy="188382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10FBB34-5790-44AC-8444-86A5AC4FA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Multi-link TS Setup (2)</a:t>
            </a:r>
            <a:endParaRPr lang="zh-CN" altLang="en-US" dirty="0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75A82285-2AF3-40D1-B2E9-5D5FDC7E3219}"/>
              </a:ext>
            </a:extLst>
          </p:cNvPr>
          <p:cNvSpPr/>
          <p:nvPr/>
        </p:nvSpPr>
        <p:spPr>
          <a:xfrm>
            <a:off x="3313651" y="2080470"/>
            <a:ext cx="1090569" cy="3523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STA1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154E59A2-9577-433D-B46D-92EE42DB1737}"/>
              </a:ext>
            </a:extLst>
          </p:cNvPr>
          <p:cNvSpPr/>
          <p:nvPr/>
        </p:nvSpPr>
        <p:spPr>
          <a:xfrm>
            <a:off x="4732789" y="2080470"/>
            <a:ext cx="1090569" cy="3523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STA2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AAE79599-64D1-4505-A058-F632F9FEA9DC}"/>
              </a:ext>
            </a:extLst>
          </p:cNvPr>
          <p:cNvSpPr/>
          <p:nvPr/>
        </p:nvSpPr>
        <p:spPr>
          <a:xfrm>
            <a:off x="1894513" y="2080470"/>
            <a:ext cx="1090569" cy="3523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SME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0551202C-F452-4587-BCA4-DAA6A15609B6}"/>
              </a:ext>
            </a:extLst>
          </p:cNvPr>
          <p:cNvSpPr/>
          <p:nvPr/>
        </p:nvSpPr>
        <p:spPr>
          <a:xfrm>
            <a:off x="1493240" y="1825625"/>
            <a:ext cx="4420999" cy="733017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B95B1015-0CEB-42DA-93F8-D511394EA48A}"/>
              </a:ext>
            </a:extLst>
          </p:cNvPr>
          <p:cNvSpPr txBox="1"/>
          <p:nvPr/>
        </p:nvSpPr>
        <p:spPr>
          <a:xfrm>
            <a:off x="1493240" y="1442906"/>
            <a:ext cx="16022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Non-AP MLD</a:t>
            </a:r>
            <a:endParaRPr lang="zh-CN" altLang="en-US" dirty="0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897EAB57-D2EC-49A7-8527-DC28539A991C}"/>
              </a:ext>
            </a:extLst>
          </p:cNvPr>
          <p:cNvSpPr/>
          <p:nvPr/>
        </p:nvSpPr>
        <p:spPr>
          <a:xfrm>
            <a:off x="9401262" y="2080470"/>
            <a:ext cx="1090569" cy="3523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SME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D4BEC6F4-5DCC-4323-8323-630E1D972EEA}"/>
              </a:ext>
            </a:extLst>
          </p:cNvPr>
          <p:cNvSpPr/>
          <p:nvPr/>
        </p:nvSpPr>
        <p:spPr>
          <a:xfrm>
            <a:off x="6315512" y="1812238"/>
            <a:ext cx="4420999" cy="733017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29D460F9-537F-4C27-89EC-7A5D54FC4DA0}"/>
              </a:ext>
            </a:extLst>
          </p:cNvPr>
          <p:cNvSpPr txBox="1"/>
          <p:nvPr/>
        </p:nvSpPr>
        <p:spPr>
          <a:xfrm>
            <a:off x="6315512" y="1429519"/>
            <a:ext cx="16022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AP MLD</a:t>
            </a:r>
            <a:endParaRPr lang="zh-CN" altLang="en-US" dirty="0"/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7066FB89-DB56-4B44-90F2-14B5A0200517}"/>
              </a:ext>
            </a:extLst>
          </p:cNvPr>
          <p:cNvSpPr/>
          <p:nvPr/>
        </p:nvSpPr>
        <p:spPr>
          <a:xfrm>
            <a:off x="6533625" y="2080470"/>
            <a:ext cx="1090569" cy="3523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STA1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81EBC67D-8E19-4051-BA2A-6CDE501D64F8}"/>
              </a:ext>
            </a:extLst>
          </p:cNvPr>
          <p:cNvSpPr/>
          <p:nvPr/>
        </p:nvSpPr>
        <p:spPr>
          <a:xfrm>
            <a:off x="7967444" y="2080470"/>
            <a:ext cx="1090569" cy="3523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STA2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17" name="直接连接符 16">
            <a:extLst>
              <a:ext uri="{FF2B5EF4-FFF2-40B4-BE49-F238E27FC236}">
                <a16:creationId xmlns:a16="http://schemas.microsoft.com/office/drawing/2014/main" id="{352D3B35-3B40-4BF3-B6E7-6812CA0623E2}"/>
              </a:ext>
            </a:extLst>
          </p:cNvPr>
          <p:cNvCxnSpPr>
            <a:stCxn id="6" idx="2"/>
          </p:cNvCxnSpPr>
          <p:nvPr/>
        </p:nvCxnSpPr>
        <p:spPr>
          <a:xfrm flipH="1">
            <a:off x="2416029" y="2432807"/>
            <a:ext cx="0" cy="39679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>
            <a:extLst>
              <a:ext uri="{FF2B5EF4-FFF2-40B4-BE49-F238E27FC236}">
                <a16:creationId xmlns:a16="http://schemas.microsoft.com/office/drawing/2014/main" id="{10562C02-034B-419E-A39E-07F9CA57B307}"/>
              </a:ext>
            </a:extLst>
          </p:cNvPr>
          <p:cNvCxnSpPr/>
          <p:nvPr/>
        </p:nvCxnSpPr>
        <p:spPr>
          <a:xfrm flipH="1">
            <a:off x="3835167" y="2432807"/>
            <a:ext cx="0" cy="39679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>
            <a:extLst>
              <a:ext uri="{FF2B5EF4-FFF2-40B4-BE49-F238E27FC236}">
                <a16:creationId xmlns:a16="http://schemas.microsoft.com/office/drawing/2014/main" id="{825B013E-7266-4C32-8DED-48F4ED896B0C}"/>
              </a:ext>
            </a:extLst>
          </p:cNvPr>
          <p:cNvCxnSpPr/>
          <p:nvPr/>
        </p:nvCxnSpPr>
        <p:spPr>
          <a:xfrm flipH="1">
            <a:off x="5269684" y="2432807"/>
            <a:ext cx="0" cy="39679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>
            <a:extLst>
              <a:ext uri="{FF2B5EF4-FFF2-40B4-BE49-F238E27FC236}">
                <a16:creationId xmlns:a16="http://schemas.microsoft.com/office/drawing/2014/main" id="{4CCF2EC7-B8DB-41C0-BCDD-CB1D4B5EA209}"/>
              </a:ext>
            </a:extLst>
          </p:cNvPr>
          <p:cNvCxnSpPr/>
          <p:nvPr/>
        </p:nvCxnSpPr>
        <p:spPr>
          <a:xfrm flipH="1">
            <a:off x="7073317" y="2432807"/>
            <a:ext cx="0" cy="39679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>
            <a:extLst>
              <a:ext uri="{FF2B5EF4-FFF2-40B4-BE49-F238E27FC236}">
                <a16:creationId xmlns:a16="http://schemas.microsoft.com/office/drawing/2014/main" id="{D7E5526C-BCC3-4863-8822-B862E8E0CC77}"/>
              </a:ext>
            </a:extLst>
          </p:cNvPr>
          <p:cNvCxnSpPr/>
          <p:nvPr/>
        </p:nvCxnSpPr>
        <p:spPr>
          <a:xfrm flipH="1">
            <a:off x="8482668" y="2432807"/>
            <a:ext cx="0" cy="39679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连接符 21">
            <a:extLst>
              <a:ext uri="{FF2B5EF4-FFF2-40B4-BE49-F238E27FC236}">
                <a16:creationId xmlns:a16="http://schemas.microsoft.com/office/drawing/2014/main" id="{BF08B58A-C3FE-406C-BFD3-B115BEE5BD49}"/>
              </a:ext>
            </a:extLst>
          </p:cNvPr>
          <p:cNvCxnSpPr/>
          <p:nvPr/>
        </p:nvCxnSpPr>
        <p:spPr>
          <a:xfrm flipH="1">
            <a:off x="9950741" y="2432807"/>
            <a:ext cx="0" cy="39679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箭头连接符 23">
            <a:extLst>
              <a:ext uri="{FF2B5EF4-FFF2-40B4-BE49-F238E27FC236}">
                <a16:creationId xmlns:a16="http://schemas.microsoft.com/office/drawing/2014/main" id="{FEF8CF4C-0F50-4BFC-A043-FC65A4430D67}"/>
              </a:ext>
            </a:extLst>
          </p:cNvPr>
          <p:cNvCxnSpPr/>
          <p:nvPr/>
        </p:nvCxnSpPr>
        <p:spPr>
          <a:xfrm>
            <a:off x="2416029" y="3112316"/>
            <a:ext cx="141913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文本框 24">
            <a:extLst>
              <a:ext uri="{FF2B5EF4-FFF2-40B4-BE49-F238E27FC236}">
                <a16:creationId xmlns:a16="http://schemas.microsoft.com/office/drawing/2014/main" id="{537549CF-640E-41E0-8B39-1BAF4A5274A6}"/>
              </a:ext>
            </a:extLst>
          </p:cNvPr>
          <p:cNvSpPr txBox="1"/>
          <p:nvPr/>
        </p:nvSpPr>
        <p:spPr>
          <a:xfrm>
            <a:off x="578841" y="2894202"/>
            <a:ext cx="17882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ML ADDTS Req</a:t>
            </a:r>
          </a:p>
          <a:p>
            <a:r>
              <a:rPr lang="en-US" altLang="zh-CN" dirty="0"/>
              <a:t>w/ one TSPEC</a:t>
            </a:r>
            <a:endParaRPr lang="zh-CN" altLang="en-US" dirty="0"/>
          </a:p>
        </p:txBody>
      </p:sp>
      <p:cxnSp>
        <p:nvCxnSpPr>
          <p:cNvPr id="27" name="直接箭头连接符 26">
            <a:extLst>
              <a:ext uri="{FF2B5EF4-FFF2-40B4-BE49-F238E27FC236}">
                <a16:creationId xmlns:a16="http://schemas.microsoft.com/office/drawing/2014/main" id="{585DE733-ECD3-4C62-A78C-6DEC2876969F}"/>
              </a:ext>
            </a:extLst>
          </p:cNvPr>
          <p:cNvCxnSpPr/>
          <p:nvPr/>
        </p:nvCxnSpPr>
        <p:spPr>
          <a:xfrm>
            <a:off x="3835167" y="3246756"/>
            <a:ext cx="323815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文本框 27">
            <a:extLst>
              <a:ext uri="{FF2B5EF4-FFF2-40B4-BE49-F238E27FC236}">
                <a16:creationId xmlns:a16="http://schemas.microsoft.com/office/drawing/2014/main" id="{FBBC7240-F7EA-4FF9-A070-E5646D2F934F}"/>
              </a:ext>
            </a:extLst>
          </p:cNvPr>
          <p:cNvSpPr txBox="1"/>
          <p:nvPr/>
        </p:nvSpPr>
        <p:spPr>
          <a:xfrm>
            <a:off x="4035802" y="2910979"/>
            <a:ext cx="22797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/>
              <a:t>{ML-TSPEC(STA1, STA2) }</a:t>
            </a:r>
            <a:endParaRPr lang="zh-CN" altLang="en-US" sz="1200" dirty="0"/>
          </a:p>
        </p:txBody>
      </p:sp>
      <p:cxnSp>
        <p:nvCxnSpPr>
          <p:cNvPr id="30" name="直接箭头连接符 29">
            <a:extLst>
              <a:ext uri="{FF2B5EF4-FFF2-40B4-BE49-F238E27FC236}">
                <a16:creationId xmlns:a16="http://schemas.microsoft.com/office/drawing/2014/main" id="{6978704F-29C3-40AD-BFC4-9214EDCB0D0E}"/>
              </a:ext>
            </a:extLst>
          </p:cNvPr>
          <p:cNvCxnSpPr/>
          <p:nvPr/>
        </p:nvCxnSpPr>
        <p:spPr>
          <a:xfrm>
            <a:off x="7073317" y="3363985"/>
            <a:ext cx="287322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接箭头连接符 31">
            <a:extLst>
              <a:ext uri="{FF2B5EF4-FFF2-40B4-BE49-F238E27FC236}">
                <a16:creationId xmlns:a16="http://schemas.microsoft.com/office/drawing/2014/main" id="{B77547F2-949E-48BD-9BF0-E9BC4A5FAE83}"/>
              </a:ext>
            </a:extLst>
          </p:cNvPr>
          <p:cNvCxnSpPr/>
          <p:nvPr/>
        </p:nvCxnSpPr>
        <p:spPr>
          <a:xfrm flipH="1">
            <a:off x="7116661" y="3699545"/>
            <a:ext cx="282988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箭头连接符 33">
            <a:extLst>
              <a:ext uri="{FF2B5EF4-FFF2-40B4-BE49-F238E27FC236}">
                <a16:creationId xmlns:a16="http://schemas.microsoft.com/office/drawing/2014/main" id="{B20C619A-67AF-484D-BDEE-0430E92979E6}"/>
              </a:ext>
            </a:extLst>
          </p:cNvPr>
          <p:cNvCxnSpPr/>
          <p:nvPr/>
        </p:nvCxnSpPr>
        <p:spPr>
          <a:xfrm flipH="1">
            <a:off x="3858935" y="3825380"/>
            <a:ext cx="32143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文本框 34">
            <a:extLst>
              <a:ext uri="{FF2B5EF4-FFF2-40B4-BE49-F238E27FC236}">
                <a16:creationId xmlns:a16="http://schemas.microsoft.com/office/drawing/2014/main" id="{AAC251AD-2C48-41A3-8479-EB8BCE94EA5E}"/>
              </a:ext>
            </a:extLst>
          </p:cNvPr>
          <p:cNvSpPr txBox="1"/>
          <p:nvPr/>
        </p:nvSpPr>
        <p:spPr>
          <a:xfrm>
            <a:off x="4023917" y="3498208"/>
            <a:ext cx="28983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/>
              <a:t>{ML-TSPEC(STA1-Sch, STA2-Sch)}</a:t>
            </a:r>
            <a:endParaRPr lang="zh-CN" altLang="en-US" sz="1200" dirty="0"/>
          </a:p>
        </p:txBody>
      </p:sp>
      <p:cxnSp>
        <p:nvCxnSpPr>
          <p:cNvPr id="37" name="直接箭头连接符 36">
            <a:extLst>
              <a:ext uri="{FF2B5EF4-FFF2-40B4-BE49-F238E27FC236}">
                <a16:creationId xmlns:a16="http://schemas.microsoft.com/office/drawing/2014/main" id="{E60C99BE-1760-4161-A148-2A3868617E13}"/>
              </a:ext>
            </a:extLst>
          </p:cNvPr>
          <p:cNvCxnSpPr/>
          <p:nvPr/>
        </p:nvCxnSpPr>
        <p:spPr>
          <a:xfrm flipH="1">
            <a:off x="2474752" y="3976382"/>
            <a:ext cx="136041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文本框 37">
            <a:extLst>
              <a:ext uri="{FF2B5EF4-FFF2-40B4-BE49-F238E27FC236}">
                <a16:creationId xmlns:a16="http://schemas.microsoft.com/office/drawing/2014/main" id="{13E4742D-BC07-4771-B312-D06B23E379C6}"/>
              </a:ext>
            </a:extLst>
          </p:cNvPr>
          <p:cNvSpPr txBox="1"/>
          <p:nvPr/>
        </p:nvSpPr>
        <p:spPr>
          <a:xfrm>
            <a:off x="9999686" y="3452041"/>
            <a:ext cx="1788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ML ADDTS Res</a:t>
            </a:r>
            <a:endParaRPr lang="zh-CN" altLang="en-US" dirty="0"/>
          </a:p>
        </p:txBody>
      </p:sp>
      <p:cxnSp>
        <p:nvCxnSpPr>
          <p:cNvPr id="39" name="直接箭头连接符 38">
            <a:extLst>
              <a:ext uri="{FF2B5EF4-FFF2-40B4-BE49-F238E27FC236}">
                <a16:creationId xmlns:a16="http://schemas.microsoft.com/office/drawing/2014/main" id="{E1942643-658B-4C1D-ACD3-473B4388652A}"/>
              </a:ext>
            </a:extLst>
          </p:cNvPr>
          <p:cNvCxnSpPr/>
          <p:nvPr/>
        </p:nvCxnSpPr>
        <p:spPr>
          <a:xfrm>
            <a:off x="2416029" y="5067167"/>
            <a:ext cx="141913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文本框 39">
            <a:extLst>
              <a:ext uri="{FF2B5EF4-FFF2-40B4-BE49-F238E27FC236}">
                <a16:creationId xmlns:a16="http://schemas.microsoft.com/office/drawing/2014/main" id="{E0974B83-423B-4A13-9483-3462BECA1EAE}"/>
              </a:ext>
            </a:extLst>
          </p:cNvPr>
          <p:cNvSpPr txBox="1"/>
          <p:nvPr/>
        </p:nvSpPr>
        <p:spPr>
          <a:xfrm>
            <a:off x="578841" y="4849053"/>
            <a:ext cx="17882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ML ADDTS Req</a:t>
            </a:r>
          </a:p>
          <a:p>
            <a:r>
              <a:rPr lang="en-US" altLang="zh-CN" dirty="0"/>
              <a:t>w/ multiple TSPEC</a:t>
            </a:r>
            <a:endParaRPr lang="zh-CN" altLang="en-US" dirty="0"/>
          </a:p>
        </p:txBody>
      </p:sp>
      <p:cxnSp>
        <p:nvCxnSpPr>
          <p:cNvPr id="41" name="直接箭头连接符 40">
            <a:extLst>
              <a:ext uri="{FF2B5EF4-FFF2-40B4-BE49-F238E27FC236}">
                <a16:creationId xmlns:a16="http://schemas.microsoft.com/office/drawing/2014/main" id="{2CFBD88D-A734-481D-B5FD-BA161E610B65}"/>
              </a:ext>
            </a:extLst>
          </p:cNvPr>
          <p:cNvCxnSpPr/>
          <p:nvPr/>
        </p:nvCxnSpPr>
        <p:spPr>
          <a:xfrm>
            <a:off x="3835167" y="5201607"/>
            <a:ext cx="323815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文本框 41">
            <a:extLst>
              <a:ext uri="{FF2B5EF4-FFF2-40B4-BE49-F238E27FC236}">
                <a16:creationId xmlns:a16="http://schemas.microsoft.com/office/drawing/2014/main" id="{15BF3297-1214-4142-A3BF-F0CD02FF876B}"/>
              </a:ext>
            </a:extLst>
          </p:cNvPr>
          <p:cNvSpPr txBox="1"/>
          <p:nvPr/>
        </p:nvSpPr>
        <p:spPr>
          <a:xfrm>
            <a:off x="4035802" y="4865830"/>
            <a:ext cx="34052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/>
              <a:t>{ML-TSPEC(STA1), ML-TSPEC(STA2)}</a:t>
            </a:r>
            <a:endParaRPr lang="zh-CN" altLang="en-US" sz="1200" dirty="0"/>
          </a:p>
        </p:txBody>
      </p:sp>
      <p:cxnSp>
        <p:nvCxnSpPr>
          <p:cNvPr id="43" name="直接箭头连接符 42">
            <a:extLst>
              <a:ext uri="{FF2B5EF4-FFF2-40B4-BE49-F238E27FC236}">
                <a16:creationId xmlns:a16="http://schemas.microsoft.com/office/drawing/2014/main" id="{77DD1C29-CFEB-45AC-BFC2-694946686782}"/>
              </a:ext>
            </a:extLst>
          </p:cNvPr>
          <p:cNvCxnSpPr/>
          <p:nvPr/>
        </p:nvCxnSpPr>
        <p:spPr>
          <a:xfrm>
            <a:off x="7073317" y="5318836"/>
            <a:ext cx="287322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接箭头连接符 43">
            <a:extLst>
              <a:ext uri="{FF2B5EF4-FFF2-40B4-BE49-F238E27FC236}">
                <a16:creationId xmlns:a16="http://schemas.microsoft.com/office/drawing/2014/main" id="{995AC57A-ECC8-4A20-A8E5-DB62418F88E0}"/>
              </a:ext>
            </a:extLst>
          </p:cNvPr>
          <p:cNvCxnSpPr/>
          <p:nvPr/>
        </p:nvCxnSpPr>
        <p:spPr>
          <a:xfrm flipH="1">
            <a:off x="7116661" y="5654396"/>
            <a:ext cx="282988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接箭头连接符 44">
            <a:extLst>
              <a:ext uri="{FF2B5EF4-FFF2-40B4-BE49-F238E27FC236}">
                <a16:creationId xmlns:a16="http://schemas.microsoft.com/office/drawing/2014/main" id="{848CFEDD-6465-4156-8062-86BB5CB2F0BC}"/>
              </a:ext>
            </a:extLst>
          </p:cNvPr>
          <p:cNvCxnSpPr/>
          <p:nvPr/>
        </p:nvCxnSpPr>
        <p:spPr>
          <a:xfrm flipH="1">
            <a:off x="3858935" y="5780231"/>
            <a:ext cx="32143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文本框 45">
            <a:extLst>
              <a:ext uri="{FF2B5EF4-FFF2-40B4-BE49-F238E27FC236}">
                <a16:creationId xmlns:a16="http://schemas.microsoft.com/office/drawing/2014/main" id="{8C560846-D205-4630-9EA0-03CD27513662}"/>
              </a:ext>
            </a:extLst>
          </p:cNvPr>
          <p:cNvSpPr txBox="1"/>
          <p:nvPr/>
        </p:nvSpPr>
        <p:spPr>
          <a:xfrm>
            <a:off x="3847747" y="5453059"/>
            <a:ext cx="32143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/>
              <a:t>{ML-TSPEC(STA1-Sch), ML-TSPEC(STA2-Sch)}</a:t>
            </a:r>
            <a:endParaRPr lang="zh-CN" altLang="en-US" sz="1200" dirty="0"/>
          </a:p>
        </p:txBody>
      </p:sp>
      <p:cxnSp>
        <p:nvCxnSpPr>
          <p:cNvPr id="47" name="直接箭头连接符 46">
            <a:extLst>
              <a:ext uri="{FF2B5EF4-FFF2-40B4-BE49-F238E27FC236}">
                <a16:creationId xmlns:a16="http://schemas.microsoft.com/office/drawing/2014/main" id="{6A53DBD9-1975-42DD-A83B-AE201F379D90}"/>
              </a:ext>
            </a:extLst>
          </p:cNvPr>
          <p:cNvCxnSpPr/>
          <p:nvPr/>
        </p:nvCxnSpPr>
        <p:spPr>
          <a:xfrm flipH="1">
            <a:off x="2474752" y="5931233"/>
            <a:ext cx="136041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文本框 47">
            <a:extLst>
              <a:ext uri="{FF2B5EF4-FFF2-40B4-BE49-F238E27FC236}">
                <a16:creationId xmlns:a16="http://schemas.microsoft.com/office/drawing/2014/main" id="{60B69403-7D56-479E-9830-4F3DB65DC673}"/>
              </a:ext>
            </a:extLst>
          </p:cNvPr>
          <p:cNvSpPr txBox="1"/>
          <p:nvPr/>
        </p:nvSpPr>
        <p:spPr>
          <a:xfrm>
            <a:off x="9999686" y="5406892"/>
            <a:ext cx="1788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ML ADDTS Res</a:t>
            </a:r>
            <a:endParaRPr lang="zh-CN" altLang="en-US" dirty="0"/>
          </a:p>
        </p:txBody>
      </p:sp>
      <p:sp>
        <p:nvSpPr>
          <p:cNvPr id="49" name="文本框 48">
            <a:extLst>
              <a:ext uri="{FF2B5EF4-FFF2-40B4-BE49-F238E27FC236}">
                <a16:creationId xmlns:a16="http://schemas.microsoft.com/office/drawing/2014/main" id="{83EE964A-0909-42B9-BFC0-D81A488002B5}"/>
              </a:ext>
            </a:extLst>
          </p:cNvPr>
          <p:cNvSpPr txBox="1"/>
          <p:nvPr/>
        </p:nvSpPr>
        <p:spPr>
          <a:xfrm>
            <a:off x="58724" y="2458172"/>
            <a:ext cx="1183548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dirty="0"/>
              <a:t>Option 1</a:t>
            </a:r>
            <a:endParaRPr lang="zh-CN" altLang="en-US" dirty="0"/>
          </a:p>
        </p:txBody>
      </p:sp>
      <p:sp>
        <p:nvSpPr>
          <p:cNvPr id="50" name="文本框 49">
            <a:extLst>
              <a:ext uri="{FF2B5EF4-FFF2-40B4-BE49-F238E27FC236}">
                <a16:creationId xmlns:a16="http://schemas.microsoft.com/office/drawing/2014/main" id="{0188D770-D6E0-40B3-9011-753E651D8FEE}"/>
              </a:ext>
            </a:extLst>
          </p:cNvPr>
          <p:cNvSpPr txBox="1"/>
          <p:nvPr/>
        </p:nvSpPr>
        <p:spPr>
          <a:xfrm>
            <a:off x="53829" y="4421718"/>
            <a:ext cx="1183548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dirty="0"/>
              <a:t>Option 2</a:t>
            </a:r>
            <a:endParaRPr lang="zh-CN" altLang="en-US" dirty="0"/>
          </a:p>
        </p:txBody>
      </p:sp>
      <p:sp>
        <p:nvSpPr>
          <p:cNvPr id="51" name="文本框 50">
            <a:extLst>
              <a:ext uri="{FF2B5EF4-FFF2-40B4-BE49-F238E27FC236}">
                <a16:creationId xmlns:a16="http://schemas.microsoft.com/office/drawing/2014/main" id="{0B5E7271-C6D5-4985-9AE6-783D7C7AE08E}"/>
              </a:ext>
            </a:extLst>
          </p:cNvPr>
          <p:cNvSpPr txBox="1"/>
          <p:nvPr/>
        </p:nvSpPr>
        <p:spPr>
          <a:xfrm>
            <a:off x="4137802" y="3925723"/>
            <a:ext cx="2360169" cy="27699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FF0000"/>
                </a:solidFill>
              </a:rPr>
              <a:t>Re-design</a:t>
            </a:r>
            <a:r>
              <a:rPr lang="en-US" altLang="zh-CN" dirty="0"/>
              <a:t> TSPEC for multilink</a:t>
            </a:r>
            <a:endParaRPr lang="zh-CN" altLang="en-US" dirty="0"/>
          </a:p>
        </p:txBody>
      </p:sp>
      <p:sp>
        <p:nvSpPr>
          <p:cNvPr id="52" name="文本框 51">
            <a:extLst>
              <a:ext uri="{FF2B5EF4-FFF2-40B4-BE49-F238E27FC236}">
                <a16:creationId xmlns:a16="http://schemas.microsoft.com/office/drawing/2014/main" id="{9454F345-5284-45FA-9837-C977A97A7CD8}"/>
              </a:ext>
            </a:extLst>
          </p:cNvPr>
          <p:cNvSpPr txBox="1"/>
          <p:nvPr/>
        </p:nvSpPr>
        <p:spPr>
          <a:xfrm>
            <a:off x="4133609" y="6001298"/>
            <a:ext cx="2360169" cy="27699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FF0000"/>
                </a:solidFill>
              </a:rPr>
              <a:t>Re-use</a:t>
            </a:r>
            <a:r>
              <a:rPr lang="en-US" altLang="zh-CN" dirty="0"/>
              <a:t> TSPEC for multilink</a:t>
            </a:r>
            <a:endParaRPr lang="zh-CN" altLang="en-US" dirty="0"/>
          </a:p>
        </p:txBody>
      </p:sp>
      <p:cxnSp>
        <p:nvCxnSpPr>
          <p:cNvPr id="9" name="直接连接符 8">
            <a:extLst>
              <a:ext uri="{FF2B5EF4-FFF2-40B4-BE49-F238E27FC236}">
                <a16:creationId xmlns:a16="http://schemas.microsoft.com/office/drawing/2014/main" id="{993EC547-517A-4074-85E1-C8A41503F33A}"/>
              </a:ext>
            </a:extLst>
          </p:cNvPr>
          <p:cNvCxnSpPr/>
          <p:nvPr/>
        </p:nvCxnSpPr>
        <p:spPr bwMode="auto">
          <a:xfrm>
            <a:off x="1447800" y="4421718"/>
            <a:ext cx="93726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CADADFAF-5883-4F6D-B08F-A4EBF6308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Harry Wang et al (Tencent)</a:t>
            </a:r>
            <a:endParaRPr lang="en-US" altLang="ko-KR" dirty="0"/>
          </a:p>
        </p:txBody>
      </p:sp>
      <p:sp>
        <p:nvSpPr>
          <p:cNvPr id="10" name="灯片编号占位符 9">
            <a:extLst>
              <a:ext uri="{FF2B5EF4-FFF2-40B4-BE49-F238E27FC236}">
                <a16:creationId xmlns:a16="http://schemas.microsoft.com/office/drawing/2014/main" id="{3C33F15E-2455-419C-90FB-9E9DC6CCF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51726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9C1C5C7-B7D9-4C9A-8EB8-3EBCD6963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Considerations on Other ADDTS Action Fields</a:t>
            </a:r>
            <a:endParaRPr lang="zh-CN" altLang="en-US" dirty="0"/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DC4697D1-82B5-4E22-AFD4-AA0671604F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405997"/>
              </p:ext>
            </p:extLst>
          </p:nvPr>
        </p:nvGraphicFramePr>
        <p:xfrm>
          <a:off x="221669" y="1760955"/>
          <a:ext cx="11775092" cy="45636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9643">
                  <a:extLst>
                    <a:ext uri="{9D8B030D-6E8A-4147-A177-3AD203B41FA5}">
                      <a16:colId xmlns:a16="http://schemas.microsoft.com/office/drawing/2014/main" val="1466406141"/>
                    </a:ext>
                  </a:extLst>
                </a:gridCol>
                <a:gridCol w="2186106">
                  <a:extLst>
                    <a:ext uri="{9D8B030D-6E8A-4147-A177-3AD203B41FA5}">
                      <a16:colId xmlns:a16="http://schemas.microsoft.com/office/drawing/2014/main" val="1703642807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1378969409"/>
                    </a:ext>
                  </a:extLst>
                </a:gridCol>
                <a:gridCol w="1080655">
                  <a:extLst>
                    <a:ext uri="{9D8B030D-6E8A-4147-A177-3AD203B41FA5}">
                      <a16:colId xmlns:a16="http://schemas.microsoft.com/office/drawing/2014/main" val="1501472670"/>
                    </a:ext>
                  </a:extLst>
                </a:gridCol>
                <a:gridCol w="3823854">
                  <a:extLst>
                    <a:ext uri="{9D8B030D-6E8A-4147-A177-3AD203B41FA5}">
                      <a16:colId xmlns:a16="http://schemas.microsoft.com/office/drawing/2014/main" val="1473886198"/>
                    </a:ext>
                  </a:extLst>
                </a:gridCol>
                <a:gridCol w="1398034">
                  <a:extLst>
                    <a:ext uri="{9D8B030D-6E8A-4147-A177-3AD203B41FA5}">
                      <a16:colId xmlns:a16="http://schemas.microsoft.com/office/drawing/2014/main" val="3789007643"/>
                    </a:ext>
                  </a:extLst>
                </a:gridCol>
              </a:tblGrid>
              <a:tr h="448845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Action Fields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Attributes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Basic ADDTS request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Basic ADDTS response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Note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Suggested Revision for Multi-link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1001509"/>
                  </a:ext>
                </a:extLst>
              </a:tr>
              <a:tr h="287418"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TSPEC</a:t>
                      </a:r>
                      <a:endParaRPr lang="zh-CN" alt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Mandatory</a:t>
                      </a:r>
                      <a:endParaRPr lang="zh-CN" alt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Y</a:t>
                      </a:r>
                      <a:endParaRPr lang="zh-CN" alt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Y</a:t>
                      </a:r>
                      <a:endParaRPr lang="zh-CN" alt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Interface between MAC and higher layer</a:t>
                      </a:r>
                      <a:endParaRPr lang="zh-CN" alt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Shall</a:t>
                      </a:r>
                      <a:endParaRPr lang="zh-CN" alt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9069553"/>
                  </a:ext>
                </a:extLst>
              </a:tr>
              <a:tr h="287418"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TCLAS (+ processing)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Optional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Y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Y</a:t>
                      </a:r>
                      <a:endParaRPr lang="zh-CN" altLang="en-US" sz="1400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en-US" altLang="zh-CN" sz="1400" dirty="0"/>
                        <a:t>Higher layer related</a:t>
                      </a:r>
                      <a:endParaRPr lang="zh-CN" altLang="en-US" sz="1400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en-US" altLang="zh-CN" sz="1400" dirty="0"/>
                        <a:t>May not</a:t>
                      </a:r>
                      <a:endParaRPr lang="zh-CN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3977259"/>
                  </a:ext>
                </a:extLst>
              </a:tr>
              <a:tr h="287418"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Intra AC priority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Optional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Y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--</a:t>
                      </a:r>
                      <a:endParaRPr lang="zh-CN" alt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2853442"/>
                  </a:ext>
                </a:extLst>
              </a:tr>
              <a:tr h="448845"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Higher layer stream ID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Only in AP initiated TS setup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Y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Y</a:t>
                      </a:r>
                      <a:endParaRPr lang="zh-CN" alt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28426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U-PID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Optional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Y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Y</a:t>
                      </a:r>
                      <a:endParaRPr lang="zh-CN" alt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7341391"/>
                  </a:ext>
                </a:extLst>
              </a:tr>
              <a:tr h="287418"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U-APSD coexistence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Optional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Y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--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Specific to APSD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May</a:t>
                      </a:r>
                      <a:endParaRPr lang="zh-CN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3327138"/>
                  </a:ext>
                </a:extLst>
              </a:tr>
              <a:tr h="287418"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EBR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Optional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Y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Y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Specific to emergency service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May</a:t>
                      </a:r>
                      <a:endParaRPr lang="zh-CN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8751716"/>
                  </a:ext>
                </a:extLst>
              </a:tr>
              <a:tr h="287418"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Multi-band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Optional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Y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Y</a:t>
                      </a:r>
                      <a:endParaRPr lang="zh-CN" altLang="en-US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altLang="zh-CN" sz="1400" dirty="0"/>
                        <a:t>DMG extensions</a:t>
                      </a:r>
                      <a:endParaRPr lang="zh-CN" altLang="en-US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altLang="zh-CN" sz="1400" dirty="0"/>
                        <a:t>No need</a:t>
                      </a:r>
                      <a:endParaRPr lang="zh-CN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4231315"/>
                  </a:ext>
                </a:extLst>
              </a:tr>
              <a:tr h="448845"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Multiple MAC sublayer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Optional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Y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Y</a:t>
                      </a:r>
                      <a:endParaRPr lang="zh-CN" alt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0123243"/>
                  </a:ext>
                </a:extLst>
              </a:tr>
              <a:tr h="287418"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TS delay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Mandatory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--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Y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Delay for another retry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No need</a:t>
                      </a:r>
                      <a:endParaRPr lang="zh-CN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5782821"/>
                  </a:ext>
                </a:extLst>
              </a:tr>
              <a:tr h="28741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400" kern="1200" dirty="0"/>
                        <a:t>Schedule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400" kern="1200" dirty="0"/>
                        <a:t>Optionally present if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altLang="zh-CN" sz="1400" kern="1200" dirty="0"/>
                        <a:t>SUCCESS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400" kern="1200" dirty="0"/>
                        <a:t>--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400" kern="1200" dirty="0"/>
                        <a:t>Y</a:t>
                      </a:r>
                      <a:endParaRPr lang="en-US" altLang="zh-CN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400" kern="1200" dirty="0"/>
                        <a:t>Specifies the schedule information, service start time, SI, etc.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400" kern="1200" dirty="0"/>
                        <a:t>Should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6380800"/>
                  </a:ext>
                </a:extLst>
              </a:tr>
            </a:tbl>
          </a:graphicData>
        </a:graphic>
      </p:graphicFrame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F59D2E5-591D-444B-B632-26CB17D83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Harry Wang et al (Tencent)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513031F6-BF29-4EA1-9DAF-9728E994E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81778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F87A2C2-53BC-4686-A4CC-EB2EAE044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11be Passed Motions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D7CC4D4-DB9F-451F-9604-8ED1188BF3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802.11be defines multi-link operation to better utilize the frequency band to enable high throughput low latency data transmission</a:t>
            </a:r>
          </a:p>
          <a:p>
            <a:r>
              <a:rPr lang="en-US" altLang="zh-CN" dirty="0"/>
              <a:t>Directional TID-to-link mapping mechanism allows the transmission of a specific TID to be carried on multiple links</a:t>
            </a:r>
          </a:p>
          <a:p>
            <a:pPr lvl="1"/>
            <a:r>
              <a:rPr lang="en-US" altLang="zh-CN" dirty="0"/>
              <a:t>By default, after the multi-link setup, all TIDs are mapped to all setup links.</a:t>
            </a:r>
          </a:p>
          <a:p>
            <a:pPr lvl="1"/>
            <a:r>
              <a:rPr lang="en-US" altLang="zh-CN" dirty="0"/>
              <a:t>The multi-link setup may include the TID-to-link mapping negotiation.</a:t>
            </a:r>
          </a:p>
          <a:p>
            <a:r>
              <a:rPr lang="en-US" altLang="zh-CN" dirty="0"/>
              <a:t>A single BA agreement is established between MLDs for a TID to be transmitted over one or more links</a:t>
            </a:r>
          </a:p>
          <a:p>
            <a:pPr lvl="1"/>
            <a:r>
              <a:rPr lang="en-US" altLang="zh-CN" dirty="0"/>
              <a:t>Setup BA agreement by using ADDBA request and response frames</a:t>
            </a:r>
          </a:p>
          <a:p>
            <a:pPr lvl="1"/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1D955715-E401-43CC-AC27-771D33AB4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Harry Wang et al (Tencent)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5F3A7622-3C74-4DA3-96C6-9BB93E443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68503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1EB1FD7-020C-4AF7-849A-2D64E627EF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6BA87CE-0E3F-4267-9368-49DE3C8919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981200"/>
            <a:ext cx="11658600" cy="4114800"/>
          </a:xfrm>
        </p:spPr>
        <p:txBody>
          <a:bodyPr/>
          <a:lstStyle/>
          <a:p>
            <a:r>
              <a:rPr lang="en-US" altLang="zh-CN" dirty="0"/>
              <a:t>TS operation shall be able to utilize the multilink capabilities provided by 11be</a:t>
            </a:r>
          </a:p>
          <a:p>
            <a:r>
              <a:rPr lang="en-US" altLang="zh-CN" dirty="0"/>
              <a:t>A consistent framework for multilink management is required regarding TS operation</a:t>
            </a:r>
          </a:p>
          <a:p>
            <a:pPr lvl="1"/>
            <a:r>
              <a:rPr lang="en-US" altLang="zh-CN" dirty="0"/>
              <a:t>A single TS is established between MLDs for a TSID to be transmitted over one or more links</a:t>
            </a:r>
          </a:p>
          <a:p>
            <a:pPr lvl="1"/>
            <a:r>
              <a:rPr lang="en-US" altLang="zh-CN" dirty="0"/>
              <a:t>TS setup procedure shall be re-using ADDTS request and response frames</a:t>
            </a:r>
          </a:p>
          <a:p>
            <a:pPr lvl="1"/>
            <a:r>
              <a:rPr lang="en-US" altLang="zh-CN" dirty="0"/>
              <a:t>Successfully established TS triggers BA agreement to be setup on the same links</a:t>
            </a:r>
          </a:p>
          <a:p>
            <a:r>
              <a:rPr lang="en-US" altLang="zh-CN" dirty="0"/>
              <a:t>T(S)ID-to-link mapping rules</a:t>
            </a:r>
          </a:p>
          <a:p>
            <a:pPr lvl="1"/>
            <a:r>
              <a:rPr lang="en-US" altLang="zh-CN" dirty="0"/>
              <a:t>Following the same rules defined for TID-to-link mapping</a:t>
            </a:r>
          </a:p>
          <a:p>
            <a:pPr lvl="1"/>
            <a:r>
              <a:rPr lang="en-US" altLang="zh-CN" dirty="0"/>
              <a:t>A TS can be setup on any available links subject to admission control policy</a:t>
            </a:r>
          </a:p>
          <a:p>
            <a:pPr lvl="1"/>
            <a:r>
              <a:rPr lang="en-US" altLang="zh-CN" dirty="0"/>
              <a:t>TS setup may update the TID-to-link mapping</a:t>
            </a:r>
          </a:p>
          <a:p>
            <a:r>
              <a:rPr lang="en-US" altLang="zh-CN" dirty="0"/>
              <a:t>Admission control should take into account the total capabilities of all available links </a:t>
            </a:r>
          </a:p>
          <a:p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89B59268-8C6B-4096-9298-5EA379FE4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Harry Wang et al (Tencent)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87326A39-DC19-48A9-9C9D-F78E16669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04568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D900468-542E-44B8-BC6F-735272739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SP#1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6ED46B5-3F49-4F5A-B499-4680652B8A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that a TS setup is required to transmit QoS Data frames with TID = 8~15 for 11be MLD?</a:t>
            </a:r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C4E08C95-5DB8-4EC5-BF40-60CFF6E43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Harry Wang et al (Tencent)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5224C632-BBD3-4833-B80B-ACD117107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8462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D900468-542E-44B8-BC6F-735272739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SP#2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6ED46B5-3F49-4F5A-B499-4680652B8A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that a single TS that is negotiated between two MLDs for a TID equal to 8~15 that may be transmitted over one or more links?</a:t>
            </a:r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716551E9-4F49-40F7-9E38-4E70AACDA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Harry Wang et al (Tencent)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5F75E839-8A75-41F7-B14B-6555258A4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99084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D900468-542E-44B8-BC6F-735272739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SP#3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6ED46B5-3F49-4F5A-B499-4680652B8A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to use ADDTS Request and Response, TSPEC or their variants to setup or update a TS for the 11be MLD?</a:t>
            </a:r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42AA90A4-FF34-4912-845D-6FD3E0866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Harry Wang et al (Tencent)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F2372BA4-851C-46C3-A178-C0C16FEFE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87528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D900468-542E-44B8-BC6F-735272739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SP#4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6ED46B5-3F49-4F5A-B499-4680652B8A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support to define the admission control policy to be implemented at the MLD level?</a:t>
            </a:r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3870A458-7B04-4723-8CAE-0F0D7D9F2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Harry Wang et al (Tencent)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2207A982-F675-4431-865C-994A18F24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82993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0CDFAB9-C5F9-4E1F-9981-F17D3F834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3EA7ADB-C0A7-4AA8-A10C-76685E1854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20-0418r1, Low latency service in 802.11be</a:t>
            </a:r>
          </a:p>
          <a:p>
            <a:r>
              <a:rPr lang="en-US" altLang="zh-CN" dirty="0"/>
              <a:t>20-0408r4, Prioritized EDCA Channel Access Over Latency Sensitive Links in MLO</a:t>
            </a:r>
          </a:p>
          <a:p>
            <a:r>
              <a:rPr lang="en-US" altLang="zh-CN" dirty="0"/>
              <a:t>20-0566r30, Compendium of straw polls </a:t>
            </a:r>
            <a:r>
              <a:rPr lang="en-US" altLang="zh-CN"/>
              <a:t>and potential </a:t>
            </a:r>
            <a:r>
              <a:rPr lang="en-US" altLang="zh-CN" dirty="0"/>
              <a:t>changes to the Specification Framework Document</a:t>
            </a:r>
          </a:p>
          <a:p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E2A0C41A-39F5-4002-85C8-91144C9E4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Harry Wang et al (Tencent)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099718D-3DC9-40D1-8F25-AD53519A3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7483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2EB0FDF-21C1-41DD-B2E3-FA60ADB191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Single Link TS Operation Overview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9586D62-DB6C-4424-B4ED-707982E774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81200"/>
            <a:ext cx="11201400" cy="4114800"/>
          </a:xfrm>
        </p:spPr>
        <p:txBody>
          <a:bodyPr/>
          <a:lstStyle/>
          <a:p>
            <a:r>
              <a:rPr lang="en-US" altLang="zh-CN" sz="2000" dirty="0"/>
              <a:t>Traffic Stream (TS) is established between SMEs by using ADDTS request and response frames</a:t>
            </a:r>
          </a:p>
          <a:p>
            <a:r>
              <a:rPr lang="en-US" altLang="zh-CN" sz="2000" dirty="0"/>
              <a:t>MSDUs within a TS should be delivered subject to the QoS parameter values provided to the MAC in a particular </a:t>
            </a:r>
            <a:r>
              <a:rPr lang="en-US" altLang="zh-CN" sz="2000" dirty="0">
                <a:solidFill>
                  <a:schemeClr val="accent1"/>
                </a:solidFill>
              </a:rPr>
              <a:t>TSPEC. </a:t>
            </a:r>
          </a:p>
          <a:p>
            <a:pPr lvl="1"/>
            <a:r>
              <a:rPr lang="en-US" altLang="zh-CN" sz="1800" dirty="0"/>
              <a:t>TSPEC is a result of negotiation, based on actual requirements from one or more applications as well as actual MAC and PHY capabilities</a:t>
            </a:r>
          </a:p>
          <a:p>
            <a:pPr lvl="1"/>
            <a:r>
              <a:rPr lang="en-US" altLang="zh-CN" sz="1800" dirty="0"/>
              <a:t>MAC entities determine the TSPEC applicable for delivery of MSDUs belonging to a particular TS using the </a:t>
            </a:r>
            <a:r>
              <a:rPr lang="en-US" altLang="zh-CN" sz="1800" dirty="0">
                <a:solidFill>
                  <a:schemeClr val="accent1"/>
                </a:solidFill>
              </a:rPr>
              <a:t>priority parameter </a:t>
            </a:r>
            <a:r>
              <a:rPr lang="en-US" altLang="zh-CN" sz="1800" dirty="0"/>
              <a:t>provided with those MSDUs at the MAC SAP. </a:t>
            </a:r>
          </a:p>
          <a:p>
            <a:r>
              <a:rPr lang="en-US" altLang="zh-CN" sz="2000" dirty="0"/>
              <a:t>TSPEC is accountable to enable scheduling and admission control for MAC data services</a:t>
            </a:r>
          </a:p>
          <a:p>
            <a:pPr lvl="1"/>
            <a:r>
              <a:rPr lang="en-US" altLang="zh-CN" sz="1800" dirty="0"/>
              <a:t>Admission control can be applied to both EDCA and HCCA;</a:t>
            </a:r>
          </a:p>
          <a:p>
            <a:pPr lvl="0"/>
            <a:r>
              <a:rPr lang="en-US" altLang="zh-CN" sz="2000" dirty="0">
                <a:solidFill>
                  <a:srgbClr val="000000"/>
                </a:solidFill>
              </a:rPr>
              <a:t>Traffic Classification (TCLAS) is used to associate a Layer-2 traffic stream to a higher layer application, or a category of applications</a:t>
            </a:r>
          </a:p>
          <a:p>
            <a:pPr lvl="0"/>
            <a:r>
              <a:rPr lang="en-US" altLang="zh-CN" sz="2000" dirty="0"/>
              <a:t>TID (8-15) = TSID comes from the ‘priority’ parameter at the MAC-SAP along with an MSDU</a:t>
            </a:r>
            <a:r>
              <a:rPr lang="zh-CN" altLang="en-US" sz="2000" dirty="0"/>
              <a:t>；</a:t>
            </a: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11A6FBF7-C95E-4BDD-BEBB-DC5FE3B76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Harry Wang et al (Tencent)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1E014B9F-D317-4B28-868D-4AE290708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9690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C7867D7-62A3-4D2C-81D2-C2650A684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.11 Amendments on TS Operation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D83AAF5-C3E5-4596-A141-9036EC6A6A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Firstly introduced by 802.11e</a:t>
            </a:r>
          </a:p>
          <a:p>
            <a:r>
              <a:rPr lang="en-US" altLang="zh-CN" dirty="0"/>
              <a:t>In support of Fast BSS transition by 802.11r</a:t>
            </a:r>
          </a:p>
          <a:p>
            <a:r>
              <a:rPr lang="en-US" altLang="zh-CN" dirty="0"/>
              <a:t>In support of Service Provider Interface (SSPN) and Expedited Bandwidth Request (EBR) by 802.11u</a:t>
            </a:r>
          </a:p>
          <a:p>
            <a:r>
              <a:rPr lang="en-US" altLang="zh-CN" dirty="0"/>
              <a:t>U-APSD Coexistence by 802.11v</a:t>
            </a:r>
          </a:p>
          <a:p>
            <a:r>
              <a:rPr lang="en-US" altLang="zh-CN" dirty="0"/>
              <a:t>Higher layer stream ID and AP-initiated ADDTS by 802.11aa</a:t>
            </a:r>
          </a:p>
          <a:p>
            <a:r>
              <a:rPr lang="en-US" altLang="zh-CN" dirty="0"/>
              <a:t>DMG extensions by 802.11ad for SP allocation</a:t>
            </a:r>
          </a:p>
          <a:p>
            <a:r>
              <a:rPr lang="en-US" altLang="zh-CN" dirty="0"/>
              <a:t>In support of MU transmission by 802.11ax</a:t>
            </a: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FE5A06F9-9064-4B89-92AC-0E5895E53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Harry Wang et al (Tencent)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12B0698-12B7-4F5D-9C45-22F5E8C94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550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3DC131D-69FD-41AE-AFB4-4629B29EA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417214"/>
          </a:xfrm>
        </p:spPr>
        <p:txBody>
          <a:bodyPr/>
          <a:lstStyle/>
          <a:p>
            <a:r>
              <a:rPr lang="en-US" altLang="zh-CN" dirty="0"/>
              <a:t>QoS Architecture</a:t>
            </a:r>
            <a:endParaRPr lang="zh-CN" altLang="en-US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9CA5555D-403C-4901-8D2C-AD27B7C650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4529" y="2705100"/>
            <a:ext cx="5651120" cy="3657601"/>
          </a:xfrm>
          <a:prstGeom prst="rect">
            <a:avLst/>
          </a:prstGeom>
        </p:spPr>
      </p:pic>
      <p:cxnSp>
        <p:nvCxnSpPr>
          <p:cNvPr id="6" name="直接箭头连接符 5">
            <a:extLst>
              <a:ext uri="{FF2B5EF4-FFF2-40B4-BE49-F238E27FC236}">
                <a16:creationId xmlns:a16="http://schemas.microsoft.com/office/drawing/2014/main" id="{A7FC248C-A02B-4C46-8D1D-A77353A684E2}"/>
              </a:ext>
            </a:extLst>
          </p:cNvPr>
          <p:cNvCxnSpPr/>
          <p:nvPr/>
        </p:nvCxnSpPr>
        <p:spPr>
          <a:xfrm>
            <a:off x="3990954" y="3429000"/>
            <a:ext cx="0" cy="684000"/>
          </a:xfrm>
          <a:prstGeom prst="straightConnector1">
            <a:avLst/>
          </a:prstGeom>
          <a:ln w="57150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组合 18">
            <a:extLst>
              <a:ext uri="{FF2B5EF4-FFF2-40B4-BE49-F238E27FC236}">
                <a16:creationId xmlns:a16="http://schemas.microsoft.com/office/drawing/2014/main" id="{5FBDFA10-017A-4E78-845C-7FE2F5174B51}"/>
              </a:ext>
            </a:extLst>
          </p:cNvPr>
          <p:cNvGrpSpPr/>
          <p:nvPr/>
        </p:nvGrpSpPr>
        <p:grpSpPr>
          <a:xfrm>
            <a:off x="114282" y="1947863"/>
            <a:ext cx="2876548" cy="1819102"/>
            <a:chOff x="928691" y="1947863"/>
            <a:chExt cx="2876548" cy="1819102"/>
          </a:xfrm>
        </p:grpSpPr>
        <p:pic>
          <p:nvPicPr>
            <p:cNvPr id="8" name="图片 7">
              <a:extLst>
                <a:ext uri="{FF2B5EF4-FFF2-40B4-BE49-F238E27FC236}">
                  <a16:creationId xmlns:a16="http://schemas.microsoft.com/office/drawing/2014/main" id="{DB646A65-1498-4FA1-981E-04F8A96516D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28691" y="1947863"/>
              <a:ext cx="2876548" cy="1819102"/>
            </a:xfrm>
            <a:prstGeom prst="rect">
              <a:avLst/>
            </a:prstGeom>
          </p:spPr>
        </p:pic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DACF6805-DC86-49C6-9CDD-A1B4896D9479}"/>
                </a:ext>
              </a:extLst>
            </p:cNvPr>
            <p:cNvSpPr/>
            <p:nvPr/>
          </p:nvSpPr>
          <p:spPr>
            <a:xfrm>
              <a:off x="2495550" y="2805113"/>
              <a:ext cx="1309689" cy="314325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cxnSp>
        <p:nvCxnSpPr>
          <p:cNvPr id="11" name="直接箭头连接符 10">
            <a:extLst>
              <a:ext uri="{FF2B5EF4-FFF2-40B4-BE49-F238E27FC236}">
                <a16:creationId xmlns:a16="http://schemas.microsoft.com/office/drawing/2014/main" id="{4B778653-A542-4CD8-846B-EA65BC2ED2E5}"/>
              </a:ext>
            </a:extLst>
          </p:cNvPr>
          <p:cNvCxnSpPr>
            <a:cxnSpLocks/>
          </p:cNvCxnSpPr>
          <p:nvPr/>
        </p:nvCxnSpPr>
        <p:spPr>
          <a:xfrm flipV="1">
            <a:off x="3052741" y="3500438"/>
            <a:ext cx="762000" cy="214312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>
            <a:extLst>
              <a:ext uri="{FF2B5EF4-FFF2-40B4-BE49-F238E27FC236}">
                <a16:creationId xmlns:a16="http://schemas.microsoft.com/office/drawing/2014/main" id="{98AE1708-B46E-46CF-AAE7-D95C085CA169}"/>
              </a:ext>
            </a:extLst>
          </p:cNvPr>
          <p:cNvCxnSpPr/>
          <p:nvPr/>
        </p:nvCxnSpPr>
        <p:spPr>
          <a:xfrm>
            <a:off x="3390879" y="2290763"/>
            <a:ext cx="490537" cy="10096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>
            <a:extLst>
              <a:ext uri="{FF2B5EF4-FFF2-40B4-BE49-F238E27FC236}">
                <a16:creationId xmlns:a16="http://schemas.microsoft.com/office/drawing/2014/main" id="{C9DF6ECD-23E5-4E3E-862F-D560DCB0BA51}"/>
              </a:ext>
            </a:extLst>
          </p:cNvPr>
          <p:cNvSpPr txBox="1"/>
          <p:nvPr/>
        </p:nvSpPr>
        <p:spPr>
          <a:xfrm>
            <a:off x="4248150" y="1398240"/>
            <a:ext cx="736758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/>
              <a:t>The </a:t>
            </a:r>
            <a:r>
              <a:rPr lang="en-US" altLang="zh-CN" sz="1400" b="1" dirty="0">
                <a:solidFill>
                  <a:schemeClr val="accent1"/>
                </a:solidFill>
              </a:rPr>
              <a:t>priority parameter </a:t>
            </a:r>
            <a:r>
              <a:rPr lang="en-US" altLang="zh-CN" sz="1400" dirty="0"/>
              <a:t>specifies the requested priority of the data unit transfer.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/>
              <a:t>The </a:t>
            </a:r>
            <a:r>
              <a:rPr lang="en-US" altLang="zh-CN" sz="1400" b="1" dirty="0">
                <a:solidFill>
                  <a:schemeClr val="accent1"/>
                </a:solidFill>
              </a:rPr>
              <a:t>drop eligible parameter </a:t>
            </a:r>
            <a:r>
              <a:rPr lang="en-US" altLang="zh-CN" sz="1400" dirty="0"/>
              <a:t>provides guidance on whether this request can be discarded in preference to other requests when there are insufficient resources in a STA.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/>
              <a:t>Priority parameter carried by TID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1400" dirty="0"/>
              <a:t>priority(TID)=0-7, interpreted as UP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1400" dirty="0"/>
              <a:t>priority(TID)=8-15, provided as TSID, UP can be found in TSPEC (TS info subfield)</a:t>
            </a:r>
            <a:endParaRPr lang="zh-CN" altLang="en-US" sz="1400" dirty="0"/>
          </a:p>
        </p:txBody>
      </p:sp>
      <p:cxnSp>
        <p:nvCxnSpPr>
          <p:cNvPr id="16" name="直接箭头连接符 15">
            <a:extLst>
              <a:ext uri="{FF2B5EF4-FFF2-40B4-BE49-F238E27FC236}">
                <a16:creationId xmlns:a16="http://schemas.microsoft.com/office/drawing/2014/main" id="{7ACC10F0-0A21-47AF-96F3-AE180A6AECE3}"/>
              </a:ext>
            </a:extLst>
          </p:cNvPr>
          <p:cNvCxnSpPr>
            <a:cxnSpLocks/>
          </p:cNvCxnSpPr>
          <p:nvPr/>
        </p:nvCxnSpPr>
        <p:spPr>
          <a:xfrm flipH="1">
            <a:off x="5867378" y="4608300"/>
            <a:ext cx="720000" cy="0"/>
          </a:xfrm>
          <a:prstGeom prst="straightConnector1">
            <a:avLst/>
          </a:prstGeom>
          <a:ln w="57150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文本框 17">
            <a:extLst>
              <a:ext uri="{FF2B5EF4-FFF2-40B4-BE49-F238E27FC236}">
                <a16:creationId xmlns:a16="http://schemas.microsoft.com/office/drawing/2014/main" id="{5BB6F25C-1202-4A76-A093-72F0A2EA1B0D}"/>
              </a:ext>
            </a:extLst>
          </p:cNvPr>
          <p:cNvSpPr txBox="1"/>
          <p:nvPr/>
        </p:nvSpPr>
        <p:spPr>
          <a:xfrm>
            <a:off x="6689325" y="4292078"/>
            <a:ext cx="2002222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TS management primitive</a:t>
            </a:r>
            <a:endParaRPr lang="zh-CN" altLang="en-US" dirty="0"/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A487FC7B-8A4D-4205-93F2-3D084608B7FE}"/>
              </a:ext>
            </a:extLst>
          </p:cNvPr>
          <p:cNvSpPr txBox="1"/>
          <p:nvPr/>
        </p:nvSpPr>
        <p:spPr>
          <a:xfrm>
            <a:off x="3924284" y="2921451"/>
            <a:ext cx="2002222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MAC data service</a:t>
            </a:r>
            <a:endParaRPr lang="zh-CN" altLang="en-US" dirty="0"/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9425AC82-A0E3-41DD-9723-5EF23A815D81}"/>
              </a:ext>
            </a:extLst>
          </p:cNvPr>
          <p:cNvSpPr txBox="1"/>
          <p:nvPr/>
        </p:nvSpPr>
        <p:spPr>
          <a:xfrm>
            <a:off x="8695030" y="2857414"/>
            <a:ext cx="2092720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/>
              <a:t>TSPEC element {</a:t>
            </a:r>
          </a:p>
          <a:p>
            <a:r>
              <a:rPr lang="en-US" altLang="zh-CN" sz="1200" dirty="0"/>
              <a:t>Element ID,</a:t>
            </a:r>
          </a:p>
          <a:p>
            <a:r>
              <a:rPr lang="en-US" altLang="zh-CN" sz="1200" dirty="0"/>
              <a:t>Length,</a:t>
            </a:r>
          </a:p>
          <a:p>
            <a:r>
              <a:rPr lang="en-US" altLang="zh-CN" sz="1200" b="1" dirty="0"/>
              <a:t>TS info,</a:t>
            </a:r>
          </a:p>
          <a:p>
            <a:r>
              <a:rPr lang="en-US" altLang="zh-CN" sz="1200" dirty="0"/>
              <a:t>Nominal MSDU size,</a:t>
            </a:r>
          </a:p>
          <a:p>
            <a:r>
              <a:rPr lang="en-US" altLang="zh-CN" sz="1200" dirty="0"/>
              <a:t>Max MSDU size,</a:t>
            </a:r>
          </a:p>
          <a:p>
            <a:r>
              <a:rPr lang="en-US" altLang="zh-CN" sz="1200" dirty="0"/>
              <a:t>Min service interval,</a:t>
            </a:r>
          </a:p>
          <a:p>
            <a:r>
              <a:rPr lang="en-US" altLang="zh-CN" sz="1200" dirty="0"/>
              <a:t>Max service interval,</a:t>
            </a:r>
          </a:p>
          <a:p>
            <a:r>
              <a:rPr lang="en-US" altLang="zh-CN" sz="1200" dirty="0"/>
              <a:t>Inactivity Interval,</a:t>
            </a:r>
          </a:p>
          <a:p>
            <a:r>
              <a:rPr lang="en-US" altLang="zh-CN" sz="1200" dirty="0"/>
              <a:t>Suspension interval,</a:t>
            </a:r>
          </a:p>
          <a:p>
            <a:r>
              <a:rPr lang="en-US" altLang="zh-CN" sz="1200" dirty="0"/>
              <a:t>Service start time,</a:t>
            </a:r>
          </a:p>
          <a:p>
            <a:r>
              <a:rPr lang="en-US" altLang="zh-CN" sz="1200" dirty="0"/>
              <a:t>Min data rate,</a:t>
            </a:r>
          </a:p>
          <a:p>
            <a:r>
              <a:rPr lang="en-US" altLang="zh-CN" sz="1200" dirty="0"/>
              <a:t>Mean data rate,</a:t>
            </a:r>
          </a:p>
          <a:p>
            <a:r>
              <a:rPr lang="en-US" altLang="zh-CN" sz="1200" dirty="0"/>
              <a:t>Peak data rate,</a:t>
            </a:r>
          </a:p>
          <a:p>
            <a:r>
              <a:rPr lang="en-US" altLang="zh-CN" sz="1200" dirty="0"/>
              <a:t>Burst size,</a:t>
            </a:r>
          </a:p>
          <a:p>
            <a:r>
              <a:rPr lang="en-US" altLang="zh-CN" sz="1200" dirty="0"/>
              <a:t>Delay bound,</a:t>
            </a:r>
          </a:p>
          <a:p>
            <a:r>
              <a:rPr lang="en-US" altLang="zh-CN" sz="1200" dirty="0"/>
              <a:t>Min PHY rate,</a:t>
            </a:r>
          </a:p>
          <a:p>
            <a:r>
              <a:rPr lang="en-US" altLang="zh-CN" sz="1200" dirty="0"/>
              <a:t>Surplus bandwidth allowance,</a:t>
            </a:r>
          </a:p>
          <a:p>
            <a:r>
              <a:rPr lang="en-US" altLang="zh-CN" sz="1200" dirty="0"/>
              <a:t>Medium time,</a:t>
            </a:r>
          </a:p>
          <a:p>
            <a:r>
              <a:rPr lang="en-US" altLang="zh-CN" sz="1200" dirty="0"/>
              <a:t>DMG attributes</a:t>
            </a:r>
          </a:p>
          <a:p>
            <a:r>
              <a:rPr lang="en-US" altLang="zh-CN" sz="1200" dirty="0"/>
              <a:t>}</a:t>
            </a: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86FE9BEB-4CFA-4425-B404-375C0A105DF7}"/>
              </a:ext>
            </a:extLst>
          </p:cNvPr>
          <p:cNvSpPr/>
          <p:nvPr/>
        </p:nvSpPr>
        <p:spPr>
          <a:xfrm>
            <a:off x="8724897" y="3457578"/>
            <a:ext cx="1107681" cy="23336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065A4152-B3AD-4DAF-961F-AAFAA7BDC0E2}"/>
              </a:ext>
            </a:extLst>
          </p:cNvPr>
          <p:cNvSpPr/>
          <p:nvPr/>
        </p:nvSpPr>
        <p:spPr>
          <a:xfrm>
            <a:off x="10553700" y="3607594"/>
            <a:ext cx="1590675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CN" sz="1400" b="1" dirty="0">
                <a:solidFill>
                  <a:prstClr val="black"/>
                </a:solidFill>
              </a:rPr>
              <a:t>TS info{</a:t>
            </a:r>
          </a:p>
          <a:p>
            <a:pPr lvl="0"/>
            <a:r>
              <a:rPr lang="en-US" altLang="zh-CN" sz="1200" dirty="0">
                <a:solidFill>
                  <a:prstClr val="black"/>
                </a:solidFill>
              </a:rPr>
              <a:t>Traffic type,</a:t>
            </a:r>
          </a:p>
          <a:p>
            <a:pPr lvl="0"/>
            <a:r>
              <a:rPr lang="en-US" altLang="zh-CN" sz="1200" b="1" dirty="0">
                <a:solidFill>
                  <a:prstClr val="black"/>
                </a:solidFill>
              </a:rPr>
              <a:t>TSID</a:t>
            </a:r>
            <a:r>
              <a:rPr lang="en-US" altLang="zh-CN" sz="1200" dirty="0">
                <a:solidFill>
                  <a:prstClr val="black"/>
                </a:solidFill>
              </a:rPr>
              <a:t>,</a:t>
            </a:r>
          </a:p>
          <a:p>
            <a:pPr lvl="0"/>
            <a:r>
              <a:rPr lang="en-US" altLang="zh-CN" sz="1200" dirty="0">
                <a:solidFill>
                  <a:prstClr val="black"/>
                </a:solidFill>
              </a:rPr>
              <a:t>Direction,</a:t>
            </a:r>
          </a:p>
          <a:p>
            <a:pPr lvl="0"/>
            <a:r>
              <a:rPr lang="en-US" altLang="zh-CN" sz="1200" dirty="0">
                <a:solidFill>
                  <a:prstClr val="black"/>
                </a:solidFill>
              </a:rPr>
              <a:t>Access policy,</a:t>
            </a:r>
          </a:p>
          <a:p>
            <a:pPr lvl="0"/>
            <a:r>
              <a:rPr lang="en-US" altLang="zh-CN" sz="1200" dirty="0">
                <a:solidFill>
                  <a:prstClr val="black"/>
                </a:solidFill>
              </a:rPr>
              <a:t>Aggregation,</a:t>
            </a:r>
          </a:p>
          <a:p>
            <a:pPr lvl="0"/>
            <a:r>
              <a:rPr lang="en-US" altLang="zh-CN" sz="1200" dirty="0">
                <a:solidFill>
                  <a:prstClr val="black"/>
                </a:solidFill>
              </a:rPr>
              <a:t>APSD,</a:t>
            </a:r>
          </a:p>
          <a:p>
            <a:pPr lvl="0"/>
            <a:r>
              <a:rPr lang="en-US" altLang="zh-CN" sz="1200" b="1" dirty="0">
                <a:solidFill>
                  <a:prstClr val="black"/>
                </a:solidFill>
              </a:rPr>
              <a:t>User priority,</a:t>
            </a:r>
          </a:p>
          <a:p>
            <a:pPr lvl="0"/>
            <a:r>
              <a:rPr lang="en-US" altLang="zh-CN" sz="1200" dirty="0">
                <a:solidFill>
                  <a:prstClr val="black"/>
                </a:solidFill>
              </a:rPr>
              <a:t>TS info ACK policy,</a:t>
            </a:r>
          </a:p>
          <a:p>
            <a:pPr lvl="0"/>
            <a:r>
              <a:rPr lang="en-US" altLang="zh-CN" sz="1200" dirty="0">
                <a:solidFill>
                  <a:prstClr val="black"/>
                </a:solidFill>
              </a:rPr>
              <a:t>Schedule,</a:t>
            </a:r>
          </a:p>
          <a:p>
            <a:pPr lvl="0"/>
            <a:r>
              <a:rPr lang="en-US" altLang="zh-CN" sz="1200" dirty="0">
                <a:solidFill>
                  <a:prstClr val="black"/>
                </a:solidFill>
              </a:rPr>
              <a:t>Reserved,</a:t>
            </a:r>
          </a:p>
          <a:p>
            <a:pPr lvl="0"/>
            <a:r>
              <a:rPr lang="en-US" altLang="zh-CN" sz="1200" dirty="0">
                <a:solidFill>
                  <a:prstClr val="black"/>
                </a:solidFill>
              </a:rPr>
              <a:t>}</a:t>
            </a: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37F440BC-2ADB-4325-9CA1-82E9C872A52A}"/>
              </a:ext>
            </a:extLst>
          </p:cNvPr>
          <p:cNvSpPr/>
          <p:nvPr/>
        </p:nvSpPr>
        <p:spPr>
          <a:xfrm>
            <a:off x="10601322" y="4046806"/>
            <a:ext cx="1107681" cy="23336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F4FB8BDC-6C33-419F-98C3-B49E77423C45}"/>
              </a:ext>
            </a:extLst>
          </p:cNvPr>
          <p:cNvSpPr/>
          <p:nvPr/>
        </p:nvSpPr>
        <p:spPr>
          <a:xfrm>
            <a:off x="10618387" y="4913669"/>
            <a:ext cx="1107681" cy="23336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8" name="直接连接符 27">
            <a:extLst>
              <a:ext uri="{FF2B5EF4-FFF2-40B4-BE49-F238E27FC236}">
                <a16:creationId xmlns:a16="http://schemas.microsoft.com/office/drawing/2014/main" id="{050B07EE-A70A-4038-9B92-F7C38E9554A8}"/>
              </a:ext>
            </a:extLst>
          </p:cNvPr>
          <p:cNvCxnSpPr>
            <a:cxnSpLocks/>
          </p:cNvCxnSpPr>
          <p:nvPr/>
        </p:nvCxnSpPr>
        <p:spPr>
          <a:xfrm>
            <a:off x="9878815" y="3574261"/>
            <a:ext cx="674885" cy="1166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97A2B671-E231-4096-B9E2-C19314E82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Harry Wang et al (Tencent)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27F5094A-1329-4F78-9A4E-E45EB4FEB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0082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B83F4B1-055F-492E-9313-0792FCBFF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MLD QoS Architecture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2EB80F0-A74D-49CC-AB3C-15B207937F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Regarding a single MAC-SAP </a:t>
            </a:r>
          </a:p>
          <a:p>
            <a:pPr lvl="1"/>
            <a:r>
              <a:rPr lang="en-US" altLang="zh-CN" dirty="0"/>
              <a:t>A common description about the higher layer data streams, for both traffic characteristics and QoS requirements;</a:t>
            </a:r>
          </a:p>
          <a:p>
            <a:pPr lvl="1"/>
            <a:r>
              <a:rPr lang="en-US" altLang="zh-CN" dirty="0"/>
              <a:t>One data stream associates with one TS setup, re-using ADDTS REQ/RES;</a:t>
            </a:r>
          </a:p>
          <a:p>
            <a:pPr lvl="1"/>
            <a:r>
              <a:rPr lang="en-US" altLang="zh-CN" dirty="0"/>
              <a:t>MLD level admission control policy (for both EDCA and HCCA);</a:t>
            </a:r>
          </a:p>
          <a:p>
            <a:r>
              <a:rPr lang="en-US" altLang="zh-CN" dirty="0"/>
              <a:t>Regarding multiple links</a:t>
            </a:r>
          </a:p>
          <a:p>
            <a:pPr lvl="1"/>
            <a:r>
              <a:rPr lang="en-US" altLang="zh-CN" dirty="0"/>
              <a:t>Per-link resource reservation (allocation/schedule);</a:t>
            </a:r>
          </a:p>
          <a:p>
            <a:pPr lvl="1"/>
            <a:r>
              <a:rPr lang="en-US" altLang="zh-CN" dirty="0"/>
              <a:t>Per-link channel access mechanism;</a:t>
            </a:r>
          </a:p>
          <a:p>
            <a:pPr lvl="1"/>
            <a:r>
              <a:rPr lang="en-US" altLang="zh-CN" dirty="0"/>
              <a:t>Follow TID-to-Link mapping principles;</a:t>
            </a: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46FB25AA-A68A-4803-988E-840F9759B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Harry Wang et al (Tencent)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C962BA47-63EB-4634-82E5-F29B648C0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54415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C2158ED-3636-4C3F-B140-B70CA65360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TSPEC is Neither Scalable Nor Flexible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C550C8A-EAA4-4163-A634-38A70BA732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92262"/>
            <a:ext cx="11588554" cy="4351338"/>
          </a:xfrm>
        </p:spPr>
        <p:txBody>
          <a:bodyPr>
            <a:normAutofit/>
          </a:bodyPr>
          <a:lstStyle/>
          <a:p>
            <a:r>
              <a:rPr lang="en-US" altLang="zh-CN" sz="2000" dirty="0"/>
              <a:t>TS setup is basically a procedure to exchange and negotiate TSPEC between MAC entities</a:t>
            </a:r>
          </a:p>
          <a:p>
            <a:r>
              <a:rPr lang="en-US" altLang="zh-CN" sz="2000" dirty="0"/>
              <a:t>Basic TSPEC element contains the set of parameters that define the characteristics and QoS expectations of a traffic flow, in the context of a particular STA.</a:t>
            </a:r>
          </a:p>
          <a:p>
            <a:pPr lvl="1"/>
            <a:r>
              <a:rPr lang="en-US" altLang="zh-CN" sz="1600" dirty="0"/>
              <a:t>Basic TSPEC is optional when DMG TSPEC is present in ADDTS request and response</a:t>
            </a:r>
          </a:p>
          <a:p>
            <a:r>
              <a:rPr lang="en-US" altLang="zh-CN" sz="2000" dirty="0"/>
              <a:t>DMG TSPEC element contains the set of parameters needed to create or modify an airtime allocation.</a:t>
            </a:r>
            <a:endParaRPr lang="zh-CN" altLang="en-US" sz="2000" dirty="0"/>
          </a:p>
        </p:txBody>
      </p:sp>
      <p:pic>
        <p:nvPicPr>
          <p:cNvPr id="17" name="图片 16">
            <a:extLst>
              <a:ext uri="{FF2B5EF4-FFF2-40B4-BE49-F238E27FC236}">
                <a16:creationId xmlns:a16="http://schemas.microsoft.com/office/drawing/2014/main" id="{6EC7F04A-89B5-48DD-81EE-C4665E6237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5015" y="3308438"/>
            <a:ext cx="9042035" cy="2025562"/>
          </a:xfrm>
          <a:prstGeom prst="rect">
            <a:avLst/>
          </a:prstGeom>
        </p:spPr>
      </p:pic>
      <p:sp>
        <p:nvSpPr>
          <p:cNvPr id="18" name="文本框 17">
            <a:extLst>
              <a:ext uri="{FF2B5EF4-FFF2-40B4-BE49-F238E27FC236}">
                <a16:creationId xmlns:a16="http://schemas.microsoft.com/office/drawing/2014/main" id="{CD6EE7AD-66BE-458C-9B27-B071E9717CD1}"/>
              </a:ext>
            </a:extLst>
          </p:cNvPr>
          <p:cNvSpPr txBox="1"/>
          <p:nvPr/>
        </p:nvSpPr>
        <p:spPr>
          <a:xfrm>
            <a:off x="146246" y="3760985"/>
            <a:ext cx="1358704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dirty="0"/>
              <a:t>Basic TSPEC</a:t>
            </a:r>
            <a:endParaRPr lang="zh-CN" altLang="en-US" dirty="0"/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80E726E6-AA62-4738-B8A1-2EC9A6C9728E}"/>
              </a:ext>
            </a:extLst>
          </p:cNvPr>
          <p:cNvSpPr txBox="1"/>
          <p:nvPr/>
        </p:nvSpPr>
        <p:spPr>
          <a:xfrm>
            <a:off x="146245" y="5802868"/>
            <a:ext cx="1498769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dirty="0"/>
              <a:t>DMG TSPEC</a:t>
            </a:r>
            <a:endParaRPr lang="zh-CN" altLang="en-US" dirty="0"/>
          </a:p>
        </p:txBody>
      </p:sp>
      <p:grpSp>
        <p:nvGrpSpPr>
          <p:cNvPr id="22" name="组合 21">
            <a:extLst>
              <a:ext uri="{FF2B5EF4-FFF2-40B4-BE49-F238E27FC236}">
                <a16:creationId xmlns:a16="http://schemas.microsoft.com/office/drawing/2014/main" id="{821CDB84-808D-47A2-83C7-D12278B57FBB}"/>
              </a:ext>
            </a:extLst>
          </p:cNvPr>
          <p:cNvGrpSpPr/>
          <p:nvPr/>
        </p:nvGrpSpPr>
        <p:grpSpPr>
          <a:xfrm>
            <a:off x="1317527" y="5739010"/>
            <a:ext cx="9961876" cy="661790"/>
            <a:chOff x="-1035148" y="5841305"/>
            <a:chExt cx="9961876" cy="661790"/>
          </a:xfrm>
        </p:grpSpPr>
        <p:pic>
          <p:nvPicPr>
            <p:cNvPr id="21" name="图片 20">
              <a:extLst>
                <a:ext uri="{FF2B5EF4-FFF2-40B4-BE49-F238E27FC236}">
                  <a16:creationId xmlns:a16="http://schemas.microsoft.com/office/drawing/2014/main" id="{E0F495DA-6363-46A3-96FF-057610D8862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t="44709"/>
            <a:stretch/>
          </p:blipFill>
          <p:spPr>
            <a:xfrm>
              <a:off x="4892480" y="5841305"/>
              <a:ext cx="4034248" cy="604632"/>
            </a:xfrm>
            <a:prstGeom prst="rect">
              <a:avLst/>
            </a:prstGeom>
          </p:spPr>
        </p:pic>
        <p:pic>
          <p:nvPicPr>
            <p:cNvPr id="20" name="图片 19">
              <a:extLst>
                <a:ext uri="{FF2B5EF4-FFF2-40B4-BE49-F238E27FC236}">
                  <a16:creationId xmlns:a16="http://schemas.microsoft.com/office/drawing/2014/main" id="{D16DEAB2-7F62-4E15-8FE2-AAB9710CE81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r="1450" b="64518"/>
            <a:stretch/>
          </p:blipFill>
          <p:spPr>
            <a:xfrm>
              <a:off x="-1035148" y="5850830"/>
              <a:ext cx="6683473" cy="652265"/>
            </a:xfrm>
            <a:prstGeom prst="rect">
              <a:avLst/>
            </a:prstGeom>
          </p:spPr>
        </p:pic>
      </p:grpSp>
      <p:sp>
        <p:nvSpPr>
          <p:cNvPr id="23" name="矩形 22">
            <a:extLst>
              <a:ext uri="{FF2B5EF4-FFF2-40B4-BE49-F238E27FC236}">
                <a16:creationId xmlns:a16="http://schemas.microsoft.com/office/drawing/2014/main" id="{6E277F27-9622-4A33-86CC-BC0AC537D381}"/>
              </a:ext>
            </a:extLst>
          </p:cNvPr>
          <p:cNvSpPr/>
          <p:nvPr/>
        </p:nvSpPr>
        <p:spPr>
          <a:xfrm>
            <a:off x="6516002" y="5739010"/>
            <a:ext cx="3200400" cy="652265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5640D686-9A90-4120-B40E-91CC9D4867A4}"/>
              </a:ext>
            </a:extLst>
          </p:cNvPr>
          <p:cNvSpPr txBox="1"/>
          <p:nvPr/>
        </p:nvSpPr>
        <p:spPr>
          <a:xfrm>
            <a:off x="7390701" y="5369678"/>
            <a:ext cx="2916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0070C0"/>
                </a:solidFill>
              </a:rPr>
              <a:t>Schedule (Allocation) info</a:t>
            </a:r>
            <a:endParaRPr lang="zh-CN" altLang="en-US" dirty="0">
              <a:solidFill>
                <a:srgbClr val="0070C0"/>
              </a:solidFill>
            </a:endParaRPr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B1B47DB9-67C8-4D33-8B70-0AAF5F5EAF3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" y="4603997"/>
            <a:ext cx="5200917" cy="806203"/>
          </a:xfrm>
          <a:prstGeom prst="rect">
            <a:avLst/>
          </a:prstGeom>
        </p:spPr>
      </p:pic>
      <p:cxnSp>
        <p:nvCxnSpPr>
          <p:cNvPr id="13" name="直接连接符 12">
            <a:extLst>
              <a:ext uri="{FF2B5EF4-FFF2-40B4-BE49-F238E27FC236}">
                <a16:creationId xmlns:a16="http://schemas.microsoft.com/office/drawing/2014/main" id="{848DEC36-FDF1-424C-A64A-F588447E2A09}"/>
              </a:ext>
            </a:extLst>
          </p:cNvPr>
          <p:cNvCxnSpPr>
            <a:cxnSpLocks/>
          </p:cNvCxnSpPr>
          <p:nvPr/>
        </p:nvCxnSpPr>
        <p:spPr>
          <a:xfrm flipH="1">
            <a:off x="1143000" y="4270307"/>
            <a:ext cx="1866365" cy="2745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>
            <a:extLst>
              <a:ext uri="{FF2B5EF4-FFF2-40B4-BE49-F238E27FC236}">
                <a16:creationId xmlns:a16="http://schemas.microsoft.com/office/drawing/2014/main" id="{24014847-10BE-40F3-A465-636DA237CB48}"/>
              </a:ext>
            </a:extLst>
          </p:cNvPr>
          <p:cNvCxnSpPr>
            <a:cxnSpLocks/>
          </p:cNvCxnSpPr>
          <p:nvPr/>
        </p:nvCxnSpPr>
        <p:spPr>
          <a:xfrm>
            <a:off x="3545984" y="4270307"/>
            <a:ext cx="2002851" cy="2745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矩形 6">
            <a:extLst>
              <a:ext uri="{FF2B5EF4-FFF2-40B4-BE49-F238E27FC236}">
                <a16:creationId xmlns:a16="http://schemas.microsoft.com/office/drawing/2014/main" id="{2C76449C-D4A6-4920-A71F-DBC39F1335F3}"/>
              </a:ext>
            </a:extLst>
          </p:cNvPr>
          <p:cNvSpPr/>
          <p:nvPr/>
        </p:nvSpPr>
        <p:spPr bwMode="auto">
          <a:xfrm>
            <a:off x="1343285" y="4603997"/>
            <a:ext cx="566785" cy="798829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CE44175A-080B-4136-9EDE-01F2093CC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Harry Wang et al (Tencent)</a:t>
            </a:r>
            <a:endParaRPr lang="en-US" altLang="ko-KR" dirty="0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78FE2366-AACC-48DE-A573-51BD8314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0371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FE1426C-0802-426E-A2AC-0D7B48C35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5181600" cy="1066800"/>
          </a:xfrm>
        </p:spPr>
        <p:txBody>
          <a:bodyPr/>
          <a:lstStyle/>
          <a:p>
            <a:r>
              <a:rPr lang="en-US" altLang="zh-CN" dirty="0"/>
              <a:t>Basic TS Setup</a:t>
            </a:r>
            <a:endParaRPr lang="zh-CN" altLang="en-US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9B15A3A0-4D1B-491D-9D8C-7817E1078F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688" y="2810669"/>
            <a:ext cx="5276850" cy="3324183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3A2D5C4B-D217-4456-BB87-8AC19A821AD0}"/>
              </a:ext>
            </a:extLst>
          </p:cNvPr>
          <p:cNvSpPr txBox="1"/>
          <p:nvPr/>
        </p:nvSpPr>
        <p:spPr>
          <a:xfrm>
            <a:off x="166688" y="1863531"/>
            <a:ext cx="3271837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dirty="0"/>
              <a:t>STA initiated setup: </a:t>
            </a:r>
          </a:p>
          <a:p>
            <a:r>
              <a:rPr lang="en-US" altLang="zh-CN" b="1" dirty="0"/>
              <a:t>Basic</a:t>
            </a:r>
            <a:r>
              <a:rPr lang="en-US" altLang="zh-CN" dirty="0"/>
              <a:t> ADDTS request/response</a:t>
            </a:r>
            <a:endParaRPr lang="zh-CN" altLang="en-US" dirty="0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8B99F5D4-596C-40BA-B719-63F33433ECD6}"/>
              </a:ext>
            </a:extLst>
          </p:cNvPr>
          <p:cNvSpPr txBox="1"/>
          <p:nvPr/>
        </p:nvSpPr>
        <p:spPr>
          <a:xfrm>
            <a:off x="3688556" y="2465240"/>
            <a:ext cx="19573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/>
              <a:t>HC co-located with AP</a:t>
            </a:r>
            <a:endParaRPr lang="zh-CN" altLang="en-US" sz="1400" dirty="0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F64E7BFB-1FC0-43DC-99E0-3E03ACF86D6D}"/>
              </a:ext>
            </a:extLst>
          </p:cNvPr>
          <p:cNvSpPr/>
          <p:nvPr/>
        </p:nvSpPr>
        <p:spPr>
          <a:xfrm>
            <a:off x="2251272" y="3696383"/>
            <a:ext cx="1107681" cy="369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3789ADDE-FC3C-4828-A71B-A8275A880A9D}"/>
              </a:ext>
            </a:extLst>
          </p:cNvPr>
          <p:cNvSpPr/>
          <p:nvPr/>
        </p:nvSpPr>
        <p:spPr>
          <a:xfrm>
            <a:off x="2251272" y="4688398"/>
            <a:ext cx="1107681" cy="369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CFC6E420-CE58-401A-9CDD-91F87E1EB320}"/>
              </a:ext>
            </a:extLst>
          </p:cNvPr>
          <p:cNvGrpSpPr/>
          <p:nvPr/>
        </p:nvGrpSpPr>
        <p:grpSpPr>
          <a:xfrm>
            <a:off x="6672263" y="109346"/>
            <a:ext cx="4872038" cy="2905801"/>
            <a:chOff x="3500437" y="814387"/>
            <a:chExt cx="5191125" cy="3201076"/>
          </a:xfrm>
        </p:grpSpPr>
        <p:pic>
          <p:nvPicPr>
            <p:cNvPr id="13" name="图片 12">
              <a:extLst>
                <a:ext uri="{FF2B5EF4-FFF2-40B4-BE49-F238E27FC236}">
                  <a16:creationId xmlns:a16="http://schemas.microsoft.com/office/drawing/2014/main" id="{162E6FBE-7186-4D7A-BA76-922E57D6D3E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t="81105"/>
            <a:stretch/>
          </p:blipFill>
          <p:spPr>
            <a:xfrm>
              <a:off x="3500437" y="3005793"/>
              <a:ext cx="5191125" cy="1009670"/>
            </a:xfrm>
            <a:prstGeom prst="rect">
              <a:avLst/>
            </a:prstGeom>
          </p:spPr>
        </p:pic>
        <p:pic>
          <p:nvPicPr>
            <p:cNvPr id="12" name="图片 11">
              <a:extLst>
                <a:ext uri="{FF2B5EF4-FFF2-40B4-BE49-F238E27FC236}">
                  <a16:creationId xmlns:a16="http://schemas.microsoft.com/office/drawing/2014/main" id="{659FC33E-7406-48B8-9310-EBF41F74A27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b="57085"/>
            <a:stretch/>
          </p:blipFill>
          <p:spPr>
            <a:xfrm>
              <a:off x="3500437" y="814387"/>
              <a:ext cx="5191125" cy="2293145"/>
            </a:xfrm>
            <a:prstGeom prst="rect">
              <a:avLst/>
            </a:prstGeom>
          </p:spPr>
        </p:pic>
      </p:grpSp>
      <p:pic>
        <p:nvPicPr>
          <p:cNvPr id="15" name="图片 14">
            <a:extLst>
              <a:ext uri="{FF2B5EF4-FFF2-40B4-BE49-F238E27FC236}">
                <a16:creationId xmlns:a16="http://schemas.microsoft.com/office/drawing/2014/main" id="{DDA6180E-60FE-47C9-B7D0-EED65AF5613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02123" y="3213918"/>
            <a:ext cx="4842178" cy="3515920"/>
          </a:xfrm>
          <a:prstGeom prst="rect">
            <a:avLst/>
          </a:prstGeom>
        </p:spPr>
      </p:pic>
      <p:sp>
        <p:nvSpPr>
          <p:cNvPr id="16" name="矩形 15">
            <a:extLst>
              <a:ext uri="{FF2B5EF4-FFF2-40B4-BE49-F238E27FC236}">
                <a16:creationId xmlns:a16="http://schemas.microsoft.com/office/drawing/2014/main" id="{872E2FD9-4A79-4117-9136-6558E926BFB7}"/>
              </a:ext>
            </a:extLst>
          </p:cNvPr>
          <p:cNvSpPr/>
          <p:nvPr/>
        </p:nvSpPr>
        <p:spPr>
          <a:xfrm>
            <a:off x="6672263" y="1133475"/>
            <a:ext cx="4872038" cy="20955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B60BD90E-28F0-4E64-B1F4-1578FD8A3A4C}"/>
              </a:ext>
            </a:extLst>
          </p:cNvPr>
          <p:cNvSpPr/>
          <p:nvPr/>
        </p:nvSpPr>
        <p:spPr>
          <a:xfrm>
            <a:off x="6672263" y="4351671"/>
            <a:ext cx="4872038" cy="61085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AE67D6BD-92A2-4D00-BD75-98FADDCB2193}"/>
              </a:ext>
            </a:extLst>
          </p:cNvPr>
          <p:cNvSpPr txBox="1"/>
          <p:nvPr/>
        </p:nvSpPr>
        <p:spPr>
          <a:xfrm>
            <a:off x="2251271" y="3213918"/>
            <a:ext cx="2039742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dirty="0"/>
              <a:t>Requested </a:t>
            </a:r>
            <a:r>
              <a:rPr lang="en-US" altLang="zh-CN" b="1" dirty="0">
                <a:solidFill>
                  <a:srgbClr val="FF0000"/>
                </a:solidFill>
              </a:rPr>
              <a:t>TSPEC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24DA499B-0E47-47C0-ACAE-BC0A23825855}"/>
              </a:ext>
            </a:extLst>
          </p:cNvPr>
          <p:cNvSpPr txBox="1"/>
          <p:nvPr/>
        </p:nvSpPr>
        <p:spPr>
          <a:xfrm>
            <a:off x="2251271" y="5173870"/>
            <a:ext cx="2039742" cy="54000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dirty="0"/>
              <a:t>Admitted TSPEC (medium time &amp; schedule)</a:t>
            </a:r>
            <a:endParaRPr lang="zh-CN" altLang="en-US" dirty="0"/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CAEE9A32-C458-4B63-9863-2D639CA56D2D}"/>
              </a:ext>
            </a:extLst>
          </p:cNvPr>
          <p:cNvSpPr/>
          <p:nvPr/>
        </p:nvSpPr>
        <p:spPr>
          <a:xfrm>
            <a:off x="6696468" y="2372823"/>
            <a:ext cx="4872038" cy="20955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F244DE6A-FDD9-45EC-8BE2-A4FE3568AAFE}"/>
              </a:ext>
            </a:extLst>
          </p:cNvPr>
          <p:cNvSpPr/>
          <p:nvPr/>
        </p:nvSpPr>
        <p:spPr>
          <a:xfrm>
            <a:off x="6672263" y="6072018"/>
            <a:ext cx="4872038" cy="20955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D3428A08-F7E3-4AD6-94A9-D6FD825FD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Harry Wang et al (Tencent)</a:t>
            </a:r>
            <a:endParaRPr lang="en-US" altLang="ko-KR" dirty="0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0754B61-289D-4BE7-9E2C-11E35105D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2893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>
            <a:extLst>
              <a:ext uri="{FF2B5EF4-FFF2-40B4-BE49-F238E27FC236}">
                <a16:creationId xmlns:a16="http://schemas.microsoft.com/office/drawing/2014/main" id="{82DD3B8E-5A0A-4A15-AD61-95D00B6E4D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2780" y="3130885"/>
            <a:ext cx="5046555" cy="3484355"/>
          </a:xfrm>
          <a:prstGeom prst="rect">
            <a:avLst/>
          </a:prstGeom>
        </p:spPr>
      </p:pic>
      <p:pic>
        <p:nvPicPr>
          <p:cNvPr id="3" name="图片 2">
            <a:extLst>
              <a:ext uri="{FF2B5EF4-FFF2-40B4-BE49-F238E27FC236}">
                <a16:creationId xmlns:a16="http://schemas.microsoft.com/office/drawing/2014/main" id="{30FEDC0E-7409-4D53-8E8F-714BCDD6F6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28938" y="171825"/>
            <a:ext cx="5094241" cy="3042093"/>
          </a:xfrm>
          <a:prstGeom prst="rect">
            <a:avLst/>
          </a:prstGeom>
        </p:spPr>
      </p:pic>
      <p:sp>
        <p:nvSpPr>
          <p:cNvPr id="2" name="标题 1">
            <a:extLst>
              <a:ext uri="{FF2B5EF4-FFF2-40B4-BE49-F238E27FC236}">
                <a16:creationId xmlns:a16="http://schemas.microsoft.com/office/drawing/2014/main" id="{6FE1426C-0802-426E-A2AC-0D7B48C35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5148663" cy="1066800"/>
          </a:xfrm>
        </p:spPr>
        <p:txBody>
          <a:bodyPr/>
          <a:lstStyle/>
          <a:p>
            <a:r>
              <a:rPr lang="en-US" altLang="zh-CN" dirty="0"/>
              <a:t>DMG TS Setup</a:t>
            </a:r>
            <a:endParaRPr lang="zh-CN" altLang="en-US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9B15A3A0-4D1B-491D-9D8C-7817E1078F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6688" y="2810669"/>
            <a:ext cx="5276850" cy="3324183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3A2D5C4B-D217-4456-BB87-8AC19A821AD0}"/>
              </a:ext>
            </a:extLst>
          </p:cNvPr>
          <p:cNvSpPr txBox="1"/>
          <p:nvPr/>
        </p:nvSpPr>
        <p:spPr>
          <a:xfrm>
            <a:off x="166688" y="1863531"/>
            <a:ext cx="3271837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dirty="0"/>
              <a:t>STA initiated setup: </a:t>
            </a:r>
          </a:p>
          <a:p>
            <a:r>
              <a:rPr lang="en-US" altLang="zh-CN" b="1" dirty="0"/>
              <a:t>DMG</a:t>
            </a:r>
            <a:r>
              <a:rPr lang="en-US" altLang="zh-CN" dirty="0"/>
              <a:t> ADDTS request/response</a:t>
            </a:r>
            <a:endParaRPr lang="zh-CN" altLang="en-US" dirty="0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8B99F5D4-596C-40BA-B719-63F33433ECD6}"/>
              </a:ext>
            </a:extLst>
          </p:cNvPr>
          <p:cNvSpPr txBox="1"/>
          <p:nvPr/>
        </p:nvSpPr>
        <p:spPr>
          <a:xfrm>
            <a:off x="3688556" y="2465240"/>
            <a:ext cx="19573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/>
              <a:t>HC co-located with AP</a:t>
            </a:r>
            <a:endParaRPr lang="zh-CN" altLang="en-US" sz="1400" dirty="0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F64E7BFB-1FC0-43DC-99E0-3E03ACF86D6D}"/>
              </a:ext>
            </a:extLst>
          </p:cNvPr>
          <p:cNvSpPr/>
          <p:nvPr/>
        </p:nvSpPr>
        <p:spPr>
          <a:xfrm>
            <a:off x="2251272" y="3696383"/>
            <a:ext cx="1107681" cy="369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3789ADDE-FC3C-4828-A71B-A8275A880A9D}"/>
              </a:ext>
            </a:extLst>
          </p:cNvPr>
          <p:cNvSpPr/>
          <p:nvPr/>
        </p:nvSpPr>
        <p:spPr>
          <a:xfrm>
            <a:off x="2251272" y="4688398"/>
            <a:ext cx="1107681" cy="369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872E2FD9-4A79-4117-9136-6558E926BFB7}"/>
              </a:ext>
            </a:extLst>
          </p:cNvPr>
          <p:cNvSpPr/>
          <p:nvPr/>
        </p:nvSpPr>
        <p:spPr>
          <a:xfrm>
            <a:off x="6152779" y="1383570"/>
            <a:ext cx="5035438" cy="26037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B60BD90E-28F0-4E64-B1F4-1578FD8A3A4C}"/>
              </a:ext>
            </a:extLst>
          </p:cNvPr>
          <p:cNvSpPr/>
          <p:nvPr/>
        </p:nvSpPr>
        <p:spPr>
          <a:xfrm>
            <a:off x="6152779" y="4348687"/>
            <a:ext cx="5046555" cy="70904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AE67D6BD-92A2-4D00-BD75-98FADDCB2193}"/>
              </a:ext>
            </a:extLst>
          </p:cNvPr>
          <p:cNvSpPr txBox="1"/>
          <p:nvPr/>
        </p:nvSpPr>
        <p:spPr>
          <a:xfrm>
            <a:off x="2251271" y="3213918"/>
            <a:ext cx="2368354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dirty="0"/>
              <a:t>Requested </a:t>
            </a:r>
            <a:r>
              <a:rPr lang="en-US" altLang="zh-CN" b="1" dirty="0">
                <a:solidFill>
                  <a:srgbClr val="FF0000"/>
                </a:solidFill>
              </a:rPr>
              <a:t>Allocation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24DA499B-0E47-47C0-ACAE-BC0A23825855}"/>
              </a:ext>
            </a:extLst>
          </p:cNvPr>
          <p:cNvSpPr txBox="1"/>
          <p:nvPr/>
        </p:nvSpPr>
        <p:spPr>
          <a:xfrm>
            <a:off x="2251271" y="5173870"/>
            <a:ext cx="2292154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dirty="0"/>
              <a:t>Admitted Allocation</a:t>
            </a:r>
            <a:endParaRPr lang="zh-CN" altLang="en-US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302FC331-FCBE-4996-B1A0-596BDA5562D0}"/>
              </a:ext>
            </a:extLst>
          </p:cNvPr>
          <p:cNvSpPr txBox="1"/>
          <p:nvPr/>
        </p:nvSpPr>
        <p:spPr>
          <a:xfrm>
            <a:off x="1632146" y="3739200"/>
            <a:ext cx="619126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sz="1400" dirty="0"/>
              <a:t>DMG</a:t>
            </a:r>
            <a:endParaRPr lang="zh-CN" altLang="en-US" sz="1400" dirty="0"/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21D45FC2-EA48-4B37-9EF3-43CFF4D3462E}"/>
              </a:ext>
            </a:extLst>
          </p:cNvPr>
          <p:cNvSpPr txBox="1"/>
          <p:nvPr/>
        </p:nvSpPr>
        <p:spPr>
          <a:xfrm>
            <a:off x="1632146" y="4715689"/>
            <a:ext cx="619126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sz="1400" dirty="0"/>
              <a:t>DMG</a:t>
            </a:r>
            <a:endParaRPr lang="zh-CN" altLang="en-US" sz="1400" dirty="0"/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E500660E-DA45-43A9-B68C-A031B55BC4B0}"/>
              </a:ext>
            </a:extLst>
          </p:cNvPr>
          <p:cNvSpPr/>
          <p:nvPr/>
        </p:nvSpPr>
        <p:spPr>
          <a:xfrm>
            <a:off x="6152778" y="5673436"/>
            <a:ext cx="5046555" cy="237889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872AD783-BFAB-4A88-BFA9-71E30873FE5C}"/>
              </a:ext>
            </a:extLst>
          </p:cNvPr>
          <p:cNvSpPr/>
          <p:nvPr/>
        </p:nvSpPr>
        <p:spPr>
          <a:xfrm>
            <a:off x="6141662" y="2268468"/>
            <a:ext cx="5046555" cy="237889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页脚占位符 10">
            <a:extLst>
              <a:ext uri="{FF2B5EF4-FFF2-40B4-BE49-F238E27FC236}">
                <a16:creationId xmlns:a16="http://schemas.microsoft.com/office/drawing/2014/main" id="{3D671F71-0CFF-4434-8301-F6F2F027F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Harry Wang et al (Tencent)</a:t>
            </a:r>
            <a:endParaRPr lang="en-US" altLang="ko-KR" dirty="0"/>
          </a:p>
        </p:txBody>
      </p:sp>
      <p:sp>
        <p:nvSpPr>
          <p:cNvPr id="12" name="灯片编号占位符 11">
            <a:extLst>
              <a:ext uri="{FF2B5EF4-FFF2-40B4-BE49-F238E27FC236}">
                <a16:creationId xmlns:a16="http://schemas.microsoft.com/office/drawing/2014/main" id="{3A069AFC-C3EC-403C-AF86-081D79043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15560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12541D9-CFF8-49EE-A195-483E93881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Multi-link TS Setup (1)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066DF9C-77AA-44FA-9B5F-20ED5488F6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sz="2000" dirty="0"/>
              <a:t>Non-AP MLD is built with full protocol stack, thus can have more information about the higher layer</a:t>
            </a:r>
          </a:p>
          <a:p>
            <a:r>
              <a:rPr lang="en-US" altLang="zh-CN" sz="2000" dirty="0"/>
              <a:t>Non-AP MLD should coordinate with AP MLD for more efficient use of the resources, with regards to the traffic characteristics and QoS requirements</a:t>
            </a:r>
          </a:p>
          <a:p>
            <a:r>
              <a:rPr lang="en-US" altLang="zh-CN" sz="2000" dirty="0"/>
              <a:t>Similar to other layer management functions, it is preferred to have </a:t>
            </a:r>
            <a:r>
              <a:rPr lang="en-US" altLang="zh-CN" sz="2000" dirty="0">
                <a:highlight>
                  <a:srgbClr val="FFFF00"/>
                </a:highlight>
              </a:rPr>
              <a:t>a single TS setup between MLDs</a:t>
            </a:r>
            <a:r>
              <a:rPr lang="en-US" altLang="zh-CN" sz="2000" dirty="0"/>
              <a:t> among multiple links.</a:t>
            </a:r>
          </a:p>
          <a:p>
            <a:pPr lvl="1"/>
            <a:r>
              <a:rPr lang="en-US" altLang="zh-CN" sz="1600" dirty="0"/>
              <a:t>ADDTS information exchange can be re-used on one selected link (maybe same as other management frame handshake)</a:t>
            </a:r>
          </a:p>
          <a:p>
            <a:pPr lvl="1"/>
            <a:r>
              <a:rPr lang="en-US" altLang="zh-CN" sz="1600" dirty="0"/>
              <a:t>Schedule/Allocation are established on the one or more links</a:t>
            </a:r>
          </a:p>
          <a:p>
            <a:pPr lvl="1"/>
            <a:r>
              <a:rPr lang="en-US" altLang="zh-CN" sz="1600" dirty="0"/>
              <a:t>Admission control policy should be implemented at MLD level</a:t>
            </a:r>
          </a:p>
          <a:p>
            <a:r>
              <a:rPr lang="en-US" altLang="zh-CN" sz="2000" dirty="0"/>
              <a:t>A flexible and scalable TSPEC variant for multilink shall be defined</a:t>
            </a:r>
          </a:p>
          <a:p>
            <a:pPr lvl="1"/>
            <a:r>
              <a:rPr lang="en-US" altLang="zh-CN" sz="1800" dirty="0"/>
              <a:t>Separate the common specification for traffic characteristics, associated with MAC-SAP and per-link schedule/allocation based on individual link capabilities.</a:t>
            </a:r>
          </a:p>
          <a:p>
            <a:pPr lvl="1"/>
            <a:r>
              <a:rPr lang="en-US" altLang="zh-CN" sz="1800" dirty="0"/>
              <a:t>Similar idea is also considered in [1]</a:t>
            </a: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74A911D0-E21A-4DAB-92B8-F873FED02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Harry Wang et al (Tencent)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B88734E0-8105-4FCD-A5D8-F2174C9CA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970720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76792</TotalTime>
  <Words>1516</Words>
  <Application>Microsoft Office PowerPoint</Application>
  <PresentationFormat>宽屏</PresentationFormat>
  <Paragraphs>261</Paragraphs>
  <Slides>18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23" baseType="lpstr">
      <vt:lpstr>MS PGothic</vt:lpstr>
      <vt:lpstr>宋体</vt:lpstr>
      <vt:lpstr>Arial</vt:lpstr>
      <vt:lpstr>Times New Roman</vt:lpstr>
      <vt:lpstr>802-11-Submission</vt:lpstr>
      <vt:lpstr>Multilink Traffic Stream (TS) Operation</vt:lpstr>
      <vt:lpstr>Single Link TS Operation Overview</vt:lpstr>
      <vt:lpstr>.11 Amendments on TS Operation</vt:lpstr>
      <vt:lpstr>QoS Architecture</vt:lpstr>
      <vt:lpstr>MLD QoS Architecture</vt:lpstr>
      <vt:lpstr>TSPEC is Neither Scalable Nor Flexible</vt:lpstr>
      <vt:lpstr>Basic TS Setup</vt:lpstr>
      <vt:lpstr>DMG TS Setup</vt:lpstr>
      <vt:lpstr>Multi-link TS Setup (1)</vt:lpstr>
      <vt:lpstr>Multi-link TS Setup (2)</vt:lpstr>
      <vt:lpstr>Considerations on Other ADDTS Action Fields</vt:lpstr>
      <vt:lpstr>11be Passed Motions</vt:lpstr>
      <vt:lpstr>Summary</vt:lpstr>
      <vt:lpstr>SP#1</vt:lpstr>
      <vt:lpstr>SP#2</vt:lpstr>
      <vt:lpstr>SP#3</vt:lpstr>
      <vt:lpstr>SP#4</vt:lpstr>
      <vt:lpstr>Reference</vt:lpstr>
    </vt:vector>
  </TitlesOfParts>
  <Company>Tencent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11-19-1538-00-00be</dc:title>
  <dc:subject/>
  <dc:creator>xinzuo@tencent.com</dc:creator>
  <cp:lastModifiedBy>harryhwang(王昊)</cp:lastModifiedBy>
  <cp:revision>2768</cp:revision>
  <cp:lastPrinted>2014-11-04T15:04:57Z</cp:lastPrinted>
  <dcterms:created xsi:type="dcterms:W3CDTF">2007-04-17T18:10:23Z</dcterms:created>
  <dcterms:modified xsi:type="dcterms:W3CDTF">2020-06-29T11:22:39Z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