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548" r:id="rId3"/>
    <p:sldId id="393" r:id="rId4"/>
    <p:sldId id="562" r:id="rId5"/>
    <p:sldId id="551" r:id="rId6"/>
    <p:sldId id="553" r:id="rId7"/>
    <p:sldId id="560" r:id="rId8"/>
    <p:sldId id="550" r:id="rId9"/>
    <p:sldId id="549" r:id="rId10"/>
    <p:sldId id="48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1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24" autoAdjust="0"/>
  </p:normalViewPr>
  <p:slideViewPr>
    <p:cSldViewPr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E40D56C-5972-4299-BD74-FDC74F23C586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721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5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322772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6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1152858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8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4267457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67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11674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5E4CC4-038C-442F-9C34-331093C33F6D}" type="slidenum">
              <a:rPr lang="en-US" altLang="zh-CN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4453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June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Rui Du, et al. (Huawei)</a:t>
            </a:r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2074" y="6475413"/>
            <a:ext cx="18418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Xiaohui</a:t>
            </a:r>
            <a:r>
              <a:rPr lang="en-US" altLang="zh-CN" dirty="0" smtClean="0"/>
              <a:t> Peng, et al.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802.11-20/0907</a:t>
            </a:r>
            <a:r>
              <a:rPr lang="en-US" altLang="zh-CN" sz="1800" b="1" baseline="0" dirty="0" smtClean="0"/>
              <a:t>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June 2020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096413" y="6475413"/>
            <a:ext cx="14475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dirty="0" err="1" smtClean="0">
                <a:solidFill>
                  <a:schemeClr val="dk1"/>
                </a:solidFill>
                <a:ea typeface="Times New Roman"/>
                <a:cs typeface="Arial"/>
              </a:rPr>
              <a:t>Rui</a:t>
            </a:r>
            <a:r>
              <a:rPr lang="en-US" dirty="0" smtClean="0">
                <a:solidFill>
                  <a:schemeClr val="dk1"/>
                </a:solidFill>
                <a:ea typeface="Times New Roman"/>
                <a:cs typeface="Arial"/>
              </a:rPr>
              <a:t> Du</a:t>
            </a:r>
            <a:r>
              <a:rPr lang="en-US" altLang="zh-CN" dirty="0" smtClean="0"/>
              <a:t>, et al.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Discussion on WLAN sensing evaluation methodology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2020-06-23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312420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20439"/>
              </p:ext>
            </p:extLst>
          </p:nvPr>
        </p:nvGraphicFramePr>
        <p:xfrm>
          <a:off x="838200" y="3561804"/>
          <a:ext cx="7239000" cy="1695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Du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Ray.du@Huawei.com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err="1" smtClean="0"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sz="1200" i="0" dirty="0" smtClean="0">
                          <a:latin typeface="+mn-lt"/>
                          <a:ea typeface="Times New Roman"/>
                          <a:cs typeface="Arial"/>
                        </a:rPr>
                        <a:t>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Danny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Kaipin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Tan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altLang="zh-CN" sz="12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/>
              <a:t>References</a:t>
            </a:r>
          </a:p>
        </p:txBody>
      </p:sp>
      <p:sp>
        <p:nvSpPr>
          <p:cNvPr id="634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1">
              <a:buNone/>
            </a:pPr>
            <a:r>
              <a:rPr lang="en-US" altLang="zh-CN" sz="1800" dirty="0" smtClean="0"/>
              <a:t>[1] 11-20-0602-01-SENS-discussion-on-wlan-sensing-draft-amendment-development-process.pptx</a:t>
            </a:r>
            <a:endParaRPr lang="en-US" altLang="zh-CN" sz="1800" dirty="0"/>
          </a:p>
          <a:p>
            <a:pPr marL="0" indent="0" latinLnBrk="1">
              <a:buNone/>
            </a:pPr>
            <a:r>
              <a:rPr lang="en-US" altLang="zh-CN" sz="1800" dirty="0" smtClean="0"/>
              <a:t>[2</a:t>
            </a:r>
            <a:r>
              <a:rPr lang="en-US" altLang="zh-CN" sz="1800" dirty="0"/>
              <a:t>] </a:t>
            </a:r>
            <a:r>
              <a:rPr lang="en-US" altLang="zh-CN" sz="1800" dirty="0" smtClean="0"/>
              <a:t>11-09-0451-16-00ac-tgac-functional-requirements-and-evaluation-methodology.doc</a:t>
            </a:r>
          </a:p>
          <a:p>
            <a:pPr marL="0" indent="0" latinLnBrk="1">
              <a:buNone/>
            </a:pPr>
            <a:r>
              <a:rPr lang="en-US" altLang="zh-CN" sz="1800" dirty="0" smtClean="0"/>
              <a:t>[3</a:t>
            </a:r>
            <a:r>
              <a:rPr lang="en-US" altLang="zh-CN" sz="1800" dirty="0"/>
              <a:t>] </a:t>
            </a:r>
            <a:r>
              <a:rPr lang="en-US" altLang="zh-CN" sz="1800" dirty="0" smtClean="0"/>
              <a:t>11-14-0571-12-00ax-evaluation-methodology.docx</a:t>
            </a:r>
          </a:p>
          <a:p>
            <a:pPr marL="0" indent="0" latinLnBrk="1">
              <a:buNone/>
            </a:pPr>
            <a:r>
              <a:rPr lang="en-US" altLang="zh-CN" sz="1800" dirty="0" smtClean="0"/>
              <a:t>[4</a:t>
            </a:r>
            <a:r>
              <a:rPr lang="en-US" altLang="zh-CN" sz="1800" dirty="0"/>
              <a:t>] 11-14-0980-16-00ax-simulation-scenarios.docx</a:t>
            </a:r>
          </a:p>
          <a:p>
            <a:pPr marL="0" indent="0" latinLnBrk="1">
              <a:buNone/>
            </a:pPr>
            <a:r>
              <a:rPr lang="en-US" altLang="zh-CN" sz="1800" dirty="0" smtClean="0"/>
              <a:t>[5] 11-09-0296-16-00ad-evaluation-methodology.doc</a:t>
            </a:r>
            <a:endParaRPr lang="en-US" altLang="zh-CN" sz="1800" dirty="0"/>
          </a:p>
          <a:p>
            <a:pPr marL="0" indent="0" latinLnBrk="1">
              <a:buNone/>
            </a:pPr>
            <a:r>
              <a:rPr lang="en-US" altLang="zh-CN" sz="1800" dirty="0" smtClean="0"/>
              <a:t>[6] 11-15-0866-04-00ay-11ay-evaluation-methodology.doc</a:t>
            </a:r>
            <a:endParaRPr lang="en-US" altLang="zh-CN" sz="1800" dirty="0"/>
          </a:p>
        </p:txBody>
      </p:sp>
      <p:sp>
        <p:nvSpPr>
          <p:cNvPr id="6349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C8316C94-C001-4232-BDF6-FB9E7FF48375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May 2020</a:t>
            </a:r>
            <a:endParaRPr lang="en-US" altLang="zh-CN" sz="18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  <a:p>
            <a:r>
              <a:rPr lang="en-US" altLang="zh-CN" dirty="0"/>
              <a:t>The discussion of SENS draft amendment</a:t>
            </a:r>
            <a:endParaRPr lang="en-US" dirty="0" smtClean="0"/>
          </a:p>
          <a:p>
            <a:r>
              <a:rPr lang="en-GB" altLang="zh-CN" dirty="0"/>
              <a:t>Example1: </a:t>
            </a:r>
            <a:r>
              <a:rPr lang="en-US" altLang="zh-CN" dirty="0"/>
              <a:t>Evaluation Methodology at sub </a:t>
            </a:r>
            <a:r>
              <a:rPr lang="en-US" altLang="zh-CN" dirty="0" smtClean="0"/>
              <a:t>7 </a:t>
            </a:r>
            <a:r>
              <a:rPr lang="en-US" altLang="zh-CN" dirty="0"/>
              <a:t>GHz</a:t>
            </a:r>
            <a:endParaRPr lang="en-GB" altLang="zh-CN" dirty="0"/>
          </a:p>
          <a:p>
            <a:r>
              <a:rPr lang="en-GB" altLang="zh-CN" dirty="0"/>
              <a:t>Example2:</a:t>
            </a:r>
            <a:r>
              <a:rPr lang="en-US" altLang="zh-CN" dirty="0"/>
              <a:t> Evaluation Methodology at 60 GHz </a:t>
            </a:r>
            <a:endParaRPr lang="en-US" altLang="zh-CN" dirty="0" smtClean="0"/>
          </a:p>
          <a:p>
            <a:r>
              <a:rPr lang="en-US" altLang="zh-CN" dirty="0"/>
              <a:t>Main contains of evaluation methodology </a:t>
            </a:r>
            <a:endParaRPr lang="en-GB" altLang="zh-CN" dirty="0"/>
          </a:p>
          <a:p>
            <a:r>
              <a:rPr lang="en-US" altLang="zh-CN" dirty="0" smtClean="0"/>
              <a:t>How </a:t>
            </a:r>
            <a:r>
              <a:rPr lang="en-US" altLang="zh-CN" dirty="0"/>
              <a:t>about for SENS ?</a:t>
            </a:r>
            <a:endParaRPr lang="en-GB" altLang="zh-CN" dirty="0"/>
          </a:p>
          <a:p>
            <a:r>
              <a:rPr lang="en-US" dirty="0" smtClean="0"/>
              <a:t>Summary </a:t>
            </a:r>
          </a:p>
          <a:p>
            <a:r>
              <a:rPr lang="en-US" dirty="0" smtClean="0"/>
              <a:t>References</a:t>
            </a:r>
          </a:p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June 2020</a:t>
            </a:r>
            <a:endParaRPr lang="en-US" altLang="zh-CN" sz="180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55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Discussion on SENS’ draft </a:t>
            </a:r>
            <a:r>
              <a:rPr lang="en-US" altLang="zh-CN" sz="2400" b="1" dirty="0">
                <a:latin typeface="Times New Roman"/>
                <a:ea typeface="Times New Roman"/>
                <a:cs typeface="Times New Roman"/>
                <a:sym typeface="Times New Roman"/>
              </a:rPr>
              <a:t>amendment development </a:t>
            </a: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process has started during the meeting on April 14[1].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Detail information about evaluation methodology documents from several task groups is provided in this presentation.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Some initial ideas about evaluation methodology for SENS is discussed in this slides.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June 2020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discussion of SENS draft amendment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zh-CN" dirty="0" smtClean="0"/>
              <a:t>The potential </a:t>
            </a:r>
            <a:r>
              <a:rPr lang="en-US" altLang="zh-CN" dirty="0">
                <a:cs typeface="Times New Roman" panose="02020603050405020304" pitchFamily="18" charset="0"/>
              </a:rPr>
              <a:t>documents that SENS SG (or the future TG) </a:t>
            </a:r>
            <a:r>
              <a:rPr lang="en-US" altLang="zh-CN" dirty="0" smtClean="0">
                <a:cs typeface="Times New Roman" panose="02020603050405020304" pitchFamily="18" charset="0"/>
              </a:rPr>
              <a:t>would consider[1].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June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grpSp>
        <p:nvGrpSpPr>
          <p:cNvPr id="24" name="组合 23"/>
          <p:cNvGrpSpPr/>
          <p:nvPr/>
        </p:nvGrpSpPr>
        <p:grpSpPr>
          <a:xfrm>
            <a:off x="266700" y="3048000"/>
            <a:ext cx="8610600" cy="2667000"/>
            <a:chOff x="228600" y="3429000"/>
            <a:chExt cx="8610600" cy="2667000"/>
          </a:xfrm>
        </p:grpSpPr>
        <p:grpSp>
          <p:nvGrpSpPr>
            <p:cNvPr id="6" name="Group 133"/>
            <p:cNvGrpSpPr>
              <a:grpSpLocks/>
            </p:cNvGrpSpPr>
            <p:nvPr/>
          </p:nvGrpSpPr>
          <p:grpSpPr bwMode="auto">
            <a:xfrm>
              <a:off x="228600" y="3429000"/>
              <a:ext cx="8610600" cy="2667000"/>
              <a:chOff x="152400" y="2209800"/>
              <a:chExt cx="8610600" cy="2667000"/>
            </a:xfrm>
          </p:grpSpPr>
          <p:sp>
            <p:nvSpPr>
              <p:cNvPr id="7" name="Rectangle 34"/>
              <p:cNvSpPr/>
              <p:nvPr/>
            </p:nvSpPr>
            <p:spPr bwMode="auto">
              <a:xfrm>
                <a:off x="152400" y="4191000"/>
                <a:ext cx="1524000" cy="685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5">
                    <a:lumMod val="20000"/>
                    <a:lumOff val="8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solidFill>
                    <a:sysClr val="windowText" lastClr="000000"/>
                  </a:solidFill>
                </a:endParaRPr>
              </a:p>
              <a:p>
                <a:pPr algn="ctr" eaLnBrk="0" hangingPunct="0">
                  <a:defRPr/>
                </a:pPr>
                <a:r>
                  <a:rPr lang="en-US" sz="1400" b="1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Usage model</a:t>
                </a:r>
              </a:p>
            </p:txBody>
          </p:sp>
          <p:sp>
            <p:nvSpPr>
              <p:cNvPr id="8" name="Rectangle 36"/>
              <p:cNvSpPr/>
              <p:nvPr/>
            </p:nvSpPr>
            <p:spPr bwMode="auto">
              <a:xfrm>
                <a:off x="2514600" y="2209800"/>
                <a:ext cx="1524000" cy="6858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solidFill>
                    <a:sysClr val="windowText" lastClr="000000"/>
                  </a:solidFill>
                </a:endParaRPr>
              </a:p>
              <a:p>
                <a:pPr algn="ctr" eaLnBrk="0" hangingPunct="0">
                  <a:defRPr/>
                </a:pPr>
                <a:r>
                  <a:rPr lang="en-US" sz="1400" b="1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Channel model</a:t>
                </a:r>
              </a:p>
            </p:txBody>
          </p:sp>
          <p:sp>
            <p:nvSpPr>
              <p:cNvPr id="9" name="Rectangle 37"/>
              <p:cNvSpPr/>
              <p:nvPr/>
            </p:nvSpPr>
            <p:spPr bwMode="auto">
              <a:xfrm>
                <a:off x="2514600" y="4191000"/>
                <a:ext cx="1524000" cy="6858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400" b="1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Functional requirements</a:t>
                </a:r>
              </a:p>
            </p:txBody>
          </p:sp>
          <p:sp>
            <p:nvSpPr>
              <p:cNvPr id="10" name="Rectangle 39"/>
              <p:cNvSpPr/>
              <p:nvPr/>
            </p:nvSpPr>
            <p:spPr bwMode="auto">
              <a:xfrm>
                <a:off x="2514600" y="3200400"/>
                <a:ext cx="1524000" cy="6858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400" b="1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Evaluation methodology</a:t>
                </a:r>
              </a:p>
            </p:txBody>
          </p:sp>
          <p:cxnSp>
            <p:nvCxnSpPr>
              <p:cNvPr id="11" name="Straight Arrow Connector 47"/>
              <p:cNvCxnSpPr/>
              <p:nvPr/>
            </p:nvCxnSpPr>
            <p:spPr bwMode="auto">
              <a:xfrm>
                <a:off x="2057400" y="3581400"/>
                <a:ext cx="457200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62"/>
              <p:cNvCxnSpPr/>
              <p:nvPr/>
            </p:nvCxnSpPr>
            <p:spPr bwMode="auto">
              <a:xfrm>
                <a:off x="2057400" y="2514600"/>
                <a:ext cx="457200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65"/>
              <p:cNvCxnSpPr/>
              <p:nvPr/>
            </p:nvCxnSpPr>
            <p:spPr bwMode="auto">
              <a:xfrm>
                <a:off x="2057400" y="2514600"/>
                <a:ext cx="0" cy="198120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67"/>
              <p:cNvCxnSpPr/>
              <p:nvPr/>
            </p:nvCxnSpPr>
            <p:spPr bwMode="auto">
              <a:xfrm>
                <a:off x="1676400" y="4495800"/>
                <a:ext cx="838200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73"/>
              <p:cNvCxnSpPr/>
              <p:nvPr/>
            </p:nvCxnSpPr>
            <p:spPr bwMode="auto">
              <a:xfrm flipH="1">
                <a:off x="4038600" y="3581400"/>
                <a:ext cx="16002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87"/>
              <p:cNvCxnSpPr/>
              <p:nvPr/>
            </p:nvCxnSpPr>
            <p:spPr bwMode="auto">
              <a:xfrm>
                <a:off x="3276600" y="2895600"/>
                <a:ext cx="0" cy="30480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00"/>
              <p:cNvSpPr/>
              <p:nvPr/>
            </p:nvSpPr>
            <p:spPr bwMode="auto">
              <a:xfrm>
                <a:off x="4876800" y="4191000"/>
                <a:ext cx="1524000" cy="685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Specification framework</a:t>
                </a:r>
              </a:p>
            </p:txBody>
          </p:sp>
          <p:cxnSp>
            <p:nvCxnSpPr>
              <p:cNvPr id="18" name="Straight Arrow Connector 116"/>
              <p:cNvCxnSpPr/>
              <p:nvPr/>
            </p:nvCxnSpPr>
            <p:spPr bwMode="auto">
              <a:xfrm flipV="1">
                <a:off x="3276600" y="3886200"/>
                <a:ext cx="0" cy="30480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25"/>
              <p:cNvCxnSpPr/>
              <p:nvPr/>
            </p:nvCxnSpPr>
            <p:spPr bwMode="auto">
              <a:xfrm>
                <a:off x="5638800" y="3581400"/>
                <a:ext cx="0" cy="60960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28"/>
              <p:cNvCxnSpPr/>
              <p:nvPr/>
            </p:nvCxnSpPr>
            <p:spPr bwMode="auto">
              <a:xfrm>
                <a:off x="4038600" y="4495800"/>
                <a:ext cx="838200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131"/>
              <p:cNvCxnSpPr/>
              <p:nvPr/>
            </p:nvCxnSpPr>
            <p:spPr bwMode="auto">
              <a:xfrm>
                <a:off x="6400800" y="4495800"/>
                <a:ext cx="838200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Rectangle 132"/>
              <p:cNvSpPr/>
              <p:nvPr/>
            </p:nvSpPr>
            <p:spPr bwMode="auto">
              <a:xfrm>
                <a:off x="7239000" y="4191000"/>
                <a:ext cx="1524000" cy="6858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Draft amendment</a:t>
                </a:r>
              </a:p>
            </p:txBody>
          </p:sp>
        </p:grpSp>
        <p:sp>
          <p:nvSpPr>
            <p:cNvPr id="23" name="Rectangle 25"/>
            <p:cNvSpPr/>
            <p:nvPr/>
          </p:nvSpPr>
          <p:spPr bwMode="auto">
            <a:xfrm>
              <a:off x="7315200" y="4419600"/>
              <a:ext cx="1524000" cy="685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Coexistence Assurance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12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5</a:t>
            </a:fld>
            <a:endParaRPr lang="en-CA" altLang="zh-CN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24693" y="683751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zh-CN" sz="2800" kern="0" dirty="0" smtClean="0"/>
              <a:t>Example1: </a:t>
            </a:r>
            <a:r>
              <a:rPr lang="en-US" altLang="zh-CN" sz="2800" kern="0" dirty="0" smtClean="0"/>
              <a:t>Evaluation Methodology at sub 7 GHz</a:t>
            </a:r>
            <a:endParaRPr lang="en-GB" altLang="zh-CN" sz="2800" kern="0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June 2020</a:t>
            </a:r>
          </a:p>
        </p:txBody>
      </p:sp>
      <p:sp>
        <p:nvSpPr>
          <p:cNvPr id="43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690965" y="13716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zh-CN" sz="1800" b="1" dirty="0">
                <a:latin typeface="Times New Roman"/>
                <a:ea typeface="Times New Roman"/>
                <a:cs typeface="Times New Roman"/>
              </a:rPr>
              <a:t>TG ac’s evaluation </a:t>
            </a: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methodology and simulation scenarios [2]: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PHY performance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PHY Channel model(reuse 802.11n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).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Hard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ware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impairments(reuse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802.11n).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Comparison criteria: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 PER vs. SNR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System performance 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Traffic models: consider traffic model defined in 802.11n and including high quality videos for VHT and high speed file transfer.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Simulation scenarios: in-home entertainment application, enterprise network.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Comparison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criteria: aggregated 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throughput, throughput of each flow, packet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loss.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1800" b="1" dirty="0">
                <a:latin typeface="Times New Roman"/>
                <a:ea typeface="Times New Roman"/>
                <a:cs typeface="Times New Roman"/>
              </a:rPr>
              <a:t>TG </a:t>
            </a:r>
            <a:r>
              <a:rPr lang="en-GB" altLang="zh-CN" sz="1800" b="1" dirty="0" err="1" smtClean="0">
                <a:latin typeface="Times New Roman"/>
                <a:ea typeface="Times New Roman"/>
                <a:cs typeface="Times New Roman"/>
              </a:rPr>
              <a:t>ax’s</a:t>
            </a: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altLang="zh-CN" sz="1800" b="1" dirty="0">
                <a:latin typeface="Times New Roman"/>
                <a:ea typeface="Times New Roman"/>
                <a:cs typeface="Times New Roman"/>
              </a:rPr>
              <a:t>evaluation methodology and simulation scenarios </a:t>
            </a: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[3]:</a:t>
            </a:r>
            <a:endParaRPr lang="en-GB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PHY performance 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PHY Channel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model(an outdoor channel model is added).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Hardware impairments.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Comparison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criteria: PER vs. SNR.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600" dirty="0">
                <a:latin typeface="Times New Roman"/>
                <a:ea typeface="Times New Roman"/>
                <a:cs typeface="Times New Roman"/>
              </a:rPr>
              <a:t>System performance </a:t>
            </a:r>
            <a:endParaRPr lang="en-GB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Traffic models: full buffer model is baseline, FTP model and mix of small and large packet should also be considered.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Simulation scenarios[4]: residential scenario, enterprise scenario, indoor small BSS, outdoor large BSS, outdoor large </a:t>
            </a:r>
            <a:r>
              <a:rPr lang="en-GB" altLang="zh-CN" sz="1400" dirty="0" err="1">
                <a:latin typeface="Times New Roman"/>
                <a:ea typeface="Times New Roman"/>
                <a:cs typeface="Times New Roman"/>
              </a:rPr>
              <a:t>BSS+residential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Comparison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criteria: STA/BSS 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throughput, packet loss, latency, per STA energy per transmit bit, per STA energy per receive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bit.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40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6</a:t>
            </a:fld>
            <a:endParaRPr lang="en-CA" altLang="zh-CN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96913" y="708872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zh-CN" sz="2800" kern="0" dirty="0" smtClean="0"/>
              <a:t>Example2:</a:t>
            </a:r>
            <a:r>
              <a:rPr lang="en-US" altLang="zh-CN" sz="2800" kern="0" dirty="0" smtClean="0"/>
              <a:t> Evaluation Methodology at 60 GHz </a:t>
            </a:r>
            <a:endParaRPr lang="en-GB" altLang="zh-CN" sz="2800" kern="0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June 2020</a:t>
            </a:r>
          </a:p>
        </p:txBody>
      </p:sp>
      <p:sp>
        <p:nvSpPr>
          <p:cNvPr id="43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900" y="1280417"/>
            <a:ext cx="7772400" cy="519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zh-CN" sz="1800" b="1" dirty="0">
                <a:latin typeface="Times New Roman"/>
                <a:ea typeface="Times New Roman"/>
                <a:cs typeface="Times New Roman"/>
              </a:rPr>
              <a:t>TG </a:t>
            </a: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ad’s </a:t>
            </a:r>
            <a:r>
              <a:rPr lang="en-GB" altLang="zh-CN" sz="1800" b="1" dirty="0">
                <a:latin typeface="Times New Roman"/>
                <a:ea typeface="Times New Roman"/>
                <a:cs typeface="Times New Roman"/>
              </a:rPr>
              <a:t>evaluation </a:t>
            </a: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methodology and simulation scenarios [5]: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PHY performance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PHY Channel impulse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response.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Hardware impairments.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Comparison criteria: PER 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vs.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SNR.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600" dirty="0">
                <a:latin typeface="Times New Roman"/>
                <a:ea typeface="Times New Roman"/>
                <a:cs typeface="Times New Roman"/>
              </a:rPr>
              <a:t>System evaluation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Traffic models(high throughput traffic): uncompressed video, lightly compressed video, local file transfer, web browsing, hard disk file transfer.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Simulation scenarios: home living room, office conference room, enterprise cubicle.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Comparison criteria: </a:t>
            </a:r>
            <a:r>
              <a:rPr lang="en-GB" altLang="zh-CN" sz="1400" dirty="0" err="1">
                <a:latin typeface="Times New Roman"/>
                <a:ea typeface="Times New Roman"/>
                <a:cs typeface="Times New Roman"/>
              </a:rPr>
              <a:t>goodput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 (aggregate and per flow), delay, packet loss rate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GB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TG </a:t>
            </a:r>
            <a:r>
              <a:rPr lang="en-GB" altLang="zh-CN" sz="1800" b="1" dirty="0" err="1" smtClean="0">
                <a:latin typeface="Times New Roman"/>
                <a:ea typeface="Times New Roman"/>
                <a:cs typeface="Times New Roman"/>
              </a:rPr>
              <a:t>ay’s</a:t>
            </a: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altLang="zh-CN" sz="1800" b="1" dirty="0">
                <a:latin typeface="Times New Roman"/>
                <a:ea typeface="Times New Roman"/>
                <a:cs typeface="Times New Roman"/>
              </a:rPr>
              <a:t>evaluation methodology and simulation scenarios </a:t>
            </a: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[6]:</a:t>
            </a:r>
            <a:endParaRPr lang="en-GB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600" dirty="0">
                <a:latin typeface="Times New Roman"/>
                <a:ea typeface="Times New Roman"/>
                <a:cs typeface="Times New Roman"/>
              </a:rPr>
              <a:t>PHY </a:t>
            </a: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performance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PHY 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Channel impulse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response.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Hardware impairments.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Comparison criteria: PER 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vs.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SNR.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System </a:t>
            </a: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evaluation</a:t>
            </a:r>
            <a:endParaRPr lang="en-GB" altLang="zh-CN" sz="1600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Traffic models: lightly compressed video, backhaul traffic, local file transfer, productivity docking, web browsing, hard disk file transfer, gaming.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Simulation scenarios: </a:t>
            </a:r>
          </a:p>
          <a:p>
            <a:pPr marL="971550" indent="285750">
              <a:buFont typeface="Wingdings" panose="05000000000000000000" pitchFamily="2" charset="2"/>
              <a:buChar char="n"/>
            </a:pP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(PHY-layer SLS scenarios) outdoor </a:t>
            </a: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open area deployment, street canyon, hotel </a:t>
            </a: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lobby.</a:t>
            </a:r>
          </a:p>
          <a:p>
            <a:pPr marL="971550" indent="285750">
              <a:buFont typeface="Wingdings" panose="05000000000000000000" pitchFamily="2" charset="2"/>
              <a:buChar char="n"/>
            </a:pP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(MAC-layer </a:t>
            </a: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SLS scenarios) </a:t>
            </a: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dense indoor D2D deployment</a:t>
            </a: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enterprise cubicle, dense indoor BSS deployment, sparse outdoor BSS deployment.</a:t>
            </a:r>
            <a:endParaRPr lang="en-GB" altLang="zh-CN" dirty="0">
              <a:latin typeface="Times New Roman"/>
              <a:ea typeface="Times New Roman"/>
              <a:cs typeface="Times New Roman"/>
            </a:endParaRPr>
          </a:p>
          <a:p>
            <a:pPr marL="685800" indent="0"/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3.     Comparison 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criteria: </a:t>
            </a:r>
            <a:r>
              <a:rPr lang="en-GB" altLang="zh-CN" sz="1400" dirty="0" err="1">
                <a:latin typeface="Times New Roman"/>
                <a:ea typeface="Times New Roman"/>
                <a:cs typeface="Times New Roman"/>
              </a:rPr>
              <a:t>goodput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 (aggregate and per flow), delay, packet loss rate.</a:t>
            </a:r>
          </a:p>
          <a:p>
            <a:pPr marL="0" indent="0"/>
            <a:endParaRPr lang="en-US" altLang="zh-CN" sz="16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39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</a:t>
            </a:r>
            <a:r>
              <a:rPr lang="en-US" altLang="zh-CN" dirty="0"/>
              <a:t>contents of </a:t>
            </a:r>
            <a:r>
              <a:rPr lang="en-US" altLang="zh-CN" dirty="0" smtClean="0"/>
              <a:t>evaluation methodology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All the examples above on indicate </a:t>
            </a:r>
            <a:r>
              <a:rPr lang="en-US" altLang="zh-CN" sz="2000" dirty="0" smtClean="0"/>
              <a:t>the </a:t>
            </a:r>
            <a:r>
              <a:rPr lang="en-US" altLang="zh-CN" sz="2000" dirty="0"/>
              <a:t>evaluation methodology </a:t>
            </a:r>
            <a:r>
              <a:rPr lang="en-US" altLang="zh-CN" sz="2000" dirty="0" smtClean="0"/>
              <a:t>documents mainly contain, </a:t>
            </a:r>
            <a:endParaRPr lang="en-US" altLang="zh-CN" sz="2000" dirty="0"/>
          </a:p>
          <a:p>
            <a:endParaRPr lang="en-US" altLang="zh-CN" sz="200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2000" b="0" dirty="0"/>
              <a:t>Channel model to be </a:t>
            </a:r>
            <a:r>
              <a:rPr lang="en-US" altLang="zh-CN" sz="2000" b="0" dirty="0" smtClean="0"/>
              <a:t>adopted;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Hardware impairment; 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Traffic model;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Simulation scenarios;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Comparison criteria for LLS and/or SLS;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…</a:t>
            </a:r>
            <a:endParaRPr lang="zh-CN" altLang="en-US" sz="20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June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408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8</a:t>
            </a:fld>
            <a:endParaRPr lang="en-CA" altLang="zh-CN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7620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How about for SENS ?</a:t>
            </a:r>
            <a:endParaRPr lang="en-GB" sz="2800" kern="0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June 2020</a:t>
            </a:r>
          </a:p>
        </p:txBody>
      </p:sp>
      <p:sp>
        <p:nvSpPr>
          <p:cNvPr id="43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zh-CN" sz="2000" b="1" dirty="0">
                <a:latin typeface="Times New Roman"/>
                <a:ea typeface="Times New Roman"/>
                <a:cs typeface="Times New Roman"/>
              </a:rPr>
              <a:t>A ‘new’ channel model may be needed for sensing </a:t>
            </a:r>
            <a:r>
              <a:rPr lang="en-GB" altLang="zh-CN" sz="2000" b="1" dirty="0" smtClean="0">
                <a:latin typeface="Times New Roman"/>
                <a:ea typeface="Times New Roman"/>
                <a:cs typeface="Times New Roman"/>
              </a:rPr>
              <a:t>simulation</a:t>
            </a:r>
            <a:endParaRPr lang="en-GB" altLang="zh-CN" sz="2000" b="1" dirty="0">
              <a:latin typeface="Times New Roman"/>
              <a:ea typeface="Times New Roman"/>
              <a:cs typeface="Times New Roman"/>
            </a:endParaRP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altLang="zh-CN" sz="1600" dirty="0">
                <a:latin typeface="Times New Roman"/>
                <a:ea typeface="Times New Roman"/>
                <a:cs typeface="Times New Roman"/>
              </a:rPr>
              <a:t>A moving target should be included in the channel model for device free sensing</a:t>
            </a: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GB" altLang="zh-CN" sz="20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000" b="1" dirty="0" smtClean="0">
                <a:latin typeface="Times New Roman"/>
                <a:ea typeface="Times New Roman"/>
                <a:cs typeface="Times New Roman"/>
              </a:rPr>
              <a:t>Hardware impairment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Could be same with 802.11ax and 802.11ay.</a:t>
            </a:r>
            <a:endParaRPr lang="en-GB" altLang="zh-CN" sz="1800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000" b="1" dirty="0">
                <a:latin typeface="Times New Roman"/>
                <a:ea typeface="Times New Roman"/>
                <a:cs typeface="Times New Roman"/>
              </a:rPr>
              <a:t>Traffic model </a:t>
            </a:r>
            <a:endParaRPr lang="en-GB" altLang="zh-CN" sz="2000" b="1" dirty="0" smtClean="0">
              <a:latin typeface="Times New Roman"/>
              <a:ea typeface="Times New Roman"/>
              <a:cs typeface="Times New Roman"/>
            </a:endParaRP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No traffic model (similar with 11az).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Similar traffic model with 11ax and 11ay if communication performance also need to be considered.</a:t>
            </a:r>
            <a:endParaRPr lang="en-GB" altLang="zh-CN" sz="16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000" b="1" dirty="0" smtClean="0">
                <a:latin typeface="Times New Roman"/>
                <a:ea typeface="Times New Roman"/>
                <a:cs typeface="Times New Roman"/>
              </a:rPr>
              <a:t>Simulation scenarios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altLang="zh-CN" sz="1600" dirty="0">
                <a:latin typeface="Times New Roman"/>
                <a:ea typeface="Times New Roman"/>
                <a:cs typeface="Times New Roman"/>
              </a:rPr>
              <a:t>The use cases of SENS SG(or future TG) spans widely, which lead to a large number of simulation scenarios. Which scenarios should be adopted by the </a:t>
            </a: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group?</a:t>
            </a:r>
            <a:endParaRPr lang="en-GB" altLang="zh-CN" sz="1800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/>
                <a:ea typeface="Times New Roman"/>
                <a:cs typeface="Times New Roman"/>
              </a:rPr>
              <a:t>Comparison criteria for LLS and/or SLS 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Which performance characteristics should be adopted to evaluate the performance from different contributions?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Accuracy,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Latency,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…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indent="342900">
              <a:buFont typeface="Wingdings" panose="05000000000000000000" pitchFamily="2" charset="2"/>
              <a:buChar char="Ø"/>
            </a:pPr>
            <a:endParaRPr lang="en-GB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indent="342900">
              <a:buFont typeface="Wingdings" panose="05000000000000000000" pitchFamily="2" charset="2"/>
              <a:buChar char="Ø"/>
            </a:pPr>
            <a:endParaRPr lang="en-GB" altLang="zh-CN" sz="18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zh-CN" sz="2000" b="1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zh-CN" sz="2000" b="1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012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slides, the detail structure of evaluation methodology documents from other TGs both at sub 7 GHz and 60 GHz is analyzed.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Some initial ideas about the evaluation methodology for SENS are presented and discussed.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June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974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90524</TotalTime>
  <Words>964</Words>
  <Application>Microsoft Office PowerPoint</Application>
  <PresentationFormat>全屏显示(4:3)</PresentationFormat>
  <Paragraphs>170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ＭＳ Ｐゴシック</vt:lpstr>
      <vt:lpstr>ＭＳ Ｐゴシック</vt:lpstr>
      <vt:lpstr>Arial</vt:lpstr>
      <vt:lpstr>Times New Roman</vt:lpstr>
      <vt:lpstr>Wingdings</vt:lpstr>
      <vt:lpstr>802-11-Submission</vt:lpstr>
      <vt:lpstr>Discussion on WLAN sensing evaluation methodology</vt:lpstr>
      <vt:lpstr>Outline </vt:lpstr>
      <vt:lpstr>Abstract</vt:lpstr>
      <vt:lpstr>The discussion of SENS draft amendment</vt:lpstr>
      <vt:lpstr>PowerPoint 演示文稿</vt:lpstr>
      <vt:lpstr>PowerPoint 演示文稿</vt:lpstr>
      <vt:lpstr>Main contents of evaluation methodology </vt:lpstr>
      <vt:lpstr>PowerPoint 演示文稿</vt:lpstr>
      <vt:lpstr>Summary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durui (D)</dc:creator>
  <cp:lastModifiedBy>durui (D)</cp:lastModifiedBy>
  <cp:revision>509</cp:revision>
  <cp:lastPrinted>1998-02-10T13:28:06Z</cp:lastPrinted>
  <dcterms:created xsi:type="dcterms:W3CDTF">2007-04-17T18:10:23Z</dcterms:created>
  <dcterms:modified xsi:type="dcterms:W3CDTF">2020-07-14T13:36:46Z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(3)2bp7QjL1wrRKemeMifP3US9AvVu01qRRsQlfI370HI4t57sNSNI1NZc8GUluxdmhSVA1YV33
NMaqcLhhz0dmgK/Ldh54nbhrPXqtoZvyD5Ut48TvDh6foWEs3di5ISpQbja1+RAxcxJROvYv
TBOgfGVrfK86lyCV6QprUwNFe/uuTZvrN8Ho0nnbzgzvT8lyrBRiVRyLQQObjxfROGPGYfwy
RNIoYl4hhwRG9ciQex</vt:lpwstr>
  </property>
  <property fmtid="{D5CDD505-2E9C-101B-9397-08002B2CF9AE}" pid="10" name="_2015_ms_pID_7253431">
    <vt:lpwstr>ZIYIwGeGwXNh2976mxpSKJD88noLzLmS+m7t0y1mNpEO3qiCRoUGfY
3ws8HNn0MynJaYgUIv53vwm1fn/FopP0aacL79NrnfExoyaYe9dm7acJdV01q4NuY+bxAgyn
ZtRQnqsz56cLYRp+d4L+OWcxtbUKUpHQpkARvKSYcq/fVL2wlcAGgGeH1RE6wJcEtmq7Oz7h
eqalHzwTFxvS/iai2aF1ffxVyquVhpRIiDM/</vt:lpwstr>
  </property>
  <property fmtid="{D5CDD505-2E9C-101B-9397-08002B2CF9AE}" pid="11" name="_2015_ms_pID_7253432">
    <vt:lpwstr>GQ==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1594688489</vt:lpwstr>
  </property>
</Properties>
</file>