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548" r:id="rId3"/>
    <p:sldId id="393" r:id="rId4"/>
    <p:sldId id="562" r:id="rId5"/>
    <p:sldId id="551" r:id="rId6"/>
    <p:sldId id="553" r:id="rId7"/>
    <p:sldId id="560" r:id="rId8"/>
    <p:sldId id="550" r:id="rId9"/>
    <p:sldId id="549" r:id="rId10"/>
    <p:sldId id="485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CT Lab)" initials="H(CL" lastIdx="12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  <p:cmAuthor id="2" name="Sadeghi, Bahareh" initials="SB" lastIdx="11" clrIdx="1">
    <p:extLst>
      <p:ext uri="{19B8F6BF-5375-455C-9EA6-DF929625EA0E}">
        <p15:presenceInfo xmlns:p15="http://schemas.microsoft.com/office/powerpoint/2012/main" userId="S-1-5-21-725345543-602162358-527237240-496782" providerId="AD"/>
      </p:ext>
    </p:extLst>
  </p:cmAuthor>
  <p:cmAuthor id="3" name="Alecsander Eitan" initials="AE" lastIdx="4" clrIdx="2">
    <p:extLst>
      <p:ext uri="{19B8F6BF-5375-455C-9EA6-DF929625EA0E}">
        <p15:presenceInfo xmlns:p15="http://schemas.microsoft.com/office/powerpoint/2012/main" userId="S::eitana@qti.qualcomm.com::e817fc15-1440-47f2-9807-cb47db72d9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E26E0E-89D7-4B41-8378-2ED8CA3C37B7}" v="3" dt="2019-05-13T11:01:40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424" autoAdjust="0"/>
  </p:normalViewPr>
  <p:slideViewPr>
    <p:cSldViewPr>
      <p:cViewPr varScale="1">
        <p:scale>
          <a:sx n="112" d="100"/>
          <a:sy n="112" d="100"/>
        </p:scale>
        <p:origin x="158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28" y="-3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sander Eitan" userId="e817fc15-1440-47f2-9807-cb47db72d9e5" providerId="ADAL" clId="{89F527AE-483E-468F-9B5E-CE326A757EA0}"/>
    <pc:docChg chg="undo custSel modSld">
      <pc:chgData name="Alecsander Eitan" userId="e817fc15-1440-47f2-9807-cb47db72d9e5" providerId="ADAL" clId="{89F527AE-483E-468F-9B5E-CE326A757EA0}" dt="2019-05-13T11:01:40.894" v="137"/>
      <pc:docMkLst>
        <pc:docMk/>
      </pc:docMkLst>
      <pc:sldChg chg="modSp">
        <pc:chgData name="Alecsander Eitan" userId="e817fc15-1440-47f2-9807-cb47db72d9e5" providerId="ADAL" clId="{89F527AE-483E-468F-9B5E-CE326A757EA0}" dt="2019-05-13T10:53:41.182" v="2" actId="20577"/>
        <pc:sldMkLst>
          <pc:docMk/>
          <pc:sldMk cId="0" sldId="269"/>
        </pc:sldMkLst>
        <pc:spChg chg="mod">
          <ac:chgData name="Alecsander Eitan" userId="e817fc15-1440-47f2-9807-cb47db72d9e5" providerId="ADAL" clId="{89F527AE-483E-468F-9B5E-CE326A757EA0}" dt="2019-05-13T10:53:41.182" v="2" actId="20577"/>
          <ac:spMkLst>
            <pc:docMk/>
            <pc:sldMk cId="0" sldId="269"/>
            <ac:spMk id="1031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02.568" v="126"/>
        <pc:sldMkLst>
          <pc:docMk/>
          <pc:sldMk cId="3144105411" sldId="525"/>
        </pc:sldMkLst>
        <pc:spChg chg="mod">
          <ac:chgData name="Alecsander Eitan" userId="e817fc15-1440-47f2-9807-cb47db72d9e5" providerId="ADAL" clId="{89F527AE-483E-468F-9B5E-CE326A757EA0}" dt="2019-05-13T10:59:54.789" v="124" actId="207"/>
          <ac:spMkLst>
            <pc:docMk/>
            <pc:sldMk cId="3144105411" sldId="525"/>
            <ac:spMk id="34820" creationId="{00000000-0000-0000-0000-000000000000}"/>
          </ac:spMkLst>
        </pc:spChg>
      </pc:sldChg>
      <pc:sldChg chg="modSp addCm modCm">
        <pc:chgData name="Alecsander Eitan" userId="e817fc15-1440-47f2-9807-cb47db72d9e5" providerId="ADAL" clId="{89F527AE-483E-468F-9B5E-CE326A757EA0}" dt="2019-05-13T11:01:40.894" v="137"/>
        <pc:sldMkLst>
          <pc:docMk/>
          <pc:sldMk cId="3048795285" sldId="532"/>
        </pc:sldMkLst>
        <pc:graphicFrameChg chg="modGraphic">
          <ac:chgData name="Alecsander Eitan" userId="e817fc15-1440-47f2-9807-cb47db72d9e5" providerId="ADAL" clId="{89F527AE-483E-468F-9B5E-CE326A757EA0}" dt="2019-05-13T11:01:32.122" v="135" actId="207"/>
          <ac:graphicFrameMkLst>
            <pc:docMk/>
            <pc:sldMk cId="3048795285" sldId="532"/>
            <ac:graphicFrameMk id="8" creationId="{D34B8928-749C-4868-8B39-80CD19C663E6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zh-CN"/>
              <a:t>Page </a:t>
            </a:r>
            <a:fld id="{B32ABE5F-78A6-464F-862F-1CD92CF8A9F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21564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02906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zh-CN"/>
              <a:t>Page </a:t>
            </a:r>
            <a:fld id="{8E40D56C-5972-4299-BD74-FDC74F23C586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59921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/>
              <a:t>doc.: IEEE 802.11-12/xxxxr0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400" dirty="0" smtClean="0"/>
              <a:t>October </a:t>
            </a:r>
            <a:r>
              <a:rPr lang="en-US" altLang="zh-CN" sz="1400" dirty="0"/>
              <a:t>2019</a:t>
            </a:r>
          </a:p>
        </p:txBody>
      </p:sp>
      <p:sp>
        <p:nvSpPr>
          <p:cNvPr id="696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79B5AC8C-3DA7-4908-8A83-6F61D56018F6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696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3422025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2019</a:t>
            </a:r>
            <a:endParaRPr 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E40D56C-5972-4299-BD74-FDC74F23C586}" type="slidenum">
              <a:rPr lang="en-US" altLang="zh-CN" smtClean="0"/>
              <a:pPr/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5721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7066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147A53A5-F6EE-4983-A666-260E34C2CDD8}" type="slidenum">
              <a:rPr lang="en-US" altLang="zh-CN"/>
              <a:pPr/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35946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5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 dirty="0"/>
          </a:p>
        </p:txBody>
      </p:sp>
    </p:spTree>
    <p:extLst>
      <p:ext uri="{BB962C8B-B14F-4D97-AF65-F5344CB8AC3E}">
        <p14:creationId xmlns:p14="http://schemas.microsoft.com/office/powerpoint/2010/main" val="3227721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6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1152858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/>
              <a:t>Month Year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Page </a:t>
            </a:r>
            <a:fld id="{1D846CBF-F2E3-49CB-A496-159AB2020041}" type="slidenum">
              <a:rPr lang="en-CA" altLang="zh-CN"/>
              <a:pPr/>
              <a:t>8</a:t>
            </a:fld>
            <a:endParaRPr lang="en-CA" altLang="zh-CN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zh-CN"/>
          </a:p>
        </p:txBody>
      </p:sp>
    </p:spTree>
    <p:extLst>
      <p:ext uri="{BB962C8B-B14F-4D97-AF65-F5344CB8AC3E}">
        <p14:creationId xmlns:p14="http://schemas.microsoft.com/office/powerpoint/2010/main" val="4267457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6739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zh-CN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quarter" idx="1"/>
          </p:nvPr>
        </p:nvSpPr>
        <p:spPr>
          <a:xfrm>
            <a:off x="654050" y="95706"/>
            <a:ext cx="1029064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</a:t>
            </a:r>
            <a:r>
              <a:rPr lang="en-US" dirty="0"/>
              <a:t>2019</a:t>
            </a:r>
          </a:p>
        </p:txBody>
      </p:sp>
      <p:sp>
        <p:nvSpPr>
          <p:cNvPr id="116742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Page </a:t>
            </a:r>
            <a:fld id="{F95E4CC4-038C-442F-9C34-331093C33F6D}" type="slidenum">
              <a:rPr lang="en-US" altLang="zh-CN"/>
              <a:pPr/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94453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3DE2BA47-96D2-4899-B492-7F2F106C110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7111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8C767A5-83ED-4849-83C8-5C85F8F1621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3752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B10CADCE-EBC3-46F2-95B2-33EC277EBA4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4055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June 2020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0EBBC28-08F3-4A32-AE55-9B9A988B436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38344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5182C40-538F-4C32-B8B9-3FC96DB9CF8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587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Rui Du, et al. (Huawei)</a:t>
            </a:r>
            <a:endParaRPr lang="en-US" altLang="zh-CN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16E72C98-D8F5-4A09-9041-74D4DE6CBD4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5373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AA7E7F9-8B5C-49C0-89C5-479C1B71224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750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537FC33-1885-45B1-A151-EDF12B56549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4097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3D10149-1651-4438-9F84-94B6C3B7D233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0219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049EB4A-6908-46B7-BA8A-65F85C6A0FB9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6579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724F7EE5-5FC0-45F8-BC95-9DD0354B00B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May 2020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11231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2074" y="6475413"/>
            <a:ext cx="184185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err="1" smtClean="0"/>
              <a:t>Xiaohui</a:t>
            </a:r>
            <a:r>
              <a:rPr lang="en-US" altLang="zh-CN" dirty="0" smtClean="0"/>
              <a:t> Peng, et al. (Huawei)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zh-CN"/>
              <a:t>Slide </a:t>
            </a:r>
            <a:fld id="{16E72C98-D8F5-4A09-9041-74D4DE6CBD4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53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</a:t>
            </a:r>
            <a:r>
              <a:rPr lang="en-US" sz="1800" b="1" dirty="0" smtClean="0"/>
              <a:t>.: IEEE</a:t>
            </a:r>
            <a:r>
              <a:rPr lang="en-US" sz="1800" b="1" baseline="0" dirty="0" smtClean="0"/>
              <a:t> 802.11-20/0907</a:t>
            </a:r>
            <a:r>
              <a:rPr lang="en-US" altLang="zh-CN" sz="1800" b="1" baseline="0" dirty="0" smtClean="0"/>
              <a:t>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3" r:id="rId4"/>
    <p:sldLayoutId id="2147484327" r:id="rId5"/>
    <p:sldLayoutId id="2147484328" r:id="rId6"/>
    <p:sldLayoutId id="2147484329" r:id="rId7"/>
    <p:sldLayoutId id="2147484330" r:id="rId8"/>
    <p:sldLayoutId id="2147484331" r:id="rId9"/>
    <p:sldLayoutId id="2147484332" r:id="rId10"/>
    <p:sldLayoutId id="2147484333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June 2020</a:t>
            </a:r>
            <a:endParaRPr lang="en-US" altLang="zh-CN" sz="1800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096413" y="6475413"/>
            <a:ext cx="144751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dirty="0" err="1" smtClean="0">
                <a:solidFill>
                  <a:schemeClr val="dk1"/>
                </a:solidFill>
                <a:ea typeface="Times New Roman"/>
                <a:cs typeface="Arial"/>
              </a:rPr>
              <a:t>Rui</a:t>
            </a:r>
            <a:r>
              <a:rPr lang="en-US" dirty="0" smtClean="0">
                <a:solidFill>
                  <a:schemeClr val="dk1"/>
                </a:solidFill>
                <a:ea typeface="Times New Roman"/>
                <a:cs typeface="Arial"/>
              </a:rPr>
              <a:t> Du</a:t>
            </a:r>
            <a:r>
              <a:rPr lang="en-US" altLang="zh-CN" dirty="0" smtClean="0"/>
              <a:t>, et al. </a:t>
            </a:r>
            <a:r>
              <a:rPr lang="en-US" altLang="zh-CN" dirty="0"/>
              <a:t>(Huawei)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dirty="0"/>
              <a:t>Slide </a:t>
            </a:r>
            <a:fld id="{4631EADA-E89E-4D49-B48F-45F43C7ED89F}" type="slidenum">
              <a:rPr lang="en-US" altLang="zh-CN"/>
              <a:pPr/>
              <a:t>1</a:t>
            </a:fld>
            <a:endParaRPr lang="en-US" altLang="zh-CN" dirty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7924800" cy="1066800"/>
          </a:xfrm>
          <a:noFill/>
        </p:spPr>
        <p:txBody>
          <a:bodyPr/>
          <a:lstStyle/>
          <a:p>
            <a:r>
              <a:rPr lang="en-US" altLang="zh-CN" dirty="0" smtClean="0"/>
              <a:t>Discussion on WLAN sensing evaluation methodology</a:t>
            </a:r>
            <a:endParaRPr lang="en-US" altLang="zh-CN" dirty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zh-CN" sz="2000" dirty="0"/>
              <a:t>Date:</a:t>
            </a:r>
            <a:r>
              <a:rPr lang="en-US" altLang="zh-CN" sz="2000" b="0" dirty="0"/>
              <a:t> </a:t>
            </a:r>
            <a:r>
              <a:rPr lang="en-US" altLang="zh-CN" sz="2000" b="0" dirty="0" smtClean="0"/>
              <a:t>2020-06-23</a:t>
            </a:r>
            <a:endParaRPr lang="en-US" altLang="zh-CN" sz="2000" b="0" dirty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312420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/>
              <a:t>Authors:</a:t>
            </a:r>
            <a:endParaRPr lang="en-US" altLang="zh-CN" sz="2000"/>
          </a:p>
        </p:txBody>
      </p:sp>
      <p:graphicFrame>
        <p:nvGraphicFramePr>
          <p:cNvPr id="10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120439"/>
              </p:ext>
            </p:extLst>
          </p:nvPr>
        </p:nvGraphicFramePr>
        <p:xfrm>
          <a:off x="838200" y="3561804"/>
          <a:ext cx="7239000" cy="16959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3948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Rui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Du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 Ltd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Ray.du@Huawei.com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Meihong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Zhang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Chenchen</a:t>
                      </a:r>
                      <a:r>
                        <a:rPr lang="en-US" sz="1200" i="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 Liu</a:t>
                      </a:r>
                      <a:endParaRPr lang="en-US" sz="1200" i="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 err="1" smtClean="0">
                          <a:latin typeface="+mn-lt"/>
                          <a:ea typeface="Times New Roman"/>
                          <a:cs typeface="Arial"/>
                        </a:rPr>
                        <a:t>Yingxiang</a:t>
                      </a:r>
                      <a:r>
                        <a:rPr lang="en-US" sz="1200" i="0" dirty="0" smtClean="0">
                          <a:latin typeface="+mn-lt"/>
                          <a:ea typeface="Times New Roman"/>
                          <a:cs typeface="Arial"/>
                        </a:rPr>
                        <a:t>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Danny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Kaipin</a:t>
                      </a:r>
                      <a:r>
                        <a:rPr lang="en-US" sz="1200" baseline="0" dirty="0" smtClean="0">
                          <a:latin typeface="+mn-lt"/>
                          <a:ea typeface="Times New Roman"/>
                          <a:cs typeface="Arial"/>
                        </a:rPr>
                        <a:t> Tan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4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altLang="zh-CN" sz="1200" dirty="0" smtClean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zh-CN"/>
              <a:t>References</a:t>
            </a:r>
          </a:p>
        </p:txBody>
      </p:sp>
      <p:sp>
        <p:nvSpPr>
          <p:cNvPr id="634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latinLnBrk="1">
              <a:buNone/>
            </a:pPr>
            <a:r>
              <a:rPr lang="en-US" altLang="zh-CN" sz="1800" dirty="0" smtClean="0"/>
              <a:t>[1] 11-20-0602-01-SENS-discussion-on-wlan-sensing-draft-amendment-development-process.pptx</a:t>
            </a:r>
            <a:endParaRPr lang="en-US" altLang="zh-CN" sz="1800" dirty="0"/>
          </a:p>
          <a:p>
            <a:pPr marL="0" indent="0" latinLnBrk="1">
              <a:buNone/>
            </a:pPr>
            <a:r>
              <a:rPr lang="en-US" altLang="zh-CN" sz="1800" dirty="0" smtClean="0"/>
              <a:t>[2</a:t>
            </a:r>
            <a:r>
              <a:rPr lang="en-US" altLang="zh-CN" sz="1800" dirty="0"/>
              <a:t>] </a:t>
            </a:r>
            <a:r>
              <a:rPr lang="en-US" altLang="zh-CN" sz="1800" dirty="0" smtClean="0"/>
              <a:t>11-09-0451-16-00ac-tgac-functional-requirements-and-evaluation-methodology.doc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[3</a:t>
            </a:r>
            <a:r>
              <a:rPr lang="en-US" altLang="zh-CN" sz="1800" dirty="0"/>
              <a:t>] </a:t>
            </a:r>
            <a:r>
              <a:rPr lang="en-US" altLang="zh-CN" sz="1800" dirty="0" smtClean="0"/>
              <a:t>11-14-0571-12-00ax-evaluation-methodology.docx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[4</a:t>
            </a:r>
            <a:r>
              <a:rPr lang="en-US" altLang="zh-CN" sz="1800" dirty="0"/>
              <a:t>] 11-14-0980-16-00ax-simulation-scenarios.docx</a:t>
            </a:r>
          </a:p>
          <a:p>
            <a:pPr marL="0" indent="0" latinLnBrk="1">
              <a:buNone/>
            </a:pPr>
            <a:r>
              <a:rPr lang="en-US" altLang="zh-CN" sz="1800" dirty="0" smtClean="0"/>
              <a:t>[5] 11-09-0296-16-00ad-evaluation-methodology.doc</a:t>
            </a:r>
            <a:endParaRPr lang="en-US" altLang="zh-CN" sz="1800" dirty="0"/>
          </a:p>
          <a:p>
            <a:pPr marL="0" indent="0" latinLnBrk="1">
              <a:buNone/>
            </a:pPr>
            <a:r>
              <a:rPr lang="en-US" altLang="zh-CN" sz="1800" dirty="0" smtClean="0"/>
              <a:t>[6] 11-15-0866-04-00ay-11ay-evaluation-methodology.doc</a:t>
            </a:r>
            <a:endParaRPr lang="en-US" altLang="zh-CN" sz="1800" dirty="0"/>
          </a:p>
        </p:txBody>
      </p:sp>
      <p:sp>
        <p:nvSpPr>
          <p:cNvPr id="63493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C8316C94-C001-4232-BDF6-FB9E7FF48375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May 2020</a:t>
            </a:r>
            <a:endParaRPr lang="en-US" altLang="zh-CN" sz="18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  <a:p>
            <a:r>
              <a:rPr lang="en-US" altLang="zh-CN" dirty="0"/>
              <a:t>The discussion of SENS draft amendment</a:t>
            </a:r>
            <a:endParaRPr lang="en-US" dirty="0" smtClean="0"/>
          </a:p>
          <a:p>
            <a:r>
              <a:rPr lang="en-GB" altLang="zh-CN" dirty="0"/>
              <a:t>Example1: </a:t>
            </a:r>
            <a:r>
              <a:rPr lang="en-US" altLang="zh-CN" dirty="0"/>
              <a:t>Evaluation Methodology at sub </a:t>
            </a:r>
            <a:r>
              <a:rPr lang="en-US" altLang="zh-CN" dirty="0" smtClean="0"/>
              <a:t>7 </a:t>
            </a:r>
            <a:r>
              <a:rPr lang="en-US" altLang="zh-CN" dirty="0"/>
              <a:t>GHz</a:t>
            </a:r>
            <a:endParaRPr lang="en-GB" altLang="zh-CN" dirty="0"/>
          </a:p>
          <a:p>
            <a:r>
              <a:rPr lang="en-GB" altLang="zh-CN" dirty="0"/>
              <a:t>Example2:</a:t>
            </a:r>
            <a:r>
              <a:rPr lang="en-US" altLang="zh-CN" dirty="0"/>
              <a:t> Evaluation Methodology at 60 GHz </a:t>
            </a:r>
            <a:endParaRPr lang="en-US" altLang="zh-CN" dirty="0" smtClean="0"/>
          </a:p>
          <a:p>
            <a:r>
              <a:rPr lang="en-US" altLang="zh-CN" dirty="0"/>
              <a:t>Main contains of evaluation methodology </a:t>
            </a:r>
            <a:endParaRPr lang="en-GB" altLang="zh-CN" dirty="0"/>
          </a:p>
          <a:p>
            <a:r>
              <a:rPr lang="en-US" altLang="zh-CN" dirty="0" smtClean="0"/>
              <a:t>How </a:t>
            </a:r>
            <a:r>
              <a:rPr lang="en-US" altLang="zh-CN" dirty="0"/>
              <a:t>about for SENS ?</a:t>
            </a:r>
            <a:endParaRPr lang="en-GB" altLang="zh-CN" dirty="0"/>
          </a:p>
          <a:p>
            <a:r>
              <a:rPr lang="en-US" dirty="0" smtClean="0"/>
              <a:t>Summary </a:t>
            </a:r>
          </a:p>
          <a:p>
            <a:r>
              <a:rPr lang="en-US" dirty="0" smtClean="0"/>
              <a:t>References</a:t>
            </a:r>
          </a:p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 smtClean="0"/>
              <a:t>June 2020</a:t>
            </a:r>
            <a:endParaRPr lang="en-US" altLang="zh-CN" sz="1800" dirty="0"/>
          </a:p>
        </p:txBody>
      </p:sp>
      <p:sp>
        <p:nvSpPr>
          <p:cNvPr id="7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8558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9C0E188-B661-422B-804D-EAB6E9A6F716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zh-CN" dirty="0"/>
              <a:t>Abstract</a:t>
            </a:r>
          </a:p>
        </p:txBody>
      </p:sp>
      <p:sp>
        <p:nvSpPr>
          <p:cNvPr id="14342" name="Rectangle 3"/>
          <p:cNvSpPr txBox="1">
            <a:spLocks noChangeArrowheads="1"/>
          </p:cNvSpPr>
          <p:nvPr/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Discussion on SENS’ draft </a:t>
            </a:r>
            <a:r>
              <a:rPr lang="en-US" altLang="zh-CN" sz="2400" b="1" dirty="0">
                <a:latin typeface="Times New Roman"/>
                <a:ea typeface="Times New Roman"/>
                <a:cs typeface="Times New Roman"/>
                <a:sym typeface="Times New Roman"/>
              </a:rPr>
              <a:t>amendment development </a:t>
            </a: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process has started during the meeting on April 14[1]. 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Detail information about evaluation methodology documents from several task groups is provided in this presentation.</a:t>
            </a: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2400" b="1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24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Some initial ideas about evaluation methodology for SENS is discussed in this slides.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June 2020</a:t>
            </a: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discussion of SENS draft amendment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zh-CN" dirty="0" smtClean="0"/>
              <a:t>The potential </a:t>
            </a:r>
            <a:r>
              <a:rPr lang="en-US" altLang="zh-CN" dirty="0">
                <a:cs typeface="Times New Roman" panose="02020603050405020304" pitchFamily="18" charset="0"/>
              </a:rPr>
              <a:t>documents that SENS SG (or the future TG) </a:t>
            </a:r>
            <a:r>
              <a:rPr lang="en-US" altLang="zh-CN" dirty="0" smtClean="0">
                <a:cs typeface="Times New Roman" panose="02020603050405020304" pitchFamily="18" charset="0"/>
              </a:rPr>
              <a:t>would consider[1].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June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4</a:t>
            </a:fld>
            <a:endParaRPr lang="en-US" alt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266700" y="3048000"/>
            <a:ext cx="8610600" cy="2667000"/>
            <a:chOff x="228600" y="3429000"/>
            <a:chExt cx="8610600" cy="2667000"/>
          </a:xfrm>
        </p:grpSpPr>
        <p:grpSp>
          <p:nvGrpSpPr>
            <p:cNvPr id="6" name="Group 133"/>
            <p:cNvGrpSpPr>
              <a:grpSpLocks/>
            </p:cNvGrpSpPr>
            <p:nvPr/>
          </p:nvGrpSpPr>
          <p:grpSpPr bwMode="auto">
            <a:xfrm>
              <a:off x="228600" y="3429000"/>
              <a:ext cx="8610600" cy="2667000"/>
              <a:chOff x="152400" y="2209800"/>
              <a:chExt cx="8610600" cy="2667000"/>
            </a:xfrm>
          </p:grpSpPr>
          <p:sp>
            <p:nvSpPr>
              <p:cNvPr id="7" name="Rectangle 34"/>
              <p:cNvSpPr/>
              <p:nvPr/>
            </p:nvSpPr>
            <p:spPr bwMode="auto">
              <a:xfrm>
                <a:off x="152400" y="4191000"/>
                <a:ext cx="1524000" cy="68580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5">
                    <a:lumMod val="20000"/>
                    <a:lumOff val="8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solidFill>
                    <a:sysClr val="windowText" lastClr="000000"/>
                  </a:solidFill>
                </a:endParaRPr>
              </a:p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Usage model</a:t>
                </a:r>
              </a:p>
            </p:txBody>
          </p:sp>
          <p:sp>
            <p:nvSpPr>
              <p:cNvPr id="8" name="Rectangle 36"/>
              <p:cNvSpPr/>
              <p:nvPr/>
            </p:nvSpPr>
            <p:spPr bwMode="auto">
              <a:xfrm>
                <a:off x="2514600" y="2209800"/>
                <a:ext cx="1524000" cy="6858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eaLnBrk="0" hangingPunct="0">
                  <a:defRPr/>
                </a:pPr>
                <a:endParaRPr lang="en-US" dirty="0">
                  <a:solidFill>
                    <a:sysClr val="windowText" lastClr="000000"/>
                  </a:solidFill>
                </a:endParaRPr>
              </a:p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Channel model</a:t>
                </a:r>
              </a:p>
            </p:txBody>
          </p:sp>
          <p:sp>
            <p:nvSpPr>
              <p:cNvPr id="9" name="Rectangle 37"/>
              <p:cNvSpPr/>
              <p:nvPr/>
            </p:nvSpPr>
            <p:spPr bwMode="auto">
              <a:xfrm>
                <a:off x="2514600" y="4191000"/>
                <a:ext cx="1524000" cy="6858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Functional requirements</a:t>
                </a:r>
              </a:p>
            </p:txBody>
          </p:sp>
          <p:sp>
            <p:nvSpPr>
              <p:cNvPr id="10" name="Rectangle 39"/>
              <p:cNvSpPr/>
              <p:nvPr/>
            </p:nvSpPr>
            <p:spPr bwMode="auto">
              <a:xfrm>
                <a:off x="2514600" y="3200400"/>
                <a:ext cx="1524000" cy="6858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Evaluation methodology</a:t>
                </a:r>
              </a:p>
            </p:txBody>
          </p:sp>
          <p:cxnSp>
            <p:nvCxnSpPr>
              <p:cNvPr id="11" name="Straight Arrow Connector 47"/>
              <p:cNvCxnSpPr/>
              <p:nvPr/>
            </p:nvCxnSpPr>
            <p:spPr bwMode="auto">
              <a:xfrm>
                <a:off x="2057400" y="3581400"/>
                <a:ext cx="457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62"/>
              <p:cNvCxnSpPr/>
              <p:nvPr/>
            </p:nvCxnSpPr>
            <p:spPr bwMode="auto">
              <a:xfrm>
                <a:off x="2057400" y="2514600"/>
                <a:ext cx="457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65"/>
              <p:cNvCxnSpPr/>
              <p:nvPr/>
            </p:nvCxnSpPr>
            <p:spPr bwMode="auto">
              <a:xfrm>
                <a:off x="2057400" y="2514600"/>
                <a:ext cx="0" cy="198120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67"/>
              <p:cNvCxnSpPr/>
              <p:nvPr/>
            </p:nvCxnSpPr>
            <p:spPr bwMode="auto">
              <a:xfrm>
                <a:off x="1676400" y="4495800"/>
                <a:ext cx="838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73"/>
              <p:cNvCxnSpPr/>
              <p:nvPr/>
            </p:nvCxnSpPr>
            <p:spPr bwMode="auto">
              <a:xfrm flipH="1">
                <a:off x="4038600" y="3581400"/>
                <a:ext cx="1600200" cy="0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87"/>
              <p:cNvCxnSpPr/>
              <p:nvPr/>
            </p:nvCxnSpPr>
            <p:spPr bwMode="auto">
              <a:xfrm>
                <a:off x="3276600" y="2895600"/>
                <a:ext cx="0" cy="30480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Rectangle 100"/>
              <p:cNvSpPr/>
              <p:nvPr/>
            </p:nvSpPr>
            <p:spPr bwMode="auto">
              <a:xfrm>
                <a:off x="4876800" y="4191000"/>
                <a:ext cx="1524000" cy="68580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Specification framework</a:t>
                </a:r>
              </a:p>
            </p:txBody>
          </p:sp>
          <p:cxnSp>
            <p:nvCxnSpPr>
              <p:cNvPr id="18" name="Straight Arrow Connector 116"/>
              <p:cNvCxnSpPr/>
              <p:nvPr/>
            </p:nvCxnSpPr>
            <p:spPr bwMode="auto">
              <a:xfrm flipV="1">
                <a:off x="3276600" y="3886200"/>
                <a:ext cx="0" cy="30480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25"/>
              <p:cNvCxnSpPr/>
              <p:nvPr/>
            </p:nvCxnSpPr>
            <p:spPr bwMode="auto">
              <a:xfrm>
                <a:off x="5638800" y="3581400"/>
                <a:ext cx="0" cy="60960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28"/>
              <p:cNvCxnSpPr/>
              <p:nvPr/>
            </p:nvCxnSpPr>
            <p:spPr bwMode="auto">
              <a:xfrm>
                <a:off x="4038600" y="4495800"/>
                <a:ext cx="838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131"/>
              <p:cNvCxnSpPr/>
              <p:nvPr/>
            </p:nvCxnSpPr>
            <p:spPr bwMode="auto">
              <a:xfrm>
                <a:off x="6400800" y="4495800"/>
                <a:ext cx="838200" cy="0"/>
              </a:xfrm>
              <a:prstGeom prst="straightConnector1">
                <a:avLst/>
              </a:prstGeom>
              <a:ln>
                <a:headEnd type="none" w="sm" len="sm"/>
                <a:tailEnd type="arrow"/>
              </a:ln>
              <a:extLst>
                <a:ext uri="{AF507438-7753-43e0-B8FC-AC1667EBCBE1}"/>
              </a:extLst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2" name="Rectangle 132"/>
              <p:cNvSpPr/>
              <p:nvPr/>
            </p:nvSpPr>
            <p:spPr bwMode="auto">
              <a:xfrm>
                <a:off x="7239000" y="4191000"/>
                <a:ext cx="1524000" cy="6858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  <a:headEnd type="none" w="sm" len="sm"/>
                <a:tailEnd type="none" w="sm" len="sm"/>
              </a:ln>
              <a:extLst>
                <a:ext uri="{AF507438-7753-43e0-B8FC-AC1667EBCBE1}"/>
              </a:extLst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0" hangingPunct="0">
                  <a:defRPr/>
                </a:pPr>
                <a:r>
                  <a:rPr lang="en-US" sz="14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Draft amendment</a:t>
                </a:r>
              </a:p>
            </p:txBody>
          </p:sp>
        </p:grpSp>
        <p:sp>
          <p:nvSpPr>
            <p:cNvPr id="23" name="Rectangle 25"/>
            <p:cNvSpPr/>
            <p:nvPr/>
          </p:nvSpPr>
          <p:spPr bwMode="auto">
            <a:xfrm>
              <a:off x="7315200" y="4419600"/>
              <a:ext cx="1524000" cy="6858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4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Coexistence Assurance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127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5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724693" y="683751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zh-CN" sz="2800" kern="0" dirty="0" smtClean="0"/>
              <a:t>Example1: </a:t>
            </a:r>
            <a:r>
              <a:rPr lang="en-US" altLang="zh-CN" sz="2800" kern="0" dirty="0" smtClean="0"/>
              <a:t>Evaluation Methodology at sub 7 GHz</a:t>
            </a:r>
            <a:endParaRPr lang="en-GB" altLang="zh-CN" sz="2800" kern="0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June 2020</a:t>
            </a:r>
          </a:p>
        </p:txBody>
      </p:sp>
      <p:sp>
        <p:nvSpPr>
          <p:cNvPr id="43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690965" y="13716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1800" b="1" dirty="0">
                <a:latin typeface="Times New Roman"/>
                <a:ea typeface="Times New Roman"/>
                <a:cs typeface="Times New Roman"/>
              </a:rPr>
              <a:t>TG ac’s evaluation 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methodology and simulation scenarios [2]: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PHY performance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PHY Channel model(reuse 802.11n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).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Hard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ware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impairments(reuse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802.11n).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Comparison criteria:</a:t>
            </a:r>
            <a:r>
              <a:rPr lang="en-US" altLang="zh-CN" sz="1400" dirty="0" smtClean="0">
                <a:latin typeface="Times New Roman"/>
                <a:ea typeface="Times New Roman"/>
                <a:cs typeface="Times New Roman"/>
              </a:rPr>
              <a:t> PER vs. SNR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System performance 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Traffic models: consider traffic model defined in 802.11n and including high quality videos for VHT and high speed file transfer.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Simulation scenarios: in-home entertainment application, enterprise network.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Comparison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criteria: aggregated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throughput, throughput of each flow, packet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loss.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1800" b="1" dirty="0">
                <a:latin typeface="Times New Roman"/>
                <a:ea typeface="Times New Roman"/>
                <a:cs typeface="Times New Roman"/>
              </a:rPr>
              <a:t>TG </a:t>
            </a:r>
            <a:r>
              <a:rPr lang="en-GB" altLang="zh-CN" sz="1800" b="1" dirty="0" err="1" smtClean="0">
                <a:latin typeface="Times New Roman"/>
                <a:ea typeface="Times New Roman"/>
                <a:cs typeface="Times New Roman"/>
              </a:rPr>
              <a:t>ax’s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GB" altLang="zh-CN" sz="1800" b="1" dirty="0">
                <a:latin typeface="Times New Roman"/>
                <a:ea typeface="Times New Roman"/>
                <a:cs typeface="Times New Roman"/>
              </a:rPr>
              <a:t>evaluation methodology and simulation scenarios 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[3]:</a:t>
            </a:r>
            <a:endParaRPr lang="en-GB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PHY performance 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PHY Channel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model(an outdoor channel model is added).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Hardware impairments.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Comparison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criteria: PER vs. SNR.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System performance </a:t>
            </a:r>
            <a:endParaRPr lang="en-GB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Traffic models: full buffer model is baseline, FTP model and mix of small and large packet should also be considered.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Simulation scenarios[4]: residential scenario, enterprise scenario, indoor small BSS, outdoor large BSS, outdoor large </a:t>
            </a:r>
            <a:r>
              <a:rPr lang="en-GB" altLang="zh-CN" sz="1400" dirty="0" err="1">
                <a:latin typeface="Times New Roman"/>
                <a:ea typeface="Times New Roman"/>
                <a:cs typeface="Times New Roman"/>
              </a:rPr>
              <a:t>BSS+residential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Comparison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criteria: STA/BSS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throughput, packet loss, latency, per STA energy per transmit bit, per STA energy per receive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bit.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0402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6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96913" y="708872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GB" altLang="zh-CN" sz="2800" kern="0" dirty="0" smtClean="0"/>
              <a:t>Example2:</a:t>
            </a:r>
            <a:r>
              <a:rPr lang="en-US" altLang="zh-CN" sz="2800" kern="0" dirty="0" smtClean="0"/>
              <a:t> Evaluation Methodology at 60 GHz </a:t>
            </a:r>
            <a:endParaRPr lang="en-GB" altLang="zh-CN" sz="2800" kern="0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June 2020</a:t>
            </a:r>
          </a:p>
        </p:txBody>
      </p:sp>
      <p:sp>
        <p:nvSpPr>
          <p:cNvPr id="43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23900" y="1280417"/>
            <a:ext cx="7772400" cy="5194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1800" b="1" dirty="0">
                <a:latin typeface="Times New Roman"/>
                <a:ea typeface="Times New Roman"/>
                <a:cs typeface="Times New Roman"/>
              </a:rPr>
              <a:t>TG 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ad’s </a:t>
            </a:r>
            <a:r>
              <a:rPr lang="en-GB" altLang="zh-CN" sz="1800" b="1" dirty="0">
                <a:latin typeface="Times New Roman"/>
                <a:ea typeface="Times New Roman"/>
                <a:cs typeface="Times New Roman"/>
              </a:rPr>
              <a:t>evaluation 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methodology and simulation scenarios [5]: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PHY performance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PHY Channel impulse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response.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Hardware impairments.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Comparison criteria: PER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vs.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SNR.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System evaluation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Traffic models(high throughput traffic): uncompressed video, lightly compressed video, local file transfer, web browsing, hard disk file transfer.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Simulation scenarios: home living room, office conference room, enterprise cubicle.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Comparison criteria: </a:t>
            </a:r>
            <a:r>
              <a:rPr lang="en-GB" altLang="zh-CN" sz="1400" dirty="0" err="1">
                <a:latin typeface="Times New Roman"/>
                <a:ea typeface="Times New Roman"/>
                <a:cs typeface="Times New Roman"/>
              </a:rPr>
              <a:t>goodput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 (aggregate and per flow), delay, packet loss rate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GB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TG </a:t>
            </a:r>
            <a:r>
              <a:rPr lang="en-GB" altLang="zh-CN" sz="1800" b="1" dirty="0" err="1" smtClean="0">
                <a:latin typeface="Times New Roman"/>
                <a:ea typeface="Times New Roman"/>
                <a:cs typeface="Times New Roman"/>
              </a:rPr>
              <a:t>ay’s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GB" altLang="zh-CN" sz="1800" b="1" dirty="0">
                <a:latin typeface="Times New Roman"/>
                <a:ea typeface="Times New Roman"/>
                <a:cs typeface="Times New Roman"/>
              </a:rPr>
              <a:t>evaluation methodology and simulation scenarios </a:t>
            </a:r>
            <a:r>
              <a:rPr lang="en-GB" altLang="zh-CN" sz="1800" b="1" dirty="0" smtClean="0">
                <a:latin typeface="Times New Roman"/>
                <a:ea typeface="Times New Roman"/>
                <a:cs typeface="Times New Roman"/>
              </a:rPr>
              <a:t>[6]:</a:t>
            </a:r>
            <a:endParaRPr lang="en-GB" altLang="zh-CN" sz="1800" b="1" dirty="0">
              <a:latin typeface="Times New Roman"/>
              <a:ea typeface="Times New Roman"/>
              <a:cs typeface="Times New Roman"/>
            </a:endParaRP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PHY 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performance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PHY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Channel impulse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response.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Hardware impairments.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Comparison criteria: PER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vs. </a:t>
            </a: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SNR.</a:t>
            </a:r>
          </a:p>
          <a:p>
            <a:pPr marL="6858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System 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evaluation</a:t>
            </a:r>
            <a:endParaRPr lang="en-GB" altLang="zh-CN" sz="16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Traffic models: lightly compressed video, backhaul traffic, local file transfer, productivity docking, web browsing, hard disk file transfer, gaming.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Simulation scenarios: </a:t>
            </a:r>
          </a:p>
          <a:p>
            <a:pPr marL="971550" indent="285750">
              <a:buFont typeface="Wingdings" panose="05000000000000000000" pitchFamily="2" charset="2"/>
              <a:buChar char="n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(PHY-layer SLS scenarios) outdoor 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open area deployment, street canyon, hotel 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lobby.</a:t>
            </a:r>
          </a:p>
          <a:p>
            <a:pPr marL="971550" indent="285750">
              <a:buFont typeface="Wingdings" panose="05000000000000000000" pitchFamily="2" charset="2"/>
              <a:buChar char="n"/>
            </a:pP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(MAC-layer 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SLS scenarios) 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dense indoor D2D deployment</a:t>
            </a:r>
            <a:r>
              <a:rPr lang="en-GB" altLang="zh-CN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GB" altLang="zh-CN" dirty="0" smtClean="0">
                <a:latin typeface="Times New Roman"/>
                <a:ea typeface="Times New Roman"/>
                <a:cs typeface="Times New Roman"/>
              </a:rPr>
              <a:t>enterprise cubicle, dense indoor BSS deployment, sparse outdoor BSS deployment.</a:t>
            </a:r>
            <a:endParaRPr lang="en-GB" altLang="zh-CN" dirty="0">
              <a:latin typeface="Times New Roman"/>
              <a:ea typeface="Times New Roman"/>
              <a:cs typeface="Times New Roman"/>
            </a:endParaRPr>
          </a:p>
          <a:p>
            <a:pPr marL="685800" indent="0"/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3.     Comparison 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criteria: </a:t>
            </a:r>
            <a:r>
              <a:rPr lang="en-GB" altLang="zh-CN" sz="1400" dirty="0" err="1">
                <a:latin typeface="Times New Roman"/>
                <a:ea typeface="Times New Roman"/>
                <a:cs typeface="Times New Roman"/>
              </a:rPr>
              <a:t>goodput</a:t>
            </a:r>
            <a:r>
              <a:rPr lang="en-GB" altLang="zh-CN" sz="1400" dirty="0">
                <a:latin typeface="Times New Roman"/>
                <a:ea typeface="Times New Roman"/>
                <a:cs typeface="Times New Roman"/>
              </a:rPr>
              <a:t> (aggregate and per flow), delay, packet loss rate.</a:t>
            </a:r>
          </a:p>
          <a:p>
            <a:pPr marL="0" indent="0"/>
            <a:endParaRPr lang="en-US" altLang="zh-CN" sz="1600" b="1" dirty="0" smtClean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399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Main </a:t>
            </a:r>
            <a:r>
              <a:rPr lang="en-US" altLang="zh-CN" dirty="0"/>
              <a:t>contents of </a:t>
            </a:r>
            <a:r>
              <a:rPr lang="en-US" altLang="zh-CN" dirty="0" smtClean="0"/>
              <a:t>evaluation methodology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All the examples above on indicate </a:t>
            </a:r>
            <a:r>
              <a:rPr lang="en-US" altLang="zh-CN" sz="2000" dirty="0" smtClean="0"/>
              <a:t>the </a:t>
            </a:r>
            <a:r>
              <a:rPr lang="en-US" altLang="zh-CN" sz="2000" dirty="0"/>
              <a:t>evaluation methodology </a:t>
            </a:r>
            <a:r>
              <a:rPr lang="en-US" altLang="zh-CN" sz="2000" dirty="0" smtClean="0"/>
              <a:t>documents mainly contain, </a:t>
            </a:r>
            <a:endParaRPr lang="en-US" altLang="zh-CN" sz="2000" dirty="0"/>
          </a:p>
          <a:p>
            <a:endParaRPr lang="en-US" altLang="zh-CN" sz="2000" dirty="0"/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/>
              <a:t>Channel model to be </a:t>
            </a:r>
            <a:r>
              <a:rPr lang="en-US" altLang="zh-CN" sz="2000" b="0" dirty="0" smtClean="0"/>
              <a:t>adopted;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Hardware impairment; 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Traffic model;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Simulation scenarios;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Comparison criteria for LLS and/or SLS;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US" altLang="zh-CN" sz="2000" b="0" dirty="0" smtClean="0"/>
              <a:t>…</a:t>
            </a:r>
            <a:endParaRPr lang="zh-CN" altLang="en-US" sz="2000" b="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June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8408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CA" altLang="zh-CN"/>
              <a:t>Slide </a:t>
            </a:r>
            <a:fld id="{CBB1AC91-4FF5-4799-A18D-DD5EA77A24D1}" type="slidenum">
              <a:rPr lang="en-CA" altLang="zh-CN"/>
              <a:pPr/>
              <a:t>8</a:t>
            </a:fld>
            <a:endParaRPr lang="en-CA" altLang="zh-CN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762000"/>
            <a:ext cx="777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800" kern="0" dirty="0" smtClean="0"/>
              <a:t>How about for SENS ?</a:t>
            </a:r>
            <a:endParaRPr lang="en-GB" sz="2800" kern="0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9386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dirty="0"/>
              <a:t>June 2020</a:t>
            </a:r>
          </a:p>
        </p:txBody>
      </p:sp>
      <p:sp>
        <p:nvSpPr>
          <p:cNvPr id="43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685800" y="1828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8001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>
                <a:latin typeface="Times New Roman"/>
                <a:ea typeface="Times New Roman"/>
                <a:cs typeface="Times New Roman"/>
              </a:rPr>
              <a:t>A ‘new’ channel model may be needed for sensing </a:t>
            </a: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simulation</a:t>
            </a:r>
            <a:endParaRPr lang="en-GB" altLang="zh-CN" sz="2000" b="1" dirty="0">
              <a:latin typeface="Times New Roman"/>
              <a:ea typeface="Times New Roman"/>
              <a:cs typeface="Times New Roman"/>
            </a:endParaRP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A moving target should be included in the channel model for device free sensing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GB" altLang="zh-CN" sz="20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Hardware impairment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Could be same with 802.11ax and 802.11ay.</a:t>
            </a:r>
            <a:endParaRPr lang="en-GB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>
                <a:latin typeface="Times New Roman"/>
                <a:ea typeface="Times New Roman"/>
                <a:cs typeface="Times New Roman"/>
              </a:rPr>
              <a:t>Traffic model </a:t>
            </a:r>
            <a:endParaRPr lang="en-GB" altLang="zh-CN" sz="2000" b="1" dirty="0" smtClean="0">
              <a:latin typeface="Times New Roman"/>
              <a:ea typeface="Times New Roman"/>
              <a:cs typeface="Times New Roman"/>
            </a:endParaRP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No traffic model (similar with 11az).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Similar traffic model with 11ax and 11ay if communication performance also need to be considered.</a:t>
            </a:r>
            <a:endParaRPr lang="en-GB" altLang="zh-CN" sz="16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zh-CN" sz="2000" b="1" dirty="0" smtClean="0">
                <a:latin typeface="Times New Roman"/>
                <a:ea typeface="Times New Roman"/>
                <a:cs typeface="Times New Roman"/>
              </a:rPr>
              <a:t>Simulation scenarios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>
                <a:latin typeface="Times New Roman"/>
                <a:ea typeface="Times New Roman"/>
                <a:cs typeface="Times New Roman"/>
              </a:rPr>
              <a:t>The use cases of SENS SG(or future TG) spans widely, which lead to a large number of simulation scenarios. Which scenarios should be adopted by the </a:t>
            </a: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group?</a:t>
            </a:r>
            <a:endParaRPr lang="en-GB" altLang="zh-CN" sz="1800" dirty="0" smtClean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1" dirty="0">
                <a:latin typeface="Times New Roman"/>
                <a:ea typeface="Times New Roman"/>
                <a:cs typeface="Times New Roman"/>
              </a:rPr>
              <a:t>Comparison criteria for LLS and/or SLS </a:t>
            </a:r>
          </a:p>
          <a:p>
            <a:pPr indent="342900">
              <a:buFont typeface="Wingdings" panose="05000000000000000000" pitchFamily="2" charset="2"/>
              <a:buChar char="Ø"/>
            </a:pPr>
            <a:r>
              <a:rPr lang="en-GB" altLang="zh-CN" sz="1600" dirty="0" smtClean="0">
                <a:latin typeface="Times New Roman"/>
                <a:ea typeface="Times New Roman"/>
                <a:cs typeface="Times New Roman"/>
              </a:rPr>
              <a:t>Which performance characteristics should be adopted to evaluate the performance from different contributions?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Accuracy,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Latency,</a:t>
            </a:r>
          </a:p>
          <a:p>
            <a:pPr marL="685800" indent="342900">
              <a:buFont typeface="+mj-lt"/>
              <a:buAutoNum type="arabicPeriod"/>
            </a:pPr>
            <a:r>
              <a:rPr lang="en-GB" altLang="zh-CN" sz="1400" dirty="0" smtClean="0">
                <a:latin typeface="Times New Roman"/>
                <a:ea typeface="Times New Roman"/>
                <a:cs typeface="Times New Roman"/>
              </a:rPr>
              <a:t>…</a:t>
            </a:r>
            <a:endParaRPr lang="en-GB" altLang="zh-CN" sz="1400" dirty="0">
              <a:latin typeface="Times New Roman"/>
              <a:ea typeface="Times New Roman"/>
              <a:cs typeface="Times New Roman"/>
            </a:endParaRPr>
          </a:p>
          <a:p>
            <a:pPr indent="342900">
              <a:buFont typeface="Wingdings" panose="05000000000000000000" pitchFamily="2" charset="2"/>
              <a:buChar char="Ø"/>
            </a:pPr>
            <a:endParaRPr lang="en-GB" altLang="zh-CN" sz="1600" dirty="0" smtClean="0">
              <a:latin typeface="Times New Roman"/>
              <a:ea typeface="Times New Roman"/>
              <a:cs typeface="Times New Roman"/>
            </a:endParaRPr>
          </a:p>
          <a:p>
            <a:pPr indent="342900">
              <a:buFont typeface="Wingdings" panose="05000000000000000000" pitchFamily="2" charset="2"/>
              <a:buChar char="Ø"/>
            </a:pPr>
            <a:endParaRPr lang="en-GB" altLang="zh-CN" sz="1800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zh-CN" sz="2000" b="1" dirty="0">
              <a:latin typeface="Times New Roman"/>
              <a:ea typeface="Times New Roman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zh-CN" sz="2000" b="1" dirty="0">
              <a:latin typeface="Times New Roman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7012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this slides, the detail structure of evaluation methodology documents from other TGs both at sub 7 GHz and 60 GHz is analyzed.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Some initial ideas about the evaluation methodology for SENS are presented and discussed.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/>
              <a:t>June </a:t>
            </a:r>
            <a:r>
              <a:rPr lang="en-US" altLang="zh-CN" dirty="0" smtClean="0"/>
              <a:t>2020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A0EBBC28-08F3-4A32-AE55-9B9A988B436A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6" name="Footer Placeholder 4"/>
          <p:cNvSpPr txBox="1">
            <a:spLocks/>
          </p:cNvSpPr>
          <p:nvPr/>
        </p:nvSpPr>
        <p:spPr bwMode="auto">
          <a:xfrm>
            <a:off x="7096413" y="6475413"/>
            <a:ext cx="14475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r>
              <a:rPr lang="en-US" smtClean="0">
                <a:solidFill>
                  <a:schemeClr val="dk1"/>
                </a:solidFill>
                <a:ea typeface="Times New Roman"/>
                <a:cs typeface="Arial"/>
              </a:rPr>
              <a:t>Rui Du</a:t>
            </a:r>
            <a:r>
              <a:rPr lang="en-US" altLang="zh-CN" smtClean="0"/>
              <a:t>, et al.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974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90524</TotalTime>
  <Words>964</Words>
  <Application>Microsoft Office PowerPoint</Application>
  <PresentationFormat>全屏显示(4:3)</PresentationFormat>
  <Paragraphs>170</Paragraphs>
  <Slides>10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ＭＳ Ｐゴシック</vt:lpstr>
      <vt:lpstr>ＭＳ Ｐゴシック</vt:lpstr>
      <vt:lpstr>Arial</vt:lpstr>
      <vt:lpstr>Times New Roman</vt:lpstr>
      <vt:lpstr>Wingdings</vt:lpstr>
      <vt:lpstr>802-11-Submission</vt:lpstr>
      <vt:lpstr>Discussion on WLAN sensing evaluation methodology</vt:lpstr>
      <vt:lpstr>Outline </vt:lpstr>
      <vt:lpstr>Abstract</vt:lpstr>
      <vt:lpstr>The discussion of SENS draft amendment</vt:lpstr>
      <vt:lpstr>PowerPoint 演示文稿</vt:lpstr>
      <vt:lpstr>PowerPoint 演示文稿</vt:lpstr>
      <vt:lpstr>Main contents of evaluation methodology </vt:lpstr>
      <vt:lpstr>PowerPoint 演示文稿</vt:lpstr>
      <vt:lpstr>Summary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 models for Wi-Fi sensing</dc:title>
  <dc:creator>durui (D)</dc:creator>
  <cp:lastModifiedBy>durui (D)</cp:lastModifiedBy>
  <cp:revision>509</cp:revision>
  <cp:lastPrinted>1998-02-10T13:28:06Z</cp:lastPrinted>
  <dcterms:created xsi:type="dcterms:W3CDTF">2007-04-17T18:10:23Z</dcterms:created>
  <dcterms:modified xsi:type="dcterms:W3CDTF">2020-07-14T13:36:46Z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(3)mf05p9M1cgBCyoDDdQutgm5ACNUOtqOwvyoRDbvh+vL8l6DgVXdwHzxx70WIUcfyruJ1hx4U_x000d_
cWtnsxiYXMDWnuPxqtP6HHtkd/9aIADIwxH0JYvKg2tqiq3AjXdEsH7rlvvFWqk66oq3jLzZ_x000d_
EWleKUPUO2SRZRiLPwnLXUjTjr8r9tlJ6kYhon8D8x5On5XjIKCCvchx+uCI5vONR50YA/5M_x000d_
awmpDXvt1Oza//BwEa</vt:lpwstr>
  </property>
  <property fmtid="{D5CDD505-2E9C-101B-9397-08002B2CF9AE}" pid="3" name="_ms_pID_7253431">
    <vt:lpwstr>7/O/8v5SfzY9j9zOcy+ruAkz0oULDlcxnsgmocifuMxT7CJvRMgr08_x000d_
VwkRvoMIGPaMbW4VHarLtdbne1wu8dy8Py2tk5wlAvl9LnhEw58fVdFaprkNSORdXFXcVXf3_x000d_
Xvaq2oX6s6AT4E49kLdkkC/b7pvnKWl5IN7daZlkrNF6gaIvHWBt9o+s0ETZWvRCar/7VZ1x_x000d_
tnBblw258MRbK9A4WywoBnh2bsqjd7Z+Y6RJ</vt:lpwstr>
  </property>
  <property fmtid="{D5CDD505-2E9C-101B-9397-08002B2CF9AE}" pid="4" name="_ms_pID_7253432">
    <vt:lpwstr>jbg+e7tvtPGHbg5o5bISnqEcZZ5VLP5WQnL9_x000d_
6lYBmhc1g9fCZDQYRMtp7BP/1IJ73Z0AwBOP5d7R/8ojK5khJ+2o+tLwxcjGe/HVjPBipCDh_x000d_
CZ8/5v6P0RIa1IkQ84swcFPvboExr+koJvsDJ+LLBSc=</vt:lpwstr>
  </property>
  <property fmtid="{D5CDD505-2E9C-101B-9397-08002B2CF9AE}" pid="5" name="_ms_pID_7253433">
    <vt:lpwstr>xj04hYgg/
+SvDSQ==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2015_ms_pID_725343">
    <vt:lpwstr>(3)2bp7QjL1wrRKemeMifP3US9AvVu01qRRsQlfI370HI4t57sNSNI1NZc8GUluxdmhSVA1YV33
NMaqcLhhz0dmgK/Ldh54nbhrPXqtoZvyD5Ut48TvDh6foWEs3di5ISpQbja1+RAxcxJROvYv
TBOgfGVrfK86lyCV6QprUwNFe/uuTZvrN8Ho0nnbzgzvT8lyrBRiVRyLQQObjxfROGPGYfwy
RNIoYl4hhwRG9ciQex</vt:lpwstr>
  </property>
  <property fmtid="{D5CDD505-2E9C-101B-9397-08002B2CF9AE}" pid="10" name="_2015_ms_pID_7253431">
    <vt:lpwstr>ZIYIwGeGwXNh2976mxpSKJD88noLzLmS+m7t0y1mNpEO3qiCRoUGfY
3ws8HNn0MynJaYgUIv53vwm1fn/FopP0aacL79NrnfExoyaYe9dm7acJdV01q4NuY+bxAgyn
ZtRQnqsz56cLYRp+d4L+OWcxtbUKUpHQpkARvKSYcq/fVL2wlcAGgGeH1RE6wJcEtmq7Oz7h
eqalHzwTFxvS/iai2aF1ffxVyquVhpRIiDM/</vt:lpwstr>
  </property>
  <property fmtid="{D5CDD505-2E9C-101B-9397-08002B2CF9AE}" pid="11" name="_2015_ms_pID_7253432">
    <vt:lpwstr>GQ==</vt:lpwstr>
  </property>
  <property fmtid="{D5CDD505-2E9C-101B-9397-08002B2CF9AE}" pid="12" name="TitusGUID">
    <vt:lpwstr>1db17ed3-f4e5-400c-a0d1-374d2dc85d39</vt:lpwstr>
  </property>
  <property fmtid="{D5CDD505-2E9C-101B-9397-08002B2CF9AE}" pid="13" name="CTP_TimeStamp">
    <vt:lpwstr>2019-04-02 22:00:45Z</vt:lpwstr>
  </property>
  <property fmtid="{D5CDD505-2E9C-101B-9397-08002B2CF9AE}" pid="14" name="CTP_BU">
    <vt:lpwstr>NA</vt:lpwstr>
  </property>
  <property fmtid="{D5CDD505-2E9C-101B-9397-08002B2CF9AE}" pid="15" name="CTP_IDSID">
    <vt:lpwstr>NA</vt:lpwstr>
  </property>
  <property fmtid="{D5CDD505-2E9C-101B-9397-08002B2CF9AE}" pid="16" name="CTP_WWID">
    <vt:lpwstr>NA</vt:lpwstr>
  </property>
  <property fmtid="{D5CDD505-2E9C-101B-9397-08002B2CF9AE}" pid="17" name="CTPClassification">
    <vt:lpwstr>CTP_NT</vt:lpwstr>
  </property>
  <property fmtid="{D5CDD505-2E9C-101B-9397-08002B2CF9AE}" pid="18" name="_NewReviewCycle">
    <vt:lpwstr/>
  </property>
  <property fmtid="{D5CDD505-2E9C-101B-9397-08002B2CF9AE}" pid="19" name="_readonly">
    <vt:lpwstr/>
  </property>
  <property fmtid="{D5CDD505-2E9C-101B-9397-08002B2CF9AE}" pid="20" name="_change">
    <vt:lpwstr/>
  </property>
  <property fmtid="{D5CDD505-2E9C-101B-9397-08002B2CF9AE}" pid="21" name="_full-control">
    <vt:lpwstr/>
  </property>
  <property fmtid="{D5CDD505-2E9C-101B-9397-08002B2CF9AE}" pid="22" name="sflag">
    <vt:lpwstr>1594688489</vt:lpwstr>
  </property>
</Properties>
</file>