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5" r:id="rId3"/>
    <p:sldId id="257" r:id="rId4"/>
    <p:sldId id="276" r:id="rId5"/>
    <p:sldId id="263" r:id="rId6"/>
    <p:sldId id="267" r:id="rId7"/>
    <p:sldId id="268" r:id="rId8"/>
    <p:sldId id="269" r:id="rId9"/>
    <p:sldId id="277" r:id="rId10"/>
    <p:sldId id="270" r:id="rId11"/>
    <p:sldId id="271" r:id="rId12"/>
    <p:sldId id="272" r:id="rId13"/>
    <p:sldId id="278" r:id="rId14"/>
    <p:sldId id="273" r:id="rId15"/>
    <p:sldId id="27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78" autoAdjust="0"/>
    <p:restoredTop sz="95271" autoAdjust="0"/>
  </p:normalViewPr>
  <p:slideViewPr>
    <p:cSldViewPr>
      <p:cViewPr varScale="1">
        <p:scale>
          <a:sx n="111" d="100"/>
          <a:sy n="111" d="100"/>
        </p:scale>
        <p:origin x="1536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2843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626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34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1195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238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9280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4054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595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latinLnBrk="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kumimoji="0" lang="en-GB" sz="18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802.11-20/0906r0</a:t>
            </a: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034706" y="6384925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</a:t>
            </a:r>
            <a:r>
              <a:rPr kumimoji="0" lang="en-US" altLang="zh-CN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eihong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Zhang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, Huawei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26091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June 2020</a:t>
            </a:r>
          </a:p>
        </p:txBody>
      </p:sp>
      <p:sp>
        <p:nvSpPr>
          <p:cNvPr id="11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899592" y="685800"/>
            <a:ext cx="7498297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Discussion </a:t>
            </a:r>
            <a:r>
              <a:rPr lang="en-US" sz="2800" dirty="0" smtClean="0"/>
              <a:t>of channel </a:t>
            </a:r>
            <a:r>
              <a:rPr lang="en-US" sz="2800" dirty="0"/>
              <a:t>model </a:t>
            </a:r>
            <a:r>
              <a:rPr lang="en-US" sz="2800" dirty="0" smtClean="0"/>
              <a:t>for WLAN </a:t>
            </a:r>
            <a:r>
              <a:rPr lang="en-US" altLang="zh-CN" sz="2800" dirty="0" smtClean="0"/>
              <a:t>sensing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57763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2020-06-23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28734" y="237062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166631"/>
              </p:ext>
            </p:extLst>
          </p:nvPr>
        </p:nvGraphicFramePr>
        <p:xfrm>
          <a:off x="777889" y="2773714"/>
          <a:ext cx="7620000" cy="2989047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0650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9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Meihong</a:t>
                      </a:r>
                      <a:r>
                        <a:rPr lang="en-US" altLang="zh-CN" sz="1200" baseline="0" dirty="0" smtClean="0">
                          <a:latin typeface="+mn-lt"/>
                          <a:ea typeface="Times New Roman"/>
                          <a:cs typeface="Arial"/>
                        </a:rPr>
                        <a:t> Zhang</a:t>
                      </a:r>
                      <a:endParaRPr lang="en-US" sz="1200" i="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Huawei Technologies Co. Ltd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altLang="zh-CN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zhangmeihong@huawei.com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9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Rui Du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9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Xiaohui</a:t>
                      </a: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Peng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9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Chenchen</a:t>
                      </a: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Liu</a:t>
                      </a:r>
                      <a:endParaRPr 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9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 err="1" smtClean="0">
                          <a:latin typeface="+mn-lt"/>
                          <a:ea typeface="Times New Roman"/>
                          <a:cs typeface="Arial"/>
                        </a:rPr>
                        <a:t>Yingxiang</a:t>
                      </a:r>
                      <a:r>
                        <a:rPr lang="en-US" sz="1200" i="0" dirty="0" smtClean="0">
                          <a:latin typeface="+mn-lt"/>
                          <a:ea typeface="Times New Roman"/>
                          <a:cs typeface="Arial"/>
                        </a:rPr>
                        <a:t> Sun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9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Danny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Kaipin</a:t>
                      </a:r>
                      <a:r>
                        <a:rPr lang="en-US" sz="1200" baseline="0" dirty="0" smtClean="0">
                          <a:latin typeface="+mn-lt"/>
                          <a:ea typeface="Times New Roman"/>
                          <a:cs typeface="Arial"/>
                        </a:rPr>
                        <a:t> Tan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9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Rui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Southern University of Science and Technology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9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Shuai</a:t>
                      </a: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9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Xinrao</a:t>
                      </a:r>
                      <a:r>
                        <a:rPr lang="en-US" altLang="zh-CN" sz="12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altLang="zh-CN" sz="1200" i="0" kern="12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dirty="0" smtClean="0"/>
              <a:t>3.1 The necessity of 11ad channel modeling</a:t>
            </a:r>
            <a:endParaRPr lang="en-GB" altLang="zh-CN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200" b="1" dirty="0" smtClean="0">
                <a:latin typeface="Times New Roman"/>
                <a:ea typeface="Times New Roman"/>
                <a:cs typeface="Times New Roman"/>
              </a:rPr>
              <a:t>New Goal [8]:</a:t>
            </a:r>
          </a:p>
          <a:p>
            <a:pPr marL="756000">
              <a:spcBef>
                <a:spcPts val="600"/>
              </a:spcBef>
              <a:buFont typeface="Times New Roman" panose="02020603050405020304" pitchFamily="18" charset="0"/>
              <a:buChar char="­"/>
            </a:pP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Developing a new channel model for </a:t>
            </a:r>
            <a:r>
              <a:rPr lang="en-US" altLang="zh-CN" sz="18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60 </a:t>
            </a:r>
            <a:r>
              <a:rPr lang="en-US" altLang="zh-CN" sz="18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GHz </a:t>
            </a: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WLANs systems.</a:t>
            </a:r>
            <a:endParaRPr lang="en-US" altLang="zh-CN" sz="1800" dirty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2200" b="1" dirty="0">
                <a:latin typeface="Times New Roman"/>
                <a:ea typeface="Times New Roman"/>
                <a:cs typeface="Times New Roman"/>
              </a:rPr>
              <a:t>Necessity:</a:t>
            </a:r>
          </a:p>
          <a:p>
            <a:pPr marL="756000">
              <a:spcBef>
                <a:spcPts val="600"/>
              </a:spcBef>
              <a:buFont typeface="Times New Roman" panose="02020603050405020304" pitchFamily="18" charset="0"/>
              <a:buChar char="­"/>
            </a:pPr>
            <a:r>
              <a:rPr lang="en-US" altLang="zh-CN" sz="1800" dirty="0">
                <a:latin typeface="Times New Roman"/>
                <a:ea typeface="Times New Roman"/>
                <a:cs typeface="Times New Roman"/>
              </a:rPr>
              <a:t>The propagation characteristics of signals for 60 GHz frequency band are </a:t>
            </a:r>
            <a:r>
              <a:rPr lang="en-US" altLang="zh-CN" sz="18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different</a:t>
            </a:r>
            <a:r>
              <a:rPr lang="en-US" altLang="zh-CN" sz="1800" dirty="0">
                <a:latin typeface="Times New Roman"/>
                <a:ea typeface="Times New Roman"/>
                <a:cs typeface="Times New Roman"/>
              </a:rPr>
              <a:t> from the </a:t>
            </a: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sub 7GHz band.</a:t>
            </a:r>
            <a:endParaRPr lang="en-US" altLang="zh-CN" sz="1800" dirty="0">
              <a:latin typeface="Times New Roman"/>
              <a:ea typeface="Times New Roman"/>
              <a:cs typeface="Times New Roman"/>
            </a:endParaRPr>
          </a:p>
          <a:p>
            <a:pPr marL="756000">
              <a:buFont typeface="Times New Roman" panose="02020603050405020304" pitchFamily="18" charset="0"/>
              <a:buChar char="­"/>
            </a:pPr>
            <a:r>
              <a:rPr lang="en-US" altLang="zh-CN" sz="1800" dirty="0">
                <a:latin typeface="Times New Roman"/>
                <a:ea typeface="Times New Roman"/>
                <a:cs typeface="Times New Roman"/>
              </a:rPr>
              <a:t>Even though some of IEEE 802.15.3c channel models can be reused, there are still some </a:t>
            </a:r>
            <a:r>
              <a:rPr lang="en-US" altLang="zh-CN" sz="18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additional measurements </a:t>
            </a:r>
            <a:r>
              <a:rPr lang="en-US" altLang="zh-CN" sz="1800" dirty="0">
                <a:latin typeface="Times New Roman"/>
                <a:ea typeface="Times New Roman"/>
                <a:cs typeface="Times New Roman"/>
              </a:rPr>
              <a:t>need to be done </a:t>
            </a: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[9]. </a:t>
            </a:r>
            <a:endParaRPr lang="en-US" altLang="zh-CN" sz="1800" dirty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2200" b="1" dirty="0" smtClean="0">
                <a:latin typeface="Times New Roman"/>
                <a:ea typeface="Times New Roman"/>
                <a:cs typeface="Times New Roman"/>
              </a:rPr>
              <a:t>How:</a:t>
            </a:r>
          </a:p>
          <a:p>
            <a:pPr marL="756000">
              <a:spcBef>
                <a:spcPts val="600"/>
              </a:spcBef>
              <a:buFont typeface="Times New Roman" panose="02020603050405020304" pitchFamily="18" charset="0"/>
              <a:buChar char="­"/>
            </a:pP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Considering both LOS and NLOS;</a:t>
            </a:r>
          </a:p>
          <a:p>
            <a:pPr marL="756000">
              <a:spcBef>
                <a:spcPts val="600"/>
              </a:spcBef>
              <a:buFont typeface="Times New Roman" panose="02020603050405020304" pitchFamily="18" charset="0"/>
              <a:buChar char="­"/>
            </a:pP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Time and angular characteristics are calculated from Ray Tracing simulations, </a:t>
            </a:r>
            <a:r>
              <a:rPr lang="en-US" altLang="zh-CN" sz="1600" dirty="0">
                <a:latin typeface="Times New Roman"/>
                <a:ea typeface="Times New Roman"/>
                <a:cs typeface="Times New Roman"/>
              </a:rPr>
              <a:t>then </a:t>
            </a: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the </a:t>
            </a:r>
            <a:r>
              <a:rPr lang="en-US" altLang="zh-CN" sz="1600" dirty="0">
                <a:latin typeface="Times New Roman"/>
                <a:ea typeface="Times New Roman"/>
                <a:cs typeface="Times New Roman"/>
              </a:rPr>
              <a:t>probability density functions (PDFs</a:t>
            </a: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) estimated by approximation.</a:t>
            </a:r>
          </a:p>
          <a:p>
            <a:pPr marL="756000">
              <a:spcBef>
                <a:spcPts val="600"/>
              </a:spcBef>
              <a:buFont typeface="Times New Roman" panose="02020603050405020304" pitchFamily="18" charset="0"/>
              <a:buChar char="­"/>
            </a:pP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Polarization impact is also calculated by ray tracing simulations then approximated to create statistical models;</a:t>
            </a:r>
          </a:p>
          <a:p>
            <a:pPr marL="756000">
              <a:spcBef>
                <a:spcPts val="600"/>
              </a:spcBef>
              <a:buFont typeface="Times New Roman" panose="02020603050405020304" pitchFamily="18" charset="0"/>
              <a:buChar char="­"/>
            </a:pPr>
            <a:r>
              <a:rPr lang="en-US" altLang="zh-CN" sz="1600" dirty="0">
                <a:latin typeface="Times New Roman"/>
                <a:ea typeface="Times New Roman"/>
                <a:cs typeface="Times New Roman"/>
              </a:rPr>
              <a:t>Probabilities of blockage events for different number of clusters were </a:t>
            </a: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estimated.</a:t>
            </a:r>
            <a:endParaRPr lang="en-US" altLang="zh-CN" sz="1800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/>
            <a:endParaRPr lang="en-US" altLang="zh-CN" sz="2000" dirty="0">
              <a:latin typeface="Times New Roman"/>
              <a:ea typeface="Times New Roman"/>
              <a:cs typeface="Times New Roman"/>
            </a:endParaRPr>
          </a:p>
          <a:p>
            <a:pPr marL="0" indent="0"/>
            <a:endParaRPr lang="en-GB" altLang="zh-CN" sz="2200" b="1" dirty="0" smtClean="0"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993699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dirty="0" smtClean="0"/>
              <a:t>3.2 The necessity of 11ay channel modeling</a:t>
            </a:r>
            <a:endParaRPr lang="en-GB" altLang="zh-CN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752600"/>
            <a:ext cx="784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200" b="1" dirty="0" smtClean="0">
                <a:latin typeface="Times New Roman"/>
                <a:ea typeface="Times New Roman"/>
                <a:cs typeface="Times New Roman"/>
              </a:rPr>
              <a:t>New Goals [10]:</a:t>
            </a:r>
          </a:p>
          <a:p>
            <a:pPr marL="756000">
              <a:spcBef>
                <a:spcPts val="600"/>
              </a:spcBef>
              <a:buFont typeface="Times New Roman" panose="02020603050405020304" pitchFamily="18" charset="0"/>
              <a:buChar char="­"/>
            </a:pP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Enhancing </a:t>
            </a:r>
            <a:r>
              <a:rPr lang="en-US" altLang="zh-CN" sz="1800" dirty="0">
                <a:latin typeface="Times New Roman"/>
                <a:ea typeface="Times New Roman"/>
                <a:cs typeface="Times New Roman"/>
              </a:rPr>
              <a:t>the efficiency and performance of existing IEEE 802.11ad </a:t>
            </a: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specification;</a:t>
            </a:r>
            <a:endParaRPr lang="en-US" altLang="zh-CN" sz="1800" dirty="0">
              <a:latin typeface="Times New Roman"/>
              <a:ea typeface="Times New Roman"/>
              <a:cs typeface="Times New Roman"/>
            </a:endParaRPr>
          </a:p>
          <a:p>
            <a:pPr marL="756000">
              <a:buFont typeface="Times New Roman" panose="02020603050405020304" pitchFamily="18" charset="0"/>
              <a:buChar char="­"/>
            </a:pP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Considering </a:t>
            </a:r>
            <a:r>
              <a:rPr lang="en-US" altLang="zh-CN" sz="1800" dirty="0">
                <a:latin typeface="Times New Roman"/>
                <a:ea typeface="Times New Roman"/>
                <a:cs typeface="Times New Roman"/>
              </a:rPr>
              <a:t>more complex </a:t>
            </a: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scenarios, </a:t>
            </a:r>
            <a:r>
              <a:rPr lang="en-US" altLang="zh-CN" sz="1800" dirty="0">
                <a:latin typeface="Times New Roman"/>
                <a:ea typeface="Times New Roman"/>
                <a:cs typeface="Times New Roman"/>
              </a:rPr>
              <a:t>including </a:t>
            </a:r>
            <a:r>
              <a:rPr lang="en-US" altLang="zh-CN" sz="18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dynamic </a:t>
            </a:r>
            <a:r>
              <a:rPr lang="en-US" altLang="zh-CN" sz="18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outdoor </a:t>
            </a:r>
            <a:r>
              <a:rPr lang="en-US" altLang="zh-CN" sz="18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environment</a:t>
            </a: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, various </a:t>
            </a:r>
            <a:r>
              <a:rPr lang="en-US" altLang="zh-CN" sz="18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SU- and </a:t>
            </a:r>
            <a:r>
              <a:rPr lang="en-US" altLang="zh-CN" sz="18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MU-MIMO modes</a:t>
            </a: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en-US" altLang="zh-CN" sz="1800" b="1" dirty="0" smtClean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2200" b="1" dirty="0" smtClean="0">
                <a:latin typeface="Times New Roman"/>
                <a:ea typeface="Times New Roman"/>
                <a:cs typeface="Times New Roman"/>
              </a:rPr>
              <a:t>Necessity</a:t>
            </a:r>
            <a:r>
              <a:rPr lang="en-US" altLang="zh-CN" sz="2200" b="1" dirty="0">
                <a:latin typeface="Times New Roman"/>
                <a:ea typeface="Times New Roman"/>
                <a:cs typeface="Times New Roman"/>
              </a:rPr>
              <a:t>:</a:t>
            </a:r>
          </a:p>
          <a:p>
            <a:pPr marL="756000">
              <a:buFont typeface="Times New Roman" panose="02020603050405020304" pitchFamily="18" charset="0"/>
              <a:buChar char="­"/>
            </a:pP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Scenarios included in 11ad are extended to MIMO systems; </a:t>
            </a:r>
          </a:p>
          <a:p>
            <a:pPr marL="756000">
              <a:buFont typeface="Times New Roman" panose="02020603050405020304" pitchFamily="18" charset="0"/>
              <a:buChar char="­"/>
            </a:pP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Propagation channel in outdoor environment including non-stationary and mobility effects are supported.</a:t>
            </a:r>
            <a:endParaRPr lang="en-GB" altLang="zh-CN" sz="1800" dirty="0" smtClean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altLang="zh-CN" sz="2200" b="1" dirty="0" smtClean="0">
                <a:latin typeface="Times New Roman"/>
                <a:ea typeface="Times New Roman"/>
                <a:cs typeface="Times New Roman"/>
              </a:rPr>
              <a:t>How:</a:t>
            </a:r>
          </a:p>
          <a:p>
            <a:pPr marL="756000">
              <a:spcBef>
                <a:spcPts val="600"/>
              </a:spcBef>
              <a:buFont typeface="Times New Roman" panose="02020603050405020304" pitchFamily="18" charset="0"/>
              <a:buChar char="­"/>
            </a:pPr>
            <a:r>
              <a:rPr lang="en-GB" altLang="zh-CN" sz="1600" dirty="0" smtClean="0">
                <a:latin typeface="Times New Roman"/>
                <a:ea typeface="Times New Roman"/>
                <a:cs typeface="Times New Roman"/>
              </a:rPr>
              <a:t>Three new concepts of rays are introduced, </a:t>
            </a:r>
            <a:r>
              <a:rPr lang="en-GB" altLang="zh-CN" sz="1600" dirty="0">
                <a:latin typeface="Times New Roman"/>
                <a:ea typeface="Times New Roman"/>
                <a:cs typeface="Times New Roman"/>
              </a:rPr>
              <a:t>named </a:t>
            </a:r>
            <a:r>
              <a:rPr lang="en-GB" altLang="zh-CN" sz="1600" dirty="0" smtClean="0">
                <a:latin typeface="Times New Roman"/>
                <a:ea typeface="Times New Roman"/>
                <a:cs typeface="Times New Roman"/>
              </a:rPr>
              <a:t>D-rays, </a:t>
            </a:r>
            <a:r>
              <a:rPr lang="en-GB" altLang="zh-CN" sz="1600" dirty="0" smtClean="0"/>
              <a:t>R-rays,</a:t>
            </a:r>
            <a:r>
              <a:rPr lang="en-GB" altLang="zh-CN" sz="1600" dirty="0"/>
              <a:t> </a:t>
            </a:r>
            <a:r>
              <a:rPr lang="en-GB" altLang="zh-CN" sz="1600" dirty="0" smtClean="0"/>
              <a:t>F-rays</a:t>
            </a:r>
            <a:r>
              <a:rPr lang="en-GB" altLang="zh-CN" sz="1600" dirty="0" smtClean="0">
                <a:latin typeface="Times New Roman"/>
                <a:ea typeface="Times New Roman"/>
                <a:cs typeface="Times New Roman"/>
              </a:rPr>
              <a:t>;</a:t>
            </a:r>
          </a:p>
          <a:p>
            <a:pPr marL="756000">
              <a:spcBef>
                <a:spcPts val="600"/>
              </a:spcBef>
              <a:buFont typeface="Times New Roman" panose="02020603050405020304" pitchFamily="18" charset="0"/>
              <a:buChar char="­"/>
            </a:pPr>
            <a:r>
              <a:rPr lang="en-GB" altLang="zh-CN" sz="1600" dirty="0" smtClean="0">
                <a:latin typeface="Times New Roman"/>
                <a:ea typeface="Times New Roman"/>
                <a:cs typeface="Times New Roman"/>
              </a:rPr>
              <a:t>All possible clusters parameters can be calculated by ray tracer algorithm ;</a:t>
            </a:r>
          </a:p>
          <a:p>
            <a:pPr marL="756000">
              <a:spcBef>
                <a:spcPts val="600"/>
              </a:spcBef>
              <a:buFont typeface="Times New Roman" panose="02020603050405020304" pitchFamily="18" charset="0"/>
              <a:buChar char="­"/>
            </a:pP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Intra-cluster </a:t>
            </a:r>
            <a:r>
              <a:rPr lang="en-US" altLang="zh-CN" sz="1600" dirty="0">
                <a:latin typeface="Times New Roman"/>
                <a:ea typeface="Times New Roman"/>
                <a:cs typeface="Times New Roman"/>
              </a:rPr>
              <a:t>rays arrival time </a:t>
            </a: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is a Poisson process.</a:t>
            </a:r>
          </a:p>
          <a:p>
            <a:pPr marL="756000">
              <a:spcBef>
                <a:spcPts val="600"/>
              </a:spcBef>
              <a:buFont typeface="Times New Roman" panose="02020603050405020304" pitchFamily="18" charset="0"/>
              <a:buChar char="­"/>
            </a:pP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Human blockage effect and Polarization impact are also considered.</a:t>
            </a:r>
          </a:p>
          <a:p>
            <a:pPr marL="413100" indent="0">
              <a:spcBef>
                <a:spcPts val="600"/>
              </a:spcBef>
            </a:pPr>
            <a:endParaRPr lang="en-GB" altLang="zh-CN" sz="1600" b="1" dirty="0" smtClean="0"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735351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dirty="0" smtClean="0"/>
              <a:t>4. How </a:t>
            </a:r>
            <a:r>
              <a:rPr lang="en-US" altLang="zh-CN" dirty="0"/>
              <a:t>about for SENS ?</a:t>
            </a:r>
            <a:endParaRPr lang="en-GB" altLang="zh-CN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28675" y="1762472"/>
            <a:ext cx="4319389" cy="166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zh-CN" sz="1800" b="1" dirty="0" smtClean="0">
                <a:latin typeface="Times New Roman"/>
                <a:ea typeface="Times New Roman"/>
                <a:cs typeface="Times New Roman"/>
              </a:rPr>
              <a:t>New Goals:</a:t>
            </a:r>
          </a:p>
          <a:p>
            <a:pPr marL="756000">
              <a:spcBef>
                <a:spcPts val="600"/>
              </a:spcBef>
              <a:buFont typeface="Times New Roman" panose="02020603050405020304" pitchFamily="18" charset="0"/>
              <a:buChar char="­"/>
            </a:pPr>
            <a:r>
              <a:rPr lang="en-US" altLang="zh-CN" sz="1400" dirty="0" smtClean="0">
                <a:latin typeface="Times New Roman"/>
                <a:ea typeface="Times New Roman"/>
                <a:cs typeface="Times New Roman"/>
              </a:rPr>
              <a:t>Sensing performance </a:t>
            </a:r>
            <a:r>
              <a:rPr lang="en-US" altLang="zh-CN" sz="1400" dirty="0">
                <a:latin typeface="Times New Roman"/>
                <a:ea typeface="Times New Roman"/>
                <a:cs typeface="Times New Roman"/>
              </a:rPr>
              <a:t>should be </a:t>
            </a:r>
            <a:r>
              <a:rPr lang="en-US" altLang="zh-CN" sz="1400" dirty="0" smtClean="0">
                <a:latin typeface="Times New Roman"/>
                <a:ea typeface="Times New Roman"/>
                <a:cs typeface="Times New Roman"/>
              </a:rPr>
              <a:t>considered </a:t>
            </a:r>
            <a:r>
              <a:rPr lang="en-US" altLang="zh-CN" sz="1400" dirty="0">
                <a:latin typeface="Times New Roman"/>
                <a:ea typeface="Times New Roman"/>
                <a:cs typeface="Times New Roman"/>
              </a:rPr>
              <a:t>and compared at both </a:t>
            </a:r>
            <a:r>
              <a:rPr lang="en-US" altLang="zh-CN" sz="1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sub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7 GHz </a:t>
            </a:r>
            <a:r>
              <a:rPr lang="en-US" altLang="zh-CN" sz="1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and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60 GHz;</a:t>
            </a:r>
            <a:endParaRPr lang="en-GB" altLang="zh-CN" sz="1400" dirty="0">
              <a:solidFill>
                <a:srgbClr val="0000FF"/>
              </a:solidFill>
              <a:latin typeface="Times New Roman"/>
              <a:ea typeface="Times New Roman"/>
              <a:cs typeface="Times New Roman"/>
            </a:endParaRPr>
          </a:p>
          <a:p>
            <a:pPr marL="756000">
              <a:buFont typeface="Times New Roman" panose="02020603050405020304" pitchFamily="18" charset="0"/>
              <a:buChar char="­"/>
            </a:pPr>
            <a:r>
              <a:rPr lang="en-US" altLang="zh-CN" sz="1400" dirty="0" smtClean="0">
                <a:latin typeface="Times New Roman"/>
                <a:ea typeface="Times New Roman"/>
                <a:cs typeface="Times New Roman"/>
              </a:rPr>
              <a:t>Should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communication</a:t>
            </a:r>
            <a:r>
              <a:rPr lang="en-US" altLang="zh-CN" sz="1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1400" dirty="0">
                <a:latin typeface="Times New Roman"/>
                <a:ea typeface="Times New Roman"/>
                <a:cs typeface="Times New Roman"/>
              </a:rPr>
              <a:t>performance </a:t>
            </a:r>
            <a:r>
              <a:rPr lang="en-US" altLang="zh-CN" sz="1400" dirty="0" smtClean="0">
                <a:latin typeface="Times New Roman"/>
                <a:ea typeface="Times New Roman"/>
                <a:cs typeface="Times New Roman"/>
              </a:rPr>
              <a:t>be </a:t>
            </a:r>
            <a:r>
              <a:rPr lang="en-US" altLang="zh-CN" sz="1400" dirty="0">
                <a:latin typeface="Times New Roman"/>
                <a:ea typeface="Times New Roman"/>
                <a:cs typeface="Times New Roman"/>
              </a:rPr>
              <a:t>considered and </a:t>
            </a:r>
            <a:r>
              <a:rPr lang="en-US" altLang="zh-CN" sz="1400" dirty="0" smtClean="0">
                <a:latin typeface="Times New Roman"/>
                <a:ea typeface="Times New Roman"/>
                <a:cs typeface="Times New Roman"/>
              </a:rPr>
              <a:t>compared as well with the newly added sensing function?</a:t>
            </a:r>
            <a:endParaRPr lang="en-US" altLang="zh-CN" sz="1400" b="1" dirty="0" smtClean="0">
              <a:latin typeface="Times New Roman"/>
              <a:ea typeface="Times New Roman"/>
              <a:cs typeface="Times New Roman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8064" y="1655723"/>
            <a:ext cx="3672408" cy="1962229"/>
          </a:xfrm>
          <a:prstGeom prst="rect">
            <a:avLst/>
          </a:prstGeom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27419" y="3284984"/>
            <a:ext cx="7849037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latin typeface="Times New Roman"/>
                <a:ea typeface="Times New Roman"/>
                <a:cs typeface="Times New Roman"/>
              </a:rPr>
              <a:t>Necessity</a:t>
            </a:r>
            <a:r>
              <a:rPr lang="en-US" altLang="zh-CN" sz="1800" b="1" dirty="0">
                <a:latin typeface="Times New Roman"/>
                <a:ea typeface="Times New Roman"/>
                <a:cs typeface="Times New Roman"/>
              </a:rPr>
              <a:t>:</a:t>
            </a:r>
          </a:p>
          <a:p>
            <a:pPr marL="756000">
              <a:spcBef>
                <a:spcPts val="600"/>
              </a:spcBef>
              <a:buFont typeface="Times New Roman" panose="02020603050405020304" pitchFamily="18" charset="0"/>
              <a:buChar char="­"/>
            </a:pPr>
            <a:r>
              <a:rPr lang="en-US" altLang="zh-CN" sz="1400" dirty="0">
                <a:latin typeface="Times New Roman"/>
                <a:ea typeface="Times New Roman"/>
                <a:cs typeface="Times New Roman"/>
              </a:rPr>
              <a:t>Models are </a:t>
            </a:r>
            <a:r>
              <a:rPr lang="en-US" altLang="zh-CN" sz="1400" dirty="0" smtClean="0">
                <a:latin typeface="Times New Roman"/>
                <a:ea typeface="Times New Roman"/>
                <a:cs typeface="Times New Roman"/>
              </a:rPr>
              <a:t>critical </a:t>
            </a:r>
            <a:r>
              <a:rPr lang="en-US" altLang="zh-CN" sz="1400" dirty="0">
                <a:latin typeface="Times New Roman"/>
                <a:ea typeface="Times New Roman"/>
                <a:cs typeface="Times New Roman"/>
              </a:rPr>
              <a:t>to </a:t>
            </a:r>
            <a:r>
              <a:rPr lang="en-US" altLang="zh-CN" sz="1400" dirty="0" smtClean="0">
                <a:latin typeface="Times New Roman"/>
                <a:ea typeface="Times New Roman"/>
                <a:cs typeface="Times New Roman"/>
              </a:rPr>
              <a:t>benchmark </a:t>
            </a:r>
            <a:r>
              <a:rPr lang="en-US" altLang="zh-CN" sz="1400" dirty="0">
                <a:latin typeface="Times New Roman"/>
                <a:ea typeface="Times New Roman"/>
                <a:cs typeface="Times New Roman"/>
              </a:rPr>
              <a:t>the </a:t>
            </a:r>
            <a:r>
              <a:rPr lang="en-US" altLang="zh-CN" sz="1400" dirty="0" smtClean="0">
                <a:latin typeface="Times New Roman"/>
                <a:ea typeface="Times New Roman"/>
                <a:cs typeface="Times New Roman"/>
              </a:rPr>
              <a:t>performances which can be assessed in lower layer</a:t>
            </a:r>
            <a:r>
              <a:rPr lang="en-US" altLang="zh-CN" sz="1400" dirty="0">
                <a:latin typeface="Times New Roman"/>
                <a:ea typeface="Times New Roman"/>
                <a:cs typeface="Times New Roman"/>
              </a:rPr>
              <a:t>, such as Range/Angular/Velocity Resolution, Range/Angular/Velocity </a:t>
            </a:r>
            <a:r>
              <a:rPr lang="en-US" altLang="zh-CN" sz="1400" dirty="0" smtClean="0">
                <a:latin typeface="Times New Roman"/>
                <a:ea typeface="Times New Roman"/>
                <a:cs typeface="Times New Roman"/>
              </a:rPr>
              <a:t>Accuracy, </a:t>
            </a:r>
          </a:p>
          <a:p>
            <a:pPr marL="1044000" lvl="0" indent="-285750">
              <a:spcBef>
                <a:spcPts val="300"/>
              </a:spcBef>
              <a:buFont typeface="Times New Roman" panose="02020603050405020304" pitchFamily="18" charset="0"/>
              <a:buChar char="‣"/>
            </a:pPr>
            <a:r>
              <a:rPr lang="en-US" altLang="zh-CN" sz="1100" dirty="0">
                <a:latin typeface="Times New Roman"/>
                <a:ea typeface="Times New Roman"/>
                <a:cs typeface="Times New Roman"/>
              </a:rPr>
              <a:t>These performances are positively related with our final </a:t>
            </a:r>
            <a:r>
              <a:rPr lang="en-US" altLang="zh-CN" sz="1100" dirty="0" smtClean="0">
                <a:latin typeface="Times New Roman"/>
                <a:ea typeface="Times New Roman"/>
                <a:cs typeface="Times New Roman"/>
              </a:rPr>
              <a:t>performances (recognition accuracy, etc.).</a:t>
            </a:r>
            <a:endParaRPr lang="en-US" altLang="zh-CN" sz="1100" dirty="0">
              <a:latin typeface="Times New Roman"/>
              <a:ea typeface="Times New Roman"/>
              <a:cs typeface="Times New Roman"/>
            </a:endParaRPr>
          </a:p>
          <a:p>
            <a:pPr marL="756000">
              <a:spcBef>
                <a:spcPts val="600"/>
              </a:spcBef>
              <a:buFont typeface="Times New Roman" panose="02020603050405020304" pitchFamily="18" charset="0"/>
              <a:buChar char="­"/>
            </a:pPr>
            <a:r>
              <a:rPr lang="en-US" altLang="zh-CN" sz="1400" dirty="0" smtClean="0">
                <a:latin typeface="Times New Roman"/>
                <a:ea typeface="Times New Roman"/>
                <a:cs typeface="Times New Roman"/>
              </a:rPr>
              <a:t>New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representative </a:t>
            </a:r>
            <a:r>
              <a:rPr lang="en-US" altLang="zh-CN" sz="1400" dirty="0" smtClean="0">
                <a:latin typeface="Times New Roman"/>
                <a:ea typeface="Times New Roman"/>
                <a:cs typeface="Times New Roman"/>
              </a:rPr>
              <a:t>scenarios including </a:t>
            </a:r>
            <a:r>
              <a:rPr lang="en-US" altLang="zh-CN" sz="1400" dirty="0">
                <a:latin typeface="Times New Roman"/>
                <a:ea typeface="Times New Roman"/>
                <a:cs typeface="Times New Roman"/>
              </a:rPr>
              <a:t>moving target(s) </a:t>
            </a:r>
            <a:r>
              <a:rPr lang="en-US" altLang="zh-CN" sz="1400" dirty="0" smtClean="0">
                <a:latin typeface="Times New Roman"/>
                <a:ea typeface="Times New Roman"/>
                <a:cs typeface="Times New Roman"/>
              </a:rPr>
              <a:t>should </a:t>
            </a:r>
            <a:r>
              <a:rPr lang="en-US" altLang="zh-CN" sz="1400" dirty="0">
                <a:latin typeface="Times New Roman"/>
                <a:ea typeface="Times New Roman"/>
                <a:cs typeface="Times New Roman"/>
              </a:rPr>
              <a:t>be considered, </a:t>
            </a:r>
            <a:endParaRPr lang="en-US" altLang="zh-CN" sz="1400" dirty="0" smtClean="0">
              <a:latin typeface="Times New Roman"/>
              <a:ea typeface="Times New Roman"/>
              <a:cs typeface="Times New Roman"/>
            </a:endParaRPr>
          </a:p>
          <a:p>
            <a:pPr marL="1044000" indent="-285750">
              <a:spcBef>
                <a:spcPts val="300"/>
              </a:spcBef>
              <a:buFont typeface="Times New Roman" panose="02020603050405020304" pitchFamily="18" charset="0"/>
              <a:buChar char="‣"/>
            </a:pPr>
            <a:r>
              <a:rPr lang="en-US" altLang="zh-CN" sz="1100" dirty="0" smtClean="0">
                <a:latin typeface="Times New Roman"/>
                <a:ea typeface="Times New Roman"/>
                <a:cs typeface="Times New Roman"/>
              </a:rPr>
              <a:t>For different operating frequency bands, sub 7GHz and 60GHz;</a:t>
            </a:r>
          </a:p>
          <a:p>
            <a:pPr marL="1044000" indent="-285750">
              <a:buFont typeface="Times New Roman" panose="02020603050405020304" pitchFamily="18" charset="0"/>
              <a:buChar char="‣"/>
            </a:pPr>
            <a:r>
              <a:rPr lang="en-US" altLang="zh-CN" sz="1100" dirty="0" smtClean="0">
                <a:latin typeface="Times New Roman"/>
                <a:ea typeface="Times New Roman"/>
                <a:cs typeface="Times New Roman"/>
              </a:rPr>
              <a:t>For different applications, like human walking, gesture recognition, etc..</a:t>
            </a:r>
          </a:p>
          <a:p>
            <a:pPr marL="1044000" indent="-285750">
              <a:buFont typeface="Times New Roman" panose="02020603050405020304" pitchFamily="18" charset="0"/>
              <a:buChar char="‣"/>
            </a:pPr>
            <a:r>
              <a:rPr lang="en-US" altLang="zh-CN" sz="1100" dirty="0" smtClean="0">
                <a:latin typeface="Times New Roman"/>
                <a:ea typeface="Times New Roman"/>
                <a:cs typeface="Times New Roman"/>
              </a:rPr>
              <a:t>For different configuration, such </a:t>
            </a:r>
            <a:r>
              <a:rPr lang="en-US" altLang="zh-CN" sz="1100" dirty="0">
                <a:latin typeface="Times New Roman"/>
                <a:ea typeface="Times New Roman"/>
                <a:cs typeface="Times New Roman"/>
              </a:rPr>
              <a:t>as mono-static, </a:t>
            </a:r>
            <a:r>
              <a:rPr lang="en-US" altLang="zh-CN" sz="1100" dirty="0" smtClean="0">
                <a:latin typeface="Times New Roman"/>
                <a:ea typeface="Times New Roman"/>
                <a:cs typeface="Times New Roman"/>
              </a:rPr>
              <a:t>bi-static,… </a:t>
            </a:r>
            <a:endParaRPr lang="en-US" altLang="zh-CN" sz="1100" dirty="0">
              <a:latin typeface="Times New Roman"/>
              <a:ea typeface="Times New Roman"/>
              <a:cs typeface="Times New Roman"/>
            </a:endParaRPr>
          </a:p>
          <a:p>
            <a:pPr marL="756000">
              <a:spcBef>
                <a:spcPts val="600"/>
              </a:spcBef>
              <a:buFont typeface="Times New Roman" panose="02020603050405020304" pitchFamily="18" charset="0"/>
              <a:buChar char="­"/>
            </a:pPr>
            <a:r>
              <a:rPr lang="en-US" altLang="zh-CN" sz="1400" dirty="0">
                <a:latin typeface="Times New Roman"/>
                <a:ea typeface="Times New Roman"/>
                <a:cs typeface="Times New Roman"/>
              </a:rPr>
              <a:t>New performance (e.g., </a:t>
            </a:r>
            <a:r>
              <a:rPr lang="en-US" altLang="zh-CN" sz="1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sensing performance</a:t>
            </a:r>
            <a:r>
              <a:rPr lang="en-US" altLang="zh-CN" sz="1400" dirty="0">
                <a:latin typeface="Times New Roman"/>
                <a:ea typeface="Times New Roman"/>
                <a:cs typeface="Times New Roman"/>
              </a:rPr>
              <a:t>) should be focused </a:t>
            </a:r>
            <a:r>
              <a:rPr lang="en-US" altLang="zh-CN" sz="1400" dirty="0" smtClean="0">
                <a:latin typeface="Times New Roman"/>
                <a:ea typeface="Times New Roman"/>
                <a:cs typeface="Times New Roman"/>
              </a:rPr>
              <a:t>on </a:t>
            </a:r>
            <a:r>
              <a:rPr lang="en-US" altLang="zh-CN" sz="1400" dirty="0">
                <a:latin typeface="Times New Roman"/>
                <a:ea typeface="Times New Roman"/>
                <a:cs typeface="Times New Roman"/>
              </a:rPr>
              <a:t>or should be included</a:t>
            </a:r>
            <a:r>
              <a:rPr lang="en-US" altLang="zh-CN" sz="1400" dirty="0" smtClean="0">
                <a:latin typeface="Times New Roman"/>
                <a:ea typeface="Times New Roman"/>
                <a:cs typeface="Times New Roman"/>
              </a:rPr>
              <a:t>, </a:t>
            </a:r>
            <a:endParaRPr lang="en-US" altLang="zh-CN" sz="1400" dirty="0">
              <a:latin typeface="Times New Roman"/>
              <a:ea typeface="Times New Roman"/>
              <a:cs typeface="Times New Roman"/>
            </a:endParaRPr>
          </a:p>
          <a:p>
            <a:pPr marL="1044000" indent="-285750">
              <a:spcBef>
                <a:spcPts val="300"/>
              </a:spcBef>
              <a:buFont typeface="Times New Roman" panose="02020603050405020304" pitchFamily="18" charset="0"/>
              <a:buChar char="‣"/>
            </a:pPr>
            <a:r>
              <a:rPr lang="en-US" altLang="zh-CN" sz="1100" dirty="0" smtClean="0">
                <a:latin typeface="Times New Roman"/>
                <a:ea typeface="Times New Roman"/>
                <a:cs typeface="Times New Roman"/>
              </a:rPr>
              <a:t>moving </a:t>
            </a:r>
            <a:r>
              <a:rPr lang="en-US" altLang="zh-CN" sz="1100" dirty="0">
                <a:latin typeface="Times New Roman"/>
                <a:ea typeface="Times New Roman"/>
                <a:cs typeface="Times New Roman"/>
              </a:rPr>
              <a:t>target(s) is considered in previous standard, such as 11ad/ay, they just consider the impact of blockage caused by moving target on communication performance.</a:t>
            </a:r>
          </a:p>
          <a:p>
            <a:pPr marL="756000">
              <a:spcBef>
                <a:spcPts val="600"/>
              </a:spcBef>
              <a:buFont typeface="Times New Roman" panose="02020603050405020304" pitchFamily="18" charset="0"/>
              <a:buChar char="­"/>
            </a:pPr>
            <a:endParaRPr lang="en-US" altLang="zh-CN" sz="1400" dirty="0" smtClean="0">
              <a:latin typeface="Times New Roman"/>
              <a:ea typeface="Times New Roman"/>
              <a:cs typeface="Times New Roman"/>
            </a:endParaRPr>
          </a:p>
          <a:p>
            <a:pPr marL="756000">
              <a:spcBef>
                <a:spcPts val="600"/>
              </a:spcBef>
              <a:buFont typeface="Times New Roman" panose="02020603050405020304" pitchFamily="18" charset="0"/>
              <a:buChar char="­"/>
            </a:pPr>
            <a:endParaRPr lang="en-US" altLang="zh-CN" sz="1400" dirty="0" smtClean="0"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069724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dirty="0" smtClean="0"/>
              <a:t>4. How </a:t>
            </a:r>
            <a:r>
              <a:rPr lang="en-US" altLang="zh-CN" dirty="0"/>
              <a:t>about for SENS </a:t>
            </a:r>
            <a:r>
              <a:rPr lang="en-US" altLang="zh-CN" dirty="0" smtClean="0"/>
              <a:t>?</a:t>
            </a:r>
            <a:endParaRPr lang="en-GB" altLang="zh-CN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28675" y="1762472"/>
            <a:ext cx="7919789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altLang="zh-CN" sz="1800" b="1" dirty="0" smtClean="0">
                <a:latin typeface="Times New Roman"/>
                <a:ea typeface="Times New Roman"/>
                <a:cs typeface="Times New Roman"/>
              </a:rPr>
              <a:t>Some discussions on WLAN Sensing channel modelling:</a:t>
            </a:r>
          </a:p>
          <a:p>
            <a:pPr marL="75600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If a new channel model for Sensing is needed, what kind of model should it be? </a:t>
            </a:r>
          </a:p>
          <a:p>
            <a:pPr marL="1080000" indent="-285750">
              <a:spcBef>
                <a:spcPts val="300"/>
              </a:spcBef>
              <a:buFont typeface="Times New Roman" panose="02020603050405020304" pitchFamily="18" charset="0"/>
              <a:buChar char="­"/>
            </a:pPr>
            <a:r>
              <a:rPr lang="en-US" altLang="zh-CN" sz="1400" dirty="0" smtClean="0">
                <a:latin typeface="Times New Roman"/>
                <a:ea typeface="Times New Roman"/>
                <a:cs typeface="Times New Roman"/>
              </a:rPr>
              <a:t>A </a:t>
            </a:r>
            <a:r>
              <a:rPr lang="en-US" altLang="zh-CN" sz="1400" dirty="0">
                <a:latin typeface="Times New Roman"/>
                <a:ea typeface="Times New Roman"/>
                <a:cs typeface="Times New Roman"/>
              </a:rPr>
              <a:t>"new" channel model extended from existing </a:t>
            </a:r>
            <a:r>
              <a:rPr lang="en-US" altLang="zh-CN" sz="1400" dirty="0" smtClean="0">
                <a:latin typeface="Times New Roman"/>
                <a:ea typeface="Times New Roman"/>
                <a:cs typeface="Times New Roman"/>
              </a:rPr>
              <a:t>models?</a:t>
            </a:r>
            <a:r>
              <a:rPr lang="en-US" altLang="zh-CN" sz="1400" dirty="0">
                <a:latin typeface="Times New Roman"/>
                <a:ea typeface="Times New Roman"/>
                <a:cs typeface="Times New Roman"/>
              </a:rPr>
              <a:t> Or </a:t>
            </a:r>
            <a:r>
              <a:rPr lang="en-US" altLang="zh-CN" sz="1400" dirty="0" smtClean="0">
                <a:latin typeface="Times New Roman"/>
                <a:ea typeface="Times New Roman"/>
                <a:cs typeface="Times New Roman"/>
              </a:rPr>
              <a:t>a </a:t>
            </a:r>
            <a:r>
              <a:rPr lang="en-US" altLang="zh-CN" sz="1400" dirty="0">
                <a:latin typeface="Times New Roman"/>
                <a:ea typeface="Times New Roman"/>
                <a:cs typeface="Times New Roman"/>
              </a:rPr>
              <a:t>totally new channel? </a:t>
            </a:r>
          </a:p>
          <a:p>
            <a:pPr marL="75600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GB" altLang="zh-CN" sz="1600" dirty="0">
                <a:latin typeface="Times New Roman"/>
                <a:ea typeface="Times New Roman"/>
                <a:cs typeface="Times New Roman"/>
              </a:rPr>
              <a:t>For </a:t>
            </a:r>
            <a:r>
              <a:rPr lang="en-US" altLang="zh-CN" sz="1600" dirty="0">
                <a:latin typeface="Times New Roman"/>
                <a:ea typeface="Times New Roman"/>
                <a:cs typeface="Times New Roman"/>
              </a:rPr>
              <a:t>a "new" channel model extended from existing models</a:t>
            </a:r>
            <a:r>
              <a:rPr lang="en-GB" altLang="zh-CN" sz="16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altLang="zh-CN" sz="1600" dirty="0">
                <a:latin typeface="Times New Roman"/>
                <a:ea typeface="Times New Roman"/>
                <a:cs typeface="Times New Roman"/>
              </a:rPr>
              <a:t>what can we learn from the models in 11n, 11ac, </a:t>
            </a: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11ax, 11ad and 11ay?</a:t>
            </a:r>
            <a:endParaRPr lang="en-GB" altLang="zh-CN" sz="1600" dirty="0" smtClean="0">
              <a:latin typeface="Times New Roman"/>
              <a:ea typeface="Times New Roman"/>
              <a:cs typeface="Times New Roman"/>
            </a:endParaRPr>
          </a:p>
          <a:p>
            <a:pPr marL="1080000" indent="-285750">
              <a:spcBef>
                <a:spcPts val="300"/>
              </a:spcBef>
              <a:buFont typeface="Times New Roman" panose="02020603050405020304" pitchFamily="18" charset="0"/>
              <a:buChar char="­"/>
            </a:pPr>
            <a:r>
              <a:rPr lang="en-US" altLang="zh-CN" sz="1400" dirty="0">
                <a:latin typeface="Times New Roman"/>
                <a:ea typeface="Times New Roman"/>
                <a:cs typeface="Times New Roman"/>
              </a:rPr>
              <a:t>The antenna configuration? The polarization effect? </a:t>
            </a:r>
            <a:r>
              <a:rPr lang="en-US" altLang="zh-CN" sz="1400" dirty="0" err="1">
                <a:latin typeface="Times New Roman"/>
                <a:ea typeface="Times New Roman"/>
                <a:cs typeface="Times New Roman"/>
              </a:rPr>
              <a:t>Pathloss</a:t>
            </a:r>
            <a:r>
              <a:rPr lang="en-US" altLang="zh-CN" sz="1400" dirty="0">
                <a:latin typeface="Times New Roman"/>
                <a:ea typeface="Times New Roman"/>
                <a:cs typeface="Times New Roman"/>
              </a:rPr>
              <a:t> and  oxygen absorption [10]? Or others? </a:t>
            </a:r>
          </a:p>
          <a:p>
            <a:pPr marL="75600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For </a:t>
            </a:r>
            <a:r>
              <a:rPr lang="en-US" altLang="zh-CN" sz="1600" dirty="0">
                <a:latin typeface="Times New Roman"/>
                <a:ea typeface="Times New Roman"/>
                <a:cs typeface="Times New Roman"/>
              </a:rPr>
              <a:t>a totally new channel model, </a:t>
            </a:r>
          </a:p>
          <a:p>
            <a:pPr marL="1080000" indent="-285750">
              <a:spcBef>
                <a:spcPts val="300"/>
              </a:spcBef>
              <a:buFont typeface="Times New Roman" panose="02020603050405020304" pitchFamily="18" charset="0"/>
              <a:buChar char="­"/>
            </a:pPr>
            <a:r>
              <a:rPr lang="en-US" altLang="zh-CN" sz="1400" dirty="0" smtClean="0">
                <a:latin typeface="Times New Roman"/>
                <a:ea typeface="Times New Roman"/>
                <a:cs typeface="Times New Roman"/>
              </a:rPr>
              <a:t>How? TBD.</a:t>
            </a:r>
          </a:p>
          <a:p>
            <a:pPr marL="75600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Times New Roman"/>
                <a:ea typeface="Times New Roman"/>
                <a:cs typeface="Times New Roman"/>
              </a:rPr>
              <a:t>Other discussions:</a:t>
            </a:r>
          </a:p>
          <a:p>
            <a:pPr marL="1080000" indent="-285750">
              <a:spcBef>
                <a:spcPts val="300"/>
              </a:spcBef>
              <a:buFont typeface="Times New Roman" panose="02020603050405020304" pitchFamily="18" charset="0"/>
              <a:buChar char="­"/>
            </a:pPr>
            <a:r>
              <a:rPr lang="en-US" altLang="zh-CN" sz="1400" dirty="0">
                <a:latin typeface="Times New Roman"/>
                <a:ea typeface="Times New Roman"/>
                <a:cs typeface="Times New Roman"/>
              </a:rPr>
              <a:t>The power of reflected signal from device free targets depends on its RCS which impacts the sensing performance, so the factors affect RCS need to be considered [11], such as</a:t>
            </a:r>
          </a:p>
          <a:p>
            <a:pPr marL="1368000" indent="-285750">
              <a:spcBef>
                <a:spcPts val="300"/>
              </a:spcBef>
              <a:buFont typeface="Times New Roman" panose="02020603050405020304" pitchFamily="18" charset="0"/>
              <a:buChar char="‣"/>
            </a:pPr>
            <a:r>
              <a:rPr lang="en-US" altLang="zh-CN" dirty="0">
                <a:latin typeface="Times New Roman"/>
                <a:ea typeface="Times New Roman"/>
                <a:cs typeface="Times New Roman"/>
              </a:rPr>
              <a:t>Target materials and </a:t>
            </a:r>
            <a:r>
              <a:rPr lang="en-US" altLang="zh-CN" dirty="0" smtClean="0">
                <a:latin typeface="Times New Roman"/>
                <a:ea typeface="Times New Roman"/>
                <a:cs typeface="Times New Roman"/>
              </a:rPr>
              <a:t>shape;</a:t>
            </a:r>
            <a:endParaRPr lang="en-US" altLang="zh-CN" dirty="0">
              <a:latin typeface="Times New Roman"/>
              <a:ea typeface="Times New Roman"/>
              <a:cs typeface="Times New Roman"/>
            </a:endParaRPr>
          </a:p>
          <a:p>
            <a:pPr marL="1368000" indent="-285750">
              <a:spcBef>
                <a:spcPts val="300"/>
              </a:spcBef>
              <a:buFont typeface="Times New Roman" panose="02020603050405020304" pitchFamily="18" charset="0"/>
              <a:buChar char="‣"/>
            </a:pPr>
            <a:r>
              <a:rPr lang="en-US" altLang="zh-CN" dirty="0">
                <a:latin typeface="Times New Roman"/>
                <a:ea typeface="Times New Roman"/>
                <a:cs typeface="Times New Roman"/>
              </a:rPr>
              <a:t>Illuminating and observing angles;</a:t>
            </a:r>
          </a:p>
          <a:p>
            <a:pPr marL="1368000" indent="-285750">
              <a:spcBef>
                <a:spcPts val="300"/>
              </a:spcBef>
              <a:buFont typeface="Times New Roman" panose="02020603050405020304" pitchFamily="18" charset="0"/>
              <a:buChar char="‣"/>
            </a:pPr>
            <a:r>
              <a:rPr lang="en-US" altLang="zh-CN" dirty="0">
                <a:latin typeface="Times New Roman"/>
                <a:ea typeface="Times New Roman"/>
                <a:cs typeface="Times New Roman"/>
              </a:rPr>
              <a:t>…</a:t>
            </a:r>
          </a:p>
          <a:p>
            <a:pPr marL="1080000" indent="-285750">
              <a:spcBef>
                <a:spcPts val="300"/>
              </a:spcBef>
              <a:buFont typeface="Times New Roman" panose="02020603050405020304" pitchFamily="18" charset="0"/>
              <a:buChar char="­"/>
            </a:pPr>
            <a:r>
              <a:rPr lang="en-US" altLang="zh-CN" sz="1400" dirty="0">
                <a:latin typeface="Times New Roman"/>
                <a:ea typeface="Times New Roman"/>
                <a:cs typeface="Times New Roman"/>
              </a:rPr>
              <a:t>The spatial-temporal correlations of the environment and moving targets also need to be considered [12].</a:t>
            </a:r>
          </a:p>
          <a:p>
            <a:pPr marL="75600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Times New Roman"/>
                <a:ea typeface="Times New Roman"/>
                <a:cs typeface="Times New Roman"/>
              </a:rPr>
              <a:t>…</a:t>
            </a:r>
          </a:p>
          <a:p>
            <a:pPr marL="413100" indent="0">
              <a:spcBef>
                <a:spcPts val="600"/>
              </a:spcBef>
            </a:pPr>
            <a:endParaRPr lang="en-US" altLang="zh-CN" sz="1600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GB" altLang="zh-CN" sz="1600" dirty="0" smtClean="0">
              <a:latin typeface="Times New Roman"/>
              <a:ea typeface="Times New Roman"/>
              <a:cs typeface="Times New Roman"/>
            </a:endParaRPr>
          </a:p>
          <a:p>
            <a:pPr marL="0" indent="0"/>
            <a:endParaRPr lang="en-GB" altLang="zh-CN" sz="2400" b="1" dirty="0" smtClean="0"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156689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dirty="0" smtClean="0"/>
              <a:t>5. Conclusion</a:t>
            </a:r>
            <a:endParaRPr lang="en-GB" altLang="zh-CN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799" y="1828800"/>
            <a:ext cx="78581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zh-CN" sz="2200" b="1" dirty="0" smtClean="0">
                <a:latin typeface="Times New Roman"/>
                <a:ea typeface="Times New Roman"/>
                <a:cs typeface="Times New Roman"/>
              </a:rPr>
              <a:t>In this presentation, the necessity of channel modelling for both sub 7 GHz and 60 GHz are analysed.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zh-CN" sz="2200" b="1" dirty="0">
              <a:latin typeface="Times New Roman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altLang="zh-CN" sz="2200" b="1" dirty="0" smtClean="0">
              <a:latin typeface="Times New Roman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sz="2200" b="1" dirty="0">
                <a:latin typeface="Times New Roman"/>
                <a:ea typeface="Times New Roman"/>
                <a:cs typeface="Times New Roman"/>
              </a:rPr>
              <a:t>Some </a:t>
            </a:r>
            <a:r>
              <a:rPr lang="en-GB" altLang="zh-CN" sz="2200" b="1" dirty="0" smtClean="0">
                <a:latin typeface="Times New Roman"/>
                <a:ea typeface="Times New Roman"/>
                <a:cs typeface="Times New Roman"/>
              </a:rPr>
              <a:t>initial thinking </a:t>
            </a:r>
            <a:r>
              <a:rPr lang="en-GB" altLang="zh-CN" sz="2200" b="1" dirty="0">
                <a:latin typeface="Times New Roman"/>
                <a:ea typeface="Times New Roman"/>
                <a:cs typeface="Times New Roman"/>
              </a:rPr>
              <a:t>about the necessity of channel modelling for SENS are presented and discussed.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zh-CN" sz="2400" b="1" dirty="0" smtClean="0"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913369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r-FR" altLang="zh-CN" dirty="0" smtClean="0"/>
              <a:t>6. </a:t>
            </a:r>
            <a:r>
              <a:rPr lang="fr-FR" altLang="zh-CN" dirty="0" err="1" smtClean="0"/>
              <a:t>References</a:t>
            </a:r>
            <a:endParaRPr lang="en-GB" altLang="zh-CN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685799" y="1752600"/>
            <a:ext cx="7924801" cy="4114800"/>
          </a:xfrm>
        </p:spPr>
        <p:txBody>
          <a:bodyPr/>
          <a:lstStyle/>
          <a:p>
            <a:pPr marL="0" indent="0" latinLnBrk="1">
              <a:buNone/>
            </a:pPr>
            <a:r>
              <a:rPr lang="en-US" altLang="zh-CN" sz="1500" b="0" dirty="0" smtClean="0"/>
              <a:t>[1] 11-20-0602-01-SENS-discussion-on-wlan-sensing-draft-amendment-development-process.pptx</a:t>
            </a:r>
            <a:endParaRPr lang="en-US" altLang="zh-CN" sz="1500" b="0" dirty="0"/>
          </a:p>
          <a:p>
            <a:pPr marL="0" indent="0" latinLnBrk="1">
              <a:buNone/>
            </a:pPr>
            <a:r>
              <a:rPr lang="en-US" altLang="zh-CN" sz="1500" b="0" dirty="0" smtClean="0"/>
              <a:t>[</a:t>
            </a:r>
            <a:r>
              <a:rPr lang="en-US" altLang="zh-CN" sz="1500" b="0" dirty="0"/>
              <a:t>2] </a:t>
            </a:r>
            <a:r>
              <a:rPr lang="en-US" altLang="zh-CN" sz="1500" b="0" dirty="0" smtClean="0"/>
              <a:t>11-03-0940-04-000n-tgn-channel-models.doc</a:t>
            </a:r>
          </a:p>
          <a:p>
            <a:pPr marL="0" indent="0" latinLnBrk="1">
              <a:buNone/>
            </a:pPr>
            <a:r>
              <a:rPr lang="en-US" altLang="zh-CN" sz="1500" b="0" dirty="0"/>
              <a:t>[3] J. </a:t>
            </a:r>
            <a:r>
              <a:rPr lang="en-US" altLang="zh-CN" sz="1500" b="0" dirty="0" err="1"/>
              <a:t>Medbo</a:t>
            </a:r>
            <a:r>
              <a:rPr lang="en-US" altLang="zh-CN" sz="1500" b="0" dirty="0"/>
              <a:t> and P. Schramm, “Channel models for HIPERLAN/2,” ETSI/BRAN document no. </a:t>
            </a:r>
            <a:endParaRPr lang="en-US" altLang="zh-CN" sz="1500" b="0" dirty="0" smtClean="0"/>
          </a:p>
          <a:p>
            <a:pPr marL="0" indent="0" latinLnBrk="1">
              <a:buNone/>
            </a:pPr>
            <a:r>
              <a:rPr lang="en-US" altLang="zh-CN" sz="1500" b="0" dirty="0"/>
              <a:t> </a:t>
            </a:r>
            <a:r>
              <a:rPr lang="en-US" altLang="zh-CN" sz="1500" b="0" dirty="0" smtClean="0"/>
              <a:t>     3ERI085B.</a:t>
            </a:r>
          </a:p>
          <a:p>
            <a:pPr marL="0" indent="0" latinLnBrk="1">
              <a:buNone/>
            </a:pPr>
            <a:r>
              <a:rPr lang="en-US" altLang="zh-CN" sz="1500" b="0" dirty="0"/>
              <a:t>[4] J. </a:t>
            </a:r>
            <a:r>
              <a:rPr lang="en-US" altLang="zh-CN" sz="1500" b="0" dirty="0" err="1"/>
              <a:t>Medbo</a:t>
            </a:r>
            <a:r>
              <a:rPr lang="en-US" altLang="zh-CN" sz="1500" b="0" dirty="0"/>
              <a:t> and J-E. Berg, “Measured </a:t>
            </a:r>
            <a:r>
              <a:rPr lang="en-US" altLang="zh-CN" sz="1500" b="0" dirty="0" err="1"/>
              <a:t>radiowave</a:t>
            </a:r>
            <a:r>
              <a:rPr lang="en-US" altLang="zh-CN" sz="1500" b="0" dirty="0"/>
              <a:t> propagation characteristics at 5 GHz for typical </a:t>
            </a:r>
            <a:endParaRPr lang="en-US" altLang="zh-CN" sz="1500" b="0" dirty="0" smtClean="0"/>
          </a:p>
          <a:p>
            <a:pPr marL="0" indent="0" latinLnBrk="1">
              <a:buNone/>
            </a:pPr>
            <a:r>
              <a:rPr lang="en-US" altLang="zh-CN" sz="1500" b="0" dirty="0"/>
              <a:t> </a:t>
            </a:r>
            <a:r>
              <a:rPr lang="en-US" altLang="zh-CN" sz="1500" b="0" dirty="0" smtClean="0"/>
              <a:t>     HIPERLAN/2 </a:t>
            </a:r>
            <a:r>
              <a:rPr lang="en-US" altLang="zh-CN" sz="1500" b="0" dirty="0"/>
              <a:t>scenarios,” ETSI/BRAN document no. 3ERI084A</a:t>
            </a:r>
            <a:endParaRPr lang="en-US" altLang="zh-CN" sz="1500" b="0" dirty="0" smtClean="0"/>
          </a:p>
          <a:p>
            <a:pPr marL="0" indent="0" latinLnBrk="1">
              <a:buNone/>
            </a:pPr>
            <a:r>
              <a:rPr lang="en-US" altLang="zh-CN" sz="1500" b="0" dirty="0"/>
              <a:t>[5] </a:t>
            </a:r>
            <a:r>
              <a:rPr lang="en-US" altLang="zh-CN" sz="1500" b="0" dirty="0" smtClean="0"/>
              <a:t>11-09-0308-12-00ac-tgac-channel-model-addendum-document.doc</a:t>
            </a:r>
          </a:p>
          <a:p>
            <a:pPr marL="0" indent="0" latinLnBrk="1">
              <a:buNone/>
            </a:pPr>
            <a:r>
              <a:rPr lang="en-US" altLang="zh-CN" sz="1500" b="0" dirty="0" smtClean="0"/>
              <a:t>[6</a:t>
            </a:r>
            <a:r>
              <a:rPr lang="en-US" altLang="zh-CN" sz="1500" b="0" dirty="0"/>
              <a:t>] </a:t>
            </a:r>
            <a:r>
              <a:rPr lang="en-US" altLang="zh-CN" sz="1500" b="0" dirty="0" smtClean="0"/>
              <a:t>11-14-0882-04-00ax-tgax-channel-model-document.docx</a:t>
            </a:r>
          </a:p>
          <a:p>
            <a:pPr marL="0" indent="0" latinLnBrk="1">
              <a:buNone/>
            </a:pPr>
            <a:r>
              <a:rPr lang="en-US" altLang="zh-CN" sz="1500" b="0" dirty="0" smtClean="0"/>
              <a:t>[7</a:t>
            </a:r>
            <a:r>
              <a:rPr lang="en-US" altLang="zh-CN" sz="1500" b="0" dirty="0"/>
              <a:t>] </a:t>
            </a:r>
            <a:r>
              <a:rPr lang="en-US" altLang="zh-CN" sz="1500" b="0" dirty="0" smtClean="0"/>
              <a:t>11-19-0359-00-0eht-tgbe-channel-model-document.docx</a:t>
            </a:r>
          </a:p>
          <a:p>
            <a:pPr marL="0" indent="0" latinLnBrk="1">
              <a:buNone/>
            </a:pPr>
            <a:r>
              <a:rPr lang="en-US" altLang="zh-CN" sz="1500" b="0" dirty="0"/>
              <a:t>[8] </a:t>
            </a:r>
            <a:r>
              <a:rPr lang="en-US" altLang="zh-CN" sz="1500" b="0" dirty="0" smtClean="0"/>
              <a:t>11-09-0334-08-00ad-channel-models-for-60-ghz-wlan-systems.doc</a:t>
            </a:r>
          </a:p>
          <a:p>
            <a:pPr marL="0" indent="0" latinLnBrk="1">
              <a:buNone/>
            </a:pPr>
            <a:r>
              <a:rPr lang="en-US" altLang="zh-CN" sz="1500" b="0" dirty="0"/>
              <a:t>[9] </a:t>
            </a:r>
            <a:r>
              <a:rPr lang="en-US" altLang="zh-CN" sz="1500" b="0" dirty="0" smtClean="0"/>
              <a:t>11-08-0632-00-0vht-60ghz-channel-model-recommendation.ppt</a:t>
            </a:r>
          </a:p>
          <a:p>
            <a:pPr marL="0" indent="0" latinLnBrk="1">
              <a:buNone/>
            </a:pPr>
            <a:r>
              <a:rPr lang="en-US" altLang="zh-CN" sz="1500" b="0" dirty="0" smtClean="0"/>
              <a:t>[10] </a:t>
            </a:r>
            <a:r>
              <a:rPr lang="en-US" altLang="zh-CN" sz="1500" b="0" dirty="0"/>
              <a:t>11-15-1150-09-00ay-channel-models-for-ieee-802-11ay.docx</a:t>
            </a:r>
            <a:endParaRPr lang="en-US" altLang="zh-CN" sz="1500" b="0" dirty="0" smtClean="0"/>
          </a:p>
          <a:p>
            <a:pPr marL="0" indent="0" latinLnBrk="1"/>
            <a:r>
              <a:rPr lang="en-US" altLang="zh-CN" sz="1500" b="0" dirty="0"/>
              <a:t>[11] </a:t>
            </a:r>
            <a:r>
              <a:rPr lang="sv-SE" altLang="zh-CN" sz="1500" b="0" dirty="0"/>
              <a:t>Skolnik M I. RADAR systems[M]. McGraw-Hill, NY, 2001</a:t>
            </a:r>
            <a:r>
              <a:rPr lang="sv-SE" altLang="zh-CN" sz="1500" b="0" dirty="0" smtClean="0"/>
              <a:t>.</a:t>
            </a:r>
          </a:p>
          <a:p>
            <a:pPr marL="0" indent="0" latinLnBrk="1"/>
            <a:r>
              <a:rPr lang="sv-SE" altLang="zh-CN" sz="1500" b="0" dirty="0" smtClean="0"/>
              <a:t>[12] </a:t>
            </a:r>
            <a:r>
              <a:rPr lang="en-US" altLang="zh-CN" sz="1500" b="0" dirty="0" err="1"/>
              <a:t>Bourdoux</a:t>
            </a:r>
            <a:r>
              <a:rPr lang="en-US" altLang="zh-CN" sz="1500" b="0" dirty="0"/>
              <a:t> A , </a:t>
            </a:r>
            <a:r>
              <a:rPr lang="en-US" altLang="zh-CN" sz="1500" b="0" dirty="0" err="1"/>
              <a:t>Barreto</a:t>
            </a:r>
            <a:r>
              <a:rPr lang="en-US" altLang="zh-CN" sz="1500" b="0" dirty="0"/>
              <a:t> A N , Van </a:t>
            </a:r>
            <a:r>
              <a:rPr lang="en-US" altLang="zh-CN" sz="1500" b="0" dirty="0" err="1"/>
              <a:t>Liempd</a:t>
            </a:r>
            <a:r>
              <a:rPr lang="en-US" altLang="zh-CN" sz="1500" b="0" dirty="0"/>
              <a:t> B , et al. 6G White Paper on Localization and </a:t>
            </a:r>
            <a:r>
              <a:rPr lang="en-US" altLang="zh-CN" sz="1500" b="0" dirty="0" smtClean="0"/>
              <a:t>Sensing </a:t>
            </a:r>
          </a:p>
          <a:p>
            <a:pPr marL="0" indent="0" latinLnBrk="1"/>
            <a:r>
              <a:rPr lang="en-US" altLang="zh-CN" sz="1500" b="0" dirty="0"/>
              <a:t> </a:t>
            </a:r>
            <a:r>
              <a:rPr lang="en-US" altLang="zh-CN" sz="1500" b="0" dirty="0" smtClean="0"/>
              <a:t>       [</a:t>
            </a:r>
            <a:r>
              <a:rPr lang="en-US" altLang="zh-CN" sz="1500" b="0" dirty="0"/>
              <a:t>J]. 2020.</a:t>
            </a:r>
          </a:p>
        </p:txBody>
      </p:sp>
    </p:spTree>
    <p:extLst>
      <p:ext uri="{BB962C8B-B14F-4D97-AF65-F5344CB8AC3E}">
        <p14:creationId xmlns:p14="http://schemas.microsoft.com/office/powerpoint/2010/main" val="36396012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rgbClr val="0000FF"/>
                </a:solidFill>
              </a:rPr>
              <a:t>1. Abstract</a:t>
            </a:r>
            <a:endParaRPr lang="en-US" altLang="zh-CN" sz="2000" dirty="0">
              <a:solidFill>
                <a:srgbClr val="0000F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2. The </a:t>
            </a:r>
            <a:r>
              <a:rPr lang="en-US" altLang="zh-CN" sz="2000" dirty="0"/>
              <a:t>necessity </a:t>
            </a:r>
            <a:r>
              <a:rPr lang="en-US" altLang="zh-CN" sz="2000" dirty="0" smtClean="0"/>
              <a:t>of channel modeling at </a:t>
            </a:r>
            <a:r>
              <a:rPr lang="en-US" altLang="zh-CN" sz="2000" dirty="0"/>
              <a:t>sub 7 GHz </a:t>
            </a:r>
            <a:endParaRPr lang="en-US" altLang="zh-CN" sz="2000" dirty="0" smtClean="0"/>
          </a:p>
          <a:p>
            <a:pPr marL="864000">
              <a:spcBef>
                <a:spcPts val="0"/>
              </a:spcBef>
              <a:buFont typeface="Times New Roman" panose="02020603050405020304" pitchFamily="18" charset="0"/>
              <a:buChar char="­"/>
            </a:pPr>
            <a:r>
              <a:rPr lang="en-US" altLang="zh-CN" sz="1800" b="0" dirty="0" smtClean="0"/>
              <a:t>2.1   IEEE 802.11n</a:t>
            </a:r>
          </a:p>
          <a:p>
            <a:pPr marL="864000">
              <a:spcBef>
                <a:spcPts val="0"/>
              </a:spcBef>
              <a:buFont typeface="Times New Roman" panose="02020603050405020304" pitchFamily="18" charset="0"/>
              <a:buChar char="­"/>
            </a:pPr>
            <a:r>
              <a:rPr lang="en-US" altLang="zh-CN" sz="1800" b="0" dirty="0" smtClean="0"/>
              <a:t>2.2   IEEE 802.11ac</a:t>
            </a:r>
          </a:p>
          <a:p>
            <a:pPr marL="864000">
              <a:spcBef>
                <a:spcPts val="0"/>
              </a:spcBef>
              <a:buFont typeface="Times New Roman" panose="02020603050405020304" pitchFamily="18" charset="0"/>
              <a:buChar char="­"/>
            </a:pPr>
            <a:r>
              <a:rPr lang="en-US" altLang="zh-CN" sz="1800" b="0" dirty="0" smtClean="0"/>
              <a:t>2.3   IEEE 802.11ax</a:t>
            </a:r>
          </a:p>
          <a:p>
            <a:pPr marL="864000">
              <a:spcBef>
                <a:spcPts val="0"/>
              </a:spcBef>
              <a:buFont typeface="Times New Roman" panose="02020603050405020304" pitchFamily="18" charset="0"/>
              <a:buChar char="­"/>
            </a:pPr>
            <a:r>
              <a:rPr lang="en-US" altLang="zh-CN" sz="1800" b="0" dirty="0" smtClean="0"/>
              <a:t>2.4   IEEE 802.11be</a:t>
            </a:r>
            <a:endParaRPr lang="en-US" altLang="zh-CN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3. The </a:t>
            </a:r>
            <a:r>
              <a:rPr lang="en-US" altLang="zh-CN" sz="2000" dirty="0"/>
              <a:t>necessity </a:t>
            </a:r>
            <a:r>
              <a:rPr lang="en-US" altLang="zh-CN" sz="2000" dirty="0" smtClean="0"/>
              <a:t>of channel modeling at 60 GHz</a:t>
            </a:r>
          </a:p>
          <a:p>
            <a:pPr marL="864000">
              <a:spcBef>
                <a:spcPts val="0"/>
              </a:spcBef>
              <a:buFont typeface="Times New Roman" panose="02020603050405020304" pitchFamily="18" charset="0"/>
              <a:buChar char="­"/>
            </a:pPr>
            <a:r>
              <a:rPr lang="en-US" altLang="zh-CN" sz="1800" b="0" dirty="0" smtClean="0"/>
              <a:t>3.1   IEEE 802.11ad</a:t>
            </a:r>
            <a:endParaRPr lang="en-US" altLang="zh-CN" sz="1800" b="0" dirty="0"/>
          </a:p>
          <a:p>
            <a:pPr marL="864000">
              <a:spcBef>
                <a:spcPts val="0"/>
              </a:spcBef>
              <a:buFont typeface="Times New Roman" panose="02020603050405020304" pitchFamily="18" charset="0"/>
              <a:buChar char="­"/>
            </a:pPr>
            <a:r>
              <a:rPr lang="en-US" altLang="zh-CN" sz="1800" b="0" dirty="0"/>
              <a:t>3</a:t>
            </a:r>
            <a:r>
              <a:rPr lang="en-US" altLang="zh-CN" sz="1800" b="0" dirty="0" smtClean="0"/>
              <a:t>.2   IEEE 802.11ay</a:t>
            </a: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4. How </a:t>
            </a:r>
            <a:r>
              <a:rPr lang="en-US" altLang="zh-CN" sz="2000" dirty="0"/>
              <a:t>about for SENS 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5. Conclusion </a:t>
            </a: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6. References</a:t>
            </a:r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09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1. Abstract</a:t>
            </a:r>
            <a:endParaRPr lang="en-GB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200" b="1" dirty="0">
                <a:latin typeface="Times New Roman"/>
                <a:ea typeface="Times New Roman"/>
                <a:cs typeface="Times New Roman"/>
              </a:rPr>
              <a:t>In </a:t>
            </a:r>
            <a:r>
              <a:rPr lang="en-US" altLang="zh-CN" sz="2200" b="1" dirty="0" smtClean="0">
                <a:latin typeface="Times New Roman"/>
                <a:ea typeface="Times New Roman"/>
                <a:cs typeface="Times New Roman"/>
              </a:rPr>
              <a:t>[1], the potential documents </a:t>
            </a:r>
            <a:r>
              <a:rPr lang="en-US" altLang="zh-CN" sz="2200" b="1" dirty="0">
                <a:latin typeface="Times New Roman"/>
                <a:ea typeface="Times New Roman"/>
                <a:cs typeface="Times New Roman"/>
              </a:rPr>
              <a:t>that SENS SG (or the future TG) would consider and </a:t>
            </a:r>
            <a:r>
              <a:rPr lang="en-US" altLang="zh-CN" sz="2200" b="1" dirty="0" smtClean="0">
                <a:latin typeface="Times New Roman"/>
                <a:ea typeface="Times New Roman"/>
                <a:cs typeface="Times New Roman"/>
              </a:rPr>
              <a:t>prepare was presented, </a:t>
            </a:r>
            <a:r>
              <a:rPr lang="en-US" altLang="zh-CN" sz="2200" b="1" dirty="0">
                <a:latin typeface="Times New Roman"/>
                <a:ea typeface="Times New Roman"/>
                <a:cs typeface="Times New Roman"/>
              </a:rPr>
              <a:t>including</a:t>
            </a:r>
          </a:p>
          <a:p>
            <a:pPr marL="756000">
              <a:spcBef>
                <a:spcPts val="600"/>
              </a:spcBef>
              <a:buFont typeface="Times New Roman" panose="02020603050405020304" pitchFamily="18" charset="0"/>
              <a:buChar char="­"/>
            </a:pP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Usage models, channel models, evaluation methodology, functional requirements and so on.</a:t>
            </a:r>
            <a:endParaRPr lang="en-US" altLang="zh-CN" sz="1800" dirty="0">
              <a:latin typeface="Times New Roman"/>
              <a:ea typeface="Times New Roman"/>
              <a:cs typeface="Times New Roman"/>
            </a:endParaRPr>
          </a:p>
          <a:p>
            <a:pPr marL="0" indent="0"/>
            <a:endParaRPr lang="en-US" altLang="zh-CN" sz="2200" b="1" dirty="0">
              <a:latin typeface="Times New Roman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200" b="1" dirty="0">
                <a:latin typeface="Times New Roman"/>
                <a:ea typeface="Times New Roman"/>
                <a:cs typeface="Times New Roman"/>
              </a:rPr>
              <a:t>In this contribution, the following </a:t>
            </a:r>
            <a:r>
              <a:rPr lang="en-US" altLang="zh-CN" sz="2200" b="1" dirty="0" smtClean="0">
                <a:latin typeface="Times New Roman"/>
                <a:ea typeface="Times New Roman"/>
                <a:cs typeface="Times New Roman"/>
              </a:rPr>
              <a:t>point </a:t>
            </a:r>
            <a:r>
              <a:rPr lang="en-US" altLang="zh-CN" sz="2200" b="1" dirty="0">
                <a:latin typeface="Times New Roman"/>
                <a:ea typeface="Times New Roman"/>
                <a:cs typeface="Times New Roman"/>
              </a:rPr>
              <a:t>will be further discussed:</a:t>
            </a:r>
          </a:p>
          <a:p>
            <a:pPr marL="756000">
              <a:spcBef>
                <a:spcPts val="600"/>
              </a:spcBef>
              <a:buFont typeface="Times New Roman" panose="02020603050405020304" pitchFamily="18" charset="0"/>
              <a:buChar char="­"/>
            </a:pP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The necessity for WLAN Sensing channel modelling.</a:t>
            </a:r>
            <a:endParaRPr lang="en-GB" altLang="zh-CN" sz="2200" b="1" dirty="0" smtClean="0"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tx1"/>
                </a:solidFill>
              </a:rPr>
              <a:t>1. Abstract</a:t>
            </a:r>
            <a:endParaRPr lang="en-US" altLang="zh-CN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rgbClr val="0000FF"/>
                </a:solidFill>
              </a:rPr>
              <a:t>2. The </a:t>
            </a:r>
            <a:r>
              <a:rPr lang="en-US" altLang="zh-CN" sz="2000" dirty="0">
                <a:solidFill>
                  <a:srgbClr val="0000FF"/>
                </a:solidFill>
              </a:rPr>
              <a:t>necessity </a:t>
            </a:r>
            <a:r>
              <a:rPr lang="en-US" altLang="zh-CN" sz="2000" dirty="0" smtClean="0">
                <a:solidFill>
                  <a:srgbClr val="0000FF"/>
                </a:solidFill>
              </a:rPr>
              <a:t>channel modeling at </a:t>
            </a:r>
            <a:r>
              <a:rPr lang="en-US" altLang="zh-CN" sz="2000" dirty="0">
                <a:solidFill>
                  <a:srgbClr val="0000FF"/>
                </a:solidFill>
              </a:rPr>
              <a:t>sub 7 GHz </a:t>
            </a:r>
            <a:endParaRPr lang="en-US" altLang="zh-CN" sz="2000" dirty="0" smtClean="0">
              <a:solidFill>
                <a:srgbClr val="0000FF"/>
              </a:solidFill>
            </a:endParaRPr>
          </a:p>
          <a:p>
            <a:pPr marL="864000">
              <a:spcBef>
                <a:spcPts val="0"/>
              </a:spcBef>
              <a:buFont typeface="Times New Roman" panose="02020603050405020304" pitchFamily="18" charset="0"/>
              <a:buChar char="­"/>
            </a:pPr>
            <a:r>
              <a:rPr lang="en-US" altLang="zh-CN" sz="1800" b="0" dirty="0" smtClean="0">
                <a:solidFill>
                  <a:srgbClr val="0000FF"/>
                </a:solidFill>
              </a:rPr>
              <a:t>2.1   802.11n</a:t>
            </a:r>
          </a:p>
          <a:p>
            <a:pPr marL="864000">
              <a:spcBef>
                <a:spcPts val="0"/>
              </a:spcBef>
              <a:buFont typeface="Times New Roman" panose="02020603050405020304" pitchFamily="18" charset="0"/>
              <a:buChar char="­"/>
            </a:pPr>
            <a:r>
              <a:rPr lang="en-US" altLang="zh-CN" sz="1800" b="0" dirty="0" smtClean="0">
                <a:solidFill>
                  <a:srgbClr val="0000FF"/>
                </a:solidFill>
              </a:rPr>
              <a:t>2.2   802.11ac</a:t>
            </a:r>
          </a:p>
          <a:p>
            <a:pPr marL="864000">
              <a:spcBef>
                <a:spcPts val="0"/>
              </a:spcBef>
              <a:buFont typeface="Times New Roman" panose="02020603050405020304" pitchFamily="18" charset="0"/>
              <a:buChar char="­"/>
            </a:pPr>
            <a:r>
              <a:rPr lang="en-US" altLang="zh-CN" sz="1800" b="0" dirty="0" smtClean="0">
                <a:solidFill>
                  <a:srgbClr val="0000FF"/>
                </a:solidFill>
              </a:rPr>
              <a:t>2.3   802.11ax</a:t>
            </a:r>
          </a:p>
          <a:p>
            <a:pPr marL="864000">
              <a:spcBef>
                <a:spcPts val="0"/>
              </a:spcBef>
              <a:buFont typeface="Times New Roman" panose="02020603050405020304" pitchFamily="18" charset="0"/>
              <a:buChar char="­"/>
            </a:pPr>
            <a:r>
              <a:rPr lang="en-US" altLang="zh-CN" sz="1800" b="0" dirty="0" smtClean="0">
                <a:solidFill>
                  <a:srgbClr val="0000FF"/>
                </a:solidFill>
              </a:rPr>
              <a:t>2.4   802.11be</a:t>
            </a:r>
            <a:endParaRPr lang="en-US" altLang="zh-CN" sz="1800" b="0" dirty="0">
              <a:solidFill>
                <a:srgbClr val="0000F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3. The </a:t>
            </a:r>
            <a:r>
              <a:rPr lang="en-US" altLang="zh-CN" sz="2000" dirty="0"/>
              <a:t>necessity channel </a:t>
            </a:r>
            <a:r>
              <a:rPr lang="en-US" altLang="zh-CN" sz="2000" dirty="0" smtClean="0"/>
              <a:t>modeling at 60 GHz</a:t>
            </a:r>
          </a:p>
          <a:p>
            <a:pPr marL="864000">
              <a:spcBef>
                <a:spcPts val="0"/>
              </a:spcBef>
              <a:buFont typeface="Times New Roman" panose="02020603050405020304" pitchFamily="18" charset="0"/>
              <a:buChar char="­"/>
            </a:pPr>
            <a:r>
              <a:rPr lang="en-US" altLang="zh-CN" sz="1800" b="0" dirty="0" smtClean="0"/>
              <a:t>3.1   802.11ad</a:t>
            </a:r>
            <a:endParaRPr lang="en-US" altLang="zh-CN" sz="1800" b="0" dirty="0"/>
          </a:p>
          <a:p>
            <a:pPr marL="864000">
              <a:spcBef>
                <a:spcPts val="0"/>
              </a:spcBef>
              <a:buFont typeface="Times New Roman" panose="02020603050405020304" pitchFamily="18" charset="0"/>
              <a:buChar char="­"/>
            </a:pPr>
            <a:r>
              <a:rPr lang="en-US" altLang="zh-CN" sz="1800" b="0" dirty="0"/>
              <a:t>3</a:t>
            </a:r>
            <a:r>
              <a:rPr lang="en-US" altLang="zh-CN" sz="1800" b="0" dirty="0" smtClean="0"/>
              <a:t>.2   802.11ay</a:t>
            </a: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4. How </a:t>
            </a:r>
            <a:r>
              <a:rPr lang="en-US" altLang="zh-CN" sz="2000" dirty="0"/>
              <a:t>about for SENS 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5. Conclusion </a:t>
            </a: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6. References</a:t>
            </a:r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416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dirty="0" smtClean="0"/>
              <a:t>2.1 The </a:t>
            </a:r>
            <a:r>
              <a:rPr lang="en-US" altLang="zh-CN" dirty="0"/>
              <a:t>necessity of 11n channel modeling</a:t>
            </a:r>
            <a:endParaRPr lang="en-GB" altLang="zh-CN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200" b="1" dirty="0" smtClean="0">
                <a:latin typeface="Times New Roman"/>
                <a:ea typeface="Times New Roman"/>
                <a:cs typeface="Times New Roman"/>
              </a:rPr>
              <a:t>Goal [2]:</a:t>
            </a:r>
          </a:p>
          <a:p>
            <a:pPr marL="756000" lvl="0">
              <a:lnSpc>
                <a:spcPct val="120000"/>
              </a:lnSpc>
              <a:spcBef>
                <a:spcPts val="600"/>
              </a:spcBef>
              <a:buFont typeface="Times New Roman" panose="02020603050405020304" pitchFamily="18" charset="0"/>
              <a:buChar char="­"/>
            </a:pP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Targets </a:t>
            </a:r>
            <a:r>
              <a:rPr lang="en-US" altLang="zh-CN" sz="18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&gt;=100Mbps</a:t>
            </a: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1800" dirty="0">
                <a:latin typeface="Times New Roman"/>
                <a:ea typeface="Times New Roman"/>
                <a:cs typeface="Times New Roman"/>
              </a:rPr>
              <a:t>MAC SAP </a:t>
            </a: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throughput;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2200" b="1" dirty="0">
                <a:latin typeface="Times New Roman"/>
                <a:ea typeface="Times New Roman"/>
                <a:cs typeface="Times New Roman"/>
              </a:rPr>
              <a:t>Necessity:</a:t>
            </a:r>
          </a:p>
          <a:p>
            <a:pPr marL="756000">
              <a:spcBef>
                <a:spcPts val="0"/>
              </a:spcBef>
              <a:buFont typeface="Times New Roman" panose="02020603050405020304" pitchFamily="18" charset="0"/>
              <a:buChar char="­"/>
            </a:pPr>
            <a:r>
              <a:rPr lang="en-US" altLang="zh-CN" sz="1800" dirty="0">
                <a:latin typeface="Times New Roman"/>
                <a:ea typeface="Times New Roman"/>
                <a:cs typeface="Times New Roman"/>
              </a:rPr>
              <a:t>Extended SISO scenarios based on </a:t>
            </a: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[3,4] </a:t>
            </a:r>
            <a:r>
              <a:rPr lang="en-US" altLang="zh-CN" sz="1800" dirty="0">
                <a:latin typeface="Times New Roman"/>
                <a:ea typeface="Times New Roman"/>
                <a:cs typeface="Times New Roman"/>
              </a:rPr>
              <a:t>and new multiple antenna models </a:t>
            </a: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are </a:t>
            </a:r>
            <a:r>
              <a:rPr lang="en-US" altLang="zh-CN" sz="1800" dirty="0">
                <a:latin typeface="Times New Roman"/>
                <a:ea typeface="Times New Roman"/>
                <a:cs typeface="Times New Roman"/>
              </a:rPr>
              <a:t>proposed.</a:t>
            </a:r>
          </a:p>
          <a:p>
            <a:pPr marL="756000">
              <a:lnSpc>
                <a:spcPct val="120000"/>
              </a:lnSpc>
              <a:spcBef>
                <a:spcPts val="0"/>
              </a:spcBef>
              <a:buFont typeface="Times New Roman" panose="02020603050405020304" pitchFamily="18" charset="0"/>
              <a:buChar char="­"/>
            </a:pPr>
            <a:r>
              <a:rPr lang="en-US" altLang="zh-CN" sz="1800" dirty="0">
                <a:latin typeface="Times New Roman"/>
                <a:ea typeface="Times New Roman"/>
                <a:cs typeface="Times New Roman"/>
              </a:rPr>
              <a:t>Parameters need to be modified, such as correlation matrices, etc.. </a:t>
            </a:r>
            <a:endParaRPr lang="en-US" altLang="zh-CN" sz="1800" b="1" dirty="0" smtClean="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2200" b="1" dirty="0" smtClean="0">
                <a:latin typeface="Times New Roman"/>
                <a:ea typeface="Times New Roman"/>
                <a:cs typeface="Times New Roman"/>
              </a:rPr>
              <a:t>How</a:t>
            </a:r>
            <a:r>
              <a:rPr lang="en-US" altLang="zh-CN" sz="2200" b="1" dirty="0">
                <a:latin typeface="Times New Roman"/>
                <a:ea typeface="Times New Roman"/>
                <a:cs typeface="Times New Roman"/>
              </a:rPr>
              <a:t>:</a:t>
            </a:r>
          </a:p>
          <a:p>
            <a:pPr marL="756000">
              <a:spcBef>
                <a:spcPts val="300"/>
              </a:spcBef>
              <a:buFont typeface="Times New Roman" panose="02020603050405020304" pitchFamily="18" charset="0"/>
              <a:buChar char="­"/>
            </a:pP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Start </a:t>
            </a:r>
            <a:r>
              <a:rPr lang="en-US" altLang="zh-CN" sz="1600" dirty="0">
                <a:latin typeface="Times New Roman"/>
                <a:ea typeface="Times New Roman"/>
                <a:cs typeface="Times New Roman"/>
              </a:rPr>
              <a:t>with delay profiles of models </a:t>
            </a: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B-F;</a:t>
            </a:r>
          </a:p>
          <a:p>
            <a:pPr marL="756000">
              <a:spcBef>
                <a:spcPts val="300"/>
              </a:spcBef>
              <a:buFont typeface="Times New Roman" panose="02020603050405020304" pitchFamily="18" charset="0"/>
              <a:buChar char="­"/>
            </a:pP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Manually </a:t>
            </a:r>
            <a:r>
              <a:rPr lang="en-US" altLang="zh-CN" sz="1600" dirty="0">
                <a:latin typeface="Times New Roman"/>
                <a:ea typeface="Times New Roman"/>
                <a:cs typeface="Times New Roman"/>
              </a:rPr>
              <a:t>identify clusters in each of the five </a:t>
            </a: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models;</a:t>
            </a:r>
          </a:p>
          <a:p>
            <a:pPr marL="756000">
              <a:spcBef>
                <a:spcPts val="300"/>
              </a:spcBef>
              <a:buFont typeface="Times New Roman" panose="02020603050405020304" pitchFamily="18" charset="0"/>
              <a:buChar char="­"/>
            </a:pP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Determine </a:t>
            </a:r>
            <a:r>
              <a:rPr lang="en-US" altLang="zh-CN" sz="1600" dirty="0">
                <a:latin typeface="Times New Roman"/>
                <a:ea typeface="Times New Roman"/>
                <a:cs typeface="Times New Roman"/>
              </a:rPr>
              <a:t>tap powers;</a:t>
            </a:r>
            <a:endParaRPr lang="en-US" altLang="zh-CN" sz="1600" dirty="0" smtClean="0">
              <a:latin typeface="Times New Roman"/>
              <a:ea typeface="Times New Roman"/>
              <a:cs typeface="Times New Roman"/>
            </a:endParaRPr>
          </a:p>
          <a:p>
            <a:pPr marL="756000">
              <a:spcBef>
                <a:spcPts val="300"/>
              </a:spcBef>
              <a:buFont typeface="Times New Roman" panose="02020603050405020304" pitchFamily="18" charset="0"/>
              <a:buChar char="­"/>
            </a:pP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Assume power angular spectrum shape, angular spread, </a:t>
            </a:r>
            <a:r>
              <a:rPr lang="en-US" altLang="zh-CN" sz="1600" dirty="0">
                <a:latin typeface="Times New Roman"/>
                <a:ea typeface="Times New Roman"/>
                <a:cs typeface="Times New Roman"/>
              </a:rPr>
              <a:t>mean </a:t>
            </a:r>
            <a:r>
              <a:rPr lang="en-US" altLang="zh-CN" sz="1600" dirty="0" err="1">
                <a:latin typeface="Times New Roman"/>
                <a:ea typeface="Times New Roman"/>
                <a:cs typeface="Times New Roman"/>
              </a:rPr>
              <a:t>AoA</a:t>
            </a:r>
            <a:r>
              <a:rPr lang="en-US" altLang="zh-CN" sz="1600" dirty="0">
                <a:latin typeface="Times New Roman"/>
                <a:ea typeface="Times New Roman"/>
                <a:cs typeface="Times New Roman"/>
              </a:rPr>
              <a:t> (</a:t>
            </a:r>
            <a:r>
              <a:rPr lang="en-US" altLang="zh-CN" sz="1600" dirty="0" err="1">
                <a:latin typeface="Times New Roman"/>
                <a:ea typeface="Times New Roman"/>
                <a:cs typeface="Times New Roman"/>
              </a:rPr>
              <a:t>AoD</a:t>
            </a:r>
            <a:r>
              <a:rPr lang="en-US" altLang="zh-CN" sz="1600" dirty="0">
                <a:latin typeface="Times New Roman"/>
                <a:ea typeface="Times New Roman"/>
                <a:cs typeface="Times New Roman"/>
              </a:rPr>
              <a:t>) </a:t>
            </a: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of </a:t>
            </a:r>
            <a:r>
              <a:rPr lang="en-US" altLang="zh-CN" sz="1600" dirty="0">
                <a:latin typeface="Times New Roman"/>
                <a:ea typeface="Times New Roman"/>
                <a:cs typeface="Times New Roman"/>
              </a:rPr>
              <a:t>each cluster and corresponding </a:t>
            </a: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taps; </a:t>
            </a:r>
            <a:endParaRPr lang="en-US" altLang="zh-CN" sz="1600" dirty="0">
              <a:latin typeface="Times New Roman"/>
              <a:ea typeface="Times New Roman"/>
              <a:cs typeface="Times New Roman"/>
            </a:endParaRPr>
          </a:p>
          <a:p>
            <a:pPr marL="756000">
              <a:spcBef>
                <a:spcPts val="300"/>
              </a:spcBef>
              <a:buFont typeface="Times New Roman" panose="02020603050405020304" pitchFamily="18" charset="0"/>
              <a:buChar char="­"/>
            </a:pP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Assume </a:t>
            </a:r>
            <a:r>
              <a:rPr lang="en-US" altLang="zh-CN" sz="1600" dirty="0">
                <a:latin typeface="Times New Roman"/>
                <a:ea typeface="Times New Roman"/>
                <a:cs typeface="Times New Roman"/>
              </a:rPr>
              <a:t>antenna </a:t>
            </a: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configuration;</a:t>
            </a:r>
            <a:endParaRPr lang="en-US" altLang="zh-CN" sz="1600" dirty="0">
              <a:latin typeface="Times New Roman"/>
              <a:ea typeface="Times New Roman"/>
              <a:cs typeface="Times New Roman"/>
            </a:endParaRPr>
          </a:p>
          <a:p>
            <a:pPr marL="756000">
              <a:spcBef>
                <a:spcPts val="300"/>
              </a:spcBef>
              <a:buFont typeface="Times New Roman" panose="02020603050405020304" pitchFamily="18" charset="0"/>
              <a:buChar char="­"/>
            </a:pP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Calculate </a:t>
            </a:r>
            <a:r>
              <a:rPr lang="en-US" altLang="zh-CN" sz="1600" dirty="0">
                <a:latin typeface="Times New Roman"/>
                <a:ea typeface="Times New Roman"/>
                <a:cs typeface="Times New Roman"/>
              </a:rPr>
              <a:t>correlation matrices for each </a:t>
            </a: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tap.</a:t>
            </a:r>
            <a:endParaRPr lang="en-US" altLang="zh-CN" sz="1600" dirty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300"/>
              </a:spcBef>
            </a:pP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 </a:t>
            </a:r>
            <a:endParaRPr lang="en-GB" altLang="zh-CN" sz="1800" dirty="0"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dirty="0" smtClean="0"/>
              <a:t>2.2 The necessity of 11ac channel modeling</a:t>
            </a:r>
            <a:endParaRPr lang="en-GB" altLang="zh-CN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752600"/>
            <a:ext cx="8153400" cy="449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200" b="1" dirty="0" smtClean="0">
                <a:latin typeface="Times New Roman"/>
                <a:ea typeface="Times New Roman"/>
                <a:cs typeface="Times New Roman"/>
              </a:rPr>
              <a:t>New Goal [5]: </a:t>
            </a:r>
          </a:p>
          <a:p>
            <a:pPr marL="756000">
              <a:spcBef>
                <a:spcPts val="600"/>
              </a:spcBef>
              <a:buFont typeface="Times New Roman" panose="02020603050405020304" pitchFamily="18" charset="0"/>
              <a:buChar char="­"/>
            </a:pP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Targets </a:t>
            </a:r>
            <a:r>
              <a:rPr lang="en-US" altLang="zh-CN" sz="18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&gt;1Gbps </a:t>
            </a: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MAC SAP throughput.</a:t>
            </a:r>
            <a:endParaRPr lang="en-US" altLang="zh-CN" sz="1800" b="1" dirty="0" smtClean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2200" b="1" dirty="0" smtClean="0">
                <a:latin typeface="Times New Roman"/>
                <a:ea typeface="Times New Roman"/>
                <a:cs typeface="Times New Roman"/>
              </a:rPr>
              <a:t>Necessity </a:t>
            </a:r>
            <a:r>
              <a:rPr lang="en-US" altLang="zh-CN" sz="2200" b="1" dirty="0">
                <a:latin typeface="Times New Roman"/>
                <a:ea typeface="Times New Roman"/>
                <a:cs typeface="Times New Roman"/>
              </a:rPr>
              <a:t>: </a:t>
            </a:r>
          </a:p>
          <a:p>
            <a:pPr marL="756000">
              <a:lnSpc>
                <a:spcPct val="120000"/>
              </a:lnSpc>
              <a:spcBef>
                <a:spcPts val="600"/>
              </a:spcBef>
              <a:buFont typeface="Times New Roman" panose="02020603050405020304" pitchFamily="18" charset="0"/>
              <a:buChar char="­"/>
            </a:pPr>
            <a:r>
              <a:rPr lang="en-US" altLang="zh-CN" sz="18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Parameters need to be modified</a:t>
            </a:r>
            <a:r>
              <a:rPr lang="en-US" altLang="zh-CN" sz="1800" dirty="0">
                <a:latin typeface="Times New Roman"/>
                <a:ea typeface="Times New Roman"/>
                <a:cs typeface="Times New Roman"/>
              </a:rPr>
              <a:t>, such as channel sampling rate for larger bandwidth, AoAs and </a:t>
            </a:r>
            <a:r>
              <a:rPr lang="en-US" altLang="zh-CN" sz="1800" dirty="0" err="1">
                <a:latin typeface="Times New Roman"/>
                <a:ea typeface="Times New Roman"/>
                <a:cs typeface="Times New Roman"/>
              </a:rPr>
              <a:t>AoDs</a:t>
            </a:r>
            <a:r>
              <a:rPr lang="en-US" altLang="zh-CN" sz="1800" dirty="0">
                <a:latin typeface="Times New Roman"/>
                <a:ea typeface="Times New Roman"/>
                <a:cs typeface="Times New Roman"/>
              </a:rPr>
              <a:t> for Multi-User case and so on</a:t>
            </a: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altLang="zh-CN" sz="2200" b="1" dirty="0" smtClean="0">
                <a:latin typeface="Times New Roman"/>
                <a:ea typeface="Times New Roman"/>
                <a:cs typeface="Times New Roman"/>
              </a:rPr>
              <a:t>How: </a:t>
            </a:r>
          </a:p>
          <a:p>
            <a:pPr marL="756000">
              <a:spcBef>
                <a:spcPts val="600"/>
              </a:spcBef>
              <a:buFont typeface="Times New Roman" panose="02020603050405020304" pitchFamily="18" charset="0"/>
              <a:buChar char="­"/>
            </a:pP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Based on the channel modelling approach used by 11n, some modifications are proposed, including</a:t>
            </a:r>
          </a:p>
          <a:p>
            <a:pPr marL="413100" indent="0">
              <a:spcBef>
                <a:spcPts val="600"/>
              </a:spcBef>
            </a:pP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       1) a method for reducing power delay profile tap spacing;</a:t>
            </a:r>
          </a:p>
          <a:p>
            <a:pPr marL="413100" indent="0">
              <a:spcBef>
                <a:spcPts val="600"/>
              </a:spcBef>
            </a:pPr>
            <a:r>
              <a:rPr lang="en-US" altLang="zh-CN" sz="16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      2) a </a:t>
            </a:r>
            <a:r>
              <a:rPr lang="en-US" altLang="zh-CN" sz="1600" dirty="0">
                <a:latin typeface="Times New Roman"/>
                <a:ea typeface="Times New Roman"/>
                <a:cs typeface="Times New Roman"/>
              </a:rPr>
              <a:t>way for </a:t>
            </a: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generating Per-User </a:t>
            </a:r>
            <a:r>
              <a:rPr lang="en-US" altLang="zh-CN" sz="1600" dirty="0" err="1">
                <a:latin typeface="Times New Roman"/>
                <a:ea typeface="Times New Roman"/>
                <a:cs typeface="Times New Roman"/>
              </a:rPr>
              <a:t>AoA</a:t>
            </a:r>
            <a:r>
              <a:rPr lang="en-US" altLang="zh-CN" sz="1600" dirty="0">
                <a:latin typeface="Times New Roman"/>
                <a:ea typeface="Times New Roman"/>
                <a:cs typeface="Times New Roman"/>
              </a:rPr>
              <a:t> and </a:t>
            </a:r>
            <a:r>
              <a:rPr lang="en-US" altLang="zh-CN" sz="1600" dirty="0" err="1">
                <a:latin typeface="Times New Roman"/>
                <a:ea typeface="Times New Roman"/>
                <a:cs typeface="Times New Roman"/>
              </a:rPr>
              <a:t>AoD</a:t>
            </a:r>
            <a:r>
              <a:rPr lang="en-US" altLang="zh-CN" sz="16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offsets </a:t>
            </a:r>
            <a:r>
              <a:rPr lang="en-US" altLang="zh-CN" sz="1600" dirty="0">
                <a:latin typeface="Times New Roman"/>
                <a:ea typeface="Times New Roman"/>
                <a:cs typeface="Times New Roman"/>
              </a:rPr>
              <a:t>for </a:t>
            </a: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MU-MIMO channel model;</a:t>
            </a:r>
          </a:p>
          <a:p>
            <a:pPr marL="413100" indent="0">
              <a:spcBef>
                <a:spcPts val="600"/>
              </a:spcBef>
            </a:pPr>
            <a:r>
              <a:rPr lang="en-US" altLang="zh-CN" sz="16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      3) Doppler components;</a:t>
            </a:r>
          </a:p>
          <a:p>
            <a:pPr marL="413100" indent="0">
              <a:spcBef>
                <a:spcPts val="600"/>
              </a:spcBef>
            </a:pPr>
            <a:endParaRPr lang="en-US" altLang="zh-CN" sz="2200" b="1" dirty="0" smtClean="0"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19215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dirty="0" smtClean="0"/>
              <a:t>2.3 The necessity of 11ax channel modeling</a:t>
            </a:r>
            <a:endParaRPr lang="en-GB" altLang="zh-CN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200" b="1" dirty="0" smtClean="0">
                <a:latin typeface="Times New Roman"/>
                <a:ea typeface="Times New Roman"/>
                <a:cs typeface="Times New Roman"/>
              </a:rPr>
              <a:t>New Goal [6]: </a:t>
            </a:r>
          </a:p>
          <a:p>
            <a:pPr marL="756000">
              <a:spcBef>
                <a:spcPts val="600"/>
              </a:spcBef>
              <a:buFont typeface="Times New Roman" panose="02020603050405020304" pitchFamily="18" charset="0"/>
              <a:buChar char="­"/>
            </a:pP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Targets to enhance the average throughput per station in both indoor and </a:t>
            </a:r>
            <a:r>
              <a:rPr lang="en-US" altLang="zh-CN" sz="18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outdoor</a:t>
            </a: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 operations.</a:t>
            </a:r>
          </a:p>
          <a:p>
            <a:pPr marL="0" lvl="0" indent="0">
              <a:buFont typeface="Arial" panose="020B0604020202020204" pitchFamily="34" charset="0"/>
              <a:buChar char="•"/>
            </a:pPr>
            <a:endParaRPr lang="en-US" altLang="zh-CN" sz="2200" b="1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zh-CN" sz="2200" b="1" dirty="0">
                <a:latin typeface="Times New Roman"/>
                <a:ea typeface="Times New Roman"/>
                <a:cs typeface="Times New Roman"/>
              </a:rPr>
              <a:t>Necessity:</a:t>
            </a:r>
          </a:p>
          <a:p>
            <a:pPr marL="756000" lvl="0" indent="-285750">
              <a:buFont typeface="Times New Roman" panose="02020603050405020304" pitchFamily="18" charset="0"/>
              <a:buChar char="­"/>
            </a:pPr>
            <a:r>
              <a:rPr lang="en-US" altLang="zh-CN" sz="18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Parameters </a:t>
            </a:r>
            <a:r>
              <a:rPr lang="en-US" altLang="zh-CN" sz="18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need to be modified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such as penetration 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loss for indoor scenarios, 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sampling rate for supporting 160MHz or wider 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bandwidth for outdoor scenarios, </a:t>
            </a:r>
            <a:r>
              <a:rPr lang="en-US" altLang="zh-C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etc..</a:t>
            </a:r>
            <a:endParaRPr lang="zh-CN" altLang="zh-CN" sz="1800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/>
            <a:endParaRPr lang="en-US" altLang="zh-CN" sz="2000" dirty="0" smtClean="0">
              <a:latin typeface="Times New Roman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200" b="1" dirty="0">
                <a:latin typeface="Times New Roman"/>
                <a:ea typeface="Times New Roman"/>
                <a:cs typeface="Times New Roman"/>
              </a:rPr>
              <a:t>How</a:t>
            </a:r>
            <a:r>
              <a:rPr lang="en-US" altLang="zh-CN" sz="2200" b="1" dirty="0" smtClean="0">
                <a:latin typeface="Times New Roman"/>
                <a:ea typeface="Times New Roman"/>
                <a:cs typeface="Times New Roman"/>
              </a:rPr>
              <a:t>:</a:t>
            </a:r>
          </a:p>
          <a:p>
            <a:pPr marL="756000" indent="-285750">
              <a:spcBef>
                <a:spcPts val="300"/>
              </a:spcBef>
              <a:buFont typeface="Times New Roman" panose="02020603050405020304" pitchFamily="18" charset="0"/>
              <a:buChar char="­"/>
            </a:pPr>
            <a:r>
              <a:rPr lang="en-US" altLang="zh-CN" sz="1800" b="1" dirty="0">
                <a:latin typeface="Times New Roman"/>
                <a:ea typeface="Times New Roman"/>
                <a:cs typeface="Times New Roman"/>
              </a:rPr>
              <a:t>Indoor scenarios: </a:t>
            </a:r>
            <a:r>
              <a:rPr lang="en-US" altLang="zh-CN" sz="1800" dirty="0">
                <a:latin typeface="Times New Roman"/>
                <a:ea typeface="Times New Roman"/>
                <a:cs typeface="Times New Roman"/>
              </a:rPr>
              <a:t>Same as </a:t>
            </a:r>
            <a:r>
              <a:rPr lang="en-US" altLang="zh-CN" sz="1800" dirty="0" err="1">
                <a:latin typeface="Times New Roman"/>
                <a:ea typeface="Times New Roman"/>
                <a:cs typeface="Times New Roman"/>
              </a:rPr>
              <a:t>TGn</a:t>
            </a:r>
            <a:r>
              <a:rPr lang="en-US" altLang="zh-CN" sz="1800" dirty="0">
                <a:latin typeface="Times New Roman"/>
                <a:ea typeface="Times New Roman"/>
                <a:cs typeface="Times New Roman"/>
              </a:rPr>
              <a:t> and </a:t>
            </a:r>
            <a:r>
              <a:rPr lang="en-US" altLang="zh-CN" sz="1800" dirty="0" err="1">
                <a:latin typeface="Times New Roman"/>
                <a:ea typeface="Times New Roman"/>
                <a:cs typeface="Times New Roman"/>
              </a:rPr>
              <a:t>TGac</a:t>
            </a:r>
            <a:r>
              <a:rPr lang="en-US" altLang="zh-CN" sz="1800" dirty="0">
                <a:latin typeface="Times New Roman"/>
                <a:ea typeface="Times New Roman"/>
                <a:cs typeface="Times New Roman"/>
              </a:rPr>
              <a:t> spatial channel </a:t>
            </a: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models.</a:t>
            </a:r>
            <a:endParaRPr lang="en-US" altLang="zh-CN" sz="1800" dirty="0">
              <a:latin typeface="Times New Roman"/>
              <a:ea typeface="Times New Roman"/>
              <a:cs typeface="Times New Roman"/>
            </a:endParaRPr>
          </a:p>
          <a:p>
            <a:pPr marL="756000" indent="-285750">
              <a:spcBef>
                <a:spcPts val="300"/>
              </a:spcBef>
              <a:buFont typeface="Times New Roman" panose="02020603050405020304" pitchFamily="18" charset="0"/>
              <a:buChar char="­"/>
            </a:pPr>
            <a:r>
              <a:rPr lang="en-US" altLang="zh-CN" sz="1800" b="1" dirty="0">
                <a:latin typeface="Times New Roman"/>
                <a:ea typeface="Times New Roman"/>
                <a:cs typeface="Times New Roman"/>
              </a:rPr>
              <a:t>Outdoor scenarios: </a:t>
            </a:r>
            <a:r>
              <a:rPr lang="en-US" altLang="zh-CN" sz="1800" dirty="0">
                <a:latin typeface="Times New Roman"/>
                <a:ea typeface="Times New Roman"/>
                <a:cs typeface="Times New Roman"/>
              </a:rPr>
              <a:t>Adopt ITU-R Urban Micro (</a:t>
            </a:r>
            <a:r>
              <a:rPr lang="en-US" altLang="zh-CN" sz="18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UMi</a:t>
            </a:r>
            <a:r>
              <a:rPr lang="en-US" altLang="zh-CN" sz="1800" dirty="0">
                <a:latin typeface="Times New Roman"/>
                <a:ea typeface="Times New Roman"/>
                <a:cs typeface="Times New Roman"/>
              </a:rPr>
              <a:t>) channel models and ITU-R Urban Macro (</a:t>
            </a:r>
            <a:r>
              <a:rPr lang="en-US" altLang="zh-CN" sz="18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UMa</a:t>
            </a:r>
            <a:r>
              <a:rPr lang="en-US" altLang="zh-CN" sz="1800" dirty="0">
                <a:latin typeface="Times New Roman"/>
                <a:ea typeface="Times New Roman"/>
                <a:cs typeface="Times New Roman"/>
              </a:rPr>
              <a:t>) channel </a:t>
            </a: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models </a:t>
            </a:r>
            <a:r>
              <a:rPr lang="en-GB" altLang="zh-CN" sz="1800" dirty="0">
                <a:solidFill>
                  <a:srgbClr val="0000FF"/>
                </a:solidFill>
              </a:rPr>
              <a:t>as the baseline</a:t>
            </a: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en-US" altLang="zh-CN" sz="1800" dirty="0">
              <a:latin typeface="Times New Roman"/>
              <a:ea typeface="Times New Roman"/>
              <a:cs typeface="Times New Roman"/>
            </a:endParaRPr>
          </a:p>
          <a:p>
            <a:pPr marL="0" indent="0"/>
            <a:endParaRPr lang="en-US" altLang="zh-CN" sz="2200" b="1" dirty="0"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214984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dirty="0" smtClean="0"/>
              <a:t>2.4 The necessity of 11be channel modeling</a:t>
            </a:r>
            <a:endParaRPr lang="en-GB" altLang="zh-CN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200" b="1" dirty="0" smtClean="0">
                <a:latin typeface="Times New Roman"/>
                <a:ea typeface="Times New Roman"/>
                <a:cs typeface="Times New Roman"/>
              </a:rPr>
              <a:t>New Goals [7]: </a:t>
            </a:r>
          </a:p>
          <a:p>
            <a:pPr marL="756000">
              <a:spcBef>
                <a:spcPts val="600"/>
              </a:spcBef>
              <a:buFont typeface="Times New Roman" panose="02020603050405020304" pitchFamily="18" charset="0"/>
              <a:buChar char="­"/>
            </a:pP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Targets </a:t>
            </a:r>
            <a:r>
              <a:rPr lang="en-US" altLang="zh-CN" sz="18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&gt;=30Gbps </a:t>
            </a:r>
            <a:r>
              <a:rPr lang="en-US" altLang="zh-CN" sz="1800" dirty="0">
                <a:latin typeface="Times New Roman"/>
                <a:ea typeface="Times New Roman"/>
                <a:cs typeface="Times New Roman"/>
              </a:rPr>
              <a:t>MAC SAP </a:t>
            </a: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throughput;</a:t>
            </a:r>
          </a:p>
          <a:p>
            <a:pPr marL="756000">
              <a:buFont typeface="Times New Roman" panose="02020603050405020304" pitchFamily="18" charset="0"/>
              <a:buChar char="­"/>
            </a:pP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Carrier </a:t>
            </a:r>
            <a:r>
              <a:rPr lang="en-US" altLang="zh-CN" sz="1800" dirty="0">
                <a:latin typeface="Times New Roman"/>
                <a:ea typeface="Times New Roman"/>
                <a:cs typeface="Times New Roman"/>
              </a:rPr>
              <a:t>frequency operation between </a:t>
            </a:r>
            <a:r>
              <a:rPr lang="en-US" altLang="zh-CN" sz="18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1 and 7.250 </a:t>
            </a:r>
            <a:r>
              <a:rPr lang="en-US" altLang="zh-CN" sz="18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GHz.</a:t>
            </a:r>
            <a:endParaRPr lang="en-US" altLang="zh-CN" sz="1800" dirty="0">
              <a:solidFill>
                <a:srgbClr val="0000FF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/>
            <a:endParaRPr lang="en-GB" altLang="zh-CN" sz="2200" b="1" dirty="0" smtClean="0">
              <a:latin typeface="Times New Roman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200" b="1" dirty="0" smtClean="0">
                <a:latin typeface="Times New Roman"/>
                <a:ea typeface="Times New Roman"/>
                <a:cs typeface="Times New Roman"/>
              </a:rPr>
              <a:t>Necessity:</a:t>
            </a:r>
          </a:p>
          <a:p>
            <a:pPr marL="756000">
              <a:buFont typeface="Times New Roman" panose="02020603050405020304" pitchFamily="18" charset="0"/>
              <a:buChar char="­"/>
            </a:pPr>
            <a:r>
              <a:rPr lang="en-US" altLang="zh-CN" sz="18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Potential </a:t>
            </a:r>
            <a:r>
              <a:rPr lang="en-US" altLang="zh-CN" sz="18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features </a:t>
            </a:r>
            <a:r>
              <a:rPr lang="en-US" altLang="zh-CN" sz="1800" dirty="0">
                <a:latin typeface="Times New Roman"/>
                <a:ea typeface="Times New Roman"/>
                <a:cs typeface="Times New Roman"/>
              </a:rPr>
              <a:t>such as wider bandwidth support, more spatial streams, multi-AP coordination and multi-band/channel </a:t>
            </a: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operations </a:t>
            </a:r>
            <a:r>
              <a:rPr lang="en-US" altLang="zh-CN" sz="1800" dirty="0">
                <a:latin typeface="Times New Roman"/>
                <a:ea typeface="Times New Roman"/>
                <a:cs typeface="Times New Roman"/>
              </a:rPr>
              <a:t>are identified. </a:t>
            </a:r>
            <a:endParaRPr lang="en-US" altLang="zh-CN" sz="1800" dirty="0" smtClean="0">
              <a:latin typeface="Times New Roman"/>
              <a:ea typeface="Times New Roman"/>
              <a:cs typeface="Times New Roman"/>
            </a:endParaRPr>
          </a:p>
          <a:p>
            <a:pPr marL="756000">
              <a:buFont typeface="Times New Roman" panose="02020603050405020304" pitchFamily="18" charset="0"/>
              <a:buChar char="­"/>
            </a:pPr>
            <a:r>
              <a:rPr lang="en-US" altLang="zh-CN" sz="18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Parameters need to be modified</a:t>
            </a:r>
            <a:r>
              <a:rPr lang="en-US" altLang="zh-CN" sz="1800" dirty="0">
                <a:latin typeface="Times New Roman"/>
                <a:ea typeface="Times New Roman"/>
                <a:cs typeface="Times New Roman"/>
              </a:rPr>
              <a:t>, such </a:t>
            </a: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as correlation matrices for more than 8 antennas and so 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200" b="1" dirty="0" smtClean="0">
              <a:latin typeface="Times New Roman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200" b="1" dirty="0" smtClean="0">
                <a:latin typeface="Times New Roman"/>
                <a:ea typeface="Times New Roman"/>
                <a:cs typeface="Times New Roman"/>
              </a:rPr>
              <a:t>How:</a:t>
            </a:r>
          </a:p>
          <a:p>
            <a:pPr marL="756000" lvl="0">
              <a:buFont typeface="Times New Roman" panose="02020603050405020304" pitchFamily="18" charset="0"/>
              <a:buChar char="­"/>
            </a:pPr>
            <a:r>
              <a:rPr lang="en-US" altLang="zh-CN" sz="1800" dirty="0">
                <a:latin typeface="Times New Roman"/>
                <a:ea typeface="Times New Roman"/>
                <a:cs typeface="Times New Roman"/>
              </a:rPr>
              <a:t>Still </a:t>
            </a: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to be discussed.</a:t>
            </a:r>
            <a:endParaRPr lang="en-US" altLang="zh-CN" sz="1800" dirty="0">
              <a:latin typeface="Times New Roman"/>
              <a:ea typeface="Times New Roman"/>
              <a:cs typeface="Times New Roman"/>
            </a:endParaRPr>
          </a:p>
          <a:p>
            <a:pPr marL="0" indent="0"/>
            <a:endParaRPr lang="zh-CN" altLang="zh-CN" sz="2200" b="1" dirty="0"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303413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tx1"/>
                </a:solidFill>
              </a:rPr>
              <a:t>1. Abstract</a:t>
            </a:r>
            <a:endParaRPr lang="en-US" altLang="zh-CN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tx1"/>
                </a:solidFill>
              </a:rPr>
              <a:t>2. The </a:t>
            </a:r>
            <a:r>
              <a:rPr lang="en-US" altLang="zh-CN" sz="2000" dirty="0">
                <a:solidFill>
                  <a:schemeClr val="tx1"/>
                </a:solidFill>
              </a:rPr>
              <a:t>necessity </a:t>
            </a:r>
            <a:r>
              <a:rPr lang="en-US" altLang="zh-CN" sz="2000" dirty="0" smtClean="0">
                <a:solidFill>
                  <a:schemeClr val="tx1"/>
                </a:solidFill>
              </a:rPr>
              <a:t>channel modeling at </a:t>
            </a:r>
            <a:r>
              <a:rPr lang="en-US" altLang="zh-CN" sz="2000" dirty="0">
                <a:solidFill>
                  <a:schemeClr val="tx1"/>
                </a:solidFill>
              </a:rPr>
              <a:t>sub 7 GHz </a:t>
            </a:r>
            <a:endParaRPr lang="en-US" altLang="zh-CN" sz="2000" dirty="0" smtClean="0">
              <a:solidFill>
                <a:schemeClr val="tx1"/>
              </a:solidFill>
            </a:endParaRPr>
          </a:p>
          <a:p>
            <a:pPr marL="864000">
              <a:spcBef>
                <a:spcPts val="0"/>
              </a:spcBef>
              <a:buFont typeface="Times New Roman" panose="02020603050405020304" pitchFamily="18" charset="0"/>
              <a:buChar char="­"/>
            </a:pPr>
            <a:r>
              <a:rPr lang="en-US" altLang="zh-CN" sz="1800" b="0" dirty="0" smtClean="0">
                <a:solidFill>
                  <a:schemeClr val="tx1"/>
                </a:solidFill>
              </a:rPr>
              <a:t>2.1   802.11n</a:t>
            </a:r>
          </a:p>
          <a:p>
            <a:pPr marL="864000">
              <a:spcBef>
                <a:spcPts val="0"/>
              </a:spcBef>
              <a:buFont typeface="Times New Roman" panose="02020603050405020304" pitchFamily="18" charset="0"/>
              <a:buChar char="­"/>
            </a:pPr>
            <a:r>
              <a:rPr lang="en-US" altLang="zh-CN" sz="1800" b="0" dirty="0" smtClean="0">
                <a:solidFill>
                  <a:schemeClr val="tx1"/>
                </a:solidFill>
              </a:rPr>
              <a:t>2.2   802.11ac</a:t>
            </a:r>
          </a:p>
          <a:p>
            <a:pPr marL="864000">
              <a:spcBef>
                <a:spcPts val="0"/>
              </a:spcBef>
              <a:buFont typeface="Times New Roman" panose="02020603050405020304" pitchFamily="18" charset="0"/>
              <a:buChar char="­"/>
            </a:pPr>
            <a:r>
              <a:rPr lang="en-US" altLang="zh-CN" sz="1800" b="0" dirty="0" smtClean="0">
                <a:solidFill>
                  <a:schemeClr val="tx1"/>
                </a:solidFill>
              </a:rPr>
              <a:t>2.3   802.11ax</a:t>
            </a:r>
          </a:p>
          <a:p>
            <a:pPr marL="864000">
              <a:spcBef>
                <a:spcPts val="0"/>
              </a:spcBef>
              <a:buFont typeface="Times New Roman" panose="02020603050405020304" pitchFamily="18" charset="0"/>
              <a:buChar char="­"/>
            </a:pPr>
            <a:r>
              <a:rPr lang="en-US" altLang="zh-CN" sz="1800" b="0" dirty="0" smtClean="0">
                <a:solidFill>
                  <a:schemeClr val="tx1"/>
                </a:solidFill>
              </a:rPr>
              <a:t>2.4   802.11be</a:t>
            </a:r>
            <a:endParaRPr lang="en-US" altLang="zh-CN" sz="18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rgbClr val="0000FF"/>
                </a:solidFill>
              </a:rPr>
              <a:t>3. The </a:t>
            </a:r>
            <a:r>
              <a:rPr lang="en-US" altLang="zh-CN" sz="2000" dirty="0">
                <a:solidFill>
                  <a:srgbClr val="0000FF"/>
                </a:solidFill>
              </a:rPr>
              <a:t>necessity channel </a:t>
            </a:r>
            <a:r>
              <a:rPr lang="en-US" altLang="zh-CN" sz="2000" dirty="0" smtClean="0">
                <a:solidFill>
                  <a:srgbClr val="0000FF"/>
                </a:solidFill>
              </a:rPr>
              <a:t>modeling at 60 GHz</a:t>
            </a:r>
          </a:p>
          <a:p>
            <a:pPr marL="864000">
              <a:spcBef>
                <a:spcPts val="0"/>
              </a:spcBef>
              <a:buFont typeface="Times New Roman" panose="02020603050405020304" pitchFamily="18" charset="0"/>
              <a:buChar char="­"/>
            </a:pPr>
            <a:r>
              <a:rPr lang="en-US" altLang="zh-CN" sz="1800" b="0" dirty="0" smtClean="0">
                <a:solidFill>
                  <a:srgbClr val="0000FF"/>
                </a:solidFill>
              </a:rPr>
              <a:t>3.1   802.11ad</a:t>
            </a:r>
            <a:endParaRPr lang="en-US" altLang="zh-CN" sz="1800" b="0" dirty="0">
              <a:solidFill>
                <a:srgbClr val="0000FF"/>
              </a:solidFill>
            </a:endParaRPr>
          </a:p>
          <a:p>
            <a:pPr marL="864000">
              <a:spcBef>
                <a:spcPts val="0"/>
              </a:spcBef>
              <a:buFont typeface="Times New Roman" panose="02020603050405020304" pitchFamily="18" charset="0"/>
              <a:buChar char="­"/>
            </a:pPr>
            <a:r>
              <a:rPr lang="en-US" altLang="zh-CN" sz="1800" b="0" dirty="0">
                <a:solidFill>
                  <a:srgbClr val="0000FF"/>
                </a:solidFill>
              </a:rPr>
              <a:t>3</a:t>
            </a:r>
            <a:r>
              <a:rPr lang="en-US" altLang="zh-CN" sz="1800" b="0" dirty="0" smtClean="0">
                <a:solidFill>
                  <a:srgbClr val="0000FF"/>
                </a:solidFill>
              </a:rPr>
              <a:t>.2   802.11ay</a:t>
            </a:r>
            <a:endParaRPr lang="en-US" altLang="zh-CN" dirty="0">
              <a:solidFill>
                <a:srgbClr val="0000F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4. How </a:t>
            </a:r>
            <a:r>
              <a:rPr lang="en-US" altLang="zh-CN" sz="2000" dirty="0"/>
              <a:t>about for SENS 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5. Conclusion </a:t>
            </a: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6. References</a:t>
            </a:r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715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3322</TotalTime>
  <Words>1592</Words>
  <Application>Microsoft Office PowerPoint</Application>
  <PresentationFormat>全屏显示(4:3)</PresentationFormat>
  <Paragraphs>249</Paragraphs>
  <Slides>15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Arial Unicode MS</vt:lpstr>
      <vt:lpstr>굴림</vt:lpstr>
      <vt:lpstr>MS Gothic</vt:lpstr>
      <vt:lpstr>MS PGothic</vt:lpstr>
      <vt:lpstr>Arial</vt:lpstr>
      <vt:lpstr>Times New Roman</vt:lpstr>
      <vt:lpstr>Wingdings</vt:lpstr>
      <vt:lpstr>Office 主题</vt:lpstr>
      <vt:lpstr>Discussion of channel model for WLAN sensing</vt:lpstr>
      <vt:lpstr>Outline</vt:lpstr>
      <vt:lpstr>1. Abstract</vt:lpstr>
      <vt:lpstr>Outline</vt:lpstr>
      <vt:lpstr>2.1 The necessity of 11n channel modeling</vt:lpstr>
      <vt:lpstr>2.2 The necessity of 11ac channel modeling</vt:lpstr>
      <vt:lpstr>2.3 The necessity of 11ax channel modeling</vt:lpstr>
      <vt:lpstr>2.4 The necessity of 11be channel modeling</vt:lpstr>
      <vt:lpstr>Outline</vt:lpstr>
      <vt:lpstr>3.1 The necessity of 11ad channel modeling</vt:lpstr>
      <vt:lpstr>3.2 The necessity of 11ay channel modeling</vt:lpstr>
      <vt:lpstr>4. How about for SENS ?</vt:lpstr>
      <vt:lpstr>4. How about for SENS ?</vt:lpstr>
      <vt:lpstr>5. Conclusion</vt:lpstr>
      <vt:lpstr>6. References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sensing and feedback procedure</dc:title>
  <dc:creator>liuchenchen</dc:creator>
  <cp:lastModifiedBy>durui (D)</cp:lastModifiedBy>
  <cp:revision>105</cp:revision>
  <cp:lastPrinted>1601-01-01T00:00:00Z</cp:lastPrinted>
  <dcterms:created xsi:type="dcterms:W3CDTF">2020-06-15T07:09:50Z</dcterms:created>
  <dcterms:modified xsi:type="dcterms:W3CDTF">2020-06-22T10:54:18Z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(3)ow/BqabQ2PcqvaiuxlEM1FgV3898o03wIjEi08dPlai11+R4/HsvO/wfcKrYV3k8w43Asi04
YouMDTLCNOkHW/msep/IvBz+KDIkr/uKqzD8VrBjZdgDBhy7eqUNYFRgEe0bmfAzHqtgdQjW
8028SuwdfG+2I+dcNFr7SX1NfT4fJKdorpV3Y0DhjmuNcbkMv7iXK2ip8W86Fg9lIg5WP+NH
UfkHsWUZmsjBWX+dLP</vt:lpwstr>
  </property>
  <property fmtid="{D5CDD505-2E9C-101B-9397-08002B2CF9AE}" pid="3" name="_2015_ms_pID_7253431">
    <vt:lpwstr>g8ntyBl14I7wvN7D+ubgaPRvx4P/4q17k53EuS+vsfTKWQu338QB4D
UwNhu3zvs7+F3ZkP330awcGh8phnrnXq2CF0fiDpInxiqjUWyeAPnSM+l/dSVIM+t9+EgmhL
ORl3EJ1LIThi0I4i6vPbuQclAjyzOnYSIo9TXvdQfulLoU4915MFGebg/nEAkddhv37ydR8z
kIHxFYRCoJus/Wevp56towJYp3ZcuuaufXtF</vt:lpwstr>
  </property>
  <property fmtid="{D5CDD505-2E9C-101B-9397-08002B2CF9AE}" pid="4" name="_2015_ms_pID_7253432">
    <vt:lpwstr>6w==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1591838679</vt:lpwstr>
  </property>
</Properties>
</file>