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83" r:id="rId4"/>
    <p:sldId id="281" r:id="rId5"/>
    <p:sldId id="262" r:id="rId6"/>
    <p:sldId id="265" r:id="rId7"/>
    <p:sldId id="289" r:id="rId8"/>
    <p:sldId id="266" r:id="rId9"/>
    <p:sldId id="267" r:id="rId10"/>
    <p:sldId id="269" r:id="rId11"/>
    <p:sldId id="270" r:id="rId12"/>
    <p:sldId id="288" r:id="rId13"/>
    <p:sldId id="278" r:id="rId14"/>
    <p:sldId id="271" r:id="rId15"/>
    <p:sldId id="272" r:id="rId16"/>
    <p:sldId id="273" r:id="rId17"/>
    <p:sldId id="274" r:id="rId18"/>
    <p:sldId id="282" r:id="rId19"/>
    <p:sldId id="277" r:id="rId20"/>
    <p:sldId id="275" r:id="rId21"/>
    <p:sldId id="276" r:id="rId22"/>
    <p:sldId id="279" r:id="rId23"/>
    <p:sldId id="263" r:id="rId24"/>
    <p:sldId id="286" r:id="rId25"/>
    <p:sldId id="287" r:id="rId26"/>
    <p:sldId id="268" r:id="rId2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50" autoAdjust="0"/>
    <p:restoredTop sz="94660"/>
  </p:normalViewPr>
  <p:slideViewPr>
    <p:cSldViewPr>
      <p:cViewPr varScale="1">
        <p:scale>
          <a:sx n="57" d="100"/>
          <a:sy n="57" d="100"/>
        </p:scale>
        <p:origin x="78" y="5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235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635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093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98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611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078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616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4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3759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06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80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4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83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236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802.11-20/0904r1</a:t>
            </a:r>
          </a:p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9/11-09-1034-16-0000-802-11-editorial-style-guide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ment.standards.ieee.org/myproject/Public/mytools/draft/styleman.pdf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0875-04-0000-editor-s-guide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imeetcentral.com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file/data-elements-draft-specification-package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mailto:edward.ks.au@huawei.com" TargetMode="External"/><Relationship Id="rId13" Type="http://schemas.openxmlformats.org/officeDocument/2006/relationships/hyperlink" Target="mailto:Ping.FANG@huawei.com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adrian.p.stephens@ieee.org" TargetMode="External"/><Relationship Id="rId12" Type="http://schemas.openxmlformats.org/officeDocument/2006/relationships/hyperlink" Target="mailto:LRA@tiac.net" TargetMode="External"/><Relationship Id="rId17" Type="http://schemas.openxmlformats.org/officeDocument/2006/relationships/hyperlink" Target="mailto:ddrgal@gmail.com" TargetMode="External"/><Relationship Id="rId2" Type="http://schemas.openxmlformats.org/officeDocument/2006/relationships/hyperlink" Target="mailto:alex.ashley@hotmail.co.uk" TargetMode="External"/><Relationship Id="rId16" Type="http://schemas.openxmlformats.org/officeDocument/2006/relationships/hyperlink" Target="mailto:d3e3e3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tere@ieee.org" TargetMode="External"/><Relationship Id="rId11" Type="http://schemas.openxmlformats.org/officeDocument/2006/relationships/hyperlink" Target="mailto:aasterja@qti.qualcomm.com" TargetMode="External"/><Relationship Id="rId5" Type="http://schemas.openxmlformats.org/officeDocument/2006/relationships/hyperlink" Target="mailto:henry@LOGOUT.COM" TargetMode="External"/><Relationship Id="rId15" Type="http://schemas.openxmlformats.org/officeDocument/2006/relationships/hyperlink" Target="mailto:shiwenhe@seu.edu.cn" TargetMode="External"/><Relationship Id="rId10" Type="http://schemas.openxmlformats.org/officeDocument/2006/relationships/hyperlink" Target="mailto:yongho.seok@gmail.com" TargetMode="External"/><Relationship Id="rId4" Type="http://schemas.openxmlformats.org/officeDocument/2006/relationships/hyperlink" Target="mailto:carlos.cordeiro@intel.com" TargetMode="External"/><Relationship Id="rId9" Type="http://schemas.openxmlformats.org/officeDocument/2006/relationships/hyperlink" Target="mailto:emily.h.qi@intel.com" TargetMode="External"/><Relationship Id="rId14" Type="http://schemas.openxmlformats.org/officeDocument/2006/relationships/hyperlink" Target="mailto:jiamin.chen@mail01.huawei.com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149-52-0000-draft-number-alignment-tool.xlsx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volker.jungnickel@hhi.fraunhofer.de" TargetMode="External"/><Relationship Id="rId13" Type="http://schemas.openxmlformats.org/officeDocument/2006/relationships/hyperlink" Target="mailto:emily.h.qi@intel.com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po-kai.huang@intel.com" TargetMode="External"/><Relationship Id="rId12" Type="http://schemas.openxmlformats.org/officeDocument/2006/relationships/hyperlink" Target="mailto:edward.ks.au@huawei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RoyWant@google.com" TargetMode="External"/><Relationship Id="rId11" Type="http://schemas.openxmlformats.org/officeDocument/2006/relationships/hyperlink" Target="mailto:bahareh.sagedhi@intel.com" TargetMode="External"/><Relationship Id="rId5" Type="http://schemas.openxmlformats.org/officeDocument/2006/relationships/hyperlink" Target="mailto:chaochun.wang@mediatek.com" TargetMode="External"/><Relationship Id="rId10" Type="http://schemas.openxmlformats.org/officeDocument/2006/relationships/hyperlink" Target="mailto:carol.Ansley@arris.com" TargetMode="External"/><Relationship Id="rId4" Type="http://schemas.openxmlformats.org/officeDocument/2006/relationships/hyperlink" Target="mailto:carlos.cordeiro@intel.com" TargetMode="External"/><Relationship Id="rId9" Type="http://schemas.openxmlformats.org/officeDocument/2006/relationships/hyperlink" Target="mailto:harrybims@me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.Stacey@intel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(Jul 2020)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2020-07-07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94483"/>
              </p:ext>
            </p:extLst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2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4988"/>
            <a:ext cx="10361084" cy="1065213"/>
          </a:xfrm>
        </p:spPr>
        <p:txBody>
          <a:bodyPr/>
          <a:lstStyle/>
          <a:p>
            <a:r>
              <a:rPr lang="en-GB" dirty="0"/>
              <a:t>MDR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524000"/>
            <a:ext cx="10361084" cy="4799012"/>
          </a:xfrm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800" dirty="0" err="1"/>
              <a:t>REVmd</a:t>
            </a:r>
            <a:r>
              <a:rPr lang="en-US" sz="1800" dirty="0"/>
              <a:t> on Draft 2.1 was started out of February (Robert Stacey, Joseph Levy, Carol Ansley, Menzo Wentink, </a:t>
            </a:r>
            <a:r>
              <a:rPr lang="en-US" sz="1800" dirty="0" err="1"/>
              <a:t>Bahar</a:t>
            </a:r>
            <a:r>
              <a:rPr lang="en-US" sz="1800" dirty="0"/>
              <a:t> Sadeghi, Mark Hamilton, Yongho Seok, Emily Qi, Edward Au, Peter Ecclesine) 19/260r15 – IEEE SA staff - mixing normative and informative, see 19/1444r4 MDR complete</a:t>
            </a:r>
          </a:p>
          <a:p>
            <a:r>
              <a:rPr lang="en-US" sz="1800" dirty="0"/>
              <a:t>P802.11ay was started on D3.1 out of March meeting (Robert Stacey, Solomon </a:t>
            </a:r>
            <a:r>
              <a:rPr lang="en-US" sz="1800" dirty="0" err="1"/>
              <a:t>Trainin</a:t>
            </a:r>
            <a:r>
              <a:rPr lang="en-US" sz="1800" dirty="0"/>
              <a:t>, Edward Au, Emily Qi, Yongho Seok, Peter Ecclesine) 19/681r6 MDR complete</a:t>
            </a:r>
          </a:p>
          <a:p>
            <a:r>
              <a:rPr lang="en-US" sz="1800" dirty="0"/>
              <a:t>P802.11ax was started on D4.1 out of May meeting (Robert Stacey, Edward Au (mid June), Yongho Seok, Naveen Kakani, Perry </a:t>
            </a:r>
            <a:r>
              <a:rPr lang="en-US" sz="1800" dirty="0" err="1"/>
              <a:t>Correll</a:t>
            </a:r>
            <a:r>
              <a:rPr lang="en-US" sz="1800" dirty="0"/>
              <a:t>, Peter Ecclesine, Po-Kai Huang) 19/1015r4 MDR complete</a:t>
            </a:r>
          </a:p>
          <a:p>
            <a:r>
              <a:rPr lang="en-US" sz="1800" dirty="0"/>
              <a:t>P802.11ba was started on D4.0 out of September meeting (Robert Stacey, Po-Kai Huang, </a:t>
            </a:r>
            <a:r>
              <a:rPr lang="en-US" sz="1800" dirty="0" err="1"/>
              <a:t>Rojan</a:t>
            </a:r>
            <a:r>
              <a:rPr lang="en-US" sz="1800" dirty="0"/>
              <a:t> </a:t>
            </a:r>
            <a:r>
              <a:rPr lang="en-US" sz="1800" dirty="0" err="1"/>
              <a:t>Chitrakar</a:t>
            </a:r>
            <a:r>
              <a:rPr lang="en-US" sz="1800" dirty="0"/>
              <a:t>, </a:t>
            </a:r>
            <a:r>
              <a:rPr lang="en-US" sz="1800" dirty="0" err="1"/>
              <a:t>Yunsong</a:t>
            </a:r>
            <a:r>
              <a:rPr lang="en-US" sz="1800" dirty="0"/>
              <a:t> Yang, </a:t>
            </a:r>
            <a:r>
              <a:rPr lang="en-US" sz="1800" dirty="0" err="1"/>
              <a:t>Yongho</a:t>
            </a:r>
            <a:r>
              <a:rPr lang="en-US" sz="1800" dirty="0"/>
              <a:t> Seok, Mark Hamilton ) 19/1765r</a:t>
            </a:r>
            <a:r>
              <a:rPr lang="en-US" sz="1800" dirty="0">
                <a:solidFill>
                  <a:srgbClr val="FF0000"/>
                </a:solidFill>
              </a:rPr>
              <a:t>6</a:t>
            </a:r>
            <a:r>
              <a:rPr lang="en-US" sz="1800" dirty="0"/>
              <a:t> MDR complete</a:t>
            </a:r>
          </a:p>
          <a:p>
            <a:endParaRPr lang="en-US" sz="1800" dirty="0"/>
          </a:p>
          <a:p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6812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Style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76796" y="1600200"/>
            <a:ext cx="10361084" cy="4875214"/>
          </a:xfrm>
          <a:ln/>
        </p:spPr>
        <p:txBody>
          <a:bodyPr/>
          <a:lstStyle/>
          <a:p>
            <a:r>
              <a:rPr lang="en-GB" dirty="0"/>
              <a:t>See </a:t>
            </a:r>
            <a:r>
              <a:rPr lang="en-GB" dirty="0">
                <a:hlinkClick r:id="rId3"/>
              </a:rPr>
              <a:t>11-09-1034-16-0000-802-11-editorial-style-guide.docx</a:t>
            </a:r>
            <a:r>
              <a:rPr lang="en-GB" dirty="0"/>
              <a:t>  </a:t>
            </a:r>
          </a:p>
          <a:p>
            <a:r>
              <a:rPr lang="en-US" dirty="0"/>
              <a:t>We update 802.11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4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802.11 Style Guide evolves with our practice, </a:t>
            </a:r>
          </a:p>
          <a:p>
            <a:r>
              <a:rPr lang="en-US" b="0" dirty="0"/>
              <a:t>see 2.4.3 Elements and 3.9 MIB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REVmd</a:t>
            </a:r>
            <a:r>
              <a:rPr lang="en-GB" dirty="0"/>
              <a:t> practice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??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89704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MIB Style</a:t>
            </a:r>
            <a:r>
              <a:rPr lang="en-GB" dirty="0"/>
              <a:t>, Visio and Frame Practices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/>
              <a:t>11-15/355r13 MIB </a:t>
            </a:r>
            <a:r>
              <a:rPr lang="en-GB" sz="2000" dirty="0" err="1"/>
              <a:t>TruthValue</a:t>
            </a:r>
            <a:r>
              <a:rPr lang="en-GB" sz="2000" dirty="0"/>
              <a:t> usage patterns</a:t>
            </a:r>
          </a:p>
          <a:p>
            <a:r>
              <a:rPr lang="en-GB" sz="2000" dirty="0"/>
              <a:t>MIB Style: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 (not in Word)</a:t>
            </a:r>
            <a:endParaRPr lang="en-US" sz="2000" dirty="0"/>
          </a:p>
          <a:p>
            <a:pPr lvl="1"/>
            <a:r>
              <a:rPr lang="en-GB" sz="1800" dirty="0"/>
              <a:t>Near the end of sponsor ballot, </a:t>
            </a:r>
            <a:r>
              <a:rPr lang="en-GB" sz="1800" dirty="0">
                <a:solidFill>
                  <a:schemeClr val="tx1"/>
                </a:solidFill>
              </a:rPr>
              <a:t>turn these all into .</a:t>
            </a:r>
            <a:r>
              <a:rPr lang="en-GB" sz="1800" dirty="0" err="1">
                <a:solidFill>
                  <a:schemeClr val="tx1"/>
                </a:solidFill>
              </a:rPr>
              <a:t>emf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/>
              <a:t>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</a:t>
            </a:r>
            <a:r>
              <a:rPr lang="en-GB" sz="1800" dirty="0">
                <a:solidFill>
                  <a:srgbClr val="FF0000"/>
                </a:solidFill>
              </a:rPr>
              <a:t>Keep </a:t>
            </a:r>
            <a:r>
              <a:rPr lang="en-GB" sz="1800" dirty="0"/>
              <a:t>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high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format figures are tables</a:t>
            </a:r>
          </a:p>
          <a:p>
            <a:r>
              <a:rPr lang="en-GB" sz="2000" dirty="0"/>
              <a:t>The MathML editor for equations may be applicable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Editor’s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>
                <a:hlinkClick r:id="rId3"/>
              </a:rPr>
              <a:t>https://mentor.ieee.org/802.11/dcn/11/11-11-0875-04-0000-editor-s-guide.docx</a:t>
            </a:r>
            <a:endParaRPr lang="en-GB" sz="2000" dirty="0"/>
          </a:p>
          <a:p>
            <a:r>
              <a:rPr lang="en-GB" dirty="0"/>
              <a:t>This document contains material relevant to the job of being an 802.11 editor.</a:t>
            </a:r>
            <a:endParaRPr lang="en-US" dirty="0"/>
          </a:p>
          <a:p>
            <a:r>
              <a:rPr lang="en-GB" dirty="0"/>
              <a:t>It is recommended that editors read this material before they start, as it may avoid them needlessly re-inventing the wheel. Frame 2017 is used at IEEE-SA.</a:t>
            </a:r>
            <a:endParaRPr lang="en-US" dirty="0"/>
          </a:p>
          <a:p>
            <a:r>
              <a:rPr lang="en-US" dirty="0"/>
              <a:t>Creating a Redline, Graphics, Numbering and ANA, Source Control. Subversion server for source control. Use </a:t>
            </a:r>
          </a:p>
          <a:p>
            <a:r>
              <a:rPr lang="en-US" dirty="0"/>
              <a:t>Comment Resolution and Publication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4805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Amendment &amp; other ordering notes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Editors define publication order independent of working group public timelines:</a:t>
            </a:r>
          </a:p>
          <a:p>
            <a:pPr lvl="1"/>
            <a:r>
              <a:rPr lang="en-US" dirty="0"/>
              <a:t>Since official timeline is volatile and moves around</a:t>
            </a:r>
          </a:p>
          <a:p>
            <a:pPr lvl="1"/>
            <a:r>
              <a:rPr lang="en-US" dirty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/>
              <a:t>Editors are committed to maintain a rational publication order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56863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Jul 2020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Sep</a:t>
            </a:r>
            <a:r>
              <a:rPr lang="en-US" sz="1800" dirty="0"/>
              <a:t>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126772"/>
              </p:ext>
            </p:extLst>
          </p:nvPr>
        </p:nvGraphicFramePr>
        <p:xfrm>
          <a:off x="794783" y="2057400"/>
          <a:ext cx="10589685" cy="537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9895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3934965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124825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4724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4654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784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Dec 2020*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Dec 2020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56490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790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Dec 2020*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023622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3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189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Dec 2020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809256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242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TGbb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 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Mar 2021*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 2021*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67784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Dec, 2020,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REVCOM submission date is Oct 13 for Dec 2 meeting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Email your draft status updates!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editor, please send update for next page via the editor’s reflector </a:t>
            </a:r>
            <a:r>
              <a:rPr lang="en-US" dirty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dirty="0"/>
              <a:t>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79882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753" y="580101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5422953"/>
              </p:ext>
            </p:extLst>
          </p:nvPr>
        </p:nvGraphicFramePr>
        <p:xfrm>
          <a:off x="737392" y="1374227"/>
          <a:ext cx="9832832" cy="5009379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18827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403471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436886">
                  <a:extLst>
                    <a:ext uri="{9D8B030D-6E8A-4147-A177-3AD203B41FA5}">
                      <a16:colId xmlns:a16="http://schemas.microsoft.com/office/drawing/2014/main" val="145119986"/>
                    </a:ext>
                  </a:extLst>
                </a:gridCol>
                <a:gridCol w="394224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54334289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327754882"/>
                    </a:ext>
                  </a:extLst>
                </a:gridCol>
                <a:gridCol w="1280551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436886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1852449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132938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35427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4554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bb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bc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bd</a:t>
                      </a: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483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3.4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Emily Qi,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2217997"/>
                  </a:ext>
                </a:extLst>
              </a:tr>
              <a:tr h="483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14-Jan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Po-Kai Huang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16-Jun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04683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Chao Chun Wang, Roy Want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14-Jan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Volker </a:t>
                      </a:r>
                      <a:r>
                        <a:rPr lang="en-US" sz="16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Jungnickel</a:t>
                      </a: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, Harry </a:t>
                      </a:r>
                      <a:r>
                        <a:rPr lang="en-US" sz="16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Bims</a:t>
                      </a:r>
                      <a:endParaRPr lang="en-US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Carol Ansley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bd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2060"/>
                          </a:solidFill>
                          <a:latin typeface="+mn-lt"/>
                        </a:rPr>
                        <a:t>3.0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2060"/>
                          </a:solidFill>
                          <a:latin typeface="+mn-lt"/>
                        </a:rPr>
                        <a:t>6.0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2060"/>
                          </a:solidFill>
                          <a:latin typeface="+mn-lt"/>
                        </a:rPr>
                        <a:t>5.0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2060"/>
                          </a:solidFill>
                          <a:latin typeface="+mn-lt"/>
                        </a:rPr>
                        <a:t>5.0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2060"/>
                          </a:solidFill>
                          <a:latin typeface="+mn-lt"/>
                        </a:rPr>
                        <a:t>1.5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0.3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Framemaker</a:t>
                      </a:r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2019 release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Bahar</a:t>
                      </a: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Sadeghi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17-Jun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3.3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6.1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5.0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6.1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2.2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0.1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0.3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0.01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Frame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Edward Au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17-Jun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91891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670986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7316" y="580101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Arial" charset="0"/>
              </a:rPr>
              <a:t>Jul 2020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7316" y="761104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38849579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 Backup Practices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The IEEE Servers provide durable places to retain the 802.11 source files, drawing files, and other components of drafts.</a:t>
            </a:r>
          </a:p>
          <a:p>
            <a:r>
              <a:rPr lang="en-US" dirty="0"/>
              <a:t>Our best practice is that after a draft is posted in the Member’s Area, a zip file containing all the clean source files, drawing files and other components should be created and sent to the </a:t>
            </a:r>
            <a:r>
              <a:rPr lang="en-US" dirty="0" err="1"/>
              <a:t>iMeetCentral</a:t>
            </a:r>
            <a:r>
              <a:rPr lang="en-US" dirty="0"/>
              <a:t> source code archive for safekeeping.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71783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buFontTx/>
              <a:buNone/>
            </a:pPr>
            <a:r>
              <a:rPr lang="en-US" b="0" dirty="0"/>
              <a:t>This document contains agenda/minutes/actions/status as prepared/recorded at the IEEE 802.11 Editors’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IEEE </a:t>
            </a:r>
            <a:r>
              <a:rPr lang="en-GB" dirty="0" err="1"/>
              <a:t>iMeet</a:t>
            </a:r>
            <a:r>
              <a:rPr lang="en-GB" dirty="0"/>
              <a:t> central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dirty="0"/>
              <a:t>IEEE-SA </a:t>
            </a:r>
            <a:r>
              <a:rPr lang="en-GB" dirty="0" err="1"/>
              <a:t>iMeet</a:t>
            </a:r>
            <a:r>
              <a:rPr lang="en-GB" dirty="0"/>
              <a:t> central site</a:t>
            </a:r>
          </a:p>
          <a:p>
            <a:r>
              <a:rPr lang="en-US" dirty="0">
                <a:hlinkClick r:id="rId3"/>
              </a:rPr>
              <a:t>https://imeetcentral.com/</a:t>
            </a:r>
            <a:endParaRPr lang="en-US" dirty="0"/>
          </a:p>
          <a:p>
            <a:r>
              <a:rPr lang="en-US" dirty="0"/>
              <a:t>Also used to share emails and large files</a:t>
            </a:r>
          </a:p>
          <a:p>
            <a:r>
              <a:rPr lang="en-US" dirty="0"/>
              <a:t>Upload zip files to central site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8996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Publication process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sz="2000" dirty="0"/>
              <a:t>Publication editor creates a marked up PDF with editorial changes highlighted</a:t>
            </a:r>
          </a:p>
          <a:p>
            <a:r>
              <a:rPr lang="en-US" sz="2000" dirty="0"/>
              <a:t>802.11 technical editor forms a review committee, usual the task group editor and one other person associated with 802.11 editing</a:t>
            </a:r>
          </a:p>
          <a:p>
            <a:r>
              <a:rPr lang="en-US" sz="2000" dirty="0"/>
              <a:t>Each member of the committee should review each change proposed by the publication editor</a:t>
            </a:r>
          </a:p>
          <a:p>
            <a:r>
              <a:rPr lang="en-US" sz="2000" dirty="0"/>
              <a:t>Pay particular attention to</a:t>
            </a:r>
          </a:p>
          <a:p>
            <a:pPr lvl="1"/>
            <a:r>
              <a:rPr lang="en-US" sz="1800" dirty="0"/>
              <a:t>Reconstructed sentences</a:t>
            </a:r>
          </a:p>
          <a:p>
            <a:pPr lvl="1"/>
            <a:r>
              <a:rPr lang="en-US" sz="1800" dirty="0"/>
              <a:t>Tables with number changes</a:t>
            </a:r>
          </a:p>
          <a:p>
            <a:pPr lvl="1"/>
            <a:r>
              <a:rPr lang="en-US" sz="1800" dirty="0"/>
              <a:t>ANA assignments</a:t>
            </a:r>
          </a:p>
          <a:p>
            <a:r>
              <a:rPr lang="en-US" sz="2000" dirty="0"/>
              <a:t>The review process is complete when all publication changes have been reviewed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1306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Two Technical Editors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Peter Ecclesine will run the face to face meetings</a:t>
            </a:r>
          </a:p>
          <a:p>
            <a:r>
              <a:rPr lang="en-US" dirty="0"/>
              <a:t>Robert Stacey will run the publication process</a:t>
            </a:r>
          </a:p>
          <a:p>
            <a:r>
              <a:rPr lang="en-US" dirty="0"/>
              <a:t>Robert Stacey is the ANA administrator</a:t>
            </a:r>
          </a:p>
          <a:p>
            <a:r>
              <a:rPr lang="en-US" dirty="0"/>
              <a:t>All are on the Editor’s email list.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79823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 list of Editor’s meeting discussion topics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YANG models to supplement MIB</a:t>
            </a:r>
          </a:p>
          <a:p>
            <a:r>
              <a:rPr lang="en-GB" dirty="0"/>
              <a:t>	Should we have a separate document for YANG models?</a:t>
            </a:r>
          </a:p>
          <a:p>
            <a:r>
              <a:rPr lang="en-GB" dirty="0"/>
              <a:t>	Note there is a YANG model from Wi-Fi Alliance publicly available, with ongoing work</a:t>
            </a:r>
          </a:p>
          <a:p>
            <a:r>
              <a:rPr lang="en-GB" dirty="0"/>
              <a:t>		</a:t>
            </a:r>
            <a:r>
              <a:rPr lang="en-US" u="sng" dirty="0">
                <a:hlinkClick r:id="rId3"/>
              </a:rPr>
              <a:t>https://www.wi-fi.org/file/data-elements-draft-specification-package</a:t>
            </a:r>
            <a:endParaRPr lang="en-US" dirty="0"/>
          </a:p>
          <a:p>
            <a:endParaRPr lang="en-GB" dirty="0"/>
          </a:p>
          <a:p>
            <a:r>
              <a:rPr lang="en-GB" dirty="0"/>
              <a:t>MIB normative text that should be in the main body? The default values are used outside the standard</a:t>
            </a:r>
          </a:p>
          <a:p>
            <a:r>
              <a:rPr lang="en-GB" dirty="0"/>
              <a:t>MIB deprecation topic – should be a project, how to proceed?</a:t>
            </a:r>
          </a:p>
          <a:p>
            <a:r>
              <a:rPr lang="en-GB" dirty="0"/>
              <a:t>We should make moves to remove Annex G? It has not been supported in 11ax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BA557-60AB-4DAC-9CCA-0C1A5AC38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Editors Emeritus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E45FD-9FA1-4E6D-818A-38E342C94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1400" dirty="0" err="1"/>
              <a:t>TGaa</a:t>
            </a:r>
            <a:r>
              <a:rPr lang="en-US" sz="1400" dirty="0"/>
              <a:t> – Alex Ashley – </a:t>
            </a:r>
            <a:r>
              <a:rPr lang="en-US" sz="1400" dirty="0">
                <a:hlinkClick r:id="rId2"/>
              </a:rPr>
              <a:t>alex.ashley@hotmail.co.uk</a:t>
            </a:r>
            <a:r>
              <a:rPr lang="en-US" sz="1400" dirty="0"/>
              <a:t>	</a:t>
            </a:r>
          </a:p>
          <a:p>
            <a:pPr lvl="1"/>
            <a:r>
              <a:rPr lang="en-US" sz="1400" dirty="0" err="1"/>
              <a:t>TGac</a:t>
            </a:r>
            <a:r>
              <a:rPr lang="en-US" sz="1400" dirty="0"/>
              <a:t> – Robert Stacey – </a:t>
            </a:r>
            <a:r>
              <a:rPr lang="en-US" sz="1400" dirty="0">
                <a:hlinkClick r:id="rId3"/>
              </a:rPr>
              <a:t>robert.stacey@intel.com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err="1"/>
              <a:t>TGad</a:t>
            </a:r>
            <a:r>
              <a:rPr lang="en-US" sz="1400" dirty="0"/>
              <a:t> – Carlos </a:t>
            </a:r>
            <a:r>
              <a:rPr lang="en-US" sz="1400" dirty="0" err="1"/>
              <a:t>Cordeiro</a:t>
            </a:r>
            <a:r>
              <a:rPr lang="en-US" sz="1400" dirty="0"/>
              <a:t> – </a:t>
            </a:r>
            <a:r>
              <a:rPr lang="en-US" sz="1400" dirty="0">
                <a:hlinkClick r:id="rId4"/>
              </a:rPr>
              <a:t>carlos.cordeiro@intel.com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 err="1"/>
              <a:t>TGae</a:t>
            </a:r>
            <a:r>
              <a:rPr lang="en-US" sz="1400" dirty="0"/>
              <a:t> – Henry </a:t>
            </a:r>
            <a:r>
              <a:rPr lang="en-US" sz="1400" dirty="0" err="1"/>
              <a:t>Ptasinski</a:t>
            </a:r>
            <a:r>
              <a:rPr lang="en-US" sz="1400" dirty="0"/>
              <a:t> – </a:t>
            </a:r>
            <a:r>
              <a:rPr lang="en-US" sz="1400" dirty="0">
                <a:hlinkClick r:id="rId5"/>
              </a:rPr>
              <a:t>henry@LOGOUT.COM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err="1"/>
              <a:t>TGaf</a:t>
            </a:r>
            <a:r>
              <a:rPr lang="en-US" sz="1400" dirty="0"/>
              <a:t> – Peter Ecclesine – </a:t>
            </a:r>
            <a:r>
              <a:rPr lang="en-US" sz="1400" dirty="0">
                <a:hlinkClick r:id="rId6"/>
              </a:rPr>
              <a:t>petere@ieee.org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 err="1"/>
              <a:t>REVmc</a:t>
            </a:r>
            <a:r>
              <a:rPr lang="en-US" sz="1400" dirty="0"/>
              <a:t> – Adrian Stephens – </a:t>
            </a:r>
            <a:r>
              <a:rPr lang="en-US" sz="1400" dirty="0">
                <a:hlinkClick r:id="rId7"/>
              </a:rPr>
              <a:t>adrian.p.stephens@ieee.org</a:t>
            </a:r>
            <a:r>
              <a:rPr lang="en-US" sz="1400" dirty="0"/>
              <a:t> , Edward Au – </a:t>
            </a:r>
            <a:r>
              <a:rPr lang="en-US" sz="1400" u="sng" dirty="0">
                <a:hlinkClick r:id="rId8"/>
              </a:rPr>
              <a:t>edward.ks.au@huawei.com</a:t>
            </a:r>
            <a:r>
              <a:rPr lang="en-US" sz="1400" dirty="0"/>
              <a:t>, Emily Qi – </a:t>
            </a:r>
            <a:r>
              <a:rPr lang="en-US" sz="1400" dirty="0">
                <a:hlinkClick r:id="rId9"/>
              </a:rPr>
              <a:t>emily.h.qi@intel.com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err="1"/>
              <a:t>TGah</a:t>
            </a:r>
            <a:r>
              <a:rPr lang="en-US" sz="1400" dirty="0"/>
              <a:t> – </a:t>
            </a:r>
            <a:r>
              <a:rPr lang="en-US" sz="1400" dirty="0" err="1"/>
              <a:t>Yongho</a:t>
            </a:r>
            <a:r>
              <a:rPr lang="en-US" sz="1400" dirty="0"/>
              <a:t> Seok </a:t>
            </a:r>
            <a:r>
              <a:rPr lang="en-US" sz="1400" dirty="0">
                <a:hlinkClick r:id="rId10"/>
              </a:rPr>
              <a:t>yongho.seok@gmail.com</a:t>
            </a:r>
            <a:r>
              <a:rPr lang="en-US" sz="1400" dirty="0"/>
              <a:t>,  Alfred </a:t>
            </a:r>
            <a:r>
              <a:rPr lang="en-US" sz="1400" dirty="0" err="1"/>
              <a:t>Asterjadhi</a:t>
            </a:r>
            <a:r>
              <a:rPr lang="en-US" sz="1400" dirty="0"/>
              <a:t> – </a:t>
            </a:r>
            <a:r>
              <a:rPr lang="en-US" sz="1400" dirty="0">
                <a:hlinkClick r:id="rId11"/>
              </a:rPr>
              <a:t>aasterja@qti.qualcomm.com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 err="1"/>
              <a:t>TGai</a:t>
            </a:r>
            <a:r>
              <a:rPr lang="en-US" sz="1400" dirty="0"/>
              <a:t> - </a:t>
            </a:r>
            <a:r>
              <a:rPr lang="en-US" sz="1400" dirty="0">
                <a:hlinkClick r:id="rId12"/>
              </a:rPr>
              <a:t>LRA@tiac.net</a:t>
            </a:r>
            <a:r>
              <a:rPr lang="en-US" sz="1400" dirty="0"/>
              <a:t>, Ping FANG </a:t>
            </a:r>
            <a:r>
              <a:rPr lang="en-US" sz="1400" dirty="0">
                <a:hlinkClick r:id="rId13"/>
              </a:rPr>
              <a:t>Ping.FANG@huawei.com </a:t>
            </a:r>
            <a:endParaRPr lang="en-US" sz="1400" dirty="0"/>
          </a:p>
          <a:p>
            <a:pPr lvl="1"/>
            <a:r>
              <a:rPr lang="en-US" sz="1200" dirty="0" err="1"/>
              <a:t>TGaj</a:t>
            </a:r>
            <a:r>
              <a:rPr lang="en-US" sz="1200" dirty="0"/>
              <a:t> – </a:t>
            </a:r>
            <a:r>
              <a:rPr lang="en-US" sz="1200" dirty="0" err="1"/>
              <a:t>Jiamin</a:t>
            </a:r>
            <a:r>
              <a:rPr lang="en-US" sz="1200" dirty="0"/>
              <a:t> CHEN – </a:t>
            </a:r>
            <a:r>
              <a:rPr lang="en-US" sz="1200" dirty="0">
                <a:hlinkClick r:id="rId14"/>
              </a:rPr>
              <a:t>jiamin.chen@mail01.huawei.com</a:t>
            </a:r>
            <a:r>
              <a:rPr lang="en-US" sz="1200" dirty="0"/>
              <a:t> , </a:t>
            </a:r>
            <a:r>
              <a:rPr lang="en-US" sz="1200" dirty="0" err="1"/>
              <a:t>Shiwen</a:t>
            </a:r>
            <a:r>
              <a:rPr lang="en-US" sz="1200" dirty="0"/>
              <a:t> He – </a:t>
            </a:r>
            <a:r>
              <a:rPr lang="en-US" sz="1200" u="sng" dirty="0">
                <a:hlinkClick r:id="rId15"/>
              </a:rPr>
              <a:t>shiwenhe@seu.edu.cn</a:t>
            </a:r>
            <a:endParaRPr lang="en-US" sz="1200" u="sng" dirty="0"/>
          </a:p>
          <a:p>
            <a:pPr lvl="1"/>
            <a:r>
              <a:rPr lang="en-US" sz="1200" dirty="0" err="1"/>
              <a:t>TGak</a:t>
            </a:r>
            <a:r>
              <a:rPr lang="en-US" sz="1200" dirty="0"/>
              <a:t> – Donald Eastlake – </a:t>
            </a:r>
            <a:r>
              <a:rPr lang="en-US" sz="1200" dirty="0">
                <a:hlinkClick r:id="rId16"/>
              </a:rPr>
              <a:t>d3e3e3@gmail.com</a:t>
            </a:r>
            <a:r>
              <a:rPr lang="en-US" sz="1200" dirty="0"/>
              <a:t> </a:t>
            </a:r>
          </a:p>
          <a:p>
            <a:pPr lvl="1"/>
            <a:r>
              <a:rPr lang="en-US" sz="1400" dirty="0" err="1"/>
              <a:t>TGaq</a:t>
            </a:r>
            <a:r>
              <a:rPr lang="en-US" sz="1400" dirty="0"/>
              <a:t> – Dan Gal –  </a:t>
            </a:r>
            <a:r>
              <a:rPr lang="en-US" sz="1400" dirty="0">
                <a:hlinkClick r:id="rId17"/>
              </a:rPr>
              <a:t>ddrgal@gmail.com</a:t>
            </a:r>
            <a:r>
              <a:rPr lang="en-US" sz="1400" dirty="0"/>
              <a:t> , Lee Armstrong – </a:t>
            </a:r>
            <a:r>
              <a:rPr lang="en-US" sz="1400" dirty="0">
                <a:solidFill>
                  <a:schemeClr val="accent2"/>
                </a:solidFill>
                <a:hlinkClick r:id="rId12"/>
              </a:rPr>
              <a:t>LRA@tiac.net</a:t>
            </a:r>
            <a:r>
              <a:rPr lang="en-US" sz="1400" dirty="0">
                <a:solidFill>
                  <a:schemeClr val="accent2"/>
                </a:solidFill>
              </a:rPr>
              <a:t> </a:t>
            </a:r>
            <a:endParaRPr lang="en-US" sz="1400" dirty="0"/>
          </a:p>
          <a:p>
            <a:pPr lvl="1"/>
            <a:endParaRPr lang="en-US" sz="1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2CA700-5042-42BF-A0FD-3870030534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190AEC-3C24-4981-898F-D58B5201CB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0C11C0F-FD95-4686-A48B-EA1D999C93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9828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4988"/>
            <a:ext cx="10361084" cy="1065213"/>
          </a:xfrm>
        </p:spPr>
        <p:txBody>
          <a:bodyPr/>
          <a:lstStyle/>
          <a:p>
            <a:r>
              <a:rPr lang="en-GB" dirty="0"/>
              <a:t>MDR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524000"/>
            <a:ext cx="10361084" cy="4799012"/>
          </a:xfrm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600" dirty="0" err="1"/>
              <a:t>REVmc</a:t>
            </a:r>
            <a:r>
              <a:rPr lang="en-US" sz="1600" dirty="0"/>
              <a:t> D3.0 went through MDR process – 802.11-14/781r11 dated Sept 19, 2014</a:t>
            </a:r>
          </a:p>
          <a:p>
            <a:r>
              <a:rPr lang="en-US" sz="1600" dirty="0"/>
              <a:t>P802.11ah D4.0 went through MDR process – 802.11-15/247r3 dated Mar 12, 2015</a:t>
            </a:r>
          </a:p>
          <a:p>
            <a:r>
              <a:rPr lang="en-US" sz="1600" dirty="0"/>
              <a:t>P802.11ai D4.0 went through MDR process – 802.11-15/248r4 dated May 14, 2015</a:t>
            </a:r>
          </a:p>
          <a:p>
            <a:r>
              <a:rPr lang="en-US" sz="1600" dirty="0"/>
              <a:t>P802.11aq D4.0 went through MDR process – 802.11-16/801r0 dated June 22, 2016</a:t>
            </a:r>
          </a:p>
          <a:p>
            <a:r>
              <a:rPr lang="en-US" sz="1600" dirty="0"/>
              <a:t>P802.11aj D3.0 went through MDR process – 802.11-16/1333r5 dated Dec 9, 2016</a:t>
            </a:r>
          </a:p>
          <a:p>
            <a:r>
              <a:rPr lang="en-US" sz="1600" dirty="0"/>
              <a:t>P802.11ak D3.0 went through MDR process – 802.11-17/143r3 dated March 2, 2017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3815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Update on numbering process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Refer to</a:t>
            </a:r>
          </a:p>
          <a:p>
            <a:r>
              <a:rPr lang="en-US" dirty="0">
                <a:hlinkClick r:id="rId3"/>
              </a:rPr>
              <a:t>https://mentor.ieee.org/802.11/dcn/11/11-11-1149-52-0000-draft-number-alignment-tool.xlsx</a:t>
            </a:r>
            <a:r>
              <a:rPr lang="en-US" dirty="0"/>
              <a:t>  Dec 2017 was last update</a:t>
            </a:r>
          </a:p>
          <a:p>
            <a:r>
              <a:rPr lang="en-US" dirty="0"/>
              <a:t>We lost IEEE Diane </a:t>
            </a:r>
            <a:r>
              <a:rPr lang="en-US" dirty="0" err="1"/>
              <a:t>Lacey’s</a:t>
            </a:r>
            <a:r>
              <a:rPr lang="en-US" dirty="0"/>
              <a:t> services, and have to pick up the task.</a:t>
            </a:r>
          </a:p>
          <a:p>
            <a:r>
              <a:rPr lang="en-US" dirty="0"/>
              <a:t>Updated numbering after 11ax shifted to </a:t>
            </a:r>
            <a:r>
              <a:rPr lang="en-US" dirty="0" err="1"/>
              <a:t>REVmd</a:t>
            </a:r>
            <a:r>
              <a:rPr lang="en-US" dirty="0"/>
              <a:t> baseline, will not update 11-11-11-1149, RIP.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98168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for 2020-07-07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WG Style Guide for 802.11 draft 09/1034r16</a:t>
            </a:r>
          </a:p>
          <a:p>
            <a:r>
              <a:rPr lang="en-US" dirty="0"/>
              <a:t>Review WG Style Guide and </a:t>
            </a:r>
            <a:r>
              <a:rPr lang="en-US" dirty="0" err="1"/>
              <a:t>REVmd</a:t>
            </a:r>
            <a:r>
              <a:rPr lang="en-US" dirty="0"/>
              <a:t> practice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Roll Call – 2020-07-07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47800"/>
            <a:ext cx="10361084" cy="4800600"/>
          </a:xfrm>
          <a:ln/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600" dirty="0"/>
              <a:t>802.11 </a:t>
            </a:r>
            <a:r>
              <a:rPr lang="en-US" sz="1800" dirty="0"/>
              <a:t>Editor’s Present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P802.11ay Amendment (NG60) – Carlos Cordeiro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P802.11ba Amendment (WUR) – Po-kai Huang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P802.11bb Amendment (LC) – Volker </a:t>
            </a:r>
            <a:r>
              <a:rPr lang="en-US" sz="1600" dirty="0" err="1"/>
              <a:t>Jungnickel</a:t>
            </a:r>
            <a:endParaRPr lang="en-US" sz="1600" dirty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P802.11bc Amendment (</a:t>
            </a:r>
            <a:r>
              <a:rPr lang="en-US" sz="1600" dirty="0" err="1"/>
              <a:t>eBCS</a:t>
            </a:r>
            <a:r>
              <a:rPr lang="en-US" sz="1600" dirty="0"/>
              <a:t>) – Carol Ansley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P802.11bd Amendment (NGV) – </a:t>
            </a:r>
            <a:r>
              <a:rPr lang="en-US" sz="1600" dirty="0" err="1"/>
              <a:t>Bahar</a:t>
            </a:r>
            <a:r>
              <a:rPr lang="en-US" sz="1600" dirty="0"/>
              <a:t> Sadeghi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P802.11be Amendment (EHT) – Edward Au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 err="1"/>
              <a:t>REVmd</a:t>
            </a:r>
            <a:r>
              <a:rPr lang="en-US" sz="1600" dirty="0"/>
              <a:t> – Edward Au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802.11 Editor’s Not Present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 P802.11ax Amendment (HEW) – Robert Stacey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P802.11az Amendment (NGP) – Roy Want, Chao-Chun Wang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P802.11bb Amendment (LC) – Harry </a:t>
            </a:r>
            <a:r>
              <a:rPr lang="en-US" sz="1400" dirty="0" err="1"/>
              <a:t>Bims</a:t>
            </a:r>
            <a:endParaRPr lang="en-US" sz="1400" dirty="0"/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 err="1"/>
              <a:t>REVmd</a:t>
            </a:r>
            <a:r>
              <a:rPr lang="en-US" sz="1400" dirty="0"/>
              <a:t> – Emily Qi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Also present: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Jon Rosdahl		Mark Hamilton</a:t>
            </a:r>
            <a:endParaRPr lang="en-US" sz="18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IEEE Staff present and always welcome! </a:t>
            </a:r>
            <a:endParaRPr lang="en-US" sz="1400" dirty="0"/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	</a:t>
            </a:r>
            <a:r>
              <a:rPr lang="en-US" sz="1800" dirty="0"/>
              <a:t>	Catherine Berger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Note: editors request that an IEEE staff member should be present at least during Plenary meetings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23854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 err="1"/>
              <a:t>TGax</a:t>
            </a:r>
            <a:r>
              <a:rPr lang="en-US" sz="1600" b="1" dirty="0"/>
              <a:t>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4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5"/>
              </a:rPr>
              <a:t>chaochun.wang@mediatek.com</a:t>
            </a:r>
            <a:r>
              <a:rPr lang="en-US" sz="1600" dirty="0"/>
              <a:t> , </a:t>
            </a:r>
            <a:r>
              <a:rPr lang="en-US" sz="1600" b="1" dirty="0"/>
              <a:t>Roy Want </a:t>
            </a:r>
            <a:r>
              <a:rPr lang="en-US" sz="1600" dirty="0">
                <a:hlinkClick r:id="rId6"/>
              </a:rPr>
              <a:t>RoyWant@google.com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TGba</a:t>
            </a:r>
            <a:r>
              <a:rPr lang="en-US" sz="1600" b="1" dirty="0"/>
              <a:t> – Po-kai Huang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po-kai.huang@intel.com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TGbb</a:t>
            </a:r>
            <a:r>
              <a:rPr lang="en-US" sz="1600" b="1" dirty="0"/>
              <a:t> – Volker </a:t>
            </a:r>
            <a:r>
              <a:rPr lang="en-US" sz="1600" b="1" dirty="0" err="1"/>
              <a:t>Jungnickel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8"/>
              </a:rPr>
              <a:t>volker.jungnickel@hhi.fraunhofer.de</a:t>
            </a:r>
            <a:r>
              <a:rPr lang="en-US" sz="1600" dirty="0"/>
              <a:t> , </a:t>
            </a:r>
            <a:r>
              <a:rPr lang="en-US" sz="1600" b="1" dirty="0"/>
              <a:t>Harry </a:t>
            </a:r>
            <a:r>
              <a:rPr lang="en-US" sz="1600" b="1" dirty="0" err="1"/>
              <a:t>Bims</a:t>
            </a:r>
            <a:r>
              <a:rPr lang="en-US" sz="1600" b="1" dirty="0"/>
              <a:t> </a:t>
            </a:r>
            <a:r>
              <a:rPr lang="en-US" sz="1600" dirty="0">
                <a:hlinkClick r:id="rId9"/>
              </a:rPr>
              <a:t>harrybims@me.com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TGbc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10"/>
              </a:rPr>
              <a:t>carol.ansle</a:t>
            </a:r>
            <a:r>
              <a:rPr lang="en-US" sz="1600" dirty="0"/>
              <a:t>y</a:t>
            </a:r>
            <a:r>
              <a:rPr lang="en-US" sz="1600" dirty="0">
                <a:hlinkClick r:id="rId10"/>
              </a:rPr>
              <a:t>@commscope.com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TGbd</a:t>
            </a:r>
            <a:r>
              <a:rPr lang="en-US" sz="1600" b="1" dirty="0"/>
              <a:t> – </a:t>
            </a:r>
            <a:r>
              <a:rPr lang="en-US" sz="1600" b="1" dirty="0" err="1"/>
              <a:t>Bahar</a:t>
            </a:r>
            <a:r>
              <a:rPr lang="en-US" sz="1600" b="1" dirty="0"/>
              <a:t> Sadeghi </a:t>
            </a:r>
            <a:r>
              <a:rPr lang="en-US" sz="1600" dirty="0"/>
              <a:t>–</a:t>
            </a:r>
            <a:r>
              <a:rPr lang="en-US" sz="1600" b="1" dirty="0"/>
              <a:t> </a:t>
            </a:r>
            <a:r>
              <a:rPr lang="en-US" sz="1600" dirty="0">
                <a:hlinkClick r:id="rId11"/>
              </a:rPr>
              <a:t>bahareh.sagedhi@intel.com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TGbe</a:t>
            </a:r>
            <a:r>
              <a:rPr lang="en-US" sz="1600" b="1" dirty="0"/>
              <a:t> – Edward Au </a:t>
            </a:r>
            <a:r>
              <a:rPr lang="en-US" sz="1600" dirty="0"/>
              <a:t>– </a:t>
            </a:r>
            <a:r>
              <a:rPr lang="en-US" sz="1600" u="sng" dirty="0">
                <a:hlinkClick r:id="rId12"/>
              </a:rPr>
              <a:t>edward.ks.au@huawei.com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REVmd</a:t>
            </a:r>
            <a:r>
              <a:rPr lang="en-US" sz="1600" b="1" dirty="0"/>
              <a:t> – Emily Qi </a:t>
            </a:r>
            <a:r>
              <a:rPr lang="en-US" sz="1600" dirty="0"/>
              <a:t>– </a:t>
            </a:r>
            <a:r>
              <a:rPr lang="en-US" sz="1600" b="0" dirty="0">
                <a:hlinkClick r:id="rId13"/>
              </a:rPr>
              <a:t>emily.h.qi@intel.com</a:t>
            </a:r>
            <a:r>
              <a:rPr lang="en-US" sz="1600" dirty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12"/>
              </a:rPr>
              <a:t>edward.ks.au@huawei.com</a:t>
            </a:r>
            <a:r>
              <a:rPr lang="en-US" sz="1600" dirty="0"/>
              <a:t>, 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685800"/>
            <a:ext cx="10361084" cy="1065213"/>
          </a:xfrm>
        </p:spPr>
        <p:txBody>
          <a:bodyPr/>
          <a:lstStyle/>
          <a:p>
            <a:r>
              <a:rPr lang="en-GB" dirty="0"/>
              <a:t>July 7</a:t>
            </a:r>
            <a:r>
              <a:rPr lang="en-GB" baseline="30000" dirty="0"/>
              <a:t>th</a:t>
            </a:r>
            <a:r>
              <a:rPr lang="en-GB" dirty="0"/>
              <a:t> roundtable status report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2000" dirty="0" err="1"/>
              <a:t>REVmd</a:t>
            </a:r>
            <a:r>
              <a:rPr lang="en-GB" sz="2000" dirty="0"/>
              <a:t> – Preparing D3.4 for opening plenary July 13. Hope to recirc in mid-Aug or Sept </a:t>
            </a:r>
          </a:p>
          <a:p>
            <a:r>
              <a:rPr lang="en-GB" sz="2000" dirty="0"/>
              <a:t>11ax </a:t>
            </a:r>
            <a:r>
              <a:rPr lang="en-US" sz="2000" dirty="0"/>
              <a:t>– D6.1 released in June, expect SA ballot recirc of D7.0 end of July </a:t>
            </a:r>
          </a:p>
          <a:p>
            <a:r>
              <a:rPr lang="en-US" sz="2000" dirty="0"/>
              <a:t>11ay –  resolving comments, hope to finalize next week, hope to recirc as soon as </a:t>
            </a:r>
            <a:r>
              <a:rPr lang="en-US" sz="2000" dirty="0" err="1"/>
              <a:t>REVmd</a:t>
            </a:r>
            <a:r>
              <a:rPr lang="en-US" sz="2000" dirty="0"/>
              <a:t> and 11ax recirc</a:t>
            </a:r>
            <a:endParaRPr lang="en-GB" sz="2000" dirty="0"/>
          </a:p>
          <a:p>
            <a:r>
              <a:rPr lang="en-GB" sz="2000" dirty="0"/>
              <a:t>11az – </a:t>
            </a:r>
            <a:r>
              <a:rPr lang="en-US" sz="2000" dirty="0"/>
              <a:t> </a:t>
            </a:r>
            <a:endParaRPr lang="en-GB" sz="2000" dirty="0"/>
          </a:p>
          <a:p>
            <a:r>
              <a:rPr lang="en-GB" sz="2000" dirty="0"/>
              <a:t>11ba –  have resolved all comments, hope to recirc as soon as </a:t>
            </a:r>
            <a:r>
              <a:rPr lang="en-GB" sz="2000" dirty="0" err="1"/>
              <a:t>REVmd</a:t>
            </a:r>
            <a:r>
              <a:rPr lang="en-GB" sz="2000" dirty="0"/>
              <a:t>, 11ax, 11ay recirc. At D6.1 , hope to generate D7.0 when baseline is stable and recirc</a:t>
            </a:r>
          </a:p>
          <a:p>
            <a:r>
              <a:rPr lang="en-GB" sz="2000" dirty="0"/>
              <a:t>11bb – motioned PHYs into D0.2 , now collecting MAC material through Sept or Nov</a:t>
            </a:r>
          </a:p>
          <a:p>
            <a:r>
              <a:rPr lang="en-GB" sz="2000" dirty="0"/>
              <a:t>11bc –  hoping to have D0.1 for July plenary, hope to hold CC out of Sept</a:t>
            </a:r>
          </a:p>
          <a:p>
            <a:r>
              <a:rPr lang="en-GB" sz="2000" dirty="0"/>
              <a:t>11bd –  resolving comments , on D0.3 and hope to have D1.0 out of Sept meeting</a:t>
            </a:r>
          </a:p>
          <a:p>
            <a:r>
              <a:rPr lang="en-GB" sz="2000" dirty="0"/>
              <a:t>11be – </a:t>
            </a:r>
            <a:r>
              <a:rPr lang="en-US" sz="2000" dirty="0"/>
              <a:t> posted D0.01 skeleton with volunteers to write text for D0.1 for Sept </a:t>
            </a:r>
          </a:p>
          <a:p>
            <a:r>
              <a:rPr lang="en-GB" sz="2000" dirty="0"/>
              <a:t>  </a:t>
            </a:r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85F76-FF85-4146-92F0-BA7A22B8A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</a:t>
            </a:r>
            <a:r>
              <a:rPr lang="en-US" dirty="0" err="1"/>
              <a:t>con’t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0B434-A513-42C3-9534-65A73D3AE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321385-5DC2-46DF-9D23-DAFC1E50B0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BF702B-2501-4516-899F-9BA174280D1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34A3E1A-B6F3-47F5-9890-AE182E2C47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836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Reflector Updates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 is expected to be on the reflector and current.</a:t>
            </a:r>
          </a:p>
          <a:p>
            <a:r>
              <a:rPr lang="en-US" dirty="0"/>
              <a:t>If you didn’t receive the meeting notice from the reflector, please send email to </a:t>
            </a:r>
            <a:r>
              <a:rPr lang="en-US" dirty="0">
                <a:hlinkClick r:id="rId3"/>
              </a:rPr>
              <a:t>Robert.Stacey@intel.com</a:t>
            </a:r>
            <a:r>
              <a:rPr lang="en-US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5770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IEEE </a:t>
            </a:r>
            <a:r>
              <a:rPr lang="en-GB" dirty="0"/>
              <a:t>Publication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sz="2000" dirty="0"/>
              <a:t>Publication of 802.11-2016 December 14, 2016</a:t>
            </a:r>
          </a:p>
          <a:p>
            <a:r>
              <a:rPr lang="en-US" sz="2000" dirty="0"/>
              <a:t>Publication of 11ai announced December 30, 2016</a:t>
            </a:r>
          </a:p>
          <a:p>
            <a:r>
              <a:rPr lang="en-US" sz="2000" dirty="0"/>
              <a:t>Second printing of 11ai in April 2017 </a:t>
            </a:r>
          </a:p>
          <a:p>
            <a:r>
              <a:rPr lang="en-US" sz="2000" dirty="0"/>
              <a:t>Publication of 11ah announced May 9, 2017</a:t>
            </a:r>
          </a:p>
          <a:p>
            <a:r>
              <a:rPr lang="en-US" sz="2000" dirty="0"/>
              <a:t>Publication of 11aj announced April 30, 2018</a:t>
            </a:r>
          </a:p>
          <a:p>
            <a:r>
              <a:rPr lang="en-US" sz="2000" dirty="0"/>
              <a:t>Publication of 11ak announced June 8, 2018</a:t>
            </a:r>
          </a:p>
          <a:p>
            <a:r>
              <a:rPr lang="en-US" sz="2000" dirty="0"/>
              <a:t>Publication of 11aq was August 31,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43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2592</TotalTime>
  <Words>2777</Words>
  <Application>Microsoft Office PowerPoint</Application>
  <PresentationFormat>Widescreen</PresentationFormat>
  <Paragraphs>465</Paragraphs>
  <Slides>26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Times New Roman</vt:lpstr>
      <vt:lpstr>Office Theme</vt:lpstr>
      <vt:lpstr>Document</vt:lpstr>
      <vt:lpstr>802.11 WG Editor’s Meeting (Jul 2020)</vt:lpstr>
      <vt:lpstr>Abstract</vt:lpstr>
      <vt:lpstr>Agenda for 2020-07-07 meeting</vt:lpstr>
      <vt:lpstr>Roll Call – 2020-07-07</vt:lpstr>
      <vt:lpstr>Volunteer Editor Contacts</vt:lpstr>
      <vt:lpstr>July 7th roundtable status report</vt:lpstr>
      <vt:lpstr>Status con’t</vt:lpstr>
      <vt:lpstr>Reflector Updates</vt:lpstr>
      <vt:lpstr>IEEE Publication Status</vt:lpstr>
      <vt:lpstr>MDR Status</vt:lpstr>
      <vt:lpstr>802.11 Style Guide</vt:lpstr>
      <vt:lpstr>REVmd practice</vt:lpstr>
      <vt:lpstr>MIB Style, Visio and Frame Practices</vt:lpstr>
      <vt:lpstr>802.11 Editor’s Guide</vt:lpstr>
      <vt:lpstr>Amendment &amp; other ordering notes </vt:lpstr>
      <vt:lpstr>Editor Amendment Ordering</vt:lpstr>
      <vt:lpstr>Email your draft status updates!</vt:lpstr>
      <vt:lpstr>Draft Development Snapshot</vt:lpstr>
      <vt:lpstr>Editor Backup Practices</vt:lpstr>
      <vt:lpstr>IEEE iMeet central</vt:lpstr>
      <vt:lpstr>Publication process</vt:lpstr>
      <vt:lpstr>Two Technical Editors</vt:lpstr>
      <vt:lpstr>Build a list of Editor’s meeting discussion topics</vt:lpstr>
      <vt:lpstr>Editors Emeritus </vt:lpstr>
      <vt:lpstr>MDR Status</vt:lpstr>
      <vt:lpstr>Update on numbering process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Peter Ecclesine (pecclesi)</cp:lastModifiedBy>
  <cp:revision>296</cp:revision>
  <cp:lastPrinted>1601-01-01T00:00:00Z</cp:lastPrinted>
  <dcterms:created xsi:type="dcterms:W3CDTF">2018-01-07T18:30:13Z</dcterms:created>
  <dcterms:modified xsi:type="dcterms:W3CDTF">2020-07-07T23:17:22Z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2020-01-17 00:36:12Z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