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83" r:id="rId4"/>
    <p:sldId id="281" r:id="rId5"/>
    <p:sldId id="262" r:id="rId6"/>
    <p:sldId id="265" r:id="rId7"/>
    <p:sldId id="266" r:id="rId8"/>
    <p:sldId id="267" r:id="rId9"/>
    <p:sldId id="269" r:id="rId10"/>
    <p:sldId id="270" r:id="rId11"/>
    <p:sldId id="288" r:id="rId12"/>
    <p:sldId id="278" r:id="rId13"/>
    <p:sldId id="271" r:id="rId14"/>
    <p:sldId id="272" r:id="rId15"/>
    <p:sldId id="273" r:id="rId16"/>
    <p:sldId id="274" r:id="rId17"/>
    <p:sldId id="282" r:id="rId18"/>
    <p:sldId id="277" r:id="rId19"/>
    <p:sldId id="275" r:id="rId20"/>
    <p:sldId id="276" r:id="rId21"/>
    <p:sldId id="279" r:id="rId22"/>
    <p:sldId id="263" r:id="rId23"/>
    <p:sldId id="286" r:id="rId24"/>
    <p:sldId id="287" r:id="rId25"/>
    <p:sldId id="268" r:id="rId2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08" autoAdjust="0"/>
    <p:restoredTop sz="94660"/>
  </p:normalViewPr>
  <p:slideViewPr>
    <p:cSldViewPr>
      <p:cViewPr varScale="1">
        <p:scale>
          <a:sx n="109" d="100"/>
          <a:sy n="109" d="100"/>
        </p:scale>
        <p:origin x="132" y="3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235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192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1635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2093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897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098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5611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0078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2616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74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37595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406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80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90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844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0835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236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96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802.11-20/0904r0</a:t>
            </a:r>
          </a:p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09/11-09-1034-16-0000-802-11-editorial-style-guide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velopment.standards.ieee.org/myproject/Public/mytools/draft/styleman.pdf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0875-04-0000-editor-s-guide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imeetcentral.com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-fi.org/file/data-elements-draft-specification-package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mailto:edward.ks.au@huawei.com" TargetMode="External"/><Relationship Id="rId13" Type="http://schemas.openxmlformats.org/officeDocument/2006/relationships/hyperlink" Target="mailto:Ping.FANG@huawei.com" TargetMode="External"/><Relationship Id="rId3" Type="http://schemas.openxmlformats.org/officeDocument/2006/relationships/hyperlink" Target="mailto:robert.stacey@intel.com" TargetMode="External"/><Relationship Id="rId7" Type="http://schemas.openxmlformats.org/officeDocument/2006/relationships/hyperlink" Target="mailto:adrian.p.stephens@ieee.org" TargetMode="External"/><Relationship Id="rId12" Type="http://schemas.openxmlformats.org/officeDocument/2006/relationships/hyperlink" Target="mailto:LRA@tiac.net" TargetMode="External"/><Relationship Id="rId17" Type="http://schemas.openxmlformats.org/officeDocument/2006/relationships/hyperlink" Target="mailto:ddrgal@gmail.com" TargetMode="External"/><Relationship Id="rId2" Type="http://schemas.openxmlformats.org/officeDocument/2006/relationships/hyperlink" Target="mailto:alex.ashley@hotmail.co.uk" TargetMode="External"/><Relationship Id="rId16" Type="http://schemas.openxmlformats.org/officeDocument/2006/relationships/hyperlink" Target="mailto:d3e3e3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etere@ieee.org" TargetMode="External"/><Relationship Id="rId11" Type="http://schemas.openxmlformats.org/officeDocument/2006/relationships/hyperlink" Target="mailto:aasterja@qti.qualcomm.com" TargetMode="External"/><Relationship Id="rId5" Type="http://schemas.openxmlformats.org/officeDocument/2006/relationships/hyperlink" Target="mailto:henry@LOGOUT.COM" TargetMode="External"/><Relationship Id="rId15" Type="http://schemas.openxmlformats.org/officeDocument/2006/relationships/hyperlink" Target="mailto:shiwenhe@seu.edu.cn" TargetMode="External"/><Relationship Id="rId10" Type="http://schemas.openxmlformats.org/officeDocument/2006/relationships/hyperlink" Target="mailto:yongho.seok@gmail.com" TargetMode="External"/><Relationship Id="rId4" Type="http://schemas.openxmlformats.org/officeDocument/2006/relationships/hyperlink" Target="mailto:carlos.cordeiro@intel.com" TargetMode="External"/><Relationship Id="rId9" Type="http://schemas.openxmlformats.org/officeDocument/2006/relationships/hyperlink" Target="mailto:emily.h.qi@intel.com" TargetMode="External"/><Relationship Id="rId14" Type="http://schemas.openxmlformats.org/officeDocument/2006/relationships/hyperlink" Target="mailto:jiamin.chen@mail01.huawei.com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1149-52-0000-draft-number-alignment-tool.xlsx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volker.jungnickel@hhi.fraunhofer.de" TargetMode="External"/><Relationship Id="rId13" Type="http://schemas.openxmlformats.org/officeDocument/2006/relationships/hyperlink" Target="mailto:emily.h.qi@intel.com" TargetMode="External"/><Relationship Id="rId3" Type="http://schemas.openxmlformats.org/officeDocument/2006/relationships/hyperlink" Target="mailto:robert.stacey@intel.com" TargetMode="External"/><Relationship Id="rId7" Type="http://schemas.openxmlformats.org/officeDocument/2006/relationships/hyperlink" Target="mailto:po-kai.huang@intel.com" TargetMode="External"/><Relationship Id="rId12" Type="http://schemas.openxmlformats.org/officeDocument/2006/relationships/hyperlink" Target="mailto:edward.ks.au@huawei.co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RoyWant@google.com" TargetMode="External"/><Relationship Id="rId11" Type="http://schemas.openxmlformats.org/officeDocument/2006/relationships/hyperlink" Target="mailto:bahareh.sagedhi@intel.com" TargetMode="External"/><Relationship Id="rId5" Type="http://schemas.openxmlformats.org/officeDocument/2006/relationships/hyperlink" Target="mailto:chaochun.wang@mediatek.com" TargetMode="External"/><Relationship Id="rId10" Type="http://schemas.openxmlformats.org/officeDocument/2006/relationships/hyperlink" Target="mailto:carol.Ansley@arris.com" TargetMode="External"/><Relationship Id="rId4" Type="http://schemas.openxmlformats.org/officeDocument/2006/relationships/hyperlink" Target="mailto:carlos.cordeiro@intel.com" TargetMode="External"/><Relationship Id="rId9" Type="http://schemas.openxmlformats.org/officeDocument/2006/relationships/hyperlink" Target="mailto:harrybims@me.co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Robert.Stacey@intel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Editor’s Meeting (Jul 2020)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2020-07-01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2794483"/>
              </p:ext>
            </p:extLst>
          </p:nvPr>
        </p:nvGraphicFramePr>
        <p:xfrm>
          <a:off x="993775" y="2436813"/>
          <a:ext cx="10123488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3" name="Document" r:id="rId4" imgW="10439485" imgH="2546686" progId="Word.Document.8">
                  <p:embed/>
                </p:oleObj>
              </mc:Choice>
              <mc:Fallback>
                <p:oleObj name="Document" r:id="rId4" imgW="10439485" imgH="25466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36813"/>
                        <a:ext cx="10123488" cy="2460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802.11 Style Guide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876796" y="1600200"/>
            <a:ext cx="10361084" cy="4875214"/>
          </a:xfrm>
          <a:ln/>
        </p:spPr>
        <p:txBody>
          <a:bodyPr/>
          <a:lstStyle/>
          <a:p>
            <a:r>
              <a:rPr lang="en-GB" dirty="0"/>
              <a:t>See </a:t>
            </a:r>
            <a:r>
              <a:rPr lang="en-GB" dirty="0">
                <a:hlinkClick r:id="rId3"/>
              </a:rPr>
              <a:t>11-09-1034-16-0000-802-11-editorial-style-guide.docx</a:t>
            </a:r>
            <a:r>
              <a:rPr lang="en-GB" dirty="0"/>
              <a:t>  </a:t>
            </a:r>
          </a:p>
          <a:p>
            <a:r>
              <a:rPr lang="en-US" dirty="0"/>
              <a:t>We update 802.11 Style Guide based on 2012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/>
              <a:t>2014 IEEE Standards Style Manual </a:t>
            </a:r>
            <a:r>
              <a:rPr lang="en-US" b="0" dirty="0"/>
              <a:t>when creating or updating drafts. </a:t>
            </a:r>
            <a:r>
              <a:rPr lang="en-GB" u="sng" dirty="0">
                <a:hlinkClick r:id="rId4"/>
              </a:rPr>
              <a:t>https://development.standards.ieee.org/myproject/Public/mytools/draft/styleman.pdf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WG11 Style Guide and IEEE Standards Style Manual</a:t>
            </a:r>
          </a:p>
          <a:p>
            <a:r>
              <a:rPr lang="en-US" b="0" dirty="0"/>
              <a:t>Note that the 802.11 Style Guide evolves with our practice, </a:t>
            </a:r>
          </a:p>
          <a:p>
            <a:r>
              <a:rPr lang="en-US" b="0" dirty="0"/>
              <a:t>see 2.4.3 Elements and 3.9 MIB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8389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REVmd</a:t>
            </a:r>
            <a:r>
              <a:rPr lang="en-GB" dirty="0"/>
              <a:t> practice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??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89704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MIB Style</a:t>
            </a:r>
            <a:r>
              <a:rPr lang="en-GB" dirty="0"/>
              <a:t>, Visio and Frame Practices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/>
              <a:t>11-15/355r13 MIB </a:t>
            </a:r>
            <a:r>
              <a:rPr lang="en-GB" sz="2000" dirty="0" err="1"/>
              <a:t>TruthValue</a:t>
            </a:r>
            <a:r>
              <a:rPr lang="en-GB" sz="2000" dirty="0"/>
              <a:t> usage patterns</a:t>
            </a:r>
          </a:p>
          <a:p>
            <a:r>
              <a:rPr lang="en-GB" sz="2000" dirty="0"/>
              <a:t>MIB Style: We use a single style with appropriately set tabs,  and use leading</a:t>
            </a:r>
            <a:r>
              <a:rPr lang="en-US" sz="2000" dirty="0"/>
              <a:t> </a:t>
            </a:r>
            <a:r>
              <a:rPr lang="en-GB" sz="2000" dirty="0"/>
              <a:t>Tabs to distinguish the syntax and description parts. (Adrian Stephens Feb 9, 2010)</a:t>
            </a:r>
            <a:endParaRPr lang="en-US" sz="2000" dirty="0"/>
          </a:p>
          <a:p>
            <a:r>
              <a:rPr lang="en-GB" sz="2000" dirty="0">
                <a:solidFill>
                  <a:srgbClr val="FF0000"/>
                </a:solidFill>
              </a:rPr>
              <a:t>Two ways to format a figure &amp; its caption in frame: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 table.  Insert anchored frame inside table cell to hold graphics.  Use table caption as figure caption.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GB" sz="2000" dirty="0"/>
              <a:t> Keep embedded figures using </a:t>
            </a:r>
            <a:r>
              <a:rPr lang="en-GB" sz="2000" dirty="0" err="1"/>
              <a:t>visio</a:t>
            </a:r>
            <a:r>
              <a:rPr lang="en-GB" sz="2000" dirty="0"/>
              <a:t> as long as possible (not in Word)</a:t>
            </a:r>
            <a:endParaRPr lang="en-US" sz="2000" dirty="0"/>
          </a:p>
          <a:p>
            <a:pPr lvl="1"/>
            <a:r>
              <a:rPr lang="en-GB" sz="1800" dirty="0"/>
              <a:t>Near the end of sponsor ballot, </a:t>
            </a:r>
            <a:r>
              <a:rPr lang="en-GB" sz="1800" dirty="0">
                <a:solidFill>
                  <a:schemeClr val="tx1"/>
                </a:solidFill>
              </a:rPr>
              <a:t>turn these all into .</a:t>
            </a:r>
            <a:r>
              <a:rPr lang="en-GB" sz="1800" dirty="0" err="1">
                <a:solidFill>
                  <a:schemeClr val="tx1"/>
                </a:solidFill>
              </a:rPr>
              <a:t>emf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/>
              <a:t>(windows meta file) format files (you can do this from </a:t>
            </a:r>
            <a:r>
              <a:rPr lang="en-GB" sz="1800" dirty="0" err="1"/>
              <a:t>visio</a:t>
            </a:r>
            <a:r>
              <a:rPr lang="en-GB" sz="1800" dirty="0"/>
              <a:t> using “save as”).   </a:t>
            </a:r>
            <a:r>
              <a:rPr lang="en-GB" sz="1800" dirty="0">
                <a:solidFill>
                  <a:srgbClr val="FF0000"/>
                </a:solidFill>
              </a:rPr>
              <a:t>Keep </a:t>
            </a:r>
            <a:r>
              <a:rPr lang="en-GB" sz="1800" dirty="0"/>
              <a:t>separate files for the .</a:t>
            </a:r>
            <a:r>
              <a:rPr lang="en-GB" sz="1800" dirty="0" err="1"/>
              <a:t>vsd</a:t>
            </a:r>
            <a:r>
              <a:rPr lang="en-GB" sz="1800" dirty="0"/>
              <a:t> source and the .</a:t>
            </a:r>
            <a:r>
              <a:rPr lang="en-GB" sz="1800" dirty="0" err="1"/>
              <a:t>emf</a:t>
            </a:r>
            <a:r>
              <a:rPr lang="en-GB" sz="1800" dirty="0"/>
              <a:t> file that is linked to from frame. There is high likelihood we should use .</a:t>
            </a:r>
            <a:r>
              <a:rPr lang="en-GB" sz="1800" dirty="0" err="1"/>
              <a:t>emf</a:t>
            </a:r>
            <a:endParaRPr lang="en-GB" sz="1800" dirty="0"/>
          </a:p>
          <a:p>
            <a:r>
              <a:rPr lang="en-GB" sz="2000" dirty="0"/>
              <a:t>Frame format figures are tables</a:t>
            </a:r>
          </a:p>
          <a:p>
            <a:r>
              <a:rPr lang="en-GB" sz="2000" dirty="0"/>
              <a:t>The MathML editor for equations may be applicable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7763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802.11 Editor’s Guide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>
                <a:hlinkClick r:id="rId3"/>
              </a:rPr>
              <a:t>https://mentor.ieee.org/802.11/dcn/11/11-11-0875-04-0000-editor-s-guide.docx</a:t>
            </a:r>
            <a:endParaRPr lang="en-GB" sz="2000" dirty="0"/>
          </a:p>
          <a:p>
            <a:r>
              <a:rPr lang="en-GB" dirty="0"/>
              <a:t>This document contains material relevant to the job of being an 802.11 editor.</a:t>
            </a:r>
            <a:endParaRPr lang="en-US" dirty="0"/>
          </a:p>
          <a:p>
            <a:r>
              <a:rPr lang="en-GB" dirty="0"/>
              <a:t>It is recommended that editors read this material before they start, as it may avoid them needlessly re-inventing the wheel. Frame 2017 is used at IEEE-SA.</a:t>
            </a:r>
            <a:endParaRPr lang="en-US" dirty="0"/>
          </a:p>
          <a:p>
            <a:r>
              <a:rPr lang="en-US" dirty="0"/>
              <a:t>Creating a Redline, Graphics, Numbering and ANA, Source Control. Subversion server for source control. Use </a:t>
            </a:r>
          </a:p>
          <a:p>
            <a:r>
              <a:rPr lang="en-US" dirty="0"/>
              <a:t>Comment Resolution and Publication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48051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Amendment &amp; other ordering notes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Editors define publication order independent of working group public timelines:</a:t>
            </a:r>
          </a:p>
          <a:p>
            <a:pPr lvl="1"/>
            <a:r>
              <a:rPr lang="en-US" dirty="0"/>
              <a:t>Since official timeline is volatile and moves around</a:t>
            </a:r>
          </a:p>
          <a:p>
            <a:pPr lvl="1"/>
            <a:r>
              <a:rPr lang="en-US" dirty="0"/>
              <a:t>Publication order helps provide stability in amendment numbering, figures, clauses and other numbering assignments</a:t>
            </a:r>
          </a:p>
          <a:p>
            <a:pPr lvl="1"/>
            <a:r>
              <a:rPr lang="en-US" dirty="0"/>
              <a:t>Editors are committed to maintain a rational publication order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56863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Editor Amendment Ordering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46176"/>
            <a:ext cx="10361084" cy="5329237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Data as of </a:t>
            </a:r>
            <a:r>
              <a:rPr lang="en-US" sz="2000" dirty="0">
                <a:solidFill>
                  <a:srgbClr val="FF0000"/>
                </a:solidFill>
              </a:rPr>
              <a:t>Jul 2020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http://grouper.ieee.org/groups/802/11/Reports/802.11_Timelines.htm</a:t>
            </a:r>
            <a:endParaRPr 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We will revisit the running order in</a:t>
            </a:r>
            <a:r>
              <a:rPr lang="en-US" sz="1800" dirty="0">
                <a:solidFill>
                  <a:srgbClr val="FF0000"/>
                </a:solidFill>
              </a:rPr>
              <a:t> Sep</a:t>
            </a:r>
            <a:r>
              <a:rPr lang="en-US" sz="1800" dirty="0"/>
              <a:t>.</a:t>
            </a:r>
          </a:p>
          <a:p>
            <a:pPr>
              <a:buFont typeface="Times New Roman" pitchFamily="16" charset="0"/>
              <a:buChar char="•"/>
            </a:pP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965793"/>
              </p:ext>
            </p:extLst>
          </p:nvPr>
        </p:nvGraphicFramePr>
        <p:xfrm>
          <a:off x="1295400" y="2285999"/>
          <a:ext cx="9296400" cy="4874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8800">
                  <a:extLst>
                    <a:ext uri="{9D8B030D-6E8A-4147-A177-3AD203B41FA5}">
                      <a16:colId xmlns:a16="http://schemas.microsoft.com/office/drawing/2014/main" val="3336049185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val="1921072032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val="3834352144"/>
                    </a:ext>
                  </a:extLst>
                </a:gridCol>
              </a:tblGrid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554141"/>
                  </a:ext>
                </a:extLst>
              </a:tr>
              <a:tr h="6272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1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4654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784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 2020*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2020*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56490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2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TGay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790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Dec 2020*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4023622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3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TGba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189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Sep 2020*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7809256"/>
                  </a:ext>
                </a:extLst>
              </a:tr>
              <a:tr h="6272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5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242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TGbb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 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Mar 2021*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 2021*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380037"/>
                  </a:ext>
                </a:extLst>
              </a:tr>
              <a:tr h="57707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 Sep, 2020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7905179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2416159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494330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9065581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63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8832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Email your draft status updates!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Each editor, please send update for next page via the editor’s reflector </a:t>
            </a:r>
            <a:r>
              <a:rPr lang="en-US" dirty="0">
                <a:solidFill>
                  <a:srgbClr val="FF0000"/>
                </a:solidFill>
              </a:rPr>
              <a:t>no later than Thursday am2 to update table on next page</a:t>
            </a:r>
            <a:r>
              <a:rPr lang="en-US" dirty="0"/>
              <a:t>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79882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753" y="580101"/>
            <a:ext cx="10361084" cy="1065213"/>
          </a:xfrm>
        </p:spPr>
        <p:txBody>
          <a:bodyPr/>
          <a:lstStyle/>
          <a:p>
            <a:r>
              <a:rPr lang="en-US" dirty="0"/>
              <a:t>Draft Development Snapshot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2404672"/>
              </p:ext>
            </p:extLst>
          </p:nvPr>
        </p:nvGraphicFramePr>
        <p:xfrm>
          <a:off x="737392" y="1374227"/>
          <a:ext cx="9832832" cy="5009379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47601">
                  <a:extLst>
                    <a:ext uri="{9D8B030D-6E8A-4147-A177-3AD203B41FA5}">
                      <a16:colId xmlns:a16="http://schemas.microsoft.com/office/drawing/2014/main" val="4261970102"/>
                    </a:ext>
                  </a:extLst>
                </a:gridCol>
                <a:gridCol w="422231">
                  <a:extLst>
                    <a:ext uri="{9D8B030D-6E8A-4147-A177-3AD203B41FA5}">
                      <a16:colId xmlns:a16="http://schemas.microsoft.com/office/drawing/2014/main" val="7887751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4511998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2974934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94802276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54334289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82176012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62502473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8494649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784159027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094221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746800865"/>
                    </a:ext>
                  </a:extLst>
                </a:gridCol>
                <a:gridCol w="1938583">
                  <a:extLst>
                    <a:ext uri="{9D8B030D-6E8A-4147-A177-3AD203B41FA5}">
                      <a16:colId xmlns:a16="http://schemas.microsoft.com/office/drawing/2014/main" val="664609411"/>
                    </a:ext>
                  </a:extLst>
                </a:gridCol>
                <a:gridCol w="1185617">
                  <a:extLst>
                    <a:ext uri="{9D8B030D-6E8A-4147-A177-3AD203B41FA5}">
                      <a16:colId xmlns:a16="http://schemas.microsoft.com/office/drawing/2014/main" val="1668201667"/>
                    </a:ext>
                  </a:extLst>
                </a:gridCol>
              </a:tblGrid>
              <a:tr h="35427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 or Draft Baseline Documents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Source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MDR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Editor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Snapshot Date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57412"/>
                  </a:ext>
                </a:extLst>
              </a:tr>
              <a:tr h="4554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ax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ay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ba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az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bb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bc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bd</a:t>
                      </a: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105578"/>
                  </a:ext>
                </a:extLst>
              </a:tr>
              <a:tr h="4830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Emily Qi,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Edward Au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14-Jan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2217997"/>
                  </a:ext>
                </a:extLst>
              </a:tr>
              <a:tr h="4830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4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14-Jan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07337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lang="en-US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14-Jan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36281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4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Po-Kai Huang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16-Jun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204683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lang="en-US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Chao Chun Wang, Roy Want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14-Jan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612243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Volker </a:t>
                      </a:r>
                      <a:r>
                        <a:rPr lang="en-US" sz="16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Jungnickel</a:t>
                      </a:r>
                      <a:r>
                        <a:rPr lang="en-US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, Harry </a:t>
                      </a:r>
                      <a:r>
                        <a:rPr lang="en-US" sz="16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Bims</a:t>
                      </a:r>
                      <a:endParaRPr lang="en-US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14-Jan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542191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Carol Ansley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15-Jan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138465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bd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002060"/>
                          </a:solidFill>
                          <a:latin typeface="+mn-lt"/>
                        </a:rPr>
                        <a:t>3.0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002060"/>
                          </a:solidFill>
                          <a:latin typeface="+mn-lt"/>
                        </a:rPr>
                        <a:t>6.0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002060"/>
                          </a:solidFill>
                          <a:latin typeface="+mn-lt"/>
                        </a:rPr>
                        <a:t>5.0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002060"/>
                          </a:solidFill>
                          <a:latin typeface="+mn-lt"/>
                        </a:rPr>
                        <a:t>5.0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002060"/>
                          </a:solidFill>
                          <a:latin typeface="+mn-lt"/>
                        </a:rPr>
                        <a:t>1.5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0.3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Framemaker</a:t>
                      </a:r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2019 release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Bahar</a:t>
                      </a:r>
                      <a:r>
                        <a:rPr lang="en-US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Sadeghi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17-Jun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866631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be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Frame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Edward Au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17-Jun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891891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7" name="Text Box 116"/>
          <p:cNvSpPr txBox="1">
            <a:spLocks noChangeArrowheads="1"/>
          </p:cNvSpPr>
          <p:nvPr/>
        </p:nvSpPr>
        <p:spPr bwMode="auto">
          <a:xfrm>
            <a:off x="9753600" y="670986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687316" y="580101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  <a:latin typeface="Arial" charset="0"/>
              </a:rPr>
              <a:t>Jul 2020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687316" y="761104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</p:spTree>
    <p:extLst>
      <p:ext uri="{BB962C8B-B14F-4D97-AF65-F5344CB8AC3E}">
        <p14:creationId xmlns:p14="http://schemas.microsoft.com/office/powerpoint/2010/main" val="38849579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Editor Backup Practices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The IEEE Servers provide durable places to retain the 802.11 source files, drawing files, and other components of drafts.</a:t>
            </a:r>
          </a:p>
          <a:p>
            <a:r>
              <a:rPr lang="en-US" dirty="0"/>
              <a:t>Our best practice is that after a draft is posted in the Member’s Area, a zip file containing all the clean source files, drawing files and other components should be created and sent to the </a:t>
            </a:r>
            <a:r>
              <a:rPr lang="en-US" dirty="0" err="1"/>
              <a:t>iMeetCentral</a:t>
            </a:r>
            <a:r>
              <a:rPr lang="en-US" dirty="0"/>
              <a:t> source code archive for safekeeping.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71783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IEEE </a:t>
            </a:r>
            <a:r>
              <a:rPr lang="en-GB" dirty="0" err="1"/>
              <a:t>iMeet</a:t>
            </a:r>
            <a:r>
              <a:rPr lang="en-GB" dirty="0"/>
              <a:t> central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dirty="0"/>
              <a:t>IEEE-SA </a:t>
            </a:r>
            <a:r>
              <a:rPr lang="en-GB" dirty="0" err="1"/>
              <a:t>iMeet</a:t>
            </a:r>
            <a:r>
              <a:rPr lang="en-GB" dirty="0"/>
              <a:t> central site</a:t>
            </a:r>
          </a:p>
          <a:p>
            <a:r>
              <a:rPr lang="en-US" dirty="0">
                <a:hlinkClick r:id="rId3"/>
              </a:rPr>
              <a:t>https://imeetcentral.com/</a:t>
            </a:r>
            <a:endParaRPr lang="en-US" dirty="0"/>
          </a:p>
          <a:p>
            <a:r>
              <a:rPr lang="en-US" dirty="0"/>
              <a:t>Also used to share emails and large files</a:t>
            </a:r>
          </a:p>
          <a:p>
            <a:r>
              <a:rPr lang="en-US" dirty="0"/>
              <a:t>Upload zip files to central site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8996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buFontTx/>
              <a:buNone/>
            </a:pPr>
            <a:r>
              <a:rPr lang="en-US" b="0" dirty="0"/>
              <a:t>This document contains agenda/minutes/actions/status as prepared/recorded at the IEEE 802.11 Editors’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Publication process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sz="2000" dirty="0"/>
              <a:t>Publication editor creates a marked up PDF with editorial changes highlighted</a:t>
            </a:r>
          </a:p>
          <a:p>
            <a:r>
              <a:rPr lang="en-US" sz="2000" dirty="0"/>
              <a:t>802.11 technical editor forms a review committee, usual the task group editor and one other person associated with 802.11 editing</a:t>
            </a:r>
          </a:p>
          <a:p>
            <a:r>
              <a:rPr lang="en-US" sz="2000" dirty="0"/>
              <a:t>Each member of the committee should review each change proposed by the publication editor</a:t>
            </a:r>
          </a:p>
          <a:p>
            <a:r>
              <a:rPr lang="en-US" sz="2000" dirty="0"/>
              <a:t>Pay particular attention to</a:t>
            </a:r>
          </a:p>
          <a:p>
            <a:pPr lvl="1"/>
            <a:r>
              <a:rPr lang="en-US" sz="1800" dirty="0"/>
              <a:t>Reconstructed sentences</a:t>
            </a:r>
          </a:p>
          <a:p>
            <a:pPr lvl="1"/>
            <a:r>
              <a:rPr lang="en-US" sz="1800" dirty="0"/>
              <a:t>Tables with number changes</a:t>
            </a:r>
          </a:p>
          <a:p>
            <a:pPr lvl="1"/>
            <a:r>
              <a:rPr lang="en-US" sz="1800" dirty="0"/>
              <a:t>ANA assignments</a:t>
            </a:r>
          </a:p>
          <a:p>
            <a:r>
              <a:rPr lang="en-US" sz="2000" dirty="0"/>
              <a:t>The review process is complete when all publication changes have been reviewed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13065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Two Technical Editors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Peter Ecclesine will run the face to face meetings</a:t>
            </a:r>
          </a:p>
          <a:p>
            <a:r>
              <a:rPr lang="en-US" dirty="0"/>
              <a:t>Robert Stacey will run the publication process</a:t>
            </a:r>
          </a:p>
          <a:p>
            <a:r>
              <a:rPr lang="en-US" dirty="0"/>
              <a:t>Robert Stacey is the ANA administrator</a:t>
            </a:r>
          </a:p>
          <a:p>
            <a:r>
              <a:rPr lang="en-US" dirty="0"/>
              <a:t>All are on the Editor’s email list.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79823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 a list of Editor’s meeting discussion topics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YANG models to supplement MIB</a:t>
            </a:r>
          </a:p>
          <a:p>
            <a:r>
              <a:rPr lang="en-GB" dirty="0"/>
              <a:t>	Should we have a separate document for YANG models?</a:t>
            </a:r>
          </a:p>
          <a:p>
            <a:r>
              <a:rPr lang="en-GB" dirty="0"/>
              <a:t>	Note there is a YANG model from Wi-Fi Alliance publicly available, with ongoing work</a:t>
            </a:r>
          </a:p>
          <a:p>
            <a:r>
              <a:rPr lang="en-GB" dirty="0"/>
              <a:t>		</a:t>
            </a:r>
            <a:r>
              <a:rPr lang="en-US" u="sng" dirty="0">
                <a:hlinkClick r:id="rId3"/>
              </a:rPr>
              <a:t>https://www.wi-fi.org/file/data-elements-draft-specification-package</a:t>
            </a:r>
            <a:endParaRPr lang="en-US" dirty="0"/>
          </a:p>
          <a:p>
            <a:endParaRPr lang="en-GB" dirty="0"/>
          </a:p>
          <a:p>
            <a:r>
              <a:rPr lang="en-GB" dirty="0"/>
              <a:t>MIB normative text that should be in the main body? The default values are used outside the standard</a:t>
            </a:r>
          </a:p>
          <a:p>
            <a:r>
              <a:rPr lang="en-GB" dirty="0"/>
              <a:t>MIB deprecation topic – should be a project, how to proceed?</a:t>
            </a:r>
          </a:p>
          <a:p>
            <a:r>
              <a:rPr lang="en-GB" dirty="0"/>
              <a:t>We should make moves to remove Annex G? It has not been supported in 11ax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BA557-60AB-4DAC-9CCA-0C1A5AC38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Editors Emeritus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E45FD-9FA1-4E6D-818A-38E342C94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1400" dirty="0" err="1"/>
              <a:t>TGaa</a:t>
            </a:r>
            <a:r>
              <a:rPr lang="en-US" sz="1400" dirty="0"/>
              <a:t> – Alex Ashley – </a:t>
            </a:r>
            <a:r>
              <a:rPr lang="en-US" sz="1400" dirty="0">
                <a:hlinkClick r:id="rId2"/>
              </a:rPr>
              <a:t>alex.ashley@hotmail.co.uk</a:t>
            </a:r>
            <a:r>
              <a:rPr lang="en-US" sz="1400" dirty="0"/>
              <a:t>	</a:t>
            </a:r>
          </a:p>
          <a:p>
            <a:pPr lvl="1"/>
            <a:r>
              <a:rPr lang="en-US" sz="1400" dirty="0" err="1"/>
              <a:t>TGac</a:t>
            </a:r>
            <a:r>
              <a:rPr lang="en-US" sz="1400" dirty="0"/>
              <a:t> – Robert Stacey – </a:t>
            </a:r>
            <a:r>
              <a:rPr lang="en-US" sz="1400" dirty="0">
                <a:hlinkClick r:id="rId3"/>
              </a:rPr>
              <a:t>robert.stacey@intel.com</a:t>
            </a:r>
            <a:r>
              <a:rPr lang="en-US" sz="1400" dirty="0"/>
              <a:t> </a:t>
            </a:r>
          </a:p>
          <a:p>
            <a:pPr lvl="1"/>
            <a:r>
              <a:rPr lang="en-US" sz="1400" dirty="0" err="1"/>
              <a:t>TGad</a:t>
            </a:r>
            <a:r>
              <a:rPr lang="en-US" sz="1400" dirty="0"/>
              <a:t> – Carlos </a:t>
            </a:r>
            <a:r>
              <a:rPr lang="en-US" sz="1400" dirty="0" err="1"/>
              <a:t>Cordeiro</a:t>
            </a:r>
            <a:r>
              <a:rPr lang="en-US" sz="1400" dirty="0"/>
              <a:t> – </a:t>
            </a:r>
            <a:r>
              <a:rPr lang="en-US" sz="1400" dirty="0">
                <a:hlinkClick r:id="rId4"/>
              </a:rPr>
              <a:t>carlos.cordeiro@intel.com</a:t>
            </a:r>
            <a:r>
              <a:rPr lang="en-US" sz="1400" dirty="0"/>
              <a:t>  </a:t>
            </a:r>
          </a:p>
          <a:p>
            <a:pPr lvl="1"/>
            <a:r>
              <a:rPr lang="en-US" sz="1400" dirty="0" err="1"/>
              <a:t>TGae</a:t>
            </a:r>
            <a:r>
              <a:rPr lang="en-US" sz="1400" dirty="0"/>
              <a:t> – Henry </a:t>
            </a:r>
            <a:r>
              <a:rPr lang="en-US" sz="1400" dirty="0" err="1"/>
              <a:t>Ptasinski</a:t>
            </a:r>
            <a:r>
              <a:rPr lang="en-US" sz="1400" dirty="0"/>
              <a:t> – </a:t>
            </a:r>
            <a:r>
              <a:rPr lang="en-US" sz="1400" dirty="0">
                <a:hlinkClick r:id="rId5"/>
              </a:rPr>
              <a:t>henry@LOGOUT.COM</a:t>
            </a:r>
            <a:r>
              <a:rPr lang="en-US" sz="1400" dirty="0"/>
              <a:t> </a:t>
            </a:r>
          </a:p>
          <a:p>
            <a:pPr lvl="1"/>
            <a:r>
              <a:rPr lang="en-US" sz="1400" dirty="0" err="1"/>
              <a:t>TGaf</a:t>
            </a:r>
            <a:r>
              <a:rPr lang="en-US" sz="1400" dirty="0"/>
              <a:t> – Peter Ecclesine – </a:t>
            </a:r>
            <a:r>
              <a:rPr lang="en-US" sz="1400" dirty="0">
                <a:hlinkClick r:id="rId6"/>
              </a:rPr>
              <a:t>petere@ieee.org</a:t>
            </a:r>
            <a:r>
              <a:rPr lang="en-US" sz="1400" dirty="0"/>
              <a:t>  </a:t>
            </a:r>
          </a:p>
          <a:p>
            <a:pPr lvl="1"/>
            <a:r>
              <a:rPr lang="en-US" sz="1400" dirty="0" err="1"/>
              <a:t>REVmc</a:t>
            </a:r>
            <a:r>
              <a:rPr lang="en-US" sz="1400" dirty="0"/>
              <a:t> – Adrian Stephens – </a:t>
            </a:r>
            <a:r>
              <a:rPr lang="en-US" sz="1400" dirty="0">
                <a:hlinkClick r:id="rId7"/>
              </a:rPr>
              <a:t>adrian.p.stephens@ieee.org</a:t>
            </a:r>
            <a:r>
              <a:rPr lang="en-US" sz="1400" dirty="0"/>
              <a:t> , Edward Au – </a:t>
            </a:r>
            <a:r>
              <a:rPr lang="en-US" sz="1400" u="sng" dirty="0">
                <a:hlinkClick r:id="rId8"/>
              </a:rPr>
              <a:t>edward.ks.au@huawei.com</a:t>
            </a:r>
            <a:r>
              <a:rPr lang="en-US" sz="1400" dirty="0"/>
              <a:t>, Emily Qi – </a:t>
            </a:r>
            <a:r>
              <a:rPr lang="en-US" sz="1400" dirty="0">
                <a:hlinkClick r:id="rId9"/>
              </a:rPr>
              <a:t>emily.h.qi@intel.com</a:t>
            </a:r>
            <a:r>
              <a:rPr lang="en-US" sz="1400" dirty="0"/>
              <a:t> </a:t>
            </a:r>
          </a:p>
          <a:p>
            <a:pPr lvl="1"/>
            <a:r>
              <a:rPr lang="en-US" sz="1400" dirty="0" err="1"/>
              <a:t>TGah</a:t>
            </a:r>
            <a:r>
              <a:rPr lang="en-US" sz="1400" dirty="0"/>
              <a:t> – </a:t>
            </a:r>
            <a:r>
              <a:rPr lang="en-US" sz="1400" dirty="0" err="1"/>
              <a:t>Yongho</a:t>
            </a:r>
            <a:r>
              <a:rPr lang="en-US" sz="1400" dirty="0"/>
              <a:t> Seok </a:t>
            </a:r>
            <a:r>
              <a:rPr lang="en-US" sz="1400" dirty="0">
                <a:hlinkClick r:id="rId10"/>
              </a:rPr>
              <a:t>yongho.seok@gmail.com</a:t>
            </a:r>
            <a:r>
              <a:rPr lang="en-US" sz="1400" dirty="0"/>
              <a:t>,  Alfred </a:t>
            </a:r>
            <a:r>
              <a:rPr lang="en-US" sz="1400" dirty="0" err="1"/>
              <a:t>Asterjadhi</a:t>
            </a:r>
            <a:r>
              <a:rPr lang="en-US" sz="1400" dirty="0"/>
              <a:t> – </a:t>
            </a:r>
            <a:r>
              <a:rPr lang="en-US" sz="1400" dirty="0">
                <a:hlinkClick r:id="rId11"/>
              </a:rPr>
              <a:t>aasterja@qti.qualcomm.com</a:t>
            </a:r>
            <a:r>
              <a:rPr lang="en-US" sz="1400" dirty="0"/>
              <a:t>  </a:t>
            </a:r>
          </a:p>
          <a:p>
            <a:pPr lvl="1"/>
            <a:r>
              <a:rPr lang="en-US" sz="1400" dirty="0" err="1"/>
              <a:t>TGai</a:t>
            </a:r>
            <a:r>
              <a:rPr lang="en-US" sz="1400" dirty="0"/>
              <a:t> - </a:t>
            </a:r>
            <a:r>
              <a:rPr lang="en-US" sz="1400" dirty="0">
                <a:hlinkClick r:id="rId12"/>
              </a:rPr>
              <a:t>LRA@tiac.net</a:t>
            </a:r>
            <a:r>
              <a:rPr lang="en-US" sz="1400" dirty="0"/>
              <a:t>, Ping FANG </a:t>
            </a:r>
            <a:r>
              <a:rPr lang="en-US" sz="1400" dirty="0">
                <a:hlinkClick r:id="rId13"/>
              </a:rPr>
              <a:t>Ping.FANG@huawei.com </a:t>
            </a:r>
            <a:endParaRPr lang="en-US" sz="1400" dirty="0"/>
          </a:p>
          <a:p>
            <a:pPr lvl="1"/>
            <a:r>
              <a:rPr lang="en-US" sz="1200" dirty="0" err="1"/>
              <a:t>TGaj</a:t>
            </a:r>
            <a:r>
              <a:rPr lang="en-US" sz="1200" dirty="0"/>
              <a:t> – </a:t>
            </a:r>
            <a:r>
              <a:rPr lang="en-US" sz="1200" dirty="0" err="1"/>
              <a:t>Jiamin</a:t>
            </a:r>
            <a:r>
              <a:rPr lang="en-US" sz="1200" dirty="0"/>
              <a:t> CHEN – </a:t>
            </a:r>
            <a:r>
              <a:rPr lang="en-US" sz="1200" dirty="0">
                <a:hlinkClick r:id="rId14"/>
              </a:rPr>
              <a:t>jiamin.chen@mail01.huawei.com</a:t>
            </a:r>
            <a:r>
              <a:rPr lang="en-US" sz="1200" dirty="0"/>
              <a:t> , </a:t>
            </a:r>
            <a:r>
              <a:rPr lang="en-US" sz="1200" dirty="0" err="1"/>
              <a:t>Shiwen</a:t>
            </a:r>
            <a:r>
              <a:rPr lang="en-US" sz="1200" dirty="0"/>
              <a:t> He – </a:t>
            </a:r>
            <a:r>
              <a:rPr lang="en-US" sz="1200" u="sng" dirty="0">
                <a:hlinkClick r:id="rId15"/>
              </a:rPr>
              <a:t>shiwenhe@seu.edu.cn</a:t>
            </a:r>
            <a:endParaRPr lang="en-US" sz="1200" u="sng" dirty="0"/>
          </a:p>
          <a:p>
            <a:pPr lvl="1"/>
            <a:r>
              <a:rPr lang="en-US" sz="1200" dirty="0" err="1"/>
              <a:t>TGak</a:t>
            </a:r>
            <a:r>
              <a:rPr lang="en-US" sz="1200" dirty="0"/>
              <a:t> – Donald Eastlake – </a:t>
            </a:r>
            <a:r>
              <a:rPr lang="en-US" sz="1200" dirty="0">
                <a:hlinkClick r:id="rId16"/>
              </a:rPr>
              <a:t>d3e3e3@gmail.com</a:t>
            </a:r>
            <a:r>
              <a:rPr lang="en-US" sz="1200" dirty="0"/>
              <a:t> </a:t>
            </a:r>
          </a:p>
          <a:p>
            <a:pPr lvl="1"/>
            <a:r>
              <a:rPr lang="en-US" sz="1400" dirty="0" err="1"/>
              <a:t>TGaq</a:t>
            </a:r>
            <a:r>
              <a:rPr lang="en-US" sz="1400" dirty="0"/>
              <a:t> – Dan Gal –  </a:t>
            </a:r>
            <a:r>
              <a:rPr lang="en-US" sz="1400" dirty="0">
                <a:hlinkClick r:id="rId17"/>
              </a:rPr>
              <a:t>ddrgal@gmail.com</a:t>
            </a:r>
            <a:r>
              <a:rPr lang="en-US" sz="1400" dirty="0"/>
              <a:t> , Lee Armstrong – </a:t>
            </a:r>
            <a:r>
              <a:rPr lang="en-US" sz="1400" dirty="0">
                <a:solidFill>
                  <a:schemeClr val="accent2"/>
                </a:solidFill>
                <a:hlinkClick r:id="rId12"/>
              </a:rPr>
              <a:t>LRA@tiac.net</a:t>
            </a:r>
            <a:r>
              <a:rPr lang="en-US" sz="1400" dirty="0">
                <a:solidFill>
                  <a:schemeClr val="accent2"/>
                </a:solidFill>
              </a:rPr>
              <a:t> </a:t>
            </a:r>
            <a:endParaRPr lang="en-US" sz="1400" dirty="0"/>
          </a:p>
          <a:p>
            <a:pPr lvl="1"/>
            <a:endParaRPr lang="en-US" sz="1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2CA700-5042-42BF-A0FD-3870030534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190AEC-3C24-4981-898F-D58B5201CBA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0C11C0F-FD95-4686-A48B-EA1D999C93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9828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534988"/>
            <a:ext cx="10361084" cy="1065213"/>
          </a:xfrm>
        </p:spPr>
        <p:txBody>
          <a:bodyPr/>
          <a:lstStyle/>
          <a:p>
            <a:r>
              <a:rPr lang="en-GB" dirty="0"/>
              <a:t>MDR Status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524000"/>
            <a:ext cx="10361084" cy="4799012"/>
          </a:xfrm>
          <a:ln/>
        </p:spPr>
        <p:txBody>
          <a:bodyPr/>
          <a:lstStyle/>
          <a:p>
            <a:r>
              <a:rPr lang="en-US" dirty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800" dirty="0"/>
              <a:t>802.11-11/615r6 documents the process. MDR now in the 802.11 Operating Manual 802.11-14/0629r8. The process needs some change so the report is done after the editing is done. </a:t>
            </a:r>
          </a:p>
          <a:p>
            <a:r>
              <a:rPr lang="en-US" sz="1600" dirty="0" err="1"/>
              <a:t>REVmc</a:t>
            </a:r>
            <a:r>
              <a:rPr lang="en-US" sz="1600" dirty="0"/>
              <a:t> D3.0 went through MDR process – 802.11-14/781r11 dated Sept 19, 2014</a:t>
            </a:r>
          </a:p>
          <a:p>
            <a:r>
              <a:rPr lang="en-US" sz="1600" dirty="0"/>
              <a:t>P802.11ah D4.0 went through MDR process – 802.11-15/247r3 dated Mar 12, 2015</a:t>
            </a:r>
          </a:p>
          <a:p>
            <a:r>
              <a:rPr lang="en-US" sz="1600" dirty="0"/>
              <a:t>P802.11ai D4.0 went through MDR process – 802.11-15/248r4 dated May 14, 2015</a:t>
            </a:r>
          </a:p>
          <a:p>
            <a:r>
              <a:rPr lang="en-US" sz="1600" dirty="0"/>
              <a:t>P802.11aq D4.0 went through MDR process – 802.11-16/801r0 dated June 22, 2016</a:t>
            </a:r>
          </a:p>
          <a:p>
            <a:r>
              <a:rPr lang="en-US" sz="1600" dirty="0"/>
              <a:t>P802.11aj D3.0 went through MDR process – 802.11-16/1333r5 dated Dec 9, 2016</a:t>
            </a:r>
          </a:p>
          <a:p>
            <a:r>
              <a:rPr lang="en-US" sz="1600" dirty="0"/>
              <a:t>P802.11ak D3.0 went through MDR process – 802.11-17/143r3 dated March 2, 2017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43815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Update on numbering process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Refer to</a:t>
            </a:r>
          </a:p>
          <a:p>
            <a:r>
              <a:rPr lang="en-US" dirty="0">
                <a:hlinkClick r:id="rId3"/>
              </a:rPr>
              <a:t>https://mentor.ieee.org/802.11/dcn/11/11-11-1149-52-0000-draft-number-alignment-tool.xlsx</a:t>
            </a:r>
            <a:r>
              <a:rPr lang="en-US" dirty="0"/>
              <a:t>  Dec 2017 was last update</a:t>
            </a:r>
          </a:p>
          <a:p>
            <a:r>
              <a:rPr lang="en-US" dirty="0"/>
              <a:t>We lost IEEE Diane </a:t>
            </a:r>
            <a:r>
              <a:rPr lang="en-US" dirty="0" err="1"/>
              <a:t>Lacey’s</a:t>
            </a:r>
            <a:r>
              <a:rPr lang="en-US" dirty="0"/>
              <a:t> services, and have to pick up the task.</a:t>
            </a:r>
          </a:p>
          <a:p>
            <a:r>
              <a:rPr lang="en-US" dirty="0"/>
              <a:t>Updated numbering after 11ax shifted to </a:t>
            </a:r>
            <a:r>
              <a:rPr lang="en-US" dirty="0" err="1"/>
              <a:t>REVmd</a:t>
            </a:r>
            <a:r>
              <a:rPr lang="en-US" dirty="0"/>
              <a:t> baseline, will not update 11-11-11-1149, RIP.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98168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for 2020-07-07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Brief status report</a:t>
            </a:r>
          </a:p>
          <a:p>
            <a:r>
              <a:rPr lang="en-US" dirty="0"/>
              <a:t>Draft Numbering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 dirty="0"/>
              <a:t>WG Style Guide for 802.11 draft 09/1034r16</a:t>
            </a:r>
          </a:p>
          <a:p>
            <a:r>
              <a:rPr lang="en-US" dirty="0"/>
              <a:t>Review WG Style Guide and </a:t>
            </a:r>
            <a:r>
              <a:rPr lang="en-US" dirty="0" err="1"/>
              <a:t>REVmd</a:t>
            </a:r>
            <a:r>
              <a:rPr lang="en-US" dirty="0"/>
              <a:t> practice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Roll Call – 2020-07-07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47800"/>
            <a:ext cx="10361084" cy="4800600"/>
          </a:xfrm>
          <a:ln/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1600" dirty="0"/>
              <a:t>802.11 </a:t>
            </a:r>
            <a:r>
              <a:rPr lang="en-US" sz="1800" dirty="0"/>
              <a:t>Editor’s Present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P802.11ax Amendment (HEW) – Robert Stacey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P802.11ay Amendment (NG60) – Carlos Cordeiro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P802.11az Amendment (NGP) – Roy Want, Chao-Chun Wang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P802.11ba Amendment (WUR) – Po-kai Huang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P802.11bb Amendment (LC) – Volker </a:t>
            </a:r>
            <a:r>
              <a:rPr lang="en-US" sz="1600" dirty="0" err="1"/>
              <a:t>Jungnickel</a:t>
            </a:r>
            <a:r>
              <a:rPr lang="en-US" sz="1600" dirty="0"/>
              <a:t>, Harry </a:t>
            </a:r>
            <a:r>
              <a:rPr lang="en-US" sz="1600" dirty="0" err="1"/>
              <a:t>Bims</a:t>
            </a:r>
            <a:endParaRPr lang="en-US" sz="1600" dirty="0"/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P802.11bc Amendment (</a:t>
            </a:r>
            <a:r>
              <a:rPr lang="en-US" sz="1600" dirty="0" err="1"/>
              <a:t>eBCS</a:t>
            </a:r>
            <a:r>
              <a:rPr lang="en-US" sz="1600" dirty="0"/>
              <a:t>) – Carol Ansley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P802.11bd Amendment (NGV) – </a:t>
            </a:r>
            <a:r>
              <a:rPr lang="en-US" sz="1600" dirty="0" err="1"/>
              <a:t>Bahar</a:t>
            </a:r>
            <a:r>
              <a:rPr lang="en-US" sz="1600" dirty="0"/>
              <a:t> Sadeghi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P802.11be Amendment (EHT) – Edward Au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 err="1"/>
              <a:t>REVmd</a:t>
            </a:r>
            <a:r>
              <a:rPr lang="en-US" sz="1600" dirty="0"/>
              <a:t> – Emily Qi, Edward Au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600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802.11 Editor’s Not Present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Also present: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Al Petrick	Joseph Levy	Mark Hamilton</a:t>
            </a:r>
            <a:endParaRPr lang="en-US" sz="1800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IEEE Staff present and always welcome! </a:t>
            </a:r>
            <a:endParaRPr lang="en-US" sz="1400" dirty="0"/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	</a:t>
            </a:r>
            <a:r>
              <a:rPr lang="en-US" sz="1800" dirty="0"/>
              <a:t>	</a:t>
            </a:r>
            <a:r>
              <a:rPr lang="en-US" sz="1600" dirty="0"/>
              <a:t>Note: editors request that an IEEE staff member should be present at least during Plenary meetings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23854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Editor Contacts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907283" y="1524000"/>
            <a:ext cx="10361084" cy="4876800"/>
          </a:xfrm>
          <a:noFill/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600" b="1" dirty="0" err="1"/>
              <a:t>TGax</a:t>
            </a:r>
            <a:r>
              <a:rPr lang="en-US" sz="1600" b="1" dirty="0"/>
              <a:t> – Robert Stacey </a:t>
            </a:r>
            <a:r>
              <a:rPr lang="en-US" sz="1600" dirty="0"/>
              <a:t>– </a:t>
            </a:r>
            <a:r>
              <a:rPr lang="en-US" sz="1600" dirty="0">
                <a:hlinkClick r:id="rId3"/>
              </a:rPr>
              <a:t>robert.stacey@intel.com</a:t>
            </a:r>
            <a:r>
              <a:rPr lang="en-US" sz="1600" dirty="0"/>
              <a:t> </a:t>
            </a:r>
            <a:r>
              <a:rPr lang="en-US" sz="1600" b="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TGay</a:t>
            </a:r>
            <a:r>
              <a:rPr lang="en-US" sz="1600" b="1" dirty="0"/>
              <a:t> – Carlos </a:t>
            </a:r>
            <a:r>
              <a:rPr lang="en-US" sz="1600" b="1" dirty="0" err="1"/>
              <a:t>Cordeiro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4"/>
              </a:rPr>
              <a:t>carlos.cordeiro@intel.com</a:t>
            </a:r>
            <a:r>
              <a:rPr lang="en-US" sz="1600" dirty="0"/>
              <a:t> 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TGaz</a:t>
            </a:r>
            <a:r>
              <a:rPr lang="en-US" sz="1600" b="1" dirty="0"/>
              <a:t> – Chao Chun Wang </a:t>
            </a:r>
            <a:r>
              <a:rPr lang="en-US" sz="1600" dirty="0"/>
              <a:t>– </a:t>
            </a:r>
            <a:r>
              <a:rPr lang="en-US" sz="1600" dirty="0">
                <a:hlinkClick r:id="rId5"/>
              </a:rPr>
              <a:t>chaochun.wang@mediatek.com</a:t>
            </a:r>
            <a:r>
              <a:rPr lang="en-US" sz="1600" dirty="0"/>
              <a:t> , </a:t>
            </a:r>
            <a:r>
              <a:rPr lang="en-US" sz="1600" b="1" dirty="0"/>
              <a:t>Roy Want </a:t>
            </a:r>
            <a:r>
              <a:rPr lang="en-US" sz="1600" dirty="0">
                <a:hlinkClick r:id="rId6"/>
              </a:rPr>
              <a:t>RoyWant@google.com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TGba</a:t>
            </a:r>
            <a:r>
              <a:rPr lang="en-US" sz="1600" b="1" dirty="0"/>
              <a:t> – Po-kai Huang </a:t>
            </a:r>
            <a:r>
              <a:rPr lang="en-US" sz="1600" dirty="0"/>
              <a:t>– </a:t>
            </a:r>
            <a:r>
              <a:rPr lang="en-US" sz="1600" dirty="0">
                <a:hlinkClick r:id="rId7"/>
              </a:rPr>
              <a:t>po-kai.huang@intel.com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TGbb</a:t>
            </a:r>
            <a:r>
              <a:rPr lang="en-US" sz="1600" b="1" dirty="0"/>
              <a:t> – Volker </a:t>
            </a:r>
            <a:r>
              <a:rPr lang="en-US" sz="1600" b="1" dirty="0" err="1"/>
              <a:t>Jungnickel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8"/>
              </a:rPr>
              <a:t>volker.jungnickel@hhi.fraunhofer.de</a:t>
            </a:r>
            <a:r>
              <a:rPr lang="en-US" sz="1600" dirty="0"/>
              <a:t> , </a:t>
            </a:r>
            <a:r>
              <a:rPr lang="en-US" sz="1600" b="1" dirty="0"/>
              <a:t>Harry </a:t>
            </a:r>
            <a:r>
              <a:rPr lang="en-US" sz="1600" b="1" dirty="0" err="1"/>
              <a:t>Bims</a:t>
            </a:r>
            <a:r>
              <a:rPr lang="en-US" sz="1600" b="1" dirty="0"/>
              <a:t> </a:t>
            </a:r>
            <a:r>
              <a:rPr lang="en-US" sz="1600" dirty="0">
                <a:hlinkClick r:id="rId9"/>
              </a:rPr>
              <a:t>harrybims@me.com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TGbc</a:t>
            </a:r>
            <a:r>
              <a:rPr lang="en-US" sz="1600" b="1" dirty="0"/>
              <a:t> – Carol Ansley </a:t>
            </a:r>
            <a:r>
              <a:rPr lang="en-US" sz="1600" dirty="0"/>
              <a:t>– </a:t>
            </a:r>
            <a:r>
              <a:rPr lang="en-US" sz="1600" dirty="0">
                <a:hlinkClick r:id="rId10"/>
              </a:rPr>
              <a:t>carol.ansle</a:t>
            </a:r>
            <a:r>
              <a:rPr lang="en-US" sz="1600" dirty="0"/>
              <a:t>y</a:t>
            </a:r>
            <a:r>
              <a:rPr lang="en-US" sz="1600" dirty="0">
                <a:hlinkClick r:id="rId10"/>
              </a:rPr>
              <a:t>@commscope.com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TGbd</a:t>
            </a:r>
            <a:r>
              <a:rPr lang="en-US" sz="1600" b="1" dirty="0"/>
              <a:t> – </a:t>
            </a:r>
            <a:r>
              <a:rPr lang="en-US" sz="1600" b="1" dirty="0" err="1"/>
              <a:t>Bahar</a:t>
            </a:r>
            <a:r>
              <a:rPr lang="en-US" sz="1600" b="1" dirty="0"/>
              <a:t> Sadeghi </a:t>
            </a:r>
            <a:r>
              <a:rPr lang="en-US" sz="1600" dirty="0"/>
              <a:t>–</a:t>
            </a:r>
            <a:r>
              <a:rPr lang="en-US" sz="1600" b="1" dirty="0"/>
              <a:t> </a:t>
            </a:r>
            <a:r>
              <a:rPr lang="en-US" sz="1600" dirty="0">
                <a:hlinkClick r:id="rId11"/>
              </a:rPr>
              <a:t>bahareh.sagedhi@intel.com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TGbe</a:t>
            </a:r>
            <a:r>
              <a:rPr lang="en-US" sz="1600" b="1" dirty="0"/>
              <a:t> – Edward Au </a:t>
            </a:r>
            <a:r>
              <a:rPr lang="en-US" sz="1600" dirty="0"/>
              <a:t>– </a:t>
            </a:r>
            <a:r>
              <a:rPr lang="en-US" sz="1600" u="sng" dirty="0">
                <a:hlinkClick r:id="rId12"/>
              </a:rPr>
              <a:t>edward.ks.au@huawei.com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REVmd</a:t>
            </a:r>
            <a:r>
              <a:rPr lang="en-US" sz="1600" b="1" dirty="0"/>
              <a:t> – Emily Qi </a:t>
            </a:r>
            <a:r>
              <a:rPr lang="en-US" sz="1600" dirty="0"/>
              <a:t>– </a:t>
            </a:r>
            <a:r>
              <a:rPr lang="en-US" sz="1600" b="0" dirty="0">
                <a:hlinkClick r:id="rId13"/>
              </a:rPr>
              <a:t>emily.h.qi@intel.com</a:t>
            </a:r>
            <a:r>
              <a:rPr lang="en-US" sz="1600" dirty="0"/>
              <a:t>, </a:t>
            </a:r>
            <a:r>
              <a:rPr lang="en-US" sz="1600" b="1" dirty="0"/>
              <a:t>Edward Au </a:t>
            </a:r>
            <a:r>
              <a:rPr lang="en-US" sz="1600" dirty="0"/>
              <a:t>– </a:t>
            </a:r>
            <a:r>
              <a:rPr lang="en-US" sz="1600" b="0" u="sng" dirty="0">
                <a:hlinkClick r:id="rId12"/>
              </a:rPr>
              <a:t>edward.ks.au@huawei.com</a:t>
            </a:r>
            <a:r>
              <a:rPr lang="en-US" sz="1600" dirty="0"/>
              <a:t>, </a:t>
            </a:r>
          </a:p>
          <a:p>
            <a:pPr lvl="1"/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685800"/>
            <a:ext cx="10361084" cy="1065213"/>
          </a:xfrm>
        </p:spPr>
        <p:txBody>
          <a:bodyPr/>
          <a:lstStyle/>
          <a:p>
            <a:r>
              <a:rPr lang="en-GB" dirty="0"/>
              <a:t>July 7</a:t>
            </a:r>
            <a:r>
              <a:rPr lang="en-GB" baseline="30000" dirty="0"/>
              <a:t>th</a:t>
            </a:r>
            <a:r>
              <a:rPr lang="en-GB" dirty="0"/>
              <a:t> roundtable status report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600200"/>
            <a:ext cx="10361084" cy="4800600"/>
          </a:xfrm>
          <a:ln/>
        </p:spPr>
        <p:txBody>
          <a:bodyPr/>
          <a:lstStyle/>
          <a:p>
            <a:r>
              <a:rPr lang="en-GB" sz="2000" dirty="0" err="1"/>
              <a:t>REVmd</a:t>
            </a:r>
            <a:r>
              <a:rPr lang="en-GB" sz="2000" dirty="0"/>
              <a:t> –  </a:t>
            </a:r>
          </a:p>
          <a:p>
            <a:r>
              <a:rPr lang="en-GB" sz="2000" dirty="0"/>
              <a:t>11ax </a:t>
            </a:r>
            <a:r>
              <a:rPr lang="en-US" sz="2000" dirty="0"/>
              <a:t>–  </a:t>
            </a:r>
          </a:p>
          <a:p>
            <a:r>
              <a:rPr lang="en-US" sz="2000" dirty="0"/>
              <a:t>11ay –  </a:t>
            </a:r>
            <a:endParaRPr lang="en-GB" sz="2000" dirty="0"/>
          </a:p>
          <a:p>
            <a:r>
              <a:rPr lang="en-GB" sz="2000" dirty="0"/>
              <a:t>11az – </a:t>
            </a:r>
            <a:r>
              <a:rPr lang="en-US" sz="2000" dirty="0"/>
              <a:t> </a:t>
            </a:r>
            <a:endParaRPr lang="en-GB" sz="2000" dirty="0"/>
          </a:p>
          <a:p>
            <a:r>
              <a:rPr lang="en-GB" sz="2000" dirty="0"/>
              <a:t>11ba –  </a:t>
            </a:r>
          </a:p>
          <a:p>
            <a:r>
              <a:rPr lang="en-GB" sz="2000" dirty="0"/>
              <a:t>11bc –  </a:t>
            </a:r>
          </a:p>
          <a:p>
            <a:r>
              <a:rPr lang="en-GB" sz="2000" dirty="0"/>
              <a:t>11bd –  </a:t>
            </a:r>
          </a:p>
          <a:p>
            <a:r>
              <a:rPr lang="en-GB" sz="2000" dirty="0"/>
              <a:t>11be – </a:t>
            </a:r>
            <a:r>
              <a:rPr lang="en-US" sz="2000" dirty="0"/>
              <a:t> </a:t>
            </a:r>
          </a:p>
          <a:p>
            <a:r>
              <a:rPr lang="en-GB" sz="2000" dirty="0"/>
              <a:t>  </a:t>
            </a:r>
          </a:p>
          <a:p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38902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Reflector Updates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Each editor is expected to be on the reflector and current.</a:t>
            </a:r>
          </a:p>
          <a:p>
            <a:r>
              <a:rPr lang="en-US" dirty="0"/>
              <a:t>If you didn’t receive the meeting notice from the reflector, please send email to </a:t>
            </a:r>
            <a:r>
              <a:rPr lang="en-US" dirty="0">
                <a:hlinkClick r:id="rId3"/>
              </a:rPr>
              <a:t>Robert.Stacey@intel.com</a:t>
            </a:r>
            <a:r>
              <a:rPr lang="en-US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57705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IEEE </a:t>
            </a:r>
            <a:r>
              <a:rPr lang="en-GB" dirty="0"/>
              <a:t>Publication Status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sz="2000" dirty="0"/>
              <a:t>Publication of 802.11-2016 December 14, 2016</a:t>
            </a:r>
          </a:p>
          <a:p>
            <a:r>
              <a:rPr lang="en-US" sz="2000" dirty="0"/>
              <a:t>Publication of 11ai announced December 30, 2016</a:t>
            </a:r>
          </a:p>
          <a:p>
            <a:r>
              <a:rPr lang="en-US" sz="2000" dirty="0"/>
              <a:t>Second printing of 11ai in April 2017 </a:t>
            </a:r>
          </a:p>
          <a:p>
            <a:r>
              <a:rPr lang="en-US" sz="2000" dirty="0"/>
              <a:t>Publication of 11ah announced May 9, 2017</a:t>
            </a:r>
          </a:p>
          <a:p>
            <a:r>
              <a:rPr lang="en-US" sz="2000" dirty="0"/>
              <a:t>Publication of 11aj announced April 30, 2018</a:t>
            </a:r>
          </a:p>
          <a:p>
            <a:r>
              <a:rPr lang="en-US" sz="2000" dirty="0"/>
              <a:t>Publication of 11ak announced June 8, 2018</a:t>
            </a:r>
          </a:p>
          <a:p>
            <a:r>
              <a:rPr lang="en-US" sz="2000" dirty="0"/>
              <a:t>Publication of 11aq was August 31,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434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534988"/>
            <a:ext cx="10361084" cy="1065213"/>
          </a:xfrm>
        </p:spPr>
        <p:txBody>
          <a:bodyPr/>
          <a:lstStyle/>
          <a:p>
            <a:r>
              <a:rPr lang="en-GB" dirty="0"/>
              <a:t>MDR Status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524000"/>
            <a:ext cx="10361084" cy="4799012"/>
          </a:xfrm>
          <a:ln/>
        </p:spPr>
        <p:txBody>
          <a:bodyPr/>
          <a:lstStyle/>
          <a:p>
            <a:r>
              <a:rPr lang="en-US" dirty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800" dirty="0"/>
              <a:t>802.11-11/615r6 documents the process. MDR now in the 802.11 Operating Manual 802.11-14/0629r8. The process needs some change so the report is done after the editing is done. </a:t>
            </a:r>
          </a:p>
          <a:p>
            <a:r>
              <a:rPr lang="en-US" sz="1800" dirty="0" err="1"/>
              <a:t>REVmd</a:t>
            </a:r>
            <a:r>
              <a:rPr lang="en-US" sz="1800" dirty="0"/>
              <a:t> on Draft 2.1 was started out of February (Robert Stacey, Joseph Levy, Carol Ansley, Menzo Wentink, </a:t>
            </a:r>
            <a:r>
              <a:rPr lang="en-US" sz="1800" dirty="0" err="1"/>
              <a:t>Bahar</a:t>
            </a:r>
            <a:r>
              <a:rPr lang="en-US" sz="1800" dirty="0"/>
              <a:t> Sadeghi, Mark Hamilton, Yongho Seok, Emily Qi, Edward Au, Peter Ecclesine) 19/260r15 – IEEE SA staff - mixing normative and informative, see 19/1444r4 MDR complete</a:t>
            </a:r>
          </a:p>
          <a:p>
            <a:r>
              <a:rPr lang="en-US" sz="1800" dirty="0"/>
              <a:t>P802.11ay was started on D3.1 out of March meeting (Robert Stacey, Solomon </a:t>
            </a:r>
            <a:r>
              <a:rPr lang="en-US" sz="1800" dirty="0" err="1"/>
              <a:t>Trainin</a:t>
            </a:r>
            <a:r>
              <a:rPr lang="en-US" sz="1800" dirty="0"/>
              <a:t>, Edward Au, Emily Qi, Yongho Seok, Peter Ecclesine) 19/681r6 MDR complete</a:t>
            </a:r>
          </a:p>
          <a:p>
            <a:r>
              <a:rPr lang="en-US" sz="1800" dirty="0"/>
              <a:t>P802.11ax was started on D4.1 out of May meeting (Robert Stacey, Edward Au (mid June), Yongho Seok, Naveen Kakani, Perry </a:t>
            </a:r>
            <a:r>
              <a:rPr lang="en-US" sz="1800" dirty="0" err="1"/>
              <a:t>Correll</a:t>
            </a:r>
            <a:r>
              <a:rPr lang="en-US" sz="1800" dirty="0"/>
              <a:t>, Peter Ecclesine, Po-Kai Huang) 19/1015r4 MDR complete</a:t>
            </a:r>
          </a:p>
          <a:p>
            <a:r>
              <a:rPr lang="en-US" sz="1800" dirty="0"/>
              <a:t>P802.11ba was started on D4.0 out of September meeting (Robert Stacey, Po-Kai Huang, </a:t>
            </a:r>
            <a:r>
              <a:rPr lang="en-US" sz="1800" dirty="0" err="1"/>
              <a:t>Rojan</a:t>
            </a:r>
            <a:r>
              <a:rPr lang="en-US" sz="1800" dirty="0"/>
              <a:t> </a:t>
            </a:r>
            <a:r>
              <a:rPr lang="en-US" sz="1800" dirty="0" err="1"/>
              <a:t>Chitrakar</a:t>
            </a:r>
            <a:r>
              <a:rPr lang="en-US" sz="1800" dirty="0"/>
              <a:t>, </a:t>
            </a:r>
            <a:r>
              <a:rPr lang="en-US" sz="1800" dirty="0" err="1"/>
              <a:t>Yunsong</a:t>
            </a:r>
            <a:r>
              <a:rPr lang="en-US" sz="1800" dirty="0"/>
              <a:t> Yang, </a:t>
            </a:r>
            <a:r>
              <a:rPr lang="en-US" sz="1800" dirty="0" err="1"/>
              <a:t>Yongho</a:t>
            </a:r>
            <a:r>
              <a:rPr lang="en-US" sz="1800" dirty="0"/>
              <a:t> Seok, Mark Hamilton ) 19/1765r</a:t>
            </a:r>
            <a:r>
              <a:rPr lang="en-US" sz="1800" dirty="0">
                <a:solidFill>
                  <a:srgbClr val="FF0000"/>
                </a:solidFill>
              </a:rPr>
              <a:t>6</a:t>
            </a:r>
            <a:r>
              <a:rPr lang="en-US" sz="1800" dirty="0"/>
              <a:t> MDR complete</a:t>
            </a:r>
          </a:p>
          <a:p>
            <a:endParaRPr lang="en-US" sz="1800" dirty="0"/>
          </a:p>
          <a:p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68129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755FF"/>
      </a:hlink>
      <a:folHlink>
        <a:srgbClr val="85858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2502</TotalTime>
  <Words>2128</Words>
  <Application>Microsoft Office PowerPoint</Application>
  <PresentationFormat>Widescreen</PresentationFormat>
  <Paragraphs>438</Paragraphs>
  <Slides>25</Slides>
  <Notes>22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Times New Roman</vt:lpstr>
      <vt:lpstr>Office Theme</vt:lpstr>
      <vt:lpstr>Document</vt:lpstr>
      <vt:lpstr>802.11 WG Editor’s Meeting (Jul 2020)</vt:lpstr>
      <vt:lpstr>Abstract</vt:lpstr>
      <vt:lpstr>Agenda for 2020-07-07 meeting</vt:lpstr>
      <vt:lpstr>Roll Call – 2020-07-07</vt:lpstr>
      <vt:lpstr>Volunteer Editor Contacts</vt:lpstr>
      <vt:lpstr>July 7th roundtable status report</vt:lpstr>
      <vt:lpstr>Reflector Updates</vt:lpstr>
      <vt:lpstr>IEEE Publication Status</vt:lpstr>
      <vt:lpstr>MDR Status</vt:lpstr>
      <vt:lpstr>802.11 Style Guide</vt:lpstr>
      <vt:lpstr>REVmd practice</vt:lpstr>
      <vt:lpstr>MIB Style, Visio and Frame Practices</vt:lpstr>
      <vt:lpstr>802.11 Editor’s Guide</vt:lpstr>
      <vt:lpstr>Amendment &amp; other ordering notes </vt:lpstr>
      <vt:lpstr>Editor Amendment Ordering</vt:lpstr>
      <vt:lpstr>Email your draft status updates!</vt:lpstr>
      <vt:lpstr>Draft Development Snapshot</vt:lpstr>
      <vt:lpstr>Editor Backup Practices</vt:lpstr>
      <vt:lpstr>IEEE iMeet central</vt:lpstr>
      <vt:lpstr>Publication process</vt:lpstr>
      <vt:lpstr>Two Technical Editors</vt:lpstr>
      <vt:lpstr>Build a list of Editor’s meeting discussion topics</vt:lpstr>
      <vt:lpstr>Editors Emeritus </vt:lpstr>
      <vt:lpstr>MDR Status</vt:lpstr>
      <vt:lpstr>Update on numbering process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Peter Ecclesine (pecclesi)</dc:creator>
  <cp:keywords>CTPClassification=CTP_NT</cp:keywords>
  <cp:lastModifiedBy>Peter Ecclesine (pecclesi)</cp:lastModifiedBy>
  <cp:revision>284</cp:revision>
  <cp:lastPrinted>1601-01-01T00:00:00Z</cp:lastPrinted>
  <dcterms:created xsi:type="dcterms:W3CDTF">2018-01-07T18:30:13Z</dcterms:created>
  <dcterms:modified xsi:type="dcterms:W3CDTF">2020-07-01T12:24:26Z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aac88202-5e9b-4871-89ab-389b8f17b9bc</vt:lpwstr>
  </property>
  <property fmtid="{D5CDD505-2E9C-101B-9397-08002B2CF9AE}" pid="3" name="CTP_TimeStamp">
    <vt:lpwstr>2020-01-17 00:36:12Z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