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6"/>
  </p:notesMasterIdLst>
  <p:handoutMasterIdLst>
    <p:handoutMasterId r:id="rId17"/>
  </p:handoutMasterIdLst>
  <p:sldIdLst>
    <p:sldId id="331" r:id="rId5"/>
    <p:sldId id="1007" r:id="rId6"/>
    <p:sldId id="1019" r:id="rId7"/>
    <p:sldId id="1008" r:id="rId8"/>
    <p:sldId id="1010" r:id="rId9"/>
    <p:sldId id="1017" r:id="rId10"/>
    <p:sldId id="1023" r:id="rId11"/>
    <p:sldId id="1015" r:id="rId12"/>
    <p:sldId id="1022" r:id="rId13"/>
    <p:sldId id="1020" r:id="rId14"/>
    <p:sldId id="1021" r:id="rId15"/>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lein, Arik" initials="Arik" lastIdx="16" clrIdx="0">
    <p:extLst>
      <p:ext uri="{19B8F6BF-5375-455C-9EA6-DF929625EA0E}">
        <p15:presenceInfo xmlns:p15="http://schemas.microsoft.com/office/powerpoint/2012/main" userId="Klein, Arik" providerId="None"/>
      </p:ext>
    </p:extLst>
  </p:cmAuthor>
  <p:cmAuthor id="2" name="Huang, Po-kai" initials="HP" lastIdx="15" clrIdx="1">
    <p:extLst>
      <p:ext uri="{19B8F6BF-5375-455C-9EA6-DF929625EA0E}">
        <p15:presenceInfo xmlns:p15="http://schemas.microsoft.com/office/powerpoint/2012/main" userId="S-1-5-21-725345543-602162358-527237240-24712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129" autoAdjust="0"/>
    <p:restoredTop sz="93372" autoAdjust="0"/>
  </p:normalViewPr>
  <p:slideViewPr>
    <p:cSldViewPr>
      <p:cViewPr varScale="1">
        <p:scale>
          <a:sx n="62" d="100"/>
          <a:sy n="62" d="100"/>
        </p:scale>
        <p:origin x="1572" y="52"/>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3426"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uang, Po-kai" userId="be743c7d-0ad3-4a01-a6bb-e19e76bd5877" providerId="ADAL" clId="{B1A21C57-0143-4006-A8C4-FA73C1420AF9}"/>
    <pc:docChg chg="modMainMaster">
      <pc:chgData name="Huang, Po-kai" userId="be743c7d-0ad3-4a01-a6bb-e19e76bd5877" providerId="ADAL" clId="{B1A21C57-0143-4006-A8C4-FA73C1420AF9}" dt="2021-01-04T20:24:52.496" v="1" actId="20577"/>
      <pc:docMkLst>
        <pc:docMk/>
      </pc:docMkLst>
      <pc:sldMasterChg chg="modSp">
        <pc:chgData name="Huang, Po-kai" userId="be743c7d-0ad3-4a01-a6bb-e19e76bd5877" providerId="ADAL" clId="{B1A21C57-0143-4006-A8C4-FA73C1420AF9}" dt="2021-01-04T20:24:52.496" v="1" actId="20577"/>
        <pc:sldMasterMkLst>
          <pc:docMk/>
          <pc:sldMasterMk cId="0" sldId="2147483648"/>
        </pc:sldMasterMkLst>
        <pc:spChg chg="mod">
          <ac:chgData name="Huang, Po-kai" userId="be743c7d-0ad3-4a01-a6bb-e19e76bd5877" providerId="ADAL" clId="{B1A21C57-0143-4006-A8C4-FA73C1420AF9}" dt="2021-01-04T20:24:52.496" v="1" actId="20577"/>
          <ac:spMkLst>
            <pc:docMk/>
            <pc:sldMasterMk cId="0" sldId="2147483648"/>
            <ac:spMk id="1031" creationId="{F47EBAF5-52AC-49CF-A3FD-31E596F2D8C6}"/>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71394720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8482203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9302918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GB"/>
              <a:t>doc.: IEEE 802.11-12/0866r0</a:t>
            </a:r>
          </a:p>
        </p:txBody>
      </p:sp>
      <p:sp>
        <p:nvSpPr>
          <p:cNvPr id="5" name="Date Placeholder 4"/>
          <p:cNvSpPr>
            <a:spLocks noGrp="1"/>
          </p:cNvSpPr>
          <p:nvPr>
            <p:ph type="dt" idx="1"/>
          </p:nvPr>
        </p:nvSpPr>
        <p:spPr/>
        <p:txBody>
          <a:bodyPr/>
          <a:lstStyle/>
          <a:p>
            <a:pPr>
              <a:defRPr/>
            </a:pPr>
            <a:r>
              <a:rPr lang="en-US" altLang="en-US"/>
              <a:t>July 2013</a:t>
            </a:r>
            <a:endParaRPr lang="en-GB" altLang="en-US"/>
          </a:p>
        </p:txBody>
      </p:sp>
      <p:sp>
        <p:nvSpPr>
          <p:cNvPr id="6" name="Footer Placeholder 5"/>
          <p:cNvSpPr>
            <a:spLocks noGrp="1"/>
          </p:cNvSpPr>
          <p:nvPr>
            <p:ph type="ftr" sz="quarter" idx="4"/>
          </p:nvPr>
        </p:nvSpPr>
        <p:spPr/>
        <p:txBody>
          <a:bodyPr/>
          <a:lstStyle/>
          <a:p>
            <a:pPr lvl="4">
              <a:defRPr/>
            </a:pPr>
            <a:r>
              <a:rPr lang="en-GB"/>
              <a:t>Clint Chaplin, Chair (Samsung)</a:t>
            </a:r>
          </a:p>
        </p:txBody>
      </p:sp>
      <p:sp>
        <p:nvSpPr>
          <p:cNvPr id="7" name="Slide Number Placeholder 6"/>
          <p:cNvSpPr>
            <a:spLocks noGrp="1"/>
          </p:cNvSpPr>
          <p:nvPr>
            <p:ph type="sldNum" sz="quarter" idx="5"/>
          </p:nvPr>
        </p:nvSpPr>
        <p:spPr/>
        <p:txBody>
          <a:bodyPr/>
          <a:lstStyle/>
          <a:p>
            <a:pPr>
              <a:defRPr/>
            </a:pPr>
            <a:r>
              <a:rPr lang="en-GB" altLang="en-US"/>
              <a:t>Page </a:t>
            </a:r>
            <a:fld id="{6D97498F-4D25-4339-A505-6DFAF1C539A8}" type="slidenum">
              <a:rPr lang="en-GB" altLang="en-US" smtClean="0"/>
              <a:pPr>
                <a:defRPr/>
              </a:pPr>
              <a:t>9</a:t>
            </a:fld>
            <a:endParaRPr lang="en-GB" altLang="en-US"/>
          </a:p>
        </p:txBody>
      </p:sp>
    </p:spTree>
    <p:extLst>
      <p:ext uri="{BB962C8B-B14F-4D97-AF65-F5344CB8AC3E}">
        <p14:creationId xmlns:p14="http://schemas.microsoft.com/office/powerpoint/2010/main" val="2420683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CFF25A-AE5D-4878-BC4A-E0F2E0863D11}"/>
              </a:ext>
            </a:extLst>
          </p:cNvPr>
          <p:cNvSpPr>
            <a:spLocks noGrp="1" noChangeArrowheads="1"/>
          </p:cNvSpPr>
          <p:nvPr>
            <p:ph type="dt" sz="half" idx="10"/>
          </p:nvPr>
        </p:nvSpPr>
        <p:spPr>
          <a:xfrm>
            <a:off x="696913" y="332601"/>
            <a:ext cx="929742" cy="276999"/>
          </a:xfrm>
        </p:spPr>
        <p:txBody>
          <a:bodyPr/>
          <a:lstStyle>
            <a:lvl1pPr>
              <a:defRPr/>
            </a:lvl1pPr>
          </a:lstStyle>
          <a:p>
            <a:pPr>
              <a:defRPr/>
            </a:pPr>
            <a:r>
              <a:rPr lang="en-US" altLang="en-US" dirty="0"/>
              <a:t>Aug 2019</a:t>
            </a:r>
            <a:endParaRPr lang="en-GB" altLang="en-US" dirty="0"/>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dirty="0"/>
              <a:t>Po-Kai Huang (Intel)</a:t>
            </a:r>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5" name="Rectangle 5">
            <a:extLst>
              <a:ext uri="{FF2B5EF4-FFF2-40B4-BE49-F238E27FC236}">
                <a16:creationId xmlns:a16="http://schemas.microsoft.com/office/drawing/2014/main" id="{45E53EAD-1C78-4110-B6B7-5E5CDC6B7911}"/>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5" name="Rectangle 5">
            <a:extLst>
              <a:ext uri="{FF2B5EF4-FFF2-40B4-BE49-F238E27FC236}">
                <a16:creationId xmlns:a16="http://schemas.microsoft.com/office/drawing/2014/main" id="{10AE9D73-7428-4ADB-9D8D-FB2ECC5BA0E8}"/>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1/4/2021</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346AB4A-F2D2-4CAE-A247-7BBB1DA6E2BC}"/>
              </a:ext>
            </a:extLst>
          </p:cNvPr>
          <p:cNvSpPr>
            <a:spLocks noGrp="1" noChangeArrowheads="1"/>
          </p:cNvSpPr>
          <p:nvPr>
            <p:ph type="dt" sz="half" idx="10"/>
          </p:nvPr>
        </p:nvSpPr>
        <p:spPr>
          <a:xfrm>
            <a:off x="696913" y="332601"/>
            <a:ext cx="929742" cy="276999"/>
          </a:xfrm>
        </p:spPr>
        <p:txBody>
          <a:bodyPr/>
          <a:lstStyle>
            <a:lvl1pPr>
              <a:defRPr/>
            </a:lvl1pPr>
          </a:lstStyle>
          <a:p>
            <a:pPr>
              <a:defRPr/>
            </a:pPr>
            <a:r>
              <a:rPr lang="en-US" altLang="en-US" dirty="0"/>
              <a:t>Aug 2019</a:t>
            </a:r>
            <a:endParaRPr lang="en-GB" altLang="en-US" dirty="0"/>
          </a:p>
        </p:txBody>
      </p:sp>
      <p:sp>
        <p:nvSpPr>
          <p:cNvPr id="5" name="Rectangle 5">
            <a:extLst>
              <a:ext uri="{FF2B5EF4-FFF2-40B4-BE49-F238E27FC236}">
                <a16:creationId xmlns:a16="http://schemas.microsoft.com/office/drawing/2014/main" id="{2FBBCEAB-3AB2-4B43-892C-9CC9AB0F9960}"/>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dirty="0"/>
              <a:t>Po-Kai Huang (Intel)</a:t>
            </a:r>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a:t>Slide </a:t>
            </a:r>
            <a:fld id="{6D24465E-2B0A-4D96-BA39-EC98956D452B}" type="slidenum">
              <a:rPr lang="en-GB" altLang="en-US"/>
              <a:pPr>
                <a:defRPr/>
              </a:pPr>
              <a:t>‹#›</a:t>
            </a:fld>
            <a:endParaRPr lang="en-GB" altLang="en-US"/>
          </a:p>
        </p:txBody>
      </p:sp>
    </p:spTree>
    <p:extLst>
      <p:ext uri="{BB962C8B-B14F-4D97-AF65-F5344CB8AC3E}">
        <p14:creationId xmlns:p14="http://schemas.microsoft.com/office/powerpoint/2010/main" val="26260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42C5AA8A-721E-4701-979E-BF5C4138F95E}"/>
              </a:ext>
            </a:extLst>
          </p:cNvPr>
          <p:cNvSpPr>
            <a:spLocks noGrp="1" noChangeArrowheads="1"/>
          </p:cNvSpPr>
          <p:nvPr>
            <p:ph type="dt" sz="half" idx="10"/>
          </p:nvPr>
        </p:nvSpPr>
        <p:spPr>
          <a:xfrm>
            <a:off x="696913" y="332601"/>
            <a:ext cx="929742" cy="276999"/>
          </a:xfrm>
        </p:spPr>
        <p:txBody>
          <a:bodyPr/>
          <a:lstStyle>
            <a:lvl1pPr>
              <a:defRPr/>
            </a:lvl1pPr>
          </a:lstStyle>
          <a:p>
            <a:pPr>
              <a:defRPr/>
            </a:pPr>
            <a:r>
              <a:rPr lang="en-US" altLang="en-US" dirty="0"/>
              <a:t>Aug 2018</a:t>
            </a:r>
            <a:endParaRPr lang="en-GB" altLang="en-US" dirty="0"/>
          </a:p>
        </p:txBody>
      </p:sp>
      <p:sp>
        <p:nvSpPr>
          <p:cNvPr id="5"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47B849B-93E3-4CC8-9DB0-6FACE6085CC5}"/>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6" name="Footer Placeholder 5">
            <a:extLst>
              <a:ext uri="{FF2B5EF4-FFF2-40B4-BE49-F238E27FC236}">
                <a16:creationId xmlns:a16="http://schemas.microsoft.com/office/drawing/2014/main" id="{C09D8205-394C-426D-8FC1-81C9ED9A72FF}"/>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8" name="Rectangle 5">
            <a:extLst>
              <a:ext uri="{FF2B5EF4-FFF2-40B4-BE49-F238E27FC236}">
                <a16:creationId xmlns:a16="http://schemas.microsoft.com/office/drawing/2014/main" id="{7A8A164E-69A0-4853-A527-D828C50BA87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9" name="Rectangle 6">
            <a:extLst>
              <a:ext uri="{FF2B5EF4-FFF2-40B4-BE49-F238E27FC236}">
                <a16:creationId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4" name="Rectangle 5">
            <a:extLst>
              <a:ext uri="{FF2B5EF4-FFF2-40B4-BE49-F238E27FC236}">
                <a16:creationId xmlns:a16="http://schemas.microsoft.com/office/drawing/2014/main" id="{14C39687-C892-4869-B452-F4F727B58AB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5" name="Rectangle 6">
            <a:extLst>
              <a:ext uri="{FF2B5EF4-FFF2-40B4-BE49-F238E27FC236}">
                <a16:creationId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3" name="Rectangle 5">
            <a:extLst>
              <a:ext uri="{FF2B5EF4-FFF2-40B4-BE49-F238E27FC236}">
                <a16:creationId xmlns:a16="http://schemas.microsoft.com/office/drawing/2014/main" id="{E2FFC688-9613-4E32-80B7-218FD81F5AD0}"/>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6" name="Footer Placeholder 5">
            <a:extLst>
              <a:ext uri="{FF2B5EF4-FFF2-40B4-BE49-F238E27FC236}">
                <a16:creationId xmlns:a16="http://schemas.microsoft.com/office/drawing/2014/main" id="{94CF86C1-D1B0-41E8-8B66-737E10ACF6EA}"/>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6" name="Footer Placeholder 5">
            <a:extLst>
              <a:ext uri="{FF2B5EF4-FFF2-40B4-BE49-F238E27FC236}">
                <a16:creationId xmlns:a16="http://schemas.microsoft.com/office/drawing/2014/main" id="{EE9ED55F-DE47-4B7D-B013-E46C4750922A}"/>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a:t>May 2020</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7234271" y="6475413"/>
            <a:ext cx="13096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dirty="0"/>
              <a:t>Po-Kai Huang (Intel)</a:t>
            </a:r>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802.11-20/0903r8</a:t>
            </a:r>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noFill/>
        </p:spPr>
        <p:txBody>
          <a:bodyPr/>
          <a:lstStyle/>
          <a:p>
            <a:r>
              <a:rPr lang="en-GB" altLang="en-US" dirty="0"/>
              <a:t>Multi-link Group Addressed Data Frame Delivery Follow up</a:t>
            </a:r>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2020-05-28</a:t>
            </a:r>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dirty="0"/>
              <a:t>Authors:</a:t>
            </a:r>
            <a:endParaRPr lang="en-GB" altLang="en-US" sz="2000" b="0" dirty="0"/>
          </a:p>
        </p:txBody>
      </p:sp>
      <p:graphicFrame>
        <p:nvGraphicFramePr>
          <p:cNvPr id="9" name="Table 8">
            <a:extLst>
              <a:ext uri="{FF2B5EF4-FFF2-40B4-BE49-F238E27FC236}">
                <a16:creationId xmlns:a16="http://schemas.microsoft.com/office/drawing/2014/main" id="{1EEAD0EE-0DFD-4F81-B0C3-618EF9CBFB8C}"/>
              </a:ext>
            </a:extLst>
          </p:cNvPr>
          <p:cNvGraphicFramePr>
            <a:graphicFrameLocks noGrp="1"/>
          </p:cNvGraphicFramePr>
          <p:nvPr>
            <p:extLst>
              <p:ext uri="{D42A27DB-BD31-4B8C-83A1-F6EECF244321}">
                <p14:modId xmlns:p14="http://schemas.microsoft.com/office/powerpoint/2010/main" val="2600665653"/>
              </p:ext>
            </p:extLst>
          </p:nvPr>
        </p:nvGraphicFramePr>
        <p:xfrm>
          <a:off x="1152525" y="2998720"/>
          <a:ext cx="7391400" cy="2619932"/>
        </p:xfrm>
        <a:graphic>
          <a:graphicData uri="http://schemas.openxmlformats.org/drawingml/2006/table">
            <a:tbl>
              <a:tblPr firstRow="1" bandRow="1">
                <a:tableStyleId>{21E4AEA4-8DFA-4A89-87EB-49C32662AFE0}</a:tableStyleId>
              </a:tblPr>
              <a:tblGrid>
                <a:gridCol w="1447800">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2209800">
                  <a:extLst>
                    <a:ext uri="{9D8B030D-6E8A-4147-A177-3AD203B41FA5}">
                      <a16:colId xmlns:a16="http://schemas.microsoft.com/office/drawing/2014/main"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90689">
                <a:tc>
                  <a:txBody>
                    <a:bodyPr/>
                    <a:lstStyle/>
                    <a:p>
                      <a:pPr algn="ctr"/>
                      <a:r>
                        <a:rPr lang="en-US" sz="1100" kern="1200" dirty="0">
                          <a:solidFill>
                            <a:schemeClr val="dk1"/>
                          </a:solidFill>
                          <a:latin typeface="+mn-lt"/>
                          <a:ea typeface="+mn-ea"/>
                          <a:cs typeface="+mn-cs"/>
                        </a:rPr>
                        <a:t>Po-Kai Huang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9">
                  <a:txBody>
                    <a:bodyPr/>
                    <a:lstStyle/>
                    <a:p>
                      <a:pPr algn="ctr"/>
                      <a:endParaRPr lang="en-US" sz="1100" kern="1200" dirty="0">
                        <a:solidFill>
                          <a:schemeClr val="dk1"/>
                        </a:solidFill>
                        <a:latin typeface="+mn-lt"/>
                        <a:ea typeface="+mn-ea"/>
                        <a:cs typeface="+mn-cs"/>
                      </a:endParaRPr>
                    </a:p>
                    <a:p>
                      <a:pPr algn="ctr"/>
                      <a:endParaRPr lang="en-US" sz="1100" kern="1200" dirty="0">
                        <a:solidFill>
                          <a:schemeClr val="dk1"/>
                        </a:solidFill>
                        <a:latin typeface="+mn-lt"/>
                        <a:ea typeface="+mn-ea"/>
                        <a:cs typeface="+mn-cs"/>
                      </a:endParaRPr>
                    </a:p>
                    <a:p>
                      <a:pPr algn="ctr"/>
                      <a:endParaRPr lang="en-US" sz="1100" kern="1200" dirty="0">
                        <a:solidFill>
                          <a:schemeClr val="dk1"/>
                        </a:solidFill>
                        <a:latin typeface="+mn-lt"/>
                        <a:ea typeface="+mn-ea"/>
                        <a:cs typeface="+mn-cs"/>
                      </a:endParaRPr>
                    </a:p>
                    <a:p>
                      <a:pPr algn="ctr"/>
                      <a:r>
                        <a:rPr lang="en-US" sz="1100" kern="1200" dirty="0">
                          <a:solidFill>
                            <a:schemeClr val="dk1"/>
                          </a:solidFill>
                          <a:latin typeface="+mn-lt"/>
                          <a:ea typeface="+mn-ea"/>
                          <a:cs typeface="+mn-cs"/>
                        </a:rPr>
                        <a:t>Intel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Daniel Bravo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0">
                <a:tc>
                  <a:txBody>
                    <a:bodyPr/>
                    <a:lstStyle/>
                    <a:p>
                      <a:pPr algn="ctr"/>
                      <a:r>
                        <a:rPr lang="en-US" sz="1100" kern="1200" dirty="0">
                          <a:solidFill>
                            <a:schemeClr val="dk1"/>
                          </a:solidFill>
                          <a:latin typeface="+mn-lt"/>
                          <a:ea typeface="+mn-ea"/>
                          <a:cs typeface="+mn-cs"/>
                        </a:rPr>
                        <a:t>Laurent Cariou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0">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0">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189164">
                <a:tc>
                  <a:txBody>
                    <a:bodyPr/>
                    <a:lstStyle/>
                    <a:p>
                      <a:pPr algn="ct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6"/>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59084253"/>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11717881"/>
                  </a:ext>
                </a:extLst>
              </a:tr>
            </a:tbl>
          </a:graphicData>
        </a:graphic>
      </p:graphicFrame>
      <p:sp>
        <p:nvSpPr>
          <p:cNvPr id="8" name="Footer Placeholder 3"/>
          <p:cNvSpPr>
            <a:spLocks noGrp="1"/>
          </p:cNvSpPr>
          <p:nvPr>
            <p:ph type="ftr" sz="quarter" idx="11"/>
          </p:nvPr>
        </p:nvSpPr>
        <p:spPr>
          <a:xfrm>
            <a:off x="7234271" y="6475413"/>
            <a:ext cx="1309654" cy="184666"/>
          </a:xfrm>
        </p:spPr>
        <p:txBody>
          <a:bodyPr/>
          <a:lstStyle/>
          <a:p>
            <a:pPr>
              <a:defRPr/>
            </a:pPr>
            <a:r>
              <a:rPr lang="en-GB"/>
              <a:t>Po-Kai Huang (Intel)</a:t>
            </a:r>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225F20-E828-4196-B639-62101C06B065}"/>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0223734F-0F36-44B3-B001-E3FC4D5E7D0F}"/>
              </a:ext>
            </a:extLst>
          </p:cNvPr>
          <p:cNvSpPr>
            <a:spLocks noGrp="1"/>
          </p:cNvSpPr>
          <p:nvPr>
            <p:ph idx="1"/>
          </p:nvPr>
        </p:nvSpPr>
        <p:spPr/>
        <p:txBody>
          <a:bodyPr/>
          <a:lstStyle/>
          <a:p>
            <a:pPr lvl="0"/>
            <a:r>
              <a:rPr lang="en-US" sz="2000" dirty="0"/>
              <a:t>Do you support that in R1, if a non-AP MLD intends to receive group-addressed frames and intends to switch the selected link to receive group addressed data frame, the non-AP MLD should switch right after seeing the corresponding AP of the current selected link indicates there is no buffered group addressed BUs to avoid missing reception of group addressed data frame?</a:t>
            </a:r>
          </a:p>
          <a:p>
            <a:endParaRPr lang="en-US" dirty="0"/>
          </a:p>
        </p:txBody>
      </p:sp>
      <p:sp>
        <p:nvSpPr>
          <p:cNvPr id="4" name="Footer Placeholder 3">
            <a:extLst>
              <a:ext uri="{FF2B5EF4-FFF2-40B4-BE49-F238E27FC236}">
                <a16:creationId xmlns:a16="http://schemas.microsoft.com/office/drawing/2014/main" id="{19CC3427-1861-4612-80F2-9BFBCDCAAB38}"/>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375D8057-483F-4452-B471-A81FC0AB3DFA}"/>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10</a:t>
            </a:fld>
            <a:endParaRPr lang="en-GB" altLang="en-US"/>
          </a:p>
        </p:txBody>
      </p:sp>
    </p:spTree>
    <p:extLst>
      <p:ext uri="{BB962C8B-B14F-4D97-AF65-F5344CB8AC3E}">
        <p14:creationId xmlns:p14="http://schemas.microsoft.com/office/powerpoint/2010/main" val="39780394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CE3C73-B14C-48CA-B4FC-F6824FD9F2C7}"/>
              </a:ext>
            </a:extLst>
          </p:cNvPr>
          <p:cNvSpPr>
            <a:spLocks noGrp="1"/>
          </p:cNvSpPr>
          <p:nvPr>
            <p:ph type="title"/>
          </p:nvPr>
        </p:nvSpPr>
        <p:spPr/>
        <p:txBody>
          <a:bodyPr/>
          <a:lstStyle/>
          <a:p>
            <a:r>
              <a:rPr lang="en-US" dirty="0"/>
              <a:t>SP #3</a:t>
            </a:r>
          </a:p>
        </p:txBody>
      </p:sp>
      <p:sp>
        <p:nvSpPr>
          <p:cNvPr id="3" name="Content Placeholder 2">
            <a:extLst>
              <a:ext uri="{FF2B5EF4-FFF2-40B4-BE49-F238E27FC236}">
                <a16:creationId xmlns:a16="http://schemas.microsoft.com/office/drawing/2014/main" id="{3C792C9D-9477-4C77-ADBA-F318CB179940}"/>
              </a:ext>
            </a:extLst>
          </p:cNvPr>
          <p:cNvSpPr>
            <a:spLocks noGrp="1"/>
          </p:cNvSpPr>
          <p:nvPr>
            <p:ph idx="1"/>
          </p:nvPr>
        </p:nvSpPr>
        <p:spPr/>
        <p:txBody>
          <a:bodyPr/>
          <a:lstStyle/>
          <a:p>
            <a:pPr lvl="0"/>
            <a:r>
              <a:rPr lang="en-US" sz="2000" dirty="0"/>
              <a:t>Do you support that in R1, if a non-AP MLD intends to receive group-addressed frames and intends to switch the selected link to receive group addressed data frame, the non-AP MLD should switch if the indication in DTIM Beacon of the corresponding AP of the of the current selected link indicates the AP corresponding to another link does not have buffered group addressed frames to avoid duplicate reception of group addressed data frame?</a:t>
            </a:r>
          </a:p>
          <a:p>
            <a:endParaRPr lang="en-US" dirty="0"/>
          </a:p>
        </p:txBody>
      </p:sp>
      <p:sp>
        <p:nvSpPr>
          <p:cNvPr id="4" name="Footer Placeholder 3">
            <a:extLst>
              <a:ext uri="{FF2B5EF4-FFF2-40B4-BE49-F238E27FC236}">
                <a16:creationId xmlns:a16="http://schemas.microsoft.com/office/drawing/2014/main" id="{1AB20098-9568-4A27-8AE2-ACB63B6F326A}"/>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AE6E9921-166F-4623-B26B-16BBEFDD7B66}"/>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11</a:t>
            </a:fld>
            <a:endParaRPr lang="en-GB" altLang="en-US"/>
          </a:p>
        </p:txBody>
      </p:sp>
    </p:spTree>
    <p:extLst>
      <p:ext uri="{BB962C8B-B14F-4D97-AF65-F5344CB8AC3E}">
        <p14:creationId xmlns:p14="http://schemas.microsoft.com/office/powerpoint/2010/main" val="73483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6FE510-5D81-4A05-B85D-167A912163FD}"/>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445C81CA-4A95-428E-A5F9-6A3E26614C53}"/>
              </a:ext>
            </a:extLst>
          </p:cNvPr>
          <p:cNvSpPr>
            <a:spLocks noGrp="1"/>
          </p:cNvSpPr>
          <p:nvPr>
            <p:ph idx="1"/>
          </p:nvPr>
        </p:nvSpPr>
        <p:spPr/>
        <p:txBody>
          <a:bodyPr/>
          <a:lstStyle/>
          <a:p>
            <a:r>
              <a:rPr lang="en-US" dirty="0"/>
              <a:t>We have discussed the “miss” and “duplicate” group addressed data frame problem when switching the selected link to receive group addressed data frame in the past</a:t>
            </a:r>
          </a:p>
          <a:p>
            <a:pPr lvl="1"/>
            <a:r>
              <a:rPr lang="en-US" dirty="0"/>
              <a:t>Note that there are strong opinions that this has to be achieved without the need of non-AP MLD to indicate the selected link to receive group addressed data frame to AP MLD</a:t>
            </a:r>
          </a:p>
          <a:p>
            <a:r>
              <a:rPr lang="en-US" dirty="0"/>
              <a:t>We provide a follow up in attempt to close the topic</a:t>
            </a:r>
          </a:p>
        </p:txBody>
      </p:sp>
      <p:sp>
        <p:nvSpPr>
          <p:cNvPr id="4" name="Footer Placeholder 3">
            <a:extLst>
              <a:ext uri="{FF2B5EF4-FFF2-40B4-BE49-F238E27FC236}">
                <a16:creationId xmlns:a16="http://schemas.microsoft.com/office/drawing/2014/main" id="{23E39073-96D6-47C4-B32C-1980503E149A}"/>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E9CAF5F6-CD8F-4D0B-967C-6444926FDDD8}"/>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a:t>
            </a:fld>
            <a:endParaRPr lang="en-GB" altLang="en-US"/>
          </a:p>
        </p:txBody>
      </p:sp>
    </p:spTree>
    <p:extLst>
      <p:ext uri="{BB962C8B-B14F-4D97-AF65-F5344CB8AC3E}">
        <p14:creationId xmlns:p14="http://schemas.microsoft.com/office/powerpoint/2010/main" val="15888198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B7F303-47EB-4EE3-B4FE-869A3190CC0A}"/>
              </a:ext>
            </a:extLst>
          </p:cNvPr>
          <p:cNvSpPr>
            <a:spLocks noGrp="1"/>
          </p:cNvSpPr>
          <p:nvPr>
            <p:ph type="title"/>
          </p:nvPr>
        </p:nvSpPr>
        <p:spPr/>
        <p:txBody>
          <a:bodyPr/>
          <a:lstStyle/>
          <a:p>
            <a:r>
              <a:rPr lang="en-US" dirty="0"/>
              <a:t>Basic non-AP MLD behavior for receiving group addressed frame</a:t>
            </a:r>
          </a:p>
        </p:txBody>
      </p:sp>
      <p:sp>
        <p:nvSpPr>
          <p:cNvPr id="3" name="Content Placeholder 2">
            <a:extLst>
              <a:ext uri="{FF2B5EF4-FFF2-40B4-BE49-F238E27FC236}">
                <a16:creationId xmlns:a16="http://schemas.microsoft.com/office/drawing/2014/main" id="{6B9A8C5E-EA6B-4841-B8AC-3C58A14AD966}"/>
              </a:ext>
            </a:extLst>
          </p:cNvPr>
          <p:cNvSpPr>
            <a:spLocks noGrp="1"/>
          </p:cNvSpPr>
          <p:nvPr>
            <p:ph idx="1"/>
          </p:nvPr>
        </p:nvSpPr>
        <p:spPr/>
        <p:txBody>
          <a:bodyPr/>
          <a:lstStyle/>
          <a:p>
            <a:r>
              <a:rPr lang="en-US" sz="1800" dirty="0"/>
              <a:t>Non-AP MLD can choose not to receive group addressed data frame </a:t>
            </a:r>
          </a:p>
          <a:p>
            <a:pPr lvl="1"/>
            <a:r>
              <a:rPr lang="en-US" sz="1600" dirty="0"/>
              <a:t>This is an extension from the existing spec that </a:t>
            </a:r>
            <a:r>
              <a:rPr lang="en-US" sz="1600" dirty="0" err="1"/>
              <a:t>ReceiveDTIM</a:t>
            </a:r>
            <a:r>
              <a:rPr lang="en-US" sz="1600" dirty="0"/>
              <a:t> can be false</a:t>
            </a:r>
          </a:p>
          <a:p>
            <a:r>
              <a:rPr lang="en-US" sz="1800" dirty="0"/>
              <a:t>If non-AP MLD chooses to receive group addressed data frame, then </a:t>
            </a:r>
          </a:p>
          <a:p>
            <a:pPr lvl="1"/>
            <a:r>
              <a:rPr lang="en-US" sz="1600" dirty="0"/>
              <a:t>A non-AP MLD shall follow the baseline rules to receive the group addressed data frames on one link selected by the non-AP MLD</a:t>
            </a:r>
          </a:p>
          <a:p>
            <a:pPr lvl="1"/>
            <a:r>
              <a:rPr lang="en-US" sz="1600" dirty="0"/>
              <a:t>The non-AP MLD may change the selected link to receive group addressed data frame at any time except during an ongoing group addressed delivery period</a:t>
            </a:r>
          </a:p>
          <a:p>
            <a:pPr lvl="1"/>
            <a:r>
              <a:rPr lang="en-US" sz="1600" dirty="0"/>
              <a:t>AP MLD duplicates a group addressed data frame that is expected to be received by the non-AP MLD and schedules for transmission in all the setup links with the non-AP MLD</a:t>
            </a:r>
          </a:p>
          <a:p>
            <a:r>
              <a:rPr lang="en-US" sz="1800" dirty="0"/>
              <a:t>TBD for the proposal that a non-AP MLD indicates the selected link to the AP MLD</a:t>
            </a:r>
          </a:p>
          <a:p>
            <a:endParaRPr lang="en-US" dirty="0"/>
          </a:p>
        </p:txBody>
      </p:sp>
      <p:sp>
        <p:nvSpPr>
          <p:cNvPr id="4" name="Footer Placeholder 3">
            <a:extLst>
              <a:ext uri="{FF2B5EF4-FFF2-40B4-BE49-F238E27FC236}">
                <a16:creationId xmlns:a16="http://schemas.microsoft.com/office/drawing/2014/main" id="{940417EC-1A87-4621-8924-1B62F223B7F8}"/>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D340E9FE-1090-4F90-99EB-78030A24C0A4}"/>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a:t>
            </a:fld>
            <a:endParaRPr lang="en-GB" altLang="en-US"/>
          </a:p>
        </p:txBody>
      </p:sp>
    </p:spTree>
    <p:extLst>
      <p:ext uri="{BB962C8B-B14F-4D97-AF65-F5344CB8AC3E}">
        <p14:creationId xmlns:p14="http://schemas.microsoft.com/office/powerpoint/2010/main" val="21579592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540FEA-90F4-4B14-8026-2208AB4A5D69}"/>
              </a:ext>
            </a:extLst>
          </p:cNvPr>
          <p:cNvSpPr>
            <a:spLocks noGrp="1"/>
          </p:cNvSpPr>
          <p:nvPr>
            <p:ph type="title"/>
          </p:nvPr>
        </p:nvSpPr>
        <p:spPr/>
        <p:txBody>
          <a:bodyPr/>
          <a:lstStyle/>
          <a:p>
            <a:r>
              <a:rPr lang="en-US" dirty="0"/>
              <a:t>Condition to Avoid “Miss” Group addressed data frame</a:t>
            </a:r>
          </a:p>
        </p:txBody>
      </p:sp>
      <p:sp>
        <p:nvSpPr>
          <p:cNvPr id="3" name="Content Placeholder 2">
            <a:extLst>
              <a:ext uri="{FF2B5EF4-FFF2-40B4-BE49-F238E27FC236}">
                <a16:creationId xmlns:a16="http://schemas.microsoft.com/office/drawing/2014/main" id="{E1FFC1CE-4FF6-4D9E-81D2-6A0C76E7726A}"/>
              </a:ext>
            </a:extLst>
          </p:cNvPr>
          <p:cNvSpPr>
            <a:spLocks noGrp="1"/>
          </p:cNvSpPr>
          <p:nvPr>
            <p:ph idx="1"/>
          </p:nvPr>
        </p:nvSpPr>
        <p:spPr/>
        <p:txBody>
          <a:bodyPr/>
          <a:lstStyle/>
          <a:p>
            <a:r>
              <a:rPr lang="en-US" sz="1800" dirty="0"/>
              <a:t>Under the condition that AP MLD will duplicate group addressed data frame if non-AP MLD does not indicate the selected link to receive group addressed data frame</a:t>
            </a:r>
          </a:p>
          <a:p>
            <a:r>
              <a:rPr lang="en-US" sz="1800" dirty="0"/>
              <a:t>Based on this condition, non-AP MLD can avoid missing group addressed data frame if non-AP MLD switching the link right after seeing AP of the selected link indicates there is no buffered group addressed data</a:t>
            </a:r>
          </a:p>
          <a:p>
            <a:pPr lvl="1"/>
            <a:r>
              <a:rPr lang="en-US" sz="1600" dirty="0"/>
              <a:t>The indication is provided by AID 0 in TIM or corresponding group addressed bit under multiple BSSID</a:t>
            </a:r>
          </a:p>
          <a:p>
            <a:pPr lvl="1"/>
            <a:r>
              <a:rPr lang="en-US" sz="1600" dirty="0"/>
              <a:t>The indication is also provided by more data bit in group addressed data frame</a:t>
            </a:r>
          </a:p>
          <a:p>
            <a:r>
              <a:rPr lang="en-US" sz="2000" dirty="0"/>
              <a:t>Proposal:</a:t>
            </a:r>
          </a:p>
          <a:p>
            <a:pPr lvl="1"/>
            <a:r>
              <a:rPr lang="en-US" sz="1600" dirty="0"/>
              <a:t>Non-AP MLD should switch the selected link to receive group addressed data frame right after seeing the corresponding AP of the link indicates there is no buffered group addressed BUs to avoid missing reception of group addressed data frame</a:t>
            </a:r>
          </a:p>
          <a:p>
            <a:pPr lvl="1"/>
            <a:endParaRPr lang="en-US" sz="1600" dirty="0"/>
          </a:p>
        </p:txBody>
      </p:sp>
      <p:sp>
        <p:nvSpPr>
          <p:cNvPr id="4" name="Footer Placeholder 3">
            <a:extLst>
              <a:ext uri="{FF2B5EF4-FFF2-40B4-BE49-F238E27FC236}">
                <a16:creationId xmlns:a16="http://schemas.microsoft.com/office/drawing/2014/main" id="{67A1E85F-B5E5-4D05-80D1-3EF9C894FA67}"/>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71902547-7F9C-4722-91A6-6C24E712C938}"/>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4</a:t>
            </a:fld>
            <a:endParaRPr lang="en-GB" altLang="en-US"/>
          </a:p>
        </p:txBody>
      </p:sp>
    </p:spTree>
    <p:extLst>
      <p:ext uri="{BB962C8B-B14F-4D97-AF65-F5344CB8AC3E}">
        <p14:creationId xmlns:p14="http://schemas.microsoft.com/office/powerpoint/2010/main" val="19776498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DEDB4E-F169-4142-A34F-FE89BCEDF800}"/>
              </a:ext>
            </a:extLst>
          </p:cNvPr>
          <p:cNvSpPr>
            <a:spLocks noGrp="1"/>
          </p:cNvSpPr>
          <p:nvPr>
            <p:ph type="title"/>
          </p:nvPr>
        </p:nvSpPr>
        <p:spPr/>
        <p:txBody>
          <a:bodyPr/>
          <a:lstStyle/>
          <a:p>
            <a:r>
              <a:rPr lang="en-US" dirty="0"/>
              <a:t>Example</a:t>
            </a:r>
          </a:p>
        </p:txBody>
      </p:sp>
      <p:sp>
        <p:nvSpPr>
          <p:cNvPr id="3" name="Content Placeholder 2">
            <a:extLst>
              <a:ext uri="{FF2B5EF4-FFF2-40B4-BE49-F238E27FC236}">
                <a16:creationId xmlns:a16="http://schemas.microsoft.com/office/drawing/2014/main" id="{6433CF75-627A-4C6B-BCD8-43F66918DE82}"/>
              </a:ext>
            </a:extLst>
          </p:cNvPr>
          <p:cNvSpPr>
            <a:spLocks noGrp="1"/>
          </p:cNvSpPr>
          <p:nvPr>
            <p:ph idx="1"/>
          </p:nvPr>
        </p:nvSpPr>
        <p:spPr/>
        <p:txBody>
          <a:bodyPr/>
          <a:lstStyle/>
          <a:p>
            <a:endParaRPr lang="en-US" dirty="0"/>
          </a:p>
        </p:txBody>
      </p:sp>
      <p:sp>
        <p:nvSpPr>
          <p:cNvPr id="4" name="Footer Placeholder 3">
            <a:extLst>
              <a:ext uri="{FF2B5EF4-FFF2-40B4-BE49-F238E27FC236}">
                <a16:creationId xmlns:a16="http://schemas.microsoft.com/office/drawing/2014/main" id="{C527E552-132A-40E5-B6E0-F161296519A1}"/>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405EEBE7-42DD-4698-A2E9-8FBDEED05263}"/>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5</a:t>
            </a:fld>
            <a:endParaRPr lang="en-GB" altLang="en-US"/>
          </a:p>
        </p:txBody>
      </p:sp>
      <p:cxnSp>
        <p:nvCxnSpPr>
          <p:cNvPr id="7" name="Straight Arrow Connector 6">
            <a:extLst>
              <a:ext uri="{FF2B5EF4-FFF2-40B4-BE49-F238E27FC236}">
                <a16:creationId xmlns:a16="http://schemas.microsoft.com/office/drawing/2014/main" id="{8BDFE6D4-4CC4-440D-BBE2-29CA05B69BDE}"/>
              </a:ext>
            </a:extLst>
          </p:cNvPr>
          <p:cNvCxnSpPr>
            <a:cxnSpLocks/>
          </p:cNvCxnSpPr>
          <p:nvPr/>
        </p:nvCxnSpPr>
        <p:spPr bwMode="auto">
          <a:xfrm>
            <a:off x="251520" y="3284984"/>
            <a:ext cx="7992888"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1" name="Straight Arrow Connector 10">
            <a:extLst>
              <a:ext uri="{FF2B5EF4-FFF2-40B4-BE49-F238E27FC236}">
                <a16:creationId xmlns:a16="http://schemas.microsoft.com/office/drawing/2014/main" id="{E64CF864-EAD4-4702-A1AB-D4B643F3F43D}"/>
              </a:ext>
            </a:extLst>
          </p:cNvPr>
          <p:cNvCxnSpPr>
            <a:cxnSpLocks/>
          </p:cNvCxnSpPr>
          <p:nvPr/>
        </p:nvCxnSpPr>
        <p:spPr bwMode="auto">
          <a:xfrm>
            <a:off x="251520" y="4437112"/>
            <a:ext cx="7992888"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3" name="Straight Arrow Connector 12">
            <a:extLst>
              <a:ext uri="{FF2B5EF4-FFF2-40B4-BE49-F238E27FC236}">
                <a16:creationId xmlns:a16="http://schemas.microsoft.com/office/drawing/2014/main" id="{3F658ADF-3859-428D-9857-7344E0391ECC}"/>
              </a:ext>
            </a:extLst>
          </p:cNvPr>
          <p:cNvCxnSpPr/>
          <p:nvPr/>
        </p:nvCxnSpPr>
        <p:spPr bwMode="auto">
          <a:xfrm flipV="1">
            <a:off x="827584" y="2420888"/>
            <a:ext cx="0" cy="86409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4" name="Straight Arrow Connector 13">
            <a:extLst>
              <a:ext uri="{FF2B5EF4-FFF2-40B4-BE49-F238E27FC236}">
                <a16:creationId xmlns:a16="http://schemas.microsoft.com/office/drawing/2014/main" id="{D20E60E8-3C64-4FC0-9FB1-FA0AEAFBCC6D}"/>
              </a:ext>
            </a:extLst>
          </p:cNvPr>
          <p:cNvCxnSpPr/>
          <p:nvPr/>
        </p:nvCxnSpPr>
        <p:spPr bwMode="auto">
          <a:xfrm flipV="1">
            <a:off x="2267744" y="3573016"/>
            <a:ext cx="0" cy="86409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5" name="Straight Arrow Connector 14">
            <a:extLst>
              <a:ext uri="{FF2B5EF4-FFF2-40B4-BE49-F238E27FC236}">
                <a16:creationId xmlns:a16="http://schemas.microsoft.com/office/drawing/2014/main" id="{37385198-6464-43CA-94C9-024C95C6A744}"/>
              </a:ext>
            </a:extLst>
          </p:cNvPr>
          <p:cNvCxnSpPr/>
          <p:nvPr/>
        </p:nvCxnSpPr>
        <p:spPr bwMode="auto">
          <a:xfrm flipV="1">
            <a:off x="5652120" y="2420888"/>
            <a:ext cx="0" cy="86409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6" name="Straight Arrow Connector 15">
            <a:extLst>
              <a:ext uri="{FF2B5EF4-FFF2-40B4-BE49-F238E27FC236}">
                <a16:creationId xmlns:a16="http://schemas.microsoft.com/office/drawing/2014/main" id="{ABFFFDDB-094B-404B-866F-43BA53698CAA}"/>
              </a:ext>
            </a:extLst>
          </p:cNvPr>
          <p:cNvCxnSpPr/>
          <p:nvPr/>
        </p:nvCxnSpPr>
        <p:spPr bwMode="auto">
          <a:xfrm flipV="1">
            <a:off x="7092280" y="3573016"/>
            <a:ext cx="0" cy="86409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2" name="TextBox 21">
            <a:extLst>
              <a:ext uri="{FF2B5EF4-FFF2-40B4-BE49-F238E27FC236}">
                <a16:creationId xmlns:a16="http://schemas.microsoft.com/office/drawing/2014/main" id="{4595A523-9FD2-4D75-8F0A-62AFC9CCD7EB}"/>
              </a:ext>
            </a:extLst>
          </p:cNvPr>
          <p:cNvSpPr txBox="1"/>
          <p:nvPr/>
        </p:nvSpPr>
        <p:spPr>
          <a:xfrm>
            <a:off x="5281103" y="2036015"/>
            <a:ext cx="1455332" cy="461665"/>
          </a:xfrm>
          <a:prstGeom prst="rect">
            <a:avLst/>
          </a:prstGeom>
          <a:noFill/>
        </p:spPr>
        <p:txBody>
          <a:bodyPr wrap="square" rtlCol="0">
            <a:spAutoFit/>
          </a:bodyPr>
          <a:lstStyle/>
          <a:p>
            <a:r>
              <a:rPr lang="en-US" dirty="0"/>
              <a:t>TIM bit 0 =0</a:t>
            </a:r>
          </a:p>
          <a:p>
            <a:endParaRPr lang="en-US" dirty="0"/>
          </a:p>
        </p:txBody>
      </p:sp>
      <p:sp>
        <p:nvSpPr>
          <p:cNvPr id="25" name="Arrow: Down 24">
            <a:extLst>
              <a:ext uri="{FF2B5EF4-FFF2-40B4-BE49-F238E27FC236}">
                <a16:creationId xmlns:a16="http://schemas.microsoft.com/office/drawing/2014/main" id="{A03358C9-C8EE-40CC-AC56-58F8B94AFE18}"/>
              </a:ext>
            </a:extLst>
          </p:cNvPr>
          <p:cNvSpPr/>
          <p:nvPr/>
        </p:nvSpPr>
        <p:spPr bwMode="auto">
          <a:xfrm>
            <a:off x="5580116" y="3546666"/>
            <a:ext cx="360024" cy="648065"/>
          </a:xfrm>
          <a:prstGeom prst="down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6" name="TextBox 25">
            <a:extLst>
              <a:ext uri="{FF2B5EF4-FFF2-40B4-BE49-F238E27FC236}">
                <a16:creationId xmlns:a16="http://schemas.microsoft.com/office/drawing/2014/main" id="{96F85227-1335-41D3-B834-67E5E5FB5F12}"/>
              </a:ext>
            </a:extLst>
          </p:cNvPr>
          <p:cNvSpPr txBox="1"/>
          <p:nvPr/>
        </p:nvSpPr>
        <p:spPr>
          <a:xfrm>
            <a:off x="5878904" y="3622149"/>
            <a:ext cx="1789208" cy="830997"/>
          </a:xfrm>
          <a:prstGeom prst="rect">
            <a:avLst/>
          </a:prstGeom>
          <a:noFill/>
        </p:spPr>
        <p:txBody>
          <a:bodyPr wrap="square" rtlCol="0">
            <a:spAutoFit/>
          </a:bodyPr>
          <a:lstStyle/>
          <a:p>
            <a:r>
              <a:rPr lang="en-US" dirty="0"/>
              <a:t>Change link to receive group addressed data frame and there will be no miss</a:t>
            </a:r>
          </a:p>
        </p:txBody>
      </p:sp>
      <p:sp>
        <p:nvSpPr>
          <p:cNvPr id="27" name="TextBox 26">
            <a:extLst>
              <a:ext uri="{FF2B5EF4-FFF2-40B4-BE49-F238E27FC236}">
                <a16:creationId xmlns:a16="http://schemas.microsoft.com/office/drawing/2014/main" id="{5ADB96A1-FD14-4A72-93E9-263FEB898A21}"/>
              </a:ext>
            </a:extLst>
          </p:cNvPr>
          <p:cNvSpPr txBox="1"/>
          <p:nvPr/>
        </p:nvSpPr>
        <p:spPr>
          <a:xfrm>
            <a:off x="971600" y="2420888"/>
            <a:ext cx="1080111" cy="276999"/>
          </a:xfrm>
          <a:prstGeom prst="rect">
            <a:avLst/>
          </a:prstGeom>
          <a:noFill/>
        </p:spPr>
        <p:txBody>
          <a:bodyPr wrap="square" rtlCol="0">
            <a:spAutoFit/>
          </a:bodyPr>
          <a:lstStyle/>
          <a:p>
            <a:r>
              <a:rPr lang="en-US" dirty="0"/>
              <a:t>DTIM</a:t>
            </a:r>
          </a:p>
        </p:txBody>
      </p:sp>
      <p:sp>
        <p:nvSpPr>
          <p:cNvPr id="28" name="TextBox 27">
            <a:extLst>
              <a:ext uri="{FF2B5EF4-FFF2-40B4-BE49-F238E27FC236}">
                <a16:creationId xmlns:a16="http://schemas.microsoft.com/office/drawing/2014/main" id="{15580C5F-573A-4EA4-882B-5BCA6A068E2B}"/>
              </a:ext>
            </a:extLst>
          </p:cNvPr>
          <p:cNvSpPr txBox="1"/>
          <p:nvPr/>
        </p:nvSpPr>
        <p:spPr>
          <a:xfrm>
            <a:off x="2356543" y="3581182"/>
            <a:ext cx="1080111" cy="276999"/>
          </a:xfrm>
          <a:prstGeom prst="rect">
            <a:avLst/>
          </a:prstGeom>
          <a:noFill/>
        </p:spPr>
        <p:txBody>
          <a:bodyPr wrap="square" rtlCol="0">
            <a:spAutoFit/>
          </a:bodyPr>
          <a:lstStyle/>
          <a:p>
            <a:r>
              <a:rPr lang="en-US" dirty="0"/>
              <a:t>DTIM</a:t>
            </a:r>
          </a:p>
        </p:txBody>
      </p:sp>
    </p:spTree>
    <p:extLst>
      <p:ext uri="{BB962C8B-B14F-4D97-AF65-F5344CB8AC3E}">
        <p14:creationId xmlns:p14="http://schemas.microsoft.com/office/powerpoint/2010/main" val="28111546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44A642-787D-423A-AB75-F78894722A73}"/>
              </a:ext>
            </a:extLst>
          </p:cNvPr>
          <p:cNvSpPr>
            <a:spLocks noGrp="1"/>
          </p:cNvSpPr>
          <p:nvPr>
            <p:ph type="title"/>
          </p:nvPr>
        </p:nvSpPr>
        <p:spPr/>
        <p:txBody>
          <a:bodyPr/>
          <a:lstStyle/>
          <a:p>
            <a:r>
              <a:rPr lang="en-US" dirty="0"/>
              <a:t>Condition to avoid duplicate Group addressed data frame</a:t>
            </a:r>
          </a:p>
        </p:txBody>
      </p:sp>
      <p:sp>
        <p:nvSpPr>
          <p:cNvPr id="3" name="Content Placeholder 2">
            <a:extLst>
              <a:ext uri="{FF2B5EF4-FFF2-40B4-BE49-F238E27FC236}">
                <a16:creationId xmlns:a16="http://schemas.microsoft.com/office/drawing/2014/main" id="{85EA9BFA-E7D8-4490-84F9-93FB2DA6C562}"/>
              </a:ext>
            </a:extLst>
          </p:cNvPr>
          <p:cNvSpPr>
            <a:spLocks noGrp="1"/>
          </p:cNvSpPr>
          <p:nvPr>
            <p:ph idx="1"/>
          </p:nvPr>
        </p:nvSpPr>
        <p:spPr/>
        <p:txBody>
          <a:bodyPr/>
          <a:lstStyle/>
          <a:p>
            <a:r>
              <a:rPr lang="en-US" sz="2000" dirty="0"/>
              <a:t>There are opinions that avoiding group addressed data frame cannot be ignored</a:t>
            </a:r>
          </a:p>
          <a:p>
            <a:r>
              <a:rPr lang="en-US" sz="2000" dirty="0"/>
              <a:t>Under the condition that we follow the baseline and switch after the end of group addressed data delivery period, duplicate in a different link only happens if there are duplicate group addressed data (if any) to be transmitted at that point in the different link</a:t>
            </a:r>
          </a:p>
          <a:p>
            <a:r>
              <a:rPr lang="en-US" sz="2000" dirty="0"/>
              <a:t>Proposal: each AP affiliated with an AP MLD indicates if other APs affiliated with the same AP MLD has buffered group addressed data frames that are duplicated across links</a:t>
            </a:r>
          </a:p>
          <a:p>
            <a:pPr lvl="1"/>
            <a:r>
              <a:rPr lang="en-US" sz="1800" dirty="0"/>
              <a:t>If a non-AP MLD wants to switch the selected link to receive group addressed data frame, the non-AP MLD should switch the selected link if the AP corresponding to another link does not have buffered group addressed data that are duplicate across links to avoid duplicate reception of group addressed data frame</a:t>
            </a:r>
          </a:p>
          <a:p>
            <a:endParaRPr lang="en-US" dirty="0"/>
          </a:p>
        </p:txBody>
      </p:sp>
      <p:sp>
        <p:nvSpPr>
          <p:cNvPr id="4" name="Footer Placeholder 3">
            <a:extLst>
              <a:ext uri="{FF2B5EF4-FFF2-40B4-BE49-F238E27FC236}">
                <a16:creationId xmlns:a16="http://schemas.microsoft.com/office/drawing/2014/main" id="{B88FD557-5408-4015-A046-EC44D201DC8E}"/>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622915C3-C3BF-4670-BACD-D3EBF83FBE5F}"/>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6</a:t>
            </a:fld>
            <a:endParaRPr lang="en-GB" altLang="en-US"/>
          </a:p>
        </p:txBody>
      </p:sp>
    </p:spTree>
    <p:extLst>
      <p:ext uri="{BB962C8B-B14F-4D97-AF65-F5344CB8AC3E}">
        <p14:creationId xmlns:p14="http://schemas.microsoft.com/office/powerpoint/2010/main" val="2371624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DEDB4E-F169-4142-A34F-FE89BCEDF800}"/>
              </a:ext>
            </a:extLst>
          </p:cNvPr>
          <p:cNvSpPr>
            <a:spLocks noGrp="1"/>
          </p:cNvSpPr>
          <p:nvPr>
            <p:ph type="title"/>
          </p:nvPr>
        </p:nvSpPr>
        <p:spPr/>
        <p:txBody>
          <a:bodyPr/>
          <a:lstStyle/>
          <a:p>
            <a:r>
              <a:rPr lang="en-US" dirty="0"/>
              <a:t>Example</a:t>
            </a:r>
          </a:p>
        </p:txBody>
      </p:sp>
      <p:sp>
        <p:nvSpPr>
          <p:cNvPr id="3" name="Content Placeholder 2">
            <a:extLst>
              <a:ext uri="{FF2B5EF4-FFF2-40B4-BE49-F238E27FC236}">
                <a16:creationId xmlns:a16="http://schemas.microsoft.com/office/drawing/2014/main" id="{6433CF75-627A-4C6B-BCD8-43F66918DE82}"/>
              </a:ext>
            </a:extLst>
          </p:cNvPr>
          <p:cNvSpPr>
            <a:spLocks noGrp="1"/>
          </p:cNvSpPr>
          <p:nvPr>
            <p:ph idx="1"/>
          </p:nvPr>
        </p:nvSpPr>
        <p:spPr/>
        <p:txBody>
          <a:bodyPr/>
          <a:lstStyle/>
          <a:p>
            <a:endParaRPr lang="en-US" dirty="0"/>
          </a:p>
        </p:txBody>
      </p:sp>
      <p:sp>
        <p:nvSpPr>
          <p:cNvPr id="4" name="Footer Placeholder 3">
            <a:extLst>
              <a:ext uri="{FF2B5EF4-FFF2-40B4-BE49-F238E27FC236}">
                <a16:creationId xmlns:a16="http://schemas.microsoft.com/office/drawing/2014/main" id="{C527E552-132A-40E5-B6E0-F161296519A1}"/>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405EEBE7-42DD-4698-A2E9-8FBDEED05263}"/>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7</a:t>
            </a:fld>
            <a:endParaRPr lang="en-GB" altLang="en-US"/>
          </a:p>
        </p:txBody>
      </p:sp>
      <p:cxnSp>
        <p:nvCxnSpPr>
          <p:cNvPr id="7" name="Straight Arrow Connector 6">
            <a:extLst>
              <a:ext uri="{FF2B5EF4-FFF2-40B4-BE49-F238E27FC236}">
                <a16:creationId xmlns:a16="http://schemas.microsoft.com/office/drawing/2014/main" id="{8BDFE6D4-4CC4-440D-BBE2-29CA05B69BDE}"/>
              </a:ext>
            </a:extLst>
          </p:cNvPr>
          <p:cNvCxnSpPr>
            <a:cxnSpLocks/>
          </p:cNvCxnSpPr>
          <p:nvPr/>
        </p:nvCxnSpPr>
        <p:spPr bwMode="auto">
          <a:xfrm>
            <a:off x="251520" y="3284984"/>
            <a:ext cx="7992888"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1" name="Straight Arrow Connector 10">
            <a:extLst>
              <a:ext uri="{FF2B5EF4-FFF2-40B4-BE49-F238E27FC236}">
                <a16:creationId xmlns:a16="http://schemas.microsoft.com/office/drawing/2014/main" id="{E64CF864-EAD4-4702-A1AB-D4B643F3F43D}"/>
              </a:ext>
            </a:extLst>
          </p:cNvPr>
          <p:cNvCxnSpPr>
            <a:cxnSpLocks/>
          </p:cNvCxnSpPr>
          <p:nvPr/>
        </p:nvCxnSpPr>
        <p:spPr bwMode="auto">
          <a:xfrm>
            <a:off x="251520" y="4437112"/>
            <a:ext cx="7992888"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3" name="Straight Arrow Connector 12">
            <a:extLst>
              <a:ext uri="{FF2B5EF4-FFF2-40B4-BE49-F238E27FC236}">
                <a16:creationId xmlns:a16="http://schemas.microsoft.com/office/drawing/2014/main" id="{3F658ADF-3859-428D-9857-7344E0391ECC}"/>
              </a:ext>
            </a:extLst>
          </p:cNvPr>
          <p:cNvCxnSpPr/>
          <p:nvPr/>
        </p:nvCxnSpPr>
        <p:spPr bwMode="auto">
          <a:xfrm flipV="1">
            <a:off x="827584" y="2420888"/>
            <a:ext cx="0" cy="86409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4" name="Straight Arrow Connector 13">
            <a:extLst>
              <a:ext uri="{FF2B5EF4-FFF2-40B4-BE49-F238E27FC236}">
                <a16:creationId xmlns:a16="http://schemas.microsoft.com/office/drawing/2014/main" id="{D20E60E8-3C64-4FC0-9FB1-FA0AEAFBCC6D}"/>
              </a:ext>
            </a:extLst>
          </p:cNvPr>
          <p:cNvCxnSpPr/>
          <p:nvPr/>
        </p:nvCxnSpPr>
        <p:spPr bwMode="auto">
          <a:xfrm flipV="1">
            <a:off x="2267744" y="3573016"/>
            <a:ext cx="0" cy="86409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5" name="Straight Arrow Connector 14">
            <a:extLst>
              <a:ext uri="{FF2B5EF4-FFF2-40B4-BE49-F238E27FC236}">
                <a16:creationId xmlns:a16="http://schemas.microsoft.com/office/drawing/2014/main" id="{37385198-6464-43CA-94C9-024C95C6A744}"/>
              </a:ext>
            </a:extLst>
          </p:cNvPr>
          <p:cNvCxnSpPr/>
          <p:nvPr/>
        </p:nvCxnSpPr>
        <p:spPr bwMode="auto">
          <a:xfrm flipV="1">
            <a:off x="5652120" y="2420888"/>
            <a:ext cx="0" cy="86409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6" name="Straight Arrow Connector 15">
            <a:extLst>
              <a:ext uri="{FF2B5EF4-FFF2-40B4-BE49-F238E27FC236}">
                <a16:creationId xmlns:a16="http://schemas.microsoft.com/office/drawing/2014/main" id="{ABFFFDDB-094B-404B-866F-43BA53698CAA}"/>
              </a:ext>
            </a:extLst>
          </p:cNvPr>
          <p:cNvCxnSpPr/>
          <p:nvPr/>
        </p:nvCxnSpPr>
        <p:spPr bwMode="auto">
          <a:xfrm flipV="1">
            <a:off x="7092280" y="3573016"/>
            <a:ext cx="0" cy="86409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2" name="TextBox 21">
            <a:extLst>
              <a:ext uri="{FF2B5EF4-FFF2-40B4-BE49-F238E27FC236}">
                <a16:creationId xmlns:a16="http://schemas.microsoft.com/office/drawing/2014/main" id="{4595A523-9FD2-4D75-8F0A-62AFC9CCD7EB}"/>
              </a:ext>
            </a:extLst>
          </p:cNvPr>
          <p:cNvSpPr txBox="1"/>
          <p:nvPr/>
        </p:nvSpPr>
        <p:spPr>
          <a:xfrm>
            <a:off x="5760128" y="2108864"/>
            <a:ext cx="1811165" cy="1015663"/>
          </a:xfrm>
          <a:prstGeom prst="rect">
            <a:avLst/>
          </a:prstGeom>
          <a:noFill/>
        </p:spPr>
        <p:txBody>
          <a:bodyPr wrap="square" rtlCol="0">
            <a:spAutoFit/>
          </a:bodyPr>
          <a:lstStyle/>
          <a:p>
            <a:r>
              <a:rPr lang="en-US" dirty="0"/>
              <a:t>Indicate another link does not have buffered group addressed data that are duplicate across links</a:t>
            </a:r>
          </a:p>
          <a:p>
            <a:endParaRPr lang="en-US" dirty="0"/>
          </a:p>
        </p:txBody>
      </p:sp>
      <p:sp>
        <p:nvSpPr>
          <p:cNvPr id="25" name="Arrow: Down 24">
            <a:extLst>
              <a:ext uri="{FF2B5EF4-FFF2-40B4-BE49-F238E27FC236}">
                <a16:creationId xmlns:a16="http://schemas.microsoft.com/office/drawing/2014/main" id="{A03358C9-C8EE-40CC-AC56-58F8B94AFE18}"/>
              </a:ext>
            </a:extLst>
          </p:cNvPr>
          <p:cNvSpPr/>
          <p:nvPr/>
        </p:nvSpPr>
        <p:spPr bwMode="auto">
          <a:xfrm>
            <a:off x="5580116" y="3546666"/>
            <a:ext cx="360024" cy="648065"/>
          </a:xfrm>
          <a:prstGeom prst="down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6" name="TextBox 25">
            <a:extLst>
              <a:ext uri="{FF2B5EF4-FFF2-40B4-BE49-F238E27FC236}">
                <a16:creationId xmlns:a16="http://schemas.microsoft.com/office/drawing/2014/main" id="{96F85227-1335-41D3-B834-67E5E5FB5F12}"/>
              </a:ext>
            </a:extLst>
          </p:cNvPr>
          <p:cNvSpPr txBox="1"/>
          <p:nvPr/>
        </p:nvSpPr>
        <p:spPr>
          <a:xfrm>
            <a:off x="5878904" y="3622149"/>
            <a:ext cx="1789208" cy="830997"/>
          </a:xfrm>
          <a:prstGeom prst="rect">
            <a:avLst/>
          </a:prstGeom>
          <a:noFill/>
        </p:spPr>
        <p:txBody>
          <a:bodyPr wrap="square" rtlCol="0">
            <a:spAutoFit/>
          </a:bodyPr>
          <a:lstStyle/>
          <a:p>
            <a:r>
              <a:rPr lang="en-US" dirty="0"/>
              <a:t>Change link to receive group addressed data frame and there will be no duplicate</a:t>
            </a:r>
          </a:p>
        </p:txBody>
      </p:sp>
      <p:sp>
        <p:nvSpPr>
          <p:cNvPr id="27" name="TextBox 26">
            <a:extLst>
              <a:ext uri="{FF2B5EF4-FFF2-40B4-BE49-F238E27FC236}">
                <a16:creationId xmlns:a16="http://schemas.microsoft.com/office/drawing/2014/main" id="{5ADB96A1-FD14-4A72-93E9-263FEB898A21}"/>
              </a:ext>
            </a:extLst>
          </p:cNvPr>
          <p:cNvSpPr txBox="1"/>
          <p:nvPr/>
        </p:nvSpPr>
        <p:spPr>
          <a:xfrm>
            <a:off x="971600" y="2420888"/>
            <a:ext cx="1080111" cy="276999"/>
          </a:xfrm>
          <a:prstGeom prst="rect">
            <a:avLst/>
          </a:prstGeom>
          <a:noFill/>
        </p:spPr>
        <p:txBody>
          <a:bodyPr wrap="square" rtlCol="0">
            <a:spAutoFit/>
          </a:bodyPr>
          <a:lstStyle/>
          <a:p>
            <a:r>
              <a:rPr lang="en-US" dirty="0"/>
              <a:t>DTIM</a:t>
            </a:r>
          </a:p>
        </p:txBody>
      </p:sp>
      <p:sp>
        <p:nvSpPr>
          <p:cNvPr id="28" name="TextBox 27">
            <a:extLst>
              <a:ext uri="{FF2B5EF4-FFF2-40B4-BE49-F238E27FC236}">
                <a16:creationId xmlns:a16="http://schemas.microsoft.com/office/drawing/2014/main" id="{15580C5F-573A-4EA4-882B-5BCA6A068E2B}"/>
              </a:ext>
            </a:extLst>
          </p:cNvPr>
          <p:cNvSpPr txBox="1"/>
          <p:nvPr/>
        </p:nvSpPr>
        <p:spPr>
          <a:xfrm>
            <a:off x="2356543" y="3581182"/>
            <a:ext cx="1080111" cy="276999"/>
          </a:xfrm>
          <a:prstGeom prst="rect">
            <a:avLst/>
          </a:prstGeom>
          <a:noFill/>
        </p:spPr>
        <p:txBody>
          <a:bodyPr wrap="square" rtlCol="0">
            <a:spAutoFit/>
          </a:bodyPr>
          <a:lstStyle/>
          <a:p>
            <a:r>
              <a:rPr lang="en-US" dirty="0"/>
              <a:t>DTIM</a:t>
            </a:r>
          </a:p>
        </p:txBody>
      </p:sp>
    </p:spTree>
    <p:extLst>
      <p:ext uri="{BB962C8B-B14F-4D97-AF65-F5344CB8AC3E}">
        <p14:creationId xmlns:p14="http://schemas.microsoft.com/office/powerpoint/2010/main" val="36340643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52D698-5E71-4F66-AA55-9D4F483D60E7}"/>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58231A0F-D55F-43D4-AD02-E6281705744F}"/>
              </a:ext>
            </a:extLst>
          </p:cNvPr>
          <p:cNvSpPr>
            <a:spLocks noGrp="1"/>
          </p:cNvSpPr>
          <p:nvPr>
            <p:ph idx="1"/>
          </p:nvPr>
        </p:nvSpPr>
        <p:spPr/>
        <p:txBody>
          <a:bodyPr/>
          <a:lstStyle/>
          <a:p>
            <a:r>
              <a:rPr lang="en-US" sz="1800" dirty="0"/>
              <a:t>We discuss the basic operation of non-AP MLD to receive group addressed data frame</a:t>
            </a:r>
          </a:p>
          <a:p>
            <a:r>
              <a:rPr lang="en-US" sz="1800" dirty="0"/>
              <a:t>We discuss the miss and duplicate solution for receiving group addressed data frame</a:t>
            </a:r>
          </a:p>
          <a:p>
            <a:r>
              <a:rPr lang="en-US" sz="1800" dirty="0"/>
              <a:t>We propose that a non-AP MLD switches the link to receive group addressed data frame right after seeing the indication of no buffered group addressed BUs to avoid missing group addressed data frame</a:t>
            </a:r>
          </a:p>
          <a:p>
            <a:r>
              <a:rPr lang="en-US" sz="1800" dirty="0"/>
              <a:t>We propose that an AP indicates if other APs in the same AP MLD has buffered duplicate group addressed data frame to be delivered, and a non-AP MLD switches the link to receive group addressed data frame right after seeing another link without buffered duplicate group addressed data frame to avoid duplicate group addressed data frame</a:t>
            </a:r>
          </a:p>
          <a:p>
            <a:endParaRPr lang="en-US" dirty="0"/>
          </a:p>
        </p:txBody>
      </p:sp>
      <p:sp>
        <p:nvSpPr>
          <p:cNvPr id="4" name="Footer Placeholder 3">
            <a:extLst>
              <a:ext uri="{FF2B5EF4-FFF2-40B4-BE49-F238E27FC236}">
                <a16:creationId xmlns:a16="http://schemas.microsoft.com/office/drawing/2014/main" id="{5A7968EB-5BB7-480B-B25F-2CD795880501}"/>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94F26AC1-B47E-46CD-8635-3921EE44CBEA}"/>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8</a:t>
            </a:fld>
            <a:endParaRPr lang="en-GB" altLang="en-US"/>
          </a:p>
        </p:txBody>
      </p:sp>
    </p:spTree>
    <p:extLst>
      <p:ext uri="{BB962C8B-B14F-4D97-AF65-F5344CB8AC3E}">
        <p14:creationId xmlns:p14="http://schemas.microsoft.com/office/powerpoint/2010/main" val="38884018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514A1C-21EC-4983-9F0A-95A9975F2207}"/>
              </a:ext>
            </a:extLst>
          </p:cNvPr>
          <p:cNvSpPr>
            <a:spLocks noGrp="1"/>
          </p:cNvSpPr>
          <p:nvPr>
            <p:ph type="title"/>
          </p:nvPr>
        </p:nvSpPr>
        <p:spPr/>
        <p:txBody>
          <a:bodyPr/>
          <a:lstStyle/>
          <a:p>
            <a:r>
              <a:rPr lang="en-US" dirty="0"/>
              <a:t>SP #1</a:t>
            </a:r>
          </a:p>
        </p:txBody>
      </p:sp>
      <p:sp>
        <p:nvSpPr>
          <p:cNvPr id="3" name="Content Placeholder 2">
            <a:extLst>
              <a:ext uri="{FF2B5EF4-FFF2-40B4-BE49-F238E27FC236}">
                <a16:creationId xmlns:a16="http://schemas.microsoft.com/office/drawing/2014/main" id="{FF14FB21-F75A-4E08-BC58-D4AF6043C96E}"/>
              </a:ext>
            </a:extLst>
          </p:cNvPr>
          <p:cNvSpPr>
            <a:spLocks noGrp="1"/>
          </p:cNvSpPr>
          <p:nvPr>
            <p:ph idx="1"/>
          </p:nvPr>
        </p:nvSpPr>
        <p:spPr/>
        <p:txBody>
          <a:bodyPr/>
          <a:lstStyle/>
          <a:p>
            <a:pPr lvl="0"/>
            <a:r>
              <a:rPr lang="en-US" dirty="0"/>
              <a:t>Do you support the following in R1?</a:t>
            </a:r>
          </a:p>
          <a:p>
            <a:pPr lvl="1"/>
            <a:r>
              <a:rPr lang="en-US" dirty="0"/>
              <a:t>If a non-AP MLD intends to receive group addressed data frame, the non-AP MLD shall follow the baseline rules to receive the group address data frames on any one link that the non-AP MLD selects to receive group addressed data frames. </a:t>
            </a:r>
          </a:p>
          <a:p>
            <a:pPr lvl="1"/>
            <a:r>
              <a:rPr lang="en-US" dirty="0"/>
              <a:t>A group addressed data frame that is expected to be received by the non-AP MLD shall be scheduled for transmission in all the links setup with the non-AP MLD.  </a:t>
            </a:r>
          </a:p>
          <a:p>
            <a:pPr marL="0" indent="0">
              <a:buNone/>
            </a:pPr>
            <a:endParaRPr lang="en-US" dirty="0"/>
          </a:p>
          <a:p>
            <a:pPr marL="0" indent="0">
              <a:buNone/>
            </a:pPr>
            <a:r>
              <a:rPr lang="en-GB" dirty="0"/>
              <a:t>Motion 144, #SP327</a:t>
            </a:r>
            <a:endParaRPr lang="en-US" dirty="0"/>
          </a:p>
        </p:txBody>
      </p:sp>
      <p:sp>
        <p:nvSpPr>
          <p:cNvPr id="4" name="Footer Placeholder 3">
            <a:extLst>
              <a:ext uri="{FF2B5EF4-FFF2-40B4-BE49-F238E27FC236}">
                <a16:creationId xmlns:a16="http://schemas.microsoft.com/office/drawing/2014/main" id="{DD054993-51AE-43E7-92B6-E20680A97C74}"/>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B6025D97-E02A-454C-8219-2914AAA83A8A}"/>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9</a:t>
            </a:fld>
            <a:endParaRPr lang="en-GB" altLang="en-US"/>
          </a:p>
        </p:txBody>
      </p:sp>
    </p:spTree>
    <p:extLst>
      <p:ext uri="{BB962C8B-B14F-4D97-AF65-F5344CB8AC3E}">
        <p14:creationId xmlns:p14="http://schemas.microsoft.com/office/powerpoint/2010/main" val="40135759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2552158F8185D44A8848B98AEA319AF" ma:contentTypeVersion="10" ma:contentTypeDescription="Create a new document." ma:contentTypeScope="" ma:versionID="0522c519dadb6fc2047cea0054a46e9c">
  <xsd:schema xmlns:xsd="http://www.w3.org/2001/XMLSchema" xmlns:xs="http://www.w3.org/2001/XMLSchema" xmlns:p="http://schemas.microsoft.com/office/2006/metadata/properties" xmlns:ns3="a915fe38-2618-47b6-8303-829fb71466d5" targetNamespace="http://schemas.microsoft.com/office/2006/metadata/properties" ma:root="true" ma:fieldsID="e7b381697b003f982c6de6f0e0793f20" ns3:_="">
    <xsd:import namespace="a915fe38-2618-47b6-8303-829fb71466d5"/>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915fe38-2618-47b6-8303-829fb71466d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F49C7AF-1755-4064-A57F-AA736283F6A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915fe38-2618-47b6-8303-829fb71466d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B75EB59-6907-42D9-AAB9-BAE8734E8C7D}">
  <ds:schemaRefs>
    <ds:schemaRef ds:uri="http://schemas.microsoft.com/sharepoint/v3/contenttype/forms"/>
  </ds:schemaRefs>
</ds:datastoreItem>
</file>

<file path=customXml/itemProps3.xml><?xml version="1.0" encoding="utf-8"?>
<ds:datastoreItem xmlns:ds="http://schemas.openxmlformats.org/officeDocument/2006/customXml" ds:itemID="{2BC454F8-D757-4A91-92F0-1CB9202253A0}">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58450</TotalTime>
  <Words>1051</Words>
  <Application>Microsoft Office PowerPoint</Application>
  <PresentationFormat>On-screen Show (4:3)</PresentationFormat>
  <Paragraphs>95</Paragraphs>
  <Slides>11</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Qualcomm Office Regular</vt:lpstr>
      <vt:lpstr>Qualcomm Regular</vt:lpstr>
      <vt:lpstr>Arial</vt:lpstr>
      <vt:lpstr>Times New Roman</vt:lpstr>
      <vt:lpstr>802-11-Submission</vt:lpstr>
      <vt:lpstr>Multi-link Group Addressed Data Frame Delivery Follow up</vt:lpstr>
      <vt:lpstr>Background</vt:lpstr>
      <vt:lpstr>Basic non-AP MLD behavior for receiving group addressed frame</vt:lpstr>
      <vt:lpstr>Condition to Avoid “Miss” Group addressed data frame</vt:lpstr>
      <vt:lpstr>Example</vt:lpstr>
      <vt:lpstr>Condition to avoid duplicate Group addressed data frame</vt:lpstr>
      <vt:lpstr>Example</vt:lpstr>
      <vt:lpstr>Conclusion</vt:lpstr>
      <vt:lpstr>SP #1</vt:lpstr>
      <vt:lpstr>SP #2</vt:lpstr>
      <vt:lpstr>SP #3</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keywords>CTPClassification=CTP_NT</cp:keywords>
  <cp:lastModifiedBy>Huang, Po-kai</cp:lastModifiedBy>
  <cp:revision>2327</cp:revision>
  <cp:lastPrinted>1998-02-10T13:28:06Z</cp:lastPrinted>
  <dcterms:created xsi:type="dcterms:W3CDTF">2004-12-02T14:01:45Z</dcterms:created>
  <dcterms:modified xsi:type="dcterms:W3CDTF">2021-01-04T20:25:01Z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b28e998a-6813-414e-8012-242fab604f4a</vt:lpwstr>
  </property>
  <property fmtid="{D5CDD505-2E9C-101B-9397-08002B2CF9AE}" pid="4" name="CTP_TimeStamp">
    <vt:lpwstr>2020-07-22 22:37:17Z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y fmtid="{D5CDD505-2E9C-101B-9397-08002B2CF9AE}" pid="9" name="ContentTypeId">
    <vt:lpwstr>0x010100F2552158F8185D44A8848B98AEA319AF</vt:lpwstr>
  </property>
</Properties>
</file>