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77" r:id="rId3"/>
    <p:sldId id="386" r:id="rId4"/>
    <p:sldId id="387" r:id="rId5"/>
    <p:sldId id="389" r:id="rId6"/>
    <p:sldId id="388" r:id="rId7"/>
    <p:sldId id="390" r:id="rId8"/>
    <p:sldId id="383" r:id="rId9"/>
    <p:sldId id="385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B050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802.11-20/0902-00-00be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45911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chemeClr val="tx1"/>
                </a:solidFill>
              </a:rPr>
              <a:t>Group addressed frames delivery for </a:t>
            </a:r>
            <a:r>
              <a:rPr lang="en-US" altLang="zh-CN" dirty="0" smtClean="0">
                <a:solidFill>
                  <a:schemeClr val="tx1"/>
                </a:solidFill>
              </a:rPr>
              <a:t>MLO Follow 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75418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07</a:t>
            </a:r>
            <a:r>
              <a:rPr lang="en-US" sz="2000" b="0" dirty="0" smtClean="0"/>
              <a:t>-20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938845"/>
              </p:ext>
            </p:extLst>
          </p:nvPr>
        </p:nvGraphicFramePr>
        <p:xfrm>
          <a:off x="1150937" y="2663825"/>
          <a:ext cx="6918325" cy="399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0" name="Document" r:id="rId4" imgW="8377861" imgH="4838633" progId="Word.Document.8">
                  <p:embed/>
                </p:oleObj>
              </mc:Choice>
              <mc:Fallback>
                <p:oleObj name="Document" r:id="rId4" imgW="8377861" imgH="48386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7" y="2663825"/>
                        <a:ext cx="6918325" cy="3994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 smtClean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4446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There are two kinds of buffered BUs at the AP, one is individual addressed BUs and the other is group addressed BUs</a:t>
            </a:r>
            <a:endParaRPr lang="en-US" altLang="zh-CN" sz="2000" dirty="0"/>
          </a:p>
          <a:p>
            <a:r>
              <a:rPr lang="en-US" altLang="zh-CN" sz="2000" dirty="0" smtClean="0"/>
              <a:t>Regarding individual addressed BU, its delivery follows the TIM baseline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</a:t>
            </a:r>
            <a:r>
              <a:rPr lang="en-US" altLang="zh-CN" sz="1600" dirty="0" smtClean="0"/>
              <a:t>he </a:t>
            </a:r>
            <a:r>
              <a:rPr lang="en-US" altLang="zh-CN" sz="1600" dirty="0"/>
              <a:t>non-AP MLD is assigned by one AID </a:t>
            </a:r>
            <a:r>
              <a:rPr lang="en-US" altLang="zh-CN" sz="1600" dirty="0" smtClean="0"/>
              <a:t>only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In the TIM element, one bit corresponding to a non-AP MLD’s AID indicates if there is buffered individual addressed BUs for this non-AP MLD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Further optimization is needed, such link bitmap to indicate on which link the non-AP MLD should receive this buffer</a:t>
            </a:r>
            <a:endParaRPr lang="en-US" altLang="zh-CN" sz="1600" dirty="0"/>
          </a:p>
          <a:p>
            <a:r>
              <a:rPr lang="en-US" altLang="zh-CN" sz="2000" dirty="0" smtClean="0"/>
              <a:t>Meanwhile group addressed BUs delivery was also discussed in a few contributions [1]-[4]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It is </a:t>
            </a:r>
            <a:r>
              <a:rPr lang="en-US" altLang="zh-CN" sz="1600" dirty="0"/>
              <a:t>agreed that each AP in an AP MLD shall independently transmit all </a:t>
            </a:r>
            <a:r>
              <a:rPr lang="en-US" altLang="zh-CN" sz="1600" dirty="0" err="1"/>
              <a:t>bufferable</a:t>
            </a:r>
            <a:r>
              <a:rPr lang="en-US" altLang="zh-CN" sz="1600" dirty="0"/>
              <a:t> group addressed Management frames </a:t>
            </a:r>
            <a:r>
              <a:rPr lang="en-US" altLang="zh-CN" sz="1600" dirty="0" smtClean="0"/>
              <a:t>after </a:t>
            </a:r>
            <a:r>
              <a:rPr lang="en-US" altLang="zh-CN" sz="1600" dirty="0"/>
              <a:t>every DTIM beacon</a:t>
            </a:r>
            <a:r>
              <a:rPr lang="en-US" altLang="zh-CN" sz="1400" dirty="0"/>
              <a:t> </a:t>
            </a:r>
          </a:p>
          <a:p>
            <a:r>
              <a:rPr lang="en-US" altLang="zh-CN" sz="2000" dirty="0" smtClean="0"/>
              <a:t>In this contributions, we provide further discussion </a:t>
            </a:r>
            <a:r>
              <a:rPr lang="en-US" altLang="zh-CN" sz="2000" dirty="0"/>
              <a:t>for group addressed BUs delivery </a:t>
            </a:r>
            <a:endParaRPr lang="en-US" altLang="zh-CN" sz="20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6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Group addressed BUs delivery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AP in the AP MLD shall transmit all buffered group addressed </a:t>
            </a:r>
            <a:r>
              <a:rPr lang="en-US" altLang="zh-CN" dirty="0" smtClean="0"/>
              <a:t>MMPDU </a:t>
            </a:r>
            <a:r>
              <a:rPr lang="en-US" altLang="zh-CN" dirty="0" smtClean="0"/>
              <a:t>BUs </a:t>
            </a:r>
            <a:r>
              <a:rPr lang="en-US" altLang="zh-CN" dirty="0" smtClean="0"/>
              <a:t>immediately after every DTIM beacon except for the following case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A TWT scheduling AP shall schedule all buffered group addressed BU during the broadcast TWT SPs located within the beacon interval that follows the DTIM Beacon frame in the non-trigger enabled unannounced Broadcast TWT SP</a:t>
            </a:r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76200" y="4574418"/>
            <a:ext cx="8955081" cy="1521582"/>
            <a:chOff x="76200" y="4401593"/>
            <a:chExt cx="8955081" cy="2072407"/>
          </a:xfrm>
        </p:grpSpPr>
        <p:sp>
          <p:nvSpPr>
            <p:cNvPr id="8" name="Rectangle 27"/>
            <p:cNvSpPr/>
            <p:nvPr/>
          </p:nvSpPr>
          <p:spPr bwMode="auto">
            <a:xfrm>
              <a:off x="213246" y="4506816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9" name="Rectangle 58"/>
            <p:cNvSpPr/>
            <p:nvPr/>
          </p:nvSpPr>
          <p:spPr bwMode="auto">
            <a:xfrm>
              <a:off x="222390" y="5144327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2</a:t>
              </a:r>
            </a:p>
          </p:txBody>
        </p:sp>
        <p:sp>
          <p:nvSpPr>
            <p:cNvPr id="10" name="Rectangle 78"/>
            <p:cNvSpPr/>
            <p:nvPr/>
          </p:nvSpPr>
          <p:spPr bwMode="auto">
            <a:xfrm>
              <a:off x="76200" y="4401593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11"/>
            <p:cNvSpPr txBox="1"/>
            <p:nvPr/>
          </p:nvSpPr>
          <p:spPr>
            <a:xfrm>
              <a:off x="855167" y="459895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12" name="TextBox 120"/>
            <p:cNvSpPr txBox="1"/>
            <p:nvPr/>
          </p:nvSpPr>
          <p:spPr>
            <a:xfrm>
              <a:off x="7570615" y="478946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13" name="TextBox 121"/>
            <p:cNvSpPr txBox="1"/>
            <p:nvPr/>
          </p:nvSpPr>
          <p:spPr>
            <a:xfrm>
              <a:off x="1394816" y="4500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sp>
          <p:nvSpPr>
            <p:cNvPr id="14" name="TextBox 129"/>
            <p:cNvSpPr txBox="1"/>
            <p:nvPr/>
          </p:nvSpPr>
          <p:spPr>
            <a:xfrm>
              <a:off x="7570615" y="5542757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30"/>
            <p:cNvSpPr txBox="1"/>
            <p:nvPr/>
          </p:nvSpPr>
          <p:spPr>
            <a:xfrm>
              <a:off x="1379396" y="5262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</a:p>
          </p:txBody>
        </p:sp>
        <p:cxnSp>
          <p:nvCxnSpPr>
            <p:cNvPr id="16" name="Straight Connector 127"/>
            <p:cNvCxnSpPr/>
            <p:nvPr/>
          </p:nvCxnSpPr>
          <p:spPr bwMode="auto">
            <a:xfrm flipV="1">
              <a:off x="1385833" y="5519062"/>
              <a:ext cx="6777092" cy="1488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17" name="Straight Connector 102"/>
            <p:cNvCxnSpPr/>
            <p:nvPr/>
          </p:nvCxnSpPr>
          <p:spPr bwMode="auto">
            <a:xfrm flipV="1">
              <a:off x="1444098" y="4805962"/>
              <a:ext cx="6791230" cy="429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18" name="TextBox 169"/>
            <p:cNvSpPr txBox="1"/>
            <p:nvPr/>
          </p:nvSpPr>
          <p:spPr>
            <a:xfrm>
              <a:off x="796780" y="537547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2</a:t>
              </a:r>
            </a:p>
          </p:txBody>
        </p:sp>
        <p:sp>
          <p:nvSpPr>
            <p:cNvPr id="19" name="Rectangle 134"/>
            <p:cNvSpPr/>
            <p:nvPr/>
          </p:nvSpPr>
          <p:spPr bwMode="auto">
            <a:xfrm>
              <a:off x="2247539" y="455563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 bwMode="auto">
            <a:xfrm>
              <a:off x="2765544" y="5393455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直接连接符 20"/>
            <p:cNvCxnSpPr/>
            <p:nvPr/>
          </p:nvCxnSpPr>
          <p:spPr bwMode="auto">
            <a:xfrm flipH="1">
              <a:off x="2674469" y="539345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直接连接符 21"/>
            <p:cNvCxnSpPr/>
            <p:nvPr/>
          </p:nvCxnSpPr>
          <p:spPr bwMode="auto">
            <a:xfrm flipH="1">
              <a:off x="2846028" y="5403966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直接连接符 22"/>
            <p:cNvCxnSpPr/>
            <p:nvPr/>
          </p:nvCxnSpPr>
          <p:spPr bwMode="auto">
            <a:xfrm flipH="1">
              <a:off x="2997382" y="539909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 bwMode="auto">
            <a:xfrm>
              <a:off x="1843675" y="4661531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直接连接符 24"/>
            <p:cNvCxnSpPr/>
            <p:nvPr/>
          </p:nvCxnSpPr>
          <p:spPr bwMode="auto">
            <a:xfrm flipH="1">
              <a:off x="1752600" y="466153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直接连接符 25"/>
            <p:cNvCxnSpPr/>
            <p:nvPr/>
          </p:nvCxnSpPr>
          <p:spPr bwMode="auto">
            <a:xfrm flipH="1">
              <a:off x="1924159" y="4672042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直接连接符 26"/>
            <p:cNvCxnSpPr/>
            <p:nvPr/>
          </p:nvCxnSpPr>
          <p:spPr bwMode="auto">
            <a:xfrm flipH="1">
              <a:off x="2075513" y="466717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8" name="Rectangle 134"/>
            <p:cNvSpPr/>
            <p:nvPr/>
          </p:nvSpPr>
          <p:spPr bwMode="auto">
            <a:xfrm>
              <a:off x="3197519" y="4555632"/>
              <a:ext cx="910002" cy="26839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58"/>
            <p:cNvSpPr/>
            <p:nvPr/>
          </p:nvSpPr>
          <p:spPr bwMode="auto">
            <a:xfrm>
              <a:off x="246465" y="5872151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134"/>
            <p:cNvSpPr/>
            <p:nvPr/>
          </p:nvSpPr>
          <p:spPr bwMode="auto">
            <a:xfrm>
              <a:off x="3145045" y="527932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134"/>
            <p:cNvSpPr/>
            <p:nvPr/>
          </p:nvSpPr>
          <p:spPr bwMode="auto">
            <a:xfrm>
              <a:off x="4007255" y="5286567"/>
              <a:ext cx="874529" cy="232495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126"/>
            <p:cNvSpPr/>
            <p:nvPr/>
          </p:nvSpPr>
          <p:spPr bwMode="auto">
            <a:xfrm>
              <a:off x="1389350" y="6043790"/>
              <a:ext cx="6535450" cy="85615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129"/>
            <p:cNvSpPr txBox="1"/>
            <p:nvPr/>
          </p:nvSpPr>
          <p:spPr>
            <a:xfrm>
              <a:off x="7620000" y="615457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130"/>
            <p:cNvSpPr txBox="1"/>
            <p:nvPr/>
          </p:nvSpPr>
          <p:spPr>
            <a:xfrm>
              <a:off x="1379396" y="585833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Straight Connector 127"/>
            <p:cNvCxnSpPr/>
            <p:nvPr/>
          </p:nvCxnSpPr>
          <p:spPr bwMode="auto">
            <a:xfrm>
              <a:off x="1385833" y="6129729"/>
              <a:ext cx="6777092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6" name="TextBox 169"/>
            <p:cNvSpPr txBox="1"/>
            <p:nvPr/>
          </p:nvSpPr>
          <p:spPr>
            <a:xfrm>
              <a:off x="796780" y="597125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 bwMode="auto">
            <a:xfrm>
              <a:off x="3784608" y="5989239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直接连接符 37"/>
            <p:cNvCxnSpPr/>
            <p:nvPr/>
          </p:nvCxnSpPr>
          <p:spPr bwMode="auto">
            <a:xfrm flipH="1">
              <a:off x="3693533" y="598923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直接连接符 38"/>
            <p:cNvCxnSpPr/>
            <p:nvPr/>
          </p:nvCxnSpPr>
          <p:spPr bwMode="auto">
            <a:xfrm flipH="1">
              <a:off x="3865092" y="5999750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直接连接符 39"/>
            <p:cNvCxnSpPr/>
            <p:nvPr/>
          </p:nvCxnSpPr>
          <p:spPr bwMode="auto">
            <a:xfrm flipH="1">
              <a:off x="4016446" y="599487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1" name="Rectangle 134"/>
            <p:cNvSpPr/>
            <p:nvPr/>
          </p:nvSpPr>
          <p:spPr bwMode="auto">
            <a:xfrm>
              <a:off x="4164109" y="5875105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134"/>
            <p:cNvSpPr/>
            <p:nvPr/>
          </p:nvSpPr>
          <p:spPr bwMode="auto">
            <a:xfrm>
              <a:off x="5026320" y="5882350"/>
              <a:ext cx="1115948" cy="272229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27"/>
            <p:cNvSpPr/>
            <p:nvPr/>
          </p:nvSpPr>
          <p:spPr bwMode="auto">
            <a:xfrm>
              <a:off x="8389360" y="4555703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4" name="Rectangle 58"/>
            <p:cNvSpPr/>
            <p:nvPr/>
          </p:nvSpPr>
          <p:spPr bwMode="auto">
            <a:xfrm>
              <a:off x="8398504" y="5193214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5" name="Rectangle 78"/>
            <p:cNvSpPr/>
            <p:nvPr/>
          </p:nvSpPr>
          <p:spPr bwMode="auto">
            <a:xfrm>
              <a:off x="8252314" y="4450480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58"/>
            <p:cNvSpPr/>
            <p:nvPr/>
          </p:nvSpPr>
          <p:spPr bwMode="auto">
            <a:xfrm>
              <a:off x="8422579" y="5921038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126"/>
            <p:cNvSpPr/>
            <p:nvPr/>
          </p:nvSpPr>
          <p:spPr bwMode="auto">
            <a:xfrm>
              <a:off x="2432514" y="6286401"/>
              <a:ext cx="918102" cy="116939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3396812" y="6159688"/>
              <a:ext cx="1419408" cy="314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6280194" y="5829010"/>
            <a:ext cx="1188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Legacy STA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9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delivery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TIM element provides group addressed BU delivery notification at the AP side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Bit 0 of the Bitmap Control field of the TIM element contains the traffic indication virtual bitmap bit associated with AID 0.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This bit is set to 1 in TIM elements with the DTIM Count field set to 0 when one or more group addressed MSDUs/MMPDUs are buffered at the </a:t>
            </a:r>
            <a:r>
              <a:rPr lang="en-US" altLang="zh-CN" sz="1600" dirty="0" smtClean="0"/>
              <a:t>AP</a:t>
            </a:r>
            <a:endParaRPr lang="en-US" altLang="zh-CN" dirty="0" smtClean="0"/>
          </a:p>
          <a:p>
            <a:r>
              <a:rPr lang="en-US" altLang="zh-CN" dirty="0" smtClean="0"/>
              <a:t>If the AP in a Multiple BSSID set, TIM element also provides the </a:t>
            </a:r>
            <a:r>
              <a:rPr lang="en-US" altLang="zh-CN" dirty="0"/>
              <a:t>group addressed BU delivery notification at the </a:t>
            </a:r>
            <a:r>
              <a:rPr lang="en-US" altLang="zh-CN" dirty="0" err="1" smtClean="0"/>
              <a:t>nontransmitted</a:t>
            </a:r>
            <a:r>
              <a:rPr lang="en-US" altLang="zh-CN" dirty="0" smtClean="0"/>
              <a:t> BSSID side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 bits 1 to (2</a:t>
            </a:r>
            <a:r>
              <a:rPr lang="en-US" altLang="zh-CN" sz="1600" baseline="30000" dirty="0"/>
              <a:t>n </a:t>
            </a:r>
            <a:r>
              <a:rPr lang="en-US" altLang="zh-CN" sz="1600" dirty="0"/>
              <a:t>– 1</a:t>
            </a:r>
            <a:r>
              <a:rPr lang="en-US" altLang="zh-CN" sz="1600" dirty="0" smtClean="0"/>
              <a:t>) of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Partial </a:t>
            </a:r>
            <a:r>
              <a:rPr lang="en-US" altLang="zh-CN" sz="1600" dirty="0"/>
              <a:t>Virtual Bitmap field of the TIM element are used to indicate that one or more group addressed frames are buffered for each AP corresponding to a </a:t>
            </a:r>
            <a:r>
              <a:rPr lang="en-US" altLang="zh-CN" sz="1600" dirty="0" err="1"/>
              <a:t>nontransmitted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BSSID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 AIDs from 1 to (2</a:t>
            </a:r>
            <a:r>
              <a:rPr lang="en-US" altLang="zh-CN" sz="1600" baseline="30000" dirty="0"/>
              <a:t>n</a:t>
            </a:r>
            <a:r>
              <a:rPr lang="en-US" altLang="zh-CN" sz="1600" dirty="0"/>
              <a:t> – 1</a:t>
            </a:r>
            <a:r>
              <a:rPr lang="en-US" altLang="zh-CN" sz="1600" dirty="0" smtClean="0"/>
              <a:t>) </a:t>
            </a:r>
            <a:r>
              <a:rPr lang="en-US" altLang="zh-CN" sz="1600" dirty="0"/>
              <a:t>are </a:t>
            </a:r>
            <a:r>
              <a:rPr lang="en-US" altLang="zh-CN" sz="1600" dirty="0" smtClean="0"/>
              <a:t>not allocated </a:t>
            </a:r>
            <a:r>
              <a:rPr lang="en-US" altLang="zh-CN" sz="1600" dirty="0"/>
              <a:t>to a </a:t>
            </a:r>
            <a:r>
              <a:rPr lang="en-US" altLang="zh-CN" sz="1600" dirty="0" smtClean="0"/>
              <a:t>STA such that to avoid the collision with individual addressed BU notification</a:t>
            </a: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12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</a:t>
            </a:r>
            <a:r>
              <a:rPr lang="en-US" altLang="zh-CN" dirty="0" smtClean="0"/>
              <a:t>delivery for MLO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Group addressed BU delivery notification in one frame is also needed for each AP in the AP </a:t>
            </a:r>
            <a:r>
              <a:rPr lang="en-US" altLang="zh-CN" dirty="0" smtClean="0"/>
              <a:t>MLD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To ensure that each </a:t>
            </a:r>
            <a:r>
              <a:rPr lang="en-US" altLang="zh-CN" sz="1600" dirty="0"/>
              <a:t>STA within the Non-AP </a:t>
            </a:r>
            <a:r>
              <a:rPr lang="en-US" altLang="zh-CN" sz="1600" dirty="0" smtClean="0"/>
              <a:t>MLD can receive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group addressed </a:t>
            </a:r>
            <a:r>
              <a:rPr lang="en-US" altLang="zh-CN" sz="1600" dirty="0"/>
              <a:t>Management </a:t>
            </a:r>
            <a:r>
              <a:rPr lang="en-US" altLang="zh-CN" sz="1600" dirty="0" smtClean="0"/>
              <a:t>frames from its associated AP in the AP MLD, </a:t>
            </a:r>
            <a:r>
              <a:rPr lang="en-US" altLang="zh-CN" sz="1600" dirty="0"/>
              <a:t>an AP needs to indicate if other APs in the same AP MLD have buffered BUs 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To avoid the “miss” and “duplicate” group addressed Data frame problem as mentioned in [5], an AP needs to indicate if other APs in the same AP MLD have buffered BUs </a:t>
            </a:r>
          </a:p>
          <a:p>
            <a:r>
              <a:rPr lang="en-US" altLang="zh-CN" dirty="0" smtClean="0"/>
              <a:t>Note-It </a:t>
            </a:r>
            <a:r>
              <a:rPr lang="en-US" altLang="zh-CN" dirty="0"/>
              <a:t>does not apply to single radio MLD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1066800" y="4743827"/>
            <a:ext cx="6781800" cy="1731586"/>
            <a:chOff x="954088" y="4439897"/>
            <a:chExt cx="6781800" cy="1731586"/>
          </a:xfrm>
        </p:grpSpPr>
        <p:sp>
          <p:nvSpPr>
            <p:cNvPr id="8" name="Rectangle 126"/>
            <p:cNvSpPr/>
            <p:nvPr/>
          </p:nvSpPr>
          <p:spPr bwMode="auto">
            <a:xfrm>
              <a:off x="3824123" y="4733816"/>
              <a:ext cx="2652877" cy="101039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27"/>
            <p:cNvSpPr/>
            <p:nvPr/>
          </p:nvSpPr>
          <p:spPr bwMode="auto">
            <a:xfrm>
              <a:off x="1106552" y="4530611"/>
              <a:ext cx="544592" cy="3230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10" name="Rectangle 78"/>
            <p:cNvSpPr/>
            <p:nvPr/>
          </p:nvSpPr>
          <p:spPr bwMode="auto">
            <a:xfrm>
              <a:off x="954088" y="4439897"/>
              <a:ext cx="866601" cy="1364619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11"/>
            <p:cNvSpPr txBox="1"/>
            <p:nvPr/>
          </p:nvSpPr>
          <p:spPr>
            <a:xfrm>
              <a:off x="1801813" y="4610042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12" name="TextBox 120"/>
            <p:cNvSpPr txBox="1"/>
            <p:nvPr/>
          </p:nvSpPr>
          <p:spPr>
            <a:xfrm>
              <a:off x="6110897" y="4763389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13" name="TextBox 121"/>
            <p:cNvSpPr txBox="1"/>
            <p:nvPr/>
          </p:nvSpPr>
          <p:spPr>
            <a:xfrm>
              <a:off x="2402173" y="4525210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cxnSp>
          <p:nvCxnSpPr>
            <p:cNvPr id="14" name="Straight Connector 102"/>
            <p:cNvCxnSpPr/>
            <p:nvPr/>
          </p:nvCxnSpPr>
          <p:spPr bwMode="auto">
            <a:xfrm>
              <a:off x="2613526" y="4792214"/>
              <a:ext cx="4092074" cy="32208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15" name="Rectangle 134"/>
            <p:cNvSpPr/>
            <p:nvPr/>
          </p:nvSpPr>
          <p:spPr bwMode="auto">
            <a:xfrm>
              <a:off x="4227144" y="4525209"/>
              <a:ext cx="798413" cy="262617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直接连接符 15"/>
            <p:cNvCxnSpPr/>
            <p:nvPr/>
          </p:nvCxnSpPr>
          <p:spPr bwMode="auto">
            <a:xfrm>
              <a:off x="3777845" y="4663995"/>
              <a:ext cx="45198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直接连接符 16"/>
            <p:cNvCxnSpPr/>
            <p:nvPr/>
          </p:nvCxnSpPr>
          <p:spPr bwMode="auto">
            <a:xfrm flipH="1">
              <a:off x="3676525" y="4663995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直接连接符 17"/>
            <p:cNvCxnSpPr/>
            <p:nvPr/>
          </p:nvCxnSpPr>
          <p:spPr bwMode="auto">
            <a:xfrm flipH="1">
              <a:off x="3867385" y="4673056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直接连接符 18"/>
            <p:cNvCxnSpPr/>
            <p:nvPr/>
          </p:nvCxnSpPr>
          <p:spPr bwMode="auto">
            <a:xfrm flipH="1">
              <a:off x="4035766" y="4668857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0" name="Rectangle 134"/>
            <p:cNvSpPr/>
            <p:nvPr/>
          </p:nvSpPr>
          <p:spPr bwMode="auto">
            <a:xfrm>
              <a:off x="5283998" y="4531996"/>
              <a:ext cx="964402" cy="28350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58"/>
            <p:cNvSpPr/>
            <p:nvPr/>
          </p:nvSpPr>
          <p:spPr bwMode="auto">
            <a:xfrm>
              <a:off x="1083085" y="5380630"/>
              <a:ext cx="544592" cy="3230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126"/>
            <p:cNvSpPr/>
            <p:nvPr/>
          </p:nvSpPr>
          <p:spPr bwMode="auto">
            <a:xfrm>
              <a:off x="2414967" y="5494538"/>
              <a:ext cx="4134106" cy="80816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129"/>
            <p:cNvSpPr txBox="1"/>
            <p:nvPr/>
          </p:nvSpPr>
          <p:spPr>
            <a:xfrm>
              <a:off x="6119614" y="5578279"/>
              <a:ext cx="720141" cy="289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130"/>
            <p:cNvSpPr txBox="1"/>
            <p:nvPr/>
          </p:nvSpPr>
          <p:spPr>
            <a:xfrm>
              <a:off x="2422470" y="5276586"/>
              <a:ext cx="720141" cy="289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5" name="Straight Connector 127"/>
            <p:cNvCxnSpPr/>
            <p:nvPr/>
          </p:nvCxnSpPr>
          <p:spPr bwMode="auto">
            <a:xfrm>
              <a:off x="2456318" y="5571840"/>
              <a:ext cx="4307563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26" name="TextBox 169"/>
            <p:cNvSpPr txBox="1"/>
            <p:nvPr/>
          </p:nvSpPr>
          <p:spPr>
            <a:xfrm>
              <a:off x="1755733" y="5432007"/>
              <a:ext cx="72014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 bwMode="auto">
            <a:xfrm>
              <a:off x="2920721" y="5447508"/>
              <a:ext cx="45198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直接连接符 27"/>
            <p:cNvCxnSpPr/>
            <p:nvPr/>
          </p:nvCxnSpPr>
          <p:spPr bwMode="auto">
            <a:xfrm flipH="1">
              <a:off x="2819400" y="5447508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直接连接符 28"/>
            <p:cNvCxnSpPr/>
            <p:nvPr/>
          </p:nvCxnSpPr>
          <p:spPr bwMode="auto">
            <a:xfrm flipH="1">
              <a:off x="3010259" y="5456570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直接连接符 29"/>
            <p:cNvCxnSpPr/>
            <p:nvPr/>
          </p:nvCxnSpPr>
          <p:spPr bwMode="auto">
            <a:xfrm flipH="1">
              <a:off x="3178641" y="5452371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Rectangle 134"/>
            <p:cNvSpPr/>
            <p:nvPr/>
          </p:nvSpPr>
          <p:spPr bwMode="auto">
            <a:xfrm>
              <a:off x="3342916" y="5306703"/>
              <a:ext cx="798413" cy="257538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27"/>
            <p:cNvSpPr/>
            <p:nvPr/>
          </p:nvSpPr>
          <p:spPr bwMode="auto">
            <a:xfrm>
              <a:off x="7021751" y="4561859"/>
              <a:ext cx="544592" cy="413803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3" name="Rectangle 78"/>
            <p:cNvSpPr/>
            <p:nvPr/>
          </p:nvSpPr>
          <p:spPr bwMode="auto">
            <a:xfrm>
              <a:off x="6869287" y="4471145"/>
              <a:ext cx="866601" cy="13333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58"/>
            <p:cNvSpPr/>
            <p:nvPr/>
          </p:nvSpPr>
          <p:spPr bwMode="auto">
            <a:xfrm>
              <a:off x="7009199" y="5326502"/>
              <a:ext cx="544592" cy="37889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2496574" y="5709818"/>
              <a:ext cx="14263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STA MLD has group BU on link 1</a:t>
              </a:r>
              <a:endParaRPr lang="zh-CN" altLang="en-US" dirty="0"/>
            </a:p>
          </p:txBody>
        </p:sp>
        <p:cxnSp>
          <p:nvCxnSpPr>
            <p:cNvPr id="36" name="直接箭头连接符 35"/>
            <p:cNvCxnSpPr>
              <a:endCxn id="35" idx="0"/>
            </p:cNvCxnSpPr>
            <p:nvPr/>
          </p:nvCxnSpPr>
          <p:spPr bwMode="auto">
            <a:xfrm flipH="1">
              <a:off x="3209741" y="5575727"/>
              <a:ext cx="386865" cy="13409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7" name="Rectangle 126"/>
            <p:cNvSpPr/>
            <p:nvPr/>
          </p:nvSpPr>
          <p:spPr bwMode="auto">
            <a:xfrm>
              <a:off x="4544306" y="5721125"/>
              <a:ext cx="546312" cy="102156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5068150" y="5649811"/>
              <a:ext cx="1579091" cy="173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39" name="Rectangle 126"/>
            <p:cNvSpPr/>
            <p:nvPr/>
          </p:nvSpPr>
          <p:spPr bwMode="auto">
            <a:xfrm>
              <a:off x="4532376" y="5969052"/>
              <a:ext cx="546312" cy="10215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5090618" y="5882317"/>
              <a:ext cx="15790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Reception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556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delivery for MLO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It is straightforward for an AP in an AP MLD to provide group addressed BU delivery notification for each AP in the AP MLD by using a bitmap</a:t>
            </a:r>
          </a:p>
          <a:p>
            <a:r>
              <a:rPr lang="en-US" altLang="zh-CN" dirty="0" smtClean="0"/>
              <a:t>However, it requires additional field or element in the Beacon frame.</a:t>
            </a:r>
          </a:p>
          <a:p>
            <a:r>
              <a:rPr lang="en-US" altLang="zh-CN" dirty="0" smtClean="0"/>
              <a:t>Hence, we propose to reuse TIM baseline to provide such notification, like individual addressed BU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For the transmitting AP in the AP MLD, reuse Bit 0 of the Bitmap Control field of the TIM element 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For other APs in the AP MLD, reuse the </a:t>
            </a:r>
            <a:r>
              <a:rPr lang="en-US" altLang="zh-CN" sz="1600" dirty="0"/>
              <a:t>bits of the Partial Virtual Bitmap field of the TIM element </a:t>
            </a:r>
            <a:r>
              <a:rPr lang="en-US" altLang="zh-CN" sz="1600" dirty="0" smtClean="0"/>
              <a:t>like non-transmitted BSSID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1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delivery for MLO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Since </a:t>
            </a:r>
            <a:r>
              <a:rPr lang="en-US" altLang="zh-CN" dirty="0"/>
              <a:t>each bit of the Partial Virtual Bitmap field of the TIM </a:t>
            </a:r>
            <a:r>
              <a:rPr lang="en-US" altLang="zh-CN" dirty="0" smtClean="0"/>
              <a:t>element correspond to an AID in the AID space, each AP in the AP MLD shall be assigned by an AID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Opt 1: Assign an unique AID to each AP in an AP MLD explicitly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600" dirty="0"/>
              <a:t>The unique AIDs will be broadcasted </a:t>
            </a:r>
            <a:r>
              <a:rPr lang="en-US" altLang="zh-CN" sz="1600" dirty="0" smtClean="0"/>
              <a:t>through the frame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Opt 2: Assign an unique AID to each AP in an AP MLD implicitly 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600" dirty="0"/>
              <a:t>Assign some contiguous unique AIDs </a:t>
            </a:r>
            <a:r>
              <a:rPr lang="en-US" altLang="zh-CN" sz="1600" dirty="0" smtClean="0"/>
              <a:t>to each AP in the MLD implicitly </a:t>
            </a:r>
            <a:r>
              <a:rPr lang="en-US" altLang="zh-CN" sz="1600" dirty="0"/>
              <a:t>like non-transmitted </a:t>
            </a:r>
            <a:r>
              <a:rPr lang="en-US" altLang="zh-CN" sz="1600" dirty="0" smtClean="0"/>
              <a:t>BSSIDs, but in the order of Link ID</a:t>
            </a:r>
            <a:endParaRPr lang="en-US" altLang="zh-CN" sz="1600" dirty="0" smtClean="0"/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starting </a:t>
            </a:r>
            <a:r>
              <a:rPr lang="en-US" altLang="zh-CN" sz="1600" dirty="0" smtClean="0"/>
              <a:t>point can be </a:t>
            </a:r>
            <a:r>
              <a:rPr lang="en-US" altLang="zh-CN" sz="1600" dirty="0" smtClean="0"/>
              <a:t>either AID 1 or the AID after the last AID assigned to </a:t>
            </a:r>
            <a:r>
              <a:rPr lang="en-US" altLang="zh-CN" sz="1600" dirty="0" err="1" smtClean="0"/>
              <a:t>nontransmitted</a:t>
            </a:r>
            <a:r>
              <a:rPr lang="en-US" altLang="zh-CN" sz="1600" dirty="0" smtClean="0"/>
              <a:t> BSSIDs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5187220"/>
            <a:ext cx="6192688" cy="90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25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To help each STA within the non-AP MLD maintain its own basic BSS operation, we propose that an AP within an AP MLD shall </a:t>
            </a:r>
            <a:r>
              <a:rPr lang="en-US" altLang="zh-CN" dirty="0"/>
              <a:t>provide </a:t>
            </a:r>
            <a:r>
              <a:rPr lang="en-US" altLang="zh-CN" dirty="0" smtClean="0"/>
              <a:t>the group </a:t>
            </a:r>
            <a:r>
              <a:rPr lang="en-US" altLang="zh-CN" dirty="0"/>
              <a:t>addressed BU delivery notification for each AP in the AP MLD</a:t>
            </a:r>
            <a:endParaRPr lang="en-US" altLang="zh-CN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One way is additional notification bitmap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other way is to reuse TIM baseline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7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</a:t>
            </a:r>
            <a:r>
              <a:rPr lang="en-US" altLang="zh-CN" b="0" dirty="0"/>
              <a:t> </a:t>
            </a:r>
            <a:r>
              <a:rPr lang="en-US" altLang="zh-CN" dirty="0"/>
              <a:t>IEEE 802.11-19/1988</a:t>
            </a:r>
            <a:r>
              <a:rPr lang="it-IT" altLang="zh-CN" dirty="0"/>
              <a:t>r0 </a:t>
            </a:r>
            <a:r>
              <a:rPr lang="en-US" altLang="zh-CN" dirty="0"/>
              <a:t>Power save for Multi-link</a:t>
            </a:r>
          </a:p>
          <a:p>
            <a:r>
              <a:rPr lang="en-US" altLang="zh-CN" dirty="0"/>
              <a:t>[2] IEEE 802.11-20/0488</a:t>
            </a:r>
            <a:r>
              <a:rPr lang="it-IT" altLang="zh-CN" dirty="0"/>
              <a:t>r0 </a:t>
            </a:r>
            <a:r>
              <a:rPr lang="en-GB" altLang="en-US" dirty="0"/>
              <a:t>Multi-link Group Addressed Data Delivery</a:t>
            </a:r>
          </a:p>
          <a:p>
            <a:r>
              <a:rPr lang="en-US" altLang="zh-CN" b="0" dirty="0"/>
              <a:t>[3]</a:t>
            </a:r>
            <a:r>
              <a:rPr lang="en-US" altLang="zh-CN" dirty="0"/>
              <a:t> IEEE 802.11-20/0442</a:t>
            </a:r>
            <a:r>
              <a:rPr lang="it-IT" altLang="zh-CN" dirty="0"/>
              <a:t>r2 </a:t>
            </a:r>
            <a:r>
              <a:rPr lang="en-US" altLang="zh-CN" b="0" dirty="0"/>
              <a:t>MLA: Group addressed frames delivery</a:t>
            </a:r>
            <a:endParaRPr lang="en-GB" altLang="en-US" dirty="0"/>
          </a:p>
          <a:p>
            <a:r>
              <a:rPr lang="en-US" altLang="zh-CN" b="0" dirty="0" smtClean="0"/>
              <a:t>[4] </a:t>
            </a:r>
            <a:r>
              <a:rPr lang="en-US" altLang="zh-CN" dirty="0"/>
              <a:t>IEEE 802.11-20/0661</a:t>
            </a:r>
            <a:r>
              <a:rPr lang="it-IT" altLang="zh-CN" dirty="0"/>
              <a:t>r4 </a:t>
            </a:r>
            <a:r>
              <a:rPr lang="en-US" altLang="zh-CN" b="0" dirty="0"/>
              <a:t>Group addressed frames delivery for </a:t>
            </a:r>
            <a:r>
              <a:rPr lang="en-US" altLang="zh-CN" b="0" dirty="0" smtClean="0"/>
              <a:t>MLO</a:t>
            </a:r>
          </a:p>
          <a:p>
            <a:r>
              <a:rPr lang="en-US" altLang="zh-CN" b="0" dirty="0" smtClean="0"/>
              <a:t>[5]</a:t>
            </a:r>
            <a:r>
              <a:rPr lang="en-US" altLang="zh-CN" dirty="0"/>
              <a:t> IEEE </a:t>
            </a:r>
            <a:r>
              <a:rPr lang="en-US" altLang="zh-CN" dirty="0" smtClean="0"/>
              <a:t>802.11-20/0903</a:t>
            </a:r>
            <a:r>
              <a:rPr lang="it-IT" altLang="zh-CN" dirty="0" smtClean="0"/>
              <a:t>r0 </a:t>
            </a:r>
            <a:r>
              <a:rPr lang="en-GB" altLang="en-US" dirty="0"/>
              <a:t>Multi-link Group Addressed Data Frame Delivery Follow up</a:t>
            </a:r>
            <a:r>
              <a:rPr lang="it-IT" altLang="zh-CN" dirty="0" smtClean="0"/>
              <a:t> 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46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74999</TotalTime>
  <Words>982</Words>
  <Application>Microsoft Office PowerPoint</Application>
  <PresentationFormat>全屏显示(4:3)</PresentationFormat>
  <Paragraphs>124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Times New Roman</vt:lpstr>
      <vt:lpstr>802-11-Submission</vt:lpstr>
      <vt:lpstr>Document</vt:lpstr>
      <vt:lpstr>Group addressed frames delivery for MLO Follow UP</vt:lpstr>
      <vt:lpstr>Background</vt:lpstr>
      <vt:lpstr>Group addressed BUs delivery</vt:lpstr>
      <vt:lpstr>Group addressed BUs delivery</vt:lpstr>
      <vt:lpstr>Group addressed BUs delivery for MLO</vt:lpstr>
      <vt:lpstr>Group addressed BUs delivery for MLO</vt:lpstr>
      <vt:lpstr>Group addressed BUs delivery for MLO</vt:lpstr>
      <vt:lpstr>Summary</vt:lpstr>
      <vt:lpstr>References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639</cp:revision>
  <cp:lastPrinted>1998-02-10T13:28:06Z</cp:lastPrinted>
  <dcterms:created xsi:type="dcterms:W3CDTF">2013-11-12T18:41:50Z</dcterms:created>
  <dcterms:modified xsi:type="dcterms:W3CDTF">2020-09-08T12:23:14Z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(3)EEsMoD/sMUxMHEylUQvONJQ6fG8qCQ4KQq1i22HtXdI/Qp0GpB7kaJ64FzzxhD8cQ0y6Xfpj
5lz73ztr0qiJetJbOf7AmOHuGVYWfqSwbCJqseh7pFyrjeMNMfEfES+Wo70BqJ/yTWT+B2gv
7AVRbWmzsAsKyCHOOfUwKZDLhTvIX/5pzUvjmN+ClERYSLKg/chWI7D0nKkUZyz0/6rK6jUe
V+4gWIpJRi3D3AMLxb</vt:lpwstr>
  </property>
  <property fmtid="{D5CDD505-2E9C-101B-9397-08002B2CF9AE}" pid="4" name="_2015_ms_pID_7253431">
    <vt:lpwstr>nam5rT9XcuFRZWdIx3/uN9dbM6TtBZCnc/pMo7LIi+DUxmDUawibuM
J7yJ89y49YUU+1DgdgVb0DztGF//x67eQvtakoHprSKJhbhtv7Q+nQYR/8L9MiJwMKHpC2Oc
oROybQT7W8h1QEm9tboruC1y7MR/8fDfnmn1qZ5tOJ3DKJ2Yu98h1UjXuYdHyBlN7mLI2vK7
ih3V0JmVN0X0S1YRQEnmRfAxRje4fqUGC8DR</vt:lpwstr>
  </property>
  <property fmtid="{D5CDD505-2E9C-101B-9397-08002B2CF9AE}" pid="5" name="_2015_ms_pID_7253432">
    <vt:lpwstr>VQSnNkMHBbE4L5YsShisG7Y=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1594562349</vt:lpwstr>
  </property>
</Properties>
</file>