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868" r:id="rId3"/>
    <p:sldId id="873" r:id="rId4"/>
    <p:sldId id="877" r:id="rId5"/>
    <p:sldId id="874" r:id="rId6"/>
    <p:sldId id="875" r:id="rId7"/>
    <p:sldId id="878" r:id="rId8"/>
    <p:sldId id="880" r:id="rId9"/>
    <p:sldId id="879" r:id="rId10"/>
    <p:sldId id="881" r:id="rId11"/>
    <p:sldId id="882" r:id="rId12"/>
    <p:sldId id="883" r:id="rId13"/>
    <p:sldId id="876" r:id="rId14"/>
    <p:sldId id="885" r:id="rId15"/>
    <p:sldId id="886" r:id="rId16"/>
    <p:sldId id="870"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86385" autoAdjust="0"/>
  </p:normalViewPr>
  <p:slideViewPr>
    <p:cSldViewPr>
      <p:cViewPr varScale="1">
        <p:scale>
          <a:sx n="110" d="100"/>
          <a:sy n="110" d="100"/>
        </p:scale>
        <p:origin x="15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7/1/2020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7/1/2020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7/1/2020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752607"/>
            <a:ext cx="77724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0900</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228600" y="324380"/>
            <a:ext cx="1397819"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6/10/2020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NSTR MLD Operation</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2020-06-10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A3CFD-2B79-4A14-ADFB-4E3BD6463421}"/>
              </a:ext>
            </a:extLst>
          </p:cNvPr>
          <p:cNvSpPr>
            <a:spLocks noGrp="1"/>
          </p:cNvSpPr>
          <p:nvPr>
            <p:ph type="title"/>
          </p:nvPr>
        </p:nvSpPr>
        <p:spPr/>
        <p:txBody>
          <a:bodyPr/>
          <a:lstStyle/>
          <a:p>
            <a:r>
              <a:rPr lang="en-US" dirty="0"/>
              <a:t>Dynamic operation mode switching</a:t>
            </a:r>
          </a:p>
        </p:txBody>
      </p:sp>
      <p:sp>
        <p:nvSpPr>
          <p:cNvPr id="3" name="Content Placeholder 2">
            <a:extLst>
              <a:ext uri="{FF2B5EF4-FFF2-40B4-BE49-F238E27FC236}">
                <a16:creationId xmlns:a16="http://schemas.microsoft.com/office/drawing/2014/main" id="{7031C031-57E6-4AF8-BB5B-DABBD02F8F08}"/>
              </a:ext>
            </a:extLst>
          </p:cNvPr>
          <p:cNvSpPr>
            <a:spLocks noGrp="1"/>
          </p:cNvSpPr>
          <p:nvPr>
            <p:ph idx="1"/>
          </p:nvPr>
        </p:nvSpPr>
        <p:spPr>
          <a:xfrm>
            <a:off x="685800" y="1752607"/>
            <a:ext cx="8305800" cy="4571990"/>
          </a:xfrm>
        </p:spPr>
        <p:txBody>
          <a:bodyPr/>
          <a:lstStyle/>
          <a:p>
            <a:r>
              <a:rPr lang="en-US" dirty="0"/>
              <a:t>Dynamic operation:</a:t>
            </a:r>
          </a:p>
          <a:p>
            <a:pPr lvl="1"/>
            <a:r>
              <a:rPr lang="en-US" dirty="0"/>
              <a:t>If an AP MLD transmits a TXOP initiating PPDUs on both links simultaneously, a non-AP MLD operates normally.</a:t>
            </a:r>
          </a:p>
          <a:p>
            <a:pPr lvl="1"/>
            <a:r>
              <a:rPr lang="en-US" dirty="0"/>
              <a:t>If the AP MLD transmits a TXOP initiating PPDU on one link only:</a:t>
            </a:r>
          </a:p>
          <a:p>
            <a:pPr lvl="2"/>
            <a:r>
              <a:rPr lang="en-US" dirty="0"/>
              <a:t>The non-AP MLD operates normally until a mode switching event happens.</a:t>
            </a:r>
          </a:p>
          <a:p>
            <a:pPr lvl="2"/>
            <a:r>
              <a:rPr lang="en-US" dirty="0"/>
              <a:t>When the mode switching even happens, the non-AP MLD operates as an SR/</a:t>
            </a:r>
            <a:r>
              <a:rPr lang="en-US" dirty="0" err="1"/>
              <a:t>eSR</a:t>
            </a:r>
            <a:r>
              <a:rPr lang="en-US" dirty="0"/>
              <a:t> MLD until the end of the TXOP.</a:t>
            </a:r>
          </a:p>
          <a:p>
            <a:pPr lvl="1"/>
            <a:r>
              <a:rPr lang="en-US" dirty="0"/>
              <a:t>Mode switching event examples:</a:t>
            </a:r>
          </a:p>
          <a:p>
            <a:pPr lvl="2"/>
            <a:r>
              <a:rPr lang="en-US" dirty="0"/>
              <a:t>TXOP not initiated on the other link for a given time duration.</a:t>
            </a:r>
          </a:p>
          <a:p>
            <a:pPr lvl="2"/>
            <a:r>
              <a:rPr lang="en-US" dirty="0"/>
              <a:t>The AP MLD indicates in a DL frame to switch to SR/</a:t>
            </a:r>
            <a:r>
              <a:rPr lang="en-US" dirty="0" err="1"/>
              <a:t>eSR</a:t>
            </a:r>
            <a:r>
              <a:rPr lang="en-US" dirty="0"/>
              <a:t> MLD.</a:t>
            </a:r>
          </a:p>
          <a:p>
            <a:pPr lvl="2"/>
            <a:r>
              <a:rPr lang="en-US" dirty="0"/>
              <a:t>Etc.</a:t>
            </a:r>
          </a:p>
          <a:p>
            <a:pPr lvl="2"/>
            <a:endParaRPr lang="en-US" dirty="0"/>
          </a:p>
        </p:txBody>
      </p:sp>
      <p:sp>
        <p:nvSpPr>
          <p:cNvPr id="4" name="Footer Placeholder 3">
            <a:extLst>
              <a:ext uri="{FF2B5EF4-FFF2-40B4-BE49-F238E27FC236}">
                <a16:creationId xmlns:a16="http://schemas.microsoft.com/office/drawing/2014/main" id="{68FB8D24-ABA5-4237-B1B1-0489FB82BD3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030B34EC-323E-40D7-9960-2D8676207C0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210765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A3CFD-2B79-4A14-ADFB-4E3BD6463421}"/>
              </a:ext>
            </a:extLst>
          </p:cNvPr>
          <p:cNvSpPr>
            <a:spLocks noGrp="1"/>
          </p:cNvSpPr>
          <p:nvPr>
            <p:ph type="title"/>
          </p:nvPr>
        </p:nvSpPr>
        <p:spPr/>
        <p:txBody>
          <a:bodyPr/>
          <a:lstStyle/>
          <a:p>
            <a:r>
              <a:rPr lang="en-US" dirty="0"/>
              <a:t>Dynamic operation mode switching</a:t>
            </a:r>
          </a:p>
        </p:txBody>
      </p:sp>
      <p:sp>
        <p:nvSpPr>
          <p:cNvPr id="3" name="Content Placeholder 2">
            <a:extLst>
              <a:ext uri="{FF2B5EF4-FFF2-40B4-BE49-F238E27FC236}">
                <a16:creationId xmlns:a16="http://schemas.microsoft.com/office/drawing/2014/main" id="{7031C031-57E6-4AF8-BB5B-DABBD02F8F08}"/>
              </a:ext>
            </a:extLst>
          </p:cNvPr>
          <p:cNvSpPr>
            <a:spLocks noGrp="1"/>
          </p:cNvSpPr>
          <p:nvPr>
            <p:ph idx="1"/>
          </p:nvPr>
        </p:nvSpPr>
        <p:spPr>
          <a:xfrm>
            <a:off x="685800" y="1752607"/>
            <a:ext cx="8305800" cy="3505193"/>
          </a:xfrm>
        </p:spPr>
        <p:txBody>
          <a:bodyPr>
            <a:normAutofit fontScale="77500" lnSpcReduction="20000"/>
          </a:bodyPr>
          <a:lstStyle/>
          <a:p>
            <a:r>
              <a:rPr lang="en-US" dirty="0"/>
              <a:t>Operation example:</a:t>
            </a:r>
          </a:p>
          <a:p>
            <a:pPr lvl="1"/>
            <a:r>
              <a:rPr lang="en-US" dirty="0"/>
              <a:t>Same NSTR MLD as the previous example except:</a:t>
            </a:r>
          </a:p>
          <a:p>
            <a:pPr lvl="2"/>
            <a:r>
              <a:rPr lang="en-US" dirty="0"/>
              <a:t>Mode switching event is expiration of a Timer (T0) from the initiation of a TXOP on link1.</a:t>
            </a:r>
          </a:p>
          <a:p>
            <a:pPr lvl="1"/>
            <a:r>
              <a:rPr lang="en-US" dirty="0"/>
              <a:t>When an AP MLD obtains TXOPs on link1/link2 within T0 time difference, the NSTR MLD operates normally:</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r>
              <a:rPr lang="en-US" dirty="0"/>
              <a:t>When the AP MLD obtains TXOP on link1 and does not obtain TXOP on link2 until T0, the AP MLD does not initiate a TXOP on link2 and exchanges frames with the NSTR MLD using 2N spatial streams on link1.</a:t>
            </a:r>
          </a:p>
          <a:p>
            <a:pPr lvl="1"/>
            <a:endParaRPr lang="en-US" dirty="0"/>
          </a:p>
        </p:txBody>
      </p:sp>
      <p:sp>
        <p:nvSpPr>
          <p:cNvPr id="4" name="Footer Placeholder 3">
            <a:extLst>
              <a:ext uri="{FF2B5EF4-FFF2-40B4-BE49-F238E27FC236}">
                <a16:creationId xmlns:a16="http://schemas.microsoft.com/office/drawing/2014/main" id="{68FB8D24-ABA5-4237-B1B1-0489FB82BD3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030B34EC-323E-40D7-9960-2D8676207C0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cxnSp>
        <p:nvCxnSpPr>
          <p:cNvPr id="6" name="Straight Arrow Connector 5">
            <a:extLst>
              <a:ext uri="{FF2B5EF4-FFF2-40B4-BE49-F238E27FC236}">
                <a16:creationId xmlns:a16="http://schemas.microsoft.com/office/drawing/2014/main" id="{569CA4EC-5ADD-4B2F-9399-2B95593C9CD5}"/>
              </a:ext>
            </a:extLst>
          </p:cNvPr>
          <p:cNvCxnSpPr>
            <a:cxnSpLocks/>
          </p:cNvCxnSpPr>
          <p:nvPr/>
        </p:nvCxnSpPr>
        <p:spPr>
          <a:xfrm>
            <a:off x="2349631" y="3463010"/>
            <a:ext cx="6108569" cy="0"/>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1A61B59E-3854-41AA-B9D4-3E657B5523B0}"/>
              </a:ext>
            </a:extLst>
          </p:cNvPr>
          <p:cNvCxnSpPr>
            <a:cxnSpLocks/>
          </p:cNvCxnSpPr>
          <p:nvPr/>
        </p:nvCxnSpPr>
        <p:spPr>
          <a:xfrm>
            <a:off x="2349631" y="4030189"/>
            <a:ext cx="6108569" cy="0"/>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AE9120D7-38FB-4698-A777-808D44E52215}"/>
              </a:ext>
            </a:extLst>
          </p:cNvPr>
          <p:cNvSpPr txBox="1"/>
          <p:nvPr/>
        </p:nvSpPr>
        <p:spPr>
          <a:xfrm>
            <a:off x="1831157" y="3342990"/>
            <a:ext cx="518474" cy="240039"/>
          </a:xfrm>
          <a:prstGeom prst="rect">
            <a:avLst/>
          </a:prstGeom>
          <a:noFill/>
        </p:spPr>
        <p:txBody>
          <a:bodyPr wrap="none" lIns="91440" tIns="45720" rIns="91440" rtlCol="0" anchor="t">
            <a:noAutofit/>
          </a:bodyPr>
          <a:lstStyle/>
          <a:p>
            <a:r>
              <a:rPr lang="en-US" sz="1200" dirty="0">
                <a:solidFill>
                  <a:schemeClr val="tx1"/>
                </a:solidFill>
              </a:rPr>
              <a:t>Link1</a:t>
            </a:r>
          </a:p>
        </p:txBody>
      </p:sp>
      <p:sp>
        <p:nvSpPr>
          <p:cNvPr id="9" name="TextBox 8">
            <a:extLst>
              <a:ext uri="{FF2B5EF4-FFF2-40B4-BE49-F238E27FC236}">
                <a16:creationId xmlns:a16="http://schemas.microsoft.com/office/drawing/2014/main" id="{0F8DCFB6-A56B-4949-BDC6-5272C12AFED2}"/>
              </a:ext>
            </a:extLst>
          </p:cNvPr>
          <p:cNvSpPr txBox="1"/>
          <p:nvPr/>
        </p:nvSpPr>
        <p:spPr>
          <a:xfrm>
            <a:off x="1831157" y="3910169"/>
            <a:ext cx="518474" cy="240039"/>
          </a:xfrm>
          <a:prstGeom prst="rect">
            <a:avLst/>
          </a:prstGeom>
          <a:noFill/>
        </p:spPr>
        <p:txBody>
          <a:bodyPr wrap="none" lIns="91440" tIns="45720" rIns="91440" rtlCol="0" anchor="t">
            <a:noAutofit/>
          </a:bodyPr>
          <a:lstStyle/>
          <a:p>
            <a:r>
              <a:rPr lang="en-US" sz="1200" dirty="0">
                <a:solidFill>
                  <a:schemeClr val="tx1"/>
                </a:solidFill>
              </a:rPr>
              <a:t>Link2</a:t>
            </a:r>
          </a:p>
        </p:txBody>
      </p:sp>
      <p:sp>
        <p:nvSpPr>
          <p:cNvPr id="10" name="Rectangle 9">
            <a:extLst>
              <a:ext uri="{FF2B5EF4-FFF2-40B4-BE49-F238E27FC236}">
                <a16:creationId xmlns:a16="http://schemas.microsoft.com/office/drawing/2014/main" id="{30C68C48-896F-48C5-A61A-BB5D896C92F1}"/>
              </a:ext>
            </a:extLst>
          </p:cNvPr>
          <p:cNvSpPr/>
          <p:nvPr/>
        </p:nvSpPr>
        <p:spPr>
          <a:xfrm>
            <a:off x="3084926" y="3219386"/>
            <a:ext cx="518474"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RTS</a:t>
            </a:r>
          </a:p>
        </p:txBody>
      </p:sp>
      <p:sp>
        <p:nvSpPr>
          <p:cNvPr id="11" name="Rectangle 10">
            <a:extLst>
              <a:ext uri="{FF2B5EF4-FFF2-40B4-BE49-F238E27FC236}">
                <a16:creationId xmlns:a16="http://schemas.microsoft.com/office/drawing/2014/main" id="{E9AEB68A-7B36-4A95-B3D8-D26C85A00BCB}"/>
              </a:ext>
            </a:extLst>
          </p:cNvPr>
          <p:cNvSpPr/>
          <p:nvPr/>
        </p:nvSpPr>
        <p:spPr>
          <a:xfrm>
            <a:off x="3765227" y="3466595"/>
            <a:ext cx="518474"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CTS</a:t>
            </a:r>
          </a:p>
        </p:txBody>
      </p:sp>
      <p:sp>
        <p:nvSpPr>
          <p:cNvPr id="12" name="TextBox 11">
            <a:extLst>
              <a:ext uri="{FF2B5EF4-FFF2-40B4-BE49-F238E27FC236}">
                <a16:creationId xmlns:a16="http://schemas.microsoft.com/office/drawing/2014/main" id="{A7BE5FA6-044C-42DA-A4C3-3F6C847E4337}"/>
              </a:ext>
            </a:extLst>
          </p:cNvPr>
          <p:cNvSpPr txBox="1"/>
          <p:nvPr/>
        </p:nvSpPr>
        <p:spPr>
          <a:xfrm>
            <a:off x="2247507" y="3257837"/>
            <a:ext cx="518474" cy="240039"/>
          </a:xfrm>
          <a:prstGeom prst="rect">
            <a:avLst/>
          </a:prstGeom>
          <a:noFill/>
        </p:spPr>
        <p:txBody>
          <a:bodyPr wrap="none" lIns="91440" tIns="45720" rIns="91440" rtlCol="0" anchor="t">
            <a:noAutofit/>
          </a:bodyPr>
          <a:lstStyle/>
          <a:p>
            <a:r>
              <a:rPr lang="en-US" sz="1200" dirty="0">
                <a:solidFill>
                  <a:schemeClr val="tx1"/>
                </a:solidFill>
              </a:rPr>
              <a:t>AP1</a:t>
            </a:r>
          </a:p>
        </p:txBody>
      </p:sp>
      <p:sp>
        <p:nvSpPr>
          <p:cNvPr id="13" name="TextBox 12">
            <a:extLst>
              <a:ext uri="{FF2B5EF4-FFF2-40B4-BE49-F238E27FC236}">
                <a16:creationId xmlns:a16="http://schemas.microsoft.com/office/drawing/2014/main" id="{86958B87-A41F-43D4-A169-E335648D73BB}"/>
              </a:ext>
            </a:extLst>
          </p:cNvPr>
          <p:cNvSpPr txBox="1"/>
          <p:nvPr/>
        </p:nvSpPr>
        <p:spPr>
          <a:xfrm>
            <a:off x="2249075" y="3410237"/>
            <a:ext cx="518474" cy="240039"/>
          </a:xfrm>
          <a:prstGeom prst="rect">
            <a:avLst/>
          </a:prstGeom>
          <a:noFill/>
        </p:spPr>
        <p:txBody>
          <a:bodyPr wrap="none" lIns="91440" tIns="45720" rIns="91440" rtlCol="0" anchor="t">
            <a:noAutofit/>
          </a:bodyPr>
          <a:lstStyle/>
          <a:p>
            <a:r>
              <a:rPr lang="en-US" sz="1200" dirty="0">
                <a:solidFill>
                  <a:schemeClr val="tx1"/>
                </a:solidFill>
              </a:rPr>
              <a:t>STA1</a:t>
            </a:r>
          </a:p>
        </p:txBody>
      </p:sp>
      <p:sp>
        <p:nvSpPr>
          <p:cNvPr id="14" name="TextBox 13">
            <a:extLst>
              <a:ext uri="{FF2B5EF4-FFF2-40B4-BE49-F238E27FC236}">
                <a16:creationId xmlns:a16="http://schemas.microsoft.com/office/drawing/2014/main" id="{D7ECC9F4-3003-4FF3-BE95-5EF6F6B5C7EB}"/>
              </a:ext>
            </a:extLst>
          </p:cNvPr>
          <p:cNvSpPr txBox="1"/>
          <p:nvPr/>
        </p:nvSpPr>
        <p:spPr>
          <a:xfrm>
            <a:off x="2245939" y="3824703"/>
            <a:ext cx="518474" cy="240039"/>
          </a:xfrm>
          <a:prstGeom prst="rect">
            <a:avLst/>
          </a:prstGeom>
          <a:noFill/>
        </p:spPr>
        <p:txBody>
          <a:bodyPr wrap="none" lIns="91440" tIns="45720" rIns="91440" rtlCol="0" anchor="t">
            <a:noAutofit/>
          </a:bodyPr>
          <a:lstStyle/>
          <a:p>
            <a:r>
              <a:rPr lang="en-US" sz="1200" dirty="0">
                <a:solidFill>
                  <a:schemeClr val="tx1"/>
                </a:solidFill>
              </a:rPr>
              <a:t>AP2</a:t>
            </a:r>
          </a:p>
        </p:txBody>
      </p:sp>
      <p:sp>
        <p:nvSpPr>
          <p:cNvPr id="15" name="TextBox 14">
            <a:extLst>
              <a:ext uri="{FF2B5EF4-FFF2-40B4-BE49-F238E27FC236}">
                <a16:creationId xmlns:a16="http://schemas.microsoft.com/office/drawing/2014/main" id="{7F1FBA20-E455-4FF0-8E9C-4D76C080A729}"/>
              </a:ext>
            </a:extLst>
          </p:cNvPr>
          <p:cNvSpPr txBox="1"/>
          <p:nvPr/>
        </p:nvSpPr>
        <p:spPr>
          <a:xfrm>
            <a:off x="2247507" y="3977103"/>
            <a:ext cx="518474" cy="240039"/>
          </a:xfrm>
          <a:prstGeom prst="rect">
            <a:avLst/>
          </a:prstGeom>
          <a:noFill/>
        </p:spPr>
        <p:txBody>
          <a:bodyPr wrap="none" lIns="91440" tIns="45720" rIns="91440" rtlCol="0" anchor="t">
            <a:noAutofit/>
          </a:bodyPr>
          <a:lstStyle/>
          <a:p>
            <a:r>
              <a:rPr lang="en-US" sz="1200" dirty="0">
                <a:solidFill>
                  <a:schemeClr val="tx1"/>
                </a:solidFill>
              </a:rPr>
              <a:t>STA2</a:t>
            </a:r>
          </a:p>
        </p:txBody>
      </p:sp>
      <p:sp>
        <p:nvSpPr>
          <p:cNvPr id="16" name="Rectangle 15">
            <a:extLst>
              <a:ext uri="{FF2B5EF4-FFF2-40B4-BE49-F238E27FC236}">
                <a16:creationId xmlns:a16="http://schemas.microsoft.com/office/drawing/2014/main" id="{56C84E1E-AC5B-4EE2-9C6F-517B8277BE49}"/>
              </a:ext>
            </a:extLst>
          </p:cNvPr>
          <p:cNvSpPr/>
          <p:nvPr/>
        </p:nvSpPr>
        <p:spPr>
          <a:xfrm>
            <a:off x="4414105" y="3219521"/>
            <a:ext cx="3061133"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DATA (#SS = N)</a:t>
            </a:r>
          </a:p>
        </p:txBody>
      </p:sp>
      <p:sp>
        <p:nvSpPr>
          <p:cNvPr id="17" name="Rectangle 16">
            <a:extLst>
              <a:ext uri="{FF2B5EF4-FFF2-40B4-BE49-F238E27FC236}">
                <a16:creationId xmlns:a16="http://schemas.microsoft.com/office/drawing/2014/main" id="{97563D6D-854E-4644-8A06-EA1A8C93C3A2}"/>
              </a:ext>
            </a:extLst>
          </p:cNvPr>
          <p:cNvSpPr/>
          <p:nvPr/>
        </p:nvSpPr>
        <p:spPr>
          <a:xfrm>
            <a:off x="7637065" y="3457303"/>
            <a:ext cx="518474"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BA</a:t>
            </a:r>
          </a:p>
        </p:txBody>
      </p:sp>
      <p:grpSp>
        <p:nvGrpSpPr>
          <p:cNvPr id="18" name="Group 17">
            <a:extLst>
              <a:ext uri="{FF2B5EF4-FFF2-40B4-BE49-F238E27FC236}">
                <a16:creationId xmlns:a16="http://schemas.microsoft.com/office/drawing/2014/main" id="{75582781-FFBF-4C46-8BC1-E71184091778}"/>
              </a:ext>
            </a:extLst>
          </p:cNvPr>
          <p:cNvGrpSpPr/>
          <p:nvPr/>
        </p:nvGrpSpPr>
        <p:grpSpPr>
          <a:xfrm>
            <a:off x="2707851" y="3339306"/>
            <a:ext cx="367645" cy="125442"/>
            <a:chOff x="10322351" y="1300899"/>
            <a:chExt cx="367645" cy="125442"/>
          </a:xfrm>
        </p:grpSpPr>
        <p:cxnSp>
          <p:nvCxnSpPr>
            <p:cNvPr id="19" name="Straight Connector 18">
              <a:extLst>
                <a:ext uri="{FF2B5EF4-FFF2-40B4-BE49-F238E27FC236}">
                  <a16:creationId xmlns:a16="http://schemas.microsoft.com/office/drawing/2014/main" id="{902D9920-DCDD-4081-8715-619B74DB032E}"/>
                </a:ext>
              </a:extLst>
            </p:cNvPr>
            <p:cNvCxnSpPr>
              <a:cxnSpLocks/>
            </p:cNvCxnSpPr>
            <p:nvPr/>
          </p:nvCxnSpPr>
          <p:spPr>
            <a:xfrm flipH="1">
              <a:off x="10322351" y="1300899"/>
              <a:ext cx="75414" cy="12254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07D409B-C89D-44CF-B05B-497669F3FDB2}"/>
                </a:ext>
              </a:extLst>
            </p:cNvPr>
            <p:cNvCxnSpPr>
              <a:cxnSpLocks/>
            </p:cNvCxnSpPr>
            <p:nvPr/>
          </p:nvCxnSpPr>
          <p:spPr>
            <a:xfrm>
              <a:off x="10397765" y="1300899"/>
              <a:ext cx="29223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1C559DC9-A7C6-4C3B-817E-4C52BB2EB03B}"/>
                </a:ext>
              </a:extLst>
            </p:cNvPr>
            <p:cNvCxnSpPr>
              <a:cxnSpLocks/>
            </p:cNvCxnSpPr>
            <p:nvPr/>
          </p:nvCxnSpPr>
          <p:spPr>
            <a:xfrm flipH="1">
              <a:off x="10397765" y="1300899"/>
              <a:ext cx="75414" cy="12254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5C7BEB2-B6E7-4B7E-A1D9-E657709DAE4C}"/>
                </a:ext>
              </a:extLst>
            </p:cNvPr>
            <p:cNvCxnSpPr>
              <a:cxnSpLocks/>
            </p:cNvCxnSpPr>
            <p:nvPr/>
          </p:nvCxnSpPr>
          <p:spPr>
            <a:xfrm flipH="1">
              <a:off x="10468466" y="1300899"/>
              <a:ext cx="75414" cy="12254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659BC92F-E98D-4088-B397-1812C572EB2F}"/>
                </a:ext>
              </a:extLst>
            </p:cNvPr>
            <p:cNvCxnSpPr>
              <a:cxnSpLocks/>
            </p:cNvCxnSpPr>
            <p:nvPr/>
          </p:nvCxnSpPr>
          <p:spPr>
            <a:xfrm flipH="1">
              <a:off x="10543880" y="1303793"/>
              <a:ext cx="75414" cy="12254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4" name="Rectangle 23">
            <a:extLst>
              <a:ext uri="{FF2B5EF4-FFF2-40B4-BE49-F238E27FC236}">
                <a16:creationId xmlns:a16="http://schemas.microsoft.com/office/drawing/2014/main" id="{6C3D6F88-7FE3-4A2C-A565-3727E75ACB00}"/>
              </a:ext>
            </a:extLst>
          </p:cNvPr>
          <p:cNvSpPr/>
          <p:nvPr/>
        </p:nvSpPr>
        <p:spPr>
          <a:xfrm>
            <a:off x="2707852" y="3824703"/>
            <a:ext cx="1300895" cy="202567"/>
          </a:xfrm>
          <a:prstGeom prst="rect">
            <a:avLst/>
          </a:prstGeom>
          <a:pattFill prst="pct10">
            <a:fgClr>
              <a:schemeClr val="tx1"/>
            </a:fgClr>
            <a:bgClr>
              <a:schemeClr val="bg1"/>
            </a:bgClr>
          </a:patt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Busy</a:t>
            </a:r>
          </a:p>
        </p:txBody>
      </p:sp>
      <p:cxnSp>
        <p:nvCxnSpPr>
          <p:cNvPr id="25" name="Straight Connector 24">
            <a:extLst>
              <a:ext uri="{FF2B5EF4-FFF2-40B4-BE49-F238E27FC236}">
                <a16:creationId xmlns:a16="http://schemas.microsoft.com/office/drawing/2014/main" id="{8B7E90E7-65D8-463E-80EF-BA96758ECFB8}"/>
              </a:ext>
            </a:extLst>
          </p:cNvPr>
          <p:cNvCxnSpPr/>
          <p:nvPr/>
        </p:nvCxnSpPr>
        <p:spPr>
          <a:xfrm flipV="1">
            <a:off x="3603400" y="3037805"/>
            <a:ext cx="0" cy="1815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0C79DD-06B8-4C62-8FB5-2EDAA88B010D}"/>
              </a:ext>
            </a:extLst>
          </p:cNvPr>
          <p:cNvCxnSpPr>
            <a:cxnSpLocks/>
          </p:cNvCxnSpPr>
          <p:nvPr/>
        </p:nvCxnSpPr>
        <p:spPr>
          <a:xfrm flipH="1">
            <a:off x="3603400" y="3132073"/>
            <a:ext cx="1414483" cy="0"/>
          </a:xfrm>
          <a:prstGeom prst="line">
            <a:avLst/>
          </a:prstGeom>
          <a:ln>
            <a:solidFill>
              <a:schemeClr val="tx1"/>
            </a:solidFill>
            <a:prstDash val="dash"/>
            <a:headEnd type="arrow"/>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3D290A3-2500-4ED1-BD69-C046C5A514FC}"/>
              </a:ext>
            </a:extLst>
          </p:cNvPr>
          <p:cNvCxnSpPr/>
          <p:nvPr/>
        </p:nvCxnSpPr>
        <p:spPr>
          <a:xfrm flipV="1">
            <a:off x="5019460" y="3037805"/>
            <a:ext cx="0" cy="1815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86DB87EE-1153-4FD2-B6A7-6AA456FB8232}"/>
              </a:ext>
            </a:extLst>
          </p:cNvPr>
          <p:cNvSpPr txBox="1"/>
          <p:nvPr/>
        </p:nvSpPr>
        <p:spPr>
          <a:xfrm>
            <a:off x="4060446" y="2909830"/>
            <a:ext cx="437558" cy="240039"/>
          </a:xfrm>
          <a:prstGeom prst="rect">
            <a:avLst/>
          </a:prstGeom>
          <a:noFill/>
        </p:spPr>
        <p:txBody>
          <a:bodyPr wrap="none" lIns="91440" tIns="45720" rIns="91440" rtlCol="0" anchor="t">
            <a:noAutofit/>
          </a:bodyPr>
          <a:lstStyle/>
          <a:p>
            <a:pPr algn="ctr"/>
            <a:r>
              <a:rPr lang="en-US" sz="1200" dirty="0">
                <a:solidFill>
                  <a:schemeClr val="tx1"/>
                </a:solidFill>
              </a:rPr>
              <a:t>T0</a:t>
            </a:r>
          </a:p>
        </p:txBody>
      </p:sp>
      <p:grpSp>
        <p:nvGrpSpPr>
          <p:cNvPr id="29" name="Group 28">
            <a:extLst>
              <a:ext uri="{FF2B5EF4-FFF2-40B4-BE49-F238E27FC236}">
                <a16:creationId xmlns:a16="http://schemas.microsoft.com/office/drawing/2014/main" id="{8C5BADDC-464D-45DB-96A8-D83B35CB2A6A}"/>
              </a:ext>
            </a:extLst>
          </p:cNvPr>
          <p:cNvGrpSpPr/>
          <p:nvPr/>
        </p:nvGrpSpPr>
        <p:grpSpPr>
          <a:xfrm>
            <a:off x="4103015" y="3904612"/>
            <a:ext cx="367645" cy="125442"/>
            <a:chOff x="10322351" y="1300899"/>
            <a:chExt cx="367645" cy="125442"/>
          </a:xfrm>
        </p:grpSpPr>
        <p:cxnSp>
          <p:nvCxnSpPr>
            <p:cNvPr id="30" name="Straight Connector 29">
              <a:extLst>
                <a:ext uri="{FF2B5EF4-FFF2-40B4-BE49-F238E27FC236}">
                  <a16:creationId xmlns:a16="http://schemas.microsoft.com/office/drawing/2014/main" id="{2D031EC8-11DB-41ED-9A83-F068698B33D5}"/>
                </a:ext>
              </a:extLst>
            </p:cNvPr>
            <p:cNvCxnSpPr>
              <a:cxnSpLocks/>
            </p:cNvCxnSpPr>
            <p:nvPr/>
          </p:nvCxnSpPr>
          <p:spPr>
            <a:xfrm flipH="1">
              <a:off x="10322351" y="1300899"/>
              <a:ext cx="75414" cy="12254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DF6E245-A50D-481D-85F2-9E7250FA91A3}"/>
                </a:ext>
              </a:extLst>
            </p:cNvPr>
            <p:cNvCxnSpPr>
              <a:cxnSpLocks/>
            </p:cNvCxnSpPr>
            <p:nvPr/>
          </p:nvCxnSpPr>
          <p:spPr>
            <a:xfrm>
              <a:off x="10397765" y="1300899"/>
              <a:ext cx="29223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A6EEDD2-3432-4105-80D1-58FB05D5D62D}"/>
                </a:ext>
              </a:extLst>
            </p:cNvPr>
            <p:cNvCxnSpPr>
              <a:cxnSpLocks/>
            </p:cNvCxnSpPr>
            <p:nvPr/>
          </p:nvCxnSpPr>
          <p:spPr>
            <a:xfrm flipH="1">
              <a:off x="10397765" y="1300899"/>
              <a:ext cx="75414" cy="12254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D350FD94-193C-4AFC-B745-E3C8C2C0CA38}"/>
                </a:ext>
              </a:extLst>
            </p:cNvPr>
            <p:cNvCxnSpPr>
              <a:cxnSpLocks/>
            </p:cNvCxnSpPr>
            <p:nvPr/>
          </p:nvCxnSpPr>
          <p:spPr>
            <a:xfrm flipH="1">
              <a:off x="10468466" y="1300899"/>
              <a:ext cx="75414" cy="12254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523CFEB-C756-4F3B-A232-1E7F54E19C82}"/>
                </a:ext>
              </a:extLst>
            </p:cNvPr>
            <p:cNvCxnSpPr>
              <a:cxnSpLocks/>
            </p:cNvCxnSpPr>
            <p:nvPr/>
          </p:nvCxnSpPr>
          <p:spPr>
            <a:xfrm flipH="1">
              <a:off x="10543880" y="1303793"/>
              <a:ext cx="75414" cy="12254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5" name="Rectangle 34">
            <a:extLst>
              <a:ext uri="{FF2B5EF4-FFF2-40B4-BE49-F238E27FC236}">
                <a16:creationId xmlns:a16="http://schemas.microsoft.com/office/drawing/2014/main" id="{3A135EDC-1101-473A-9FCF-8B6AA2141DDF}"/>
              </a:ext>
            </a:extLst>
          </p:cNvPr>
          <p:cNvSpPr/>
          <p:nvPr/>
        </p:nvSpPr>
        <p:spPr>
          <a:xfrm>
            <a:off x="4498657" y="3791556"/>
            <a:ext cx="2976582"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DATA (#SS = N)</a:t>
            </a:r>
          </a:p>
        </p:txBody>
      </p:sp>
      <p:sp>
        <p:nvSpPr>
          <p:cNvPr id="36" name="Rectangle 35">
            <a:extLst>
              <a:ext uri="{FF2B5EF4-FFF2-40B4-BE49-F238E27FC236}">
                <a16:creationId xmlns:a16="http://schemas.microsoft.com/office/drawing/2014/main" id="{D81E1AF3-6B9D-41CD-ADFB-98A9F7B7465C}"/>
              </a:ext>
            </a:extLst>
          </p:cNvPr>
          <p:cNvSpPr/>
          <p:nvPr/>
        </p:nvSpPr>
        <p:spPr>
          <a:xfrm>
            <a:off x="7637065" y="4027160"/>
            <a:ext cx="518474"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BA</a:t>
            </a:r>
          </a:p>
        </p:txBody>
      </p:sp>
      <p:cxnSp>
        <p:nvCxnSpPr>
          <p:cNvPr id="38" name="Straight Arrow Connector 37">
            <a:extLst>
              <a:ext uri="{FF2B5EF4-FFF2-40B4-BE49-F238E27FC236}">
                <a16:creationId xmlns:a16="http://schemas.microsoft.com/office/drawing/2014/main" id="{E4712724-C709-4535-926F-ECD1CC3C4E31}"/>
              </a:ext>
            </a:extLst>
          </p:cNvPr>
          <p:cNvCxnSpPr>
            <a:cxnSpLocks/>
          </p:cNvCxnSpPr>
          <p:nvPr/>
        </p:nvCxnSpPr>
        <p:spPr>
          <a:xfrm flipV="1">
            <a:off x="1749442" y="5722177"/>
            <a:ext cx="7013558" cy="691"/>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BF4F32E9-65A8-4A14-8371-1478F4C570EC}"/>
              </a:ext>
            </a:extLst>
          </p:cNvPr>
          <p:cNvCxnSpPr>
            <a:cxnSpLocks/>
          </p:cNvCxnSpPr>
          <p:nvPr/>
        </p:nvCxnSpPr>
        <p:spPr>
          <a:xfrm flipV="1">
            <a:off x="1749442" y="6287129"/>
            <a:ext cx="7013558" cy="2918"/>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2A5D4753-5B44-4602-ABC5-35A663396E0A}"/>
              </a:ext>
            </a:extLst>
          </p:cNvPr>
          <p:cNvSpPr txBox="1"/>
          <p:nvPr/>
        </p:nvSpPr>
        <p:spPr>
          <a:xfrm>
            <a:off x="1249741" y="5602848"/>
            <a:ext cx="499701" cy="240039"/>
          </a:xfrm>
          <a:prstGeom prst="rect">
            <a:avLst/>
          </a:prstGeom>
          <a:noFill/>
        </p:spPr>
        <p:txBody>
          <a:bodyPr wrap="none" lIns="91440" tIns="45720" rIns="91440" rtlCol="0" anchor="t">
            <a:noAutofit/>
          </a:bodyPr>
          <a:lstStyle/>
          <a:p>
            <a:r>
              <a:rPr lang="en-US" sz="1200" dirty="0">
                <a:solidFill>
                  <a:schemeClr val="tx1"/>
                </a:solidFill>
              </a:rPr>
              <a:t>Link1</a:t>
            </a:r>
          </a:p>
        </p:txBody>
      </p:sp>
      <p:sp>
        <p:nvSpPr>
          <p:cNvPr id="41" name="TextBox 40">
            <a:extLst>
              <a:ext uri="{FF2B5EF4-FFF2-40B4-BE49-F238E27FC236}">
                <a16:creationId xmlns:a16="http://schemas.microsoft.com/office/drawing/2014/main" id="{67A1457E-BE2C-4B35-AFB6-2063CDD4399D}"/>
              </a:ext>
            </a:extLst>
          </p:cNvPr>
          <p:cNvSpPr txBox="1"/>
          <p:nvPr/>
        </p:nvSpPr>
        <p:spPr>
          <a:xfrm>
            <a:off x="1249741" y="6170027"/>
            <a:ext cx="499701" cy="240039"/>
          </a:xfrm>
          <a:prstGeom prst="rect">
            <a:avLst/>
          </a:prstGeom>
          <a:noFill/>
        </p:spPr>
        <p:txBody>
          <a:bodyPr wrap="none" lIns="91440" tIns="45720" rIns="91440" rtlCol="0" anchor="t">
            <a:noAutofit/>
          </a:bodyPr>
          <a:lstStyle/>
          <a:p>
            <a:r>
              <a:rPr lang="en-US" sz="1200" dirty="0">
                <a:solidFill>
                  <a:schemeClr val="tx1"/>
                </a:solidFill>
              </a:rPr>
              <a:t>Link2</a:t>
            </a:r>
          </a:p>
        </p:txBody>
      </p:sp>
      <p:sp>
        <p:nvSpPr>
          <p:cNvPr id="42" name="Rectangle 41">
            <a:extLst>
              <a:ext uri="{FF2B5EF4-FFF2-40B4-BE49-F238E27FC236}">
                <a16:creationId xmlns:a16="http://schemas.microsoft.com/office/drawing/2014/main" id="{3FD6DDA9-5312-49C9-B05F-4AB024B7F83D}"/>
              </a:ext>
            </a:extLst>
          </p:cNvPr>
          <p:cNvSpPr/>
          <p:nvPr/>
        </p:nvSpPr>
        <p:spPr>
          <a:xfrm>
            <a:off x="2458114" y="5479244"/>
            <a:ext cx="499701"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RTS</a:t>
            </a:r>
          </a:p>
        </p:txBody>
      </p:sp>
      <p:sp>
        <p:nvSpPr>
          <p:cNvPr id="43" name="Rectangle 42">
            <a:extLst>
              <a:ext uri="{FF2B5EF4-FFF2-40B4-BE49-F238E27FC236}">
                <a16:creationId xmlns:a16="http://schemas.microsoft.com/office/drawing/2014/main" id="{7AE3B57F-0D39-4BB3-9350-07EB96FEBEB0}"/>
              </a:ext>
            </a:extLst>
          </p:cNvPr>
          <p:cNvSpPr/>
          <p:nvPr/>
        </p:nvSpPr>
        <p:spPr>
          <a:xfrm>
            <a:off x="3113783" y="5726453"/>
            <a:ext cx="499701"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CTS</a:t>
            </a:r>
          </a:p>
        </p:txBody>
      </p:sp>
      <p:sp>
        <p:nvSpPr>
          <p:cNvPr id="44" name="TextBox 43">
            <a:extLst>
              <a:ext uri="{FF2B5EF4-FFF2-40B4-BE49-F238E27FC236}">
                <a16:creationId xmlns:a16="http://schemas.microsoft.com/office/drawing/2014/main" id="{4672574D-6DEC-40FB-9073-A28D56836FE0}"/>
              </a:ext>
            </a:extLst>
          </p:cNvPr>
          <p:cNvSpPr txBox="1"/>
          <p:nvPr/>
        </p:nvSpPr>
        <p:spPr>
          <a:xfrm>
            <a:off x="1651016" y="5517695"/>
            <a:ext cx="499701" cy="240039"/>
          </a:xfrm>
          <a:prstGeom prst="rect">
            <a:avLst/>
          </a:prstGeom>
          <a:noFill/>
        </p:spPr>
        <p:txBody>
          <a:bodyPr wrap="none" lIns="91440" tIns="45720" rIns="91440" rtlCol="0" anchor="t">
            <a:noAutofit/>
          </a:bodyPr>
          <a:lstStyle/>
          <a:p>
            <a:r>
              <a:rPr lang="en-US" sz="1200" dirty="0">
                <a:solidFill>
                  <a:schemeClr val="tx1"/>
                </a:solidFill>
              </a:rPr>
              <a:t>AP1</a:t>
            </a:r>
          </a:p>
        </p:txBody>
      </p:sp>
      <p:sp>
        <p:nvSpPr>
          <p:cNvPr id="45" name="TextBox 44">
            <a:extLst>
              <a:ext uri="{FF2B5EF4-FFF2-40B4-BE49-F238E27FC236}">
                <a16:creationId xmlns:a16="http://schemas.microsoft.com/office/drawing/2014/main" id="{C60FBA3B-5A39-49EA-8C88-861FDDC3C7D2}"/>
              </a:ext>
            </a:extLst>
          </p:cNvPr>
          <p:cNvSpPr txBox="1"/>
          <p:nvPr/>
        </p:nvSpPr>
        <p:spPr>
          <a:xfrm>
            <a:off x="1652527" y="5670095"/>
            <a:ext cx="499701" cy="240039"/>
          </a:xfrm>
          <a:prstGeom prst="rect">
            <a:avLst/>
          </a:prstGeom>
          <a:noFill/>
        </p:spPr>
        <p:txBody>
          <a:bodyPr wrap="none" lIns="91440" tIns="45720" rIns="91440" rtlCol="0" anchor="t">
            <a:noAutofit/>
          </a:bodyPr>
          <a:lstStyle/>
          <a:p>
            <a:r>
              <a:rPr lang="en-US" sz="1200" dirty="0">
                <a:solidFill>
                  <a:schemeClr val="tx1"/>
                </a:solidFill>
              </a:rPr>
              <a:t>STA1</a:t>
            </a:r>
          </a:p>
        </p:txBody>
      </p:sp>
      <p:sp>
        <p:nvSpPr>
          <p:cNvPr id="46" name="TextBox 45">
            <a:extLst>
              <a:ext uri="{FF2B5EF4-FFF2-40B4-BE49-F238E27FC236}">
                <a16:creationId xmlns:a16="http://schemas.microsoft.com/office/drawing/2014/main" id="{93AEABE1-696F-44B8-AE30-94EBBC647100}"/>
              </a:ext>
            </a:extLst>
          </p:cNvPr>
          <p:cNvSpPr txBox="1"/>
          <p:nvPr/>
        </p:nvSpPr>
        <p:spPr>
          <a:xfrm>
            <a:off x="1649505" y="6084561"/>
            <a:ext cx="499701" cy="240039"/>
          </a:xfrm>
          <a:prstGeom prst="rect">
            <a:avLst/>
          </a:prstGeom>
          <a:noFill/>
        </p:spPr>
        <p:txBody>
          <a:bodyPr wrap="none" lIns="91440" tIns="45720" rIns="91440" rtlCol="0" anchor="t">
            <a:noAutofit/>
          </a:bodyPr>
          <a:lstStyle/>
          <a:p>
            <a:r>
              <a:rPr lang="en-US" sz="1200" dirty="0">
                <a:solidFill>
                  <a:schemeClr val="tx1"/>
                </a:solidFill>
              </a:rPr>
              <a:t>AP2</a:t>
            </a:r>
          </a:p>
        </p:txBody>
      </p:sp>
      <p:sp>
        <p:nvSpPr>
          <p:cNvPr id="47" name="TextBox 46">
            <a:extLst>
              <a:ext uri="{FF2B5EF4-FFF2-40B4-BE49-F238E27FC236}">
                <a16:creationId xmlns:a16="http://schemas.microsoft.com/office/drawing/2014/main" id="{9AE5EA53-81BC-46F1-A720-E27197FA9C35}"/>
              </a:ext>
            </a:extLst>
          </p:cNvPr>
          <p:cNvSpPr txBox="1"/>
          <p:nvPr/>
        </p:nvSpPr>
        <p:spPr>
          <a:xfrm>
            <a:off x="1651016" y="6236961"/>
            <a:ext cx="499701" cy="240039"/>
          </a:xfrm>
          <a:prstGeom prst="rect">
            <a:avLst/>
          </a:prstGeom>
          <a:noFill/>
        </p:spPr>
        <p:txBody>
          <a:bodyPr wrap="none" lIns="91440" tIns="45720" rIns="91440" rtlCol="0" anchor="t">
            <a:noAutofit/>
          </a:bodyPr>
          <a:lstStyle/>
          <a:p>
            <a:r>
              <a:rPr lang="en-US" sz="1200" dirty="0">
                <a:solidFill>
                  <a:schemeClr val="tx1"/>
                </a:solidFill>
              </a:rPr>
              <a:t>STA2</a:t>
            </a:r>
          </a:p>
        </p:txBody>
      </p:sp>
      <p:sp>
        <p:nvSpPr>
          <p:cNvPr id="48" name="Rectangle 47">
            <a:extLst>
              <a:ext uri="{FF2B5EF4-FFF2-40B4-BE49-F238E27FC236}">
                <a16:creationId xmlns:a16="http://schemas.microsoft.com/office/drawing/2014/main" id="{579CB74E-0694-4803-A3A4-FAC1DF6FF8E6}"/>
              </a:ext>
            </a:extLst>
          </p:cNvPr>
          <p:cNvSpPr/>
          <p:nvPr/>
        </p:nvSpPr>
        <p:spPr>
          <a:xfrm>
            <a:off x="3739168" y="5479379"/>
            <a:ext cx="1643497"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200" dirty="0">
                <a:solidFill>
                  <a:schemeClr val="tx1"/>
                </a:solidFill>
              </a:rPr>
              <a:t>DATA (#SS=N)</a:t>
            </a:r>
          </a:p>
        </p:txBody>
      </p:sp>
      <p:sp>
        <p:nvSpPr>
          <p:cNvPr id="49" name="Rectangle 48">
            <a:extLst>
              <a:ext uri="{FF2B5EF4-FFF2-40B4-BE49-F238E27FC236}">
                <a16:creationId xmlns:a16="http://schemas.microsoft.com/office/drawing/2014/main" id="{DBEB1C3C-4803-4325-AE42-30A7B79287B1}"/>
              </a:ext>
            </a:extLst>
          </p:cNvPr>
          <p:cNvSpPr/>
          <p:nvPr/>
        </p:nvSpPr>
        <p:spPr>
          <a:xfrm>
            <a:off x="5514411" y="5722867"/>
            <a:ext cx="499701"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BA</a:t>
            </a:r>
          </a:p>
        </p:txBody>
      </p:sp>
      <p:grpSp>
        <p:nvGrpSpPr>
          <p:cNvPr id="50" name="Group 49">
            <a:extLst>
              <a:ext uri="{FF2B5EF4-FFF2-40B4-BE49-F238E27FC236}">
                <a16:creationId xmlns:a16="http://schemas.microsoft.com/office/drawing/2014/main" id="{6B9D29E7-2402-4BA6-BB5A-66134909A446}"/>
              </a:ext>
            </a:extLst>
          </p:cNvPr>
          <p:cNvGrpSpPr/>
          <p:nvPr/>
        </p:nvGrpSpPr>
        <p:grpSpPr>
          <a:xfrm>
            <a:off x="2094692" y="5599164"/>
            <a:ext cx="354333" cy="125442"/>
            <a:chOff x="10322351" y="1300899"/>
            <a:chExt cx="367645" cy="125442"/>
          </a:xfrm>
        </p:grpSpPr>
        <p:cxnSp>
          <p:nvCxnSpPr>
            <p:cNvPr id="60" name="Straight Connector 59">
              <a:extLst>
                <a:ext uri="{FF2B5EF4-FFF2-40B4-BE49-F238E27FC236}">
                  <a16:creationId xmlns:a16="http://schemas.microsoft.com/office/drawing/2014/main" id="{77781EF0-00FA-445D-B68D-4E205CE2C04A}"/>
                </a:ext>
              </a:extLst>
            </p:cNvPr>
            <p:cNvCxnSpPr>
              <a:cxnSpLocks/>
            </p:cNvCxnSpPr>
            <p:nvPr/>
          </p:nvCxnSpPr>
          <p:spPr>
            <a:xfrm flipH="1">
              <a:off x="10322351" y="1300899"/>
              <a:ext cx="75414" cy="12254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727D3311-7477-4B41-BECE-36079F46CD18}"/>
                </a:ext>
              </a:extLst>
            </p:cNvPr>
            <p:cNvCxnSpPr>
              <a:cxnSpLocks/>
            </p:cNvCxnSpPr>
            <p:nvPr/>
          </p:nvCxnSpPr>
          <p:spPr>
            <a:xfrm>
              <a:off x="10397765" y="1300899"/>
              <a:ext cx="29223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B0E473AD-AF5B-497F-A3A0-2CC0CAAA69C1}"/>
                </a:ext>
              </a:extLst>
            </p:cNvPr>
            <p:cNvCxnSpPr>
              <a:cxnSpLocks/>
            </p:cNvCxnSpPr>
            <p:nvPr/>
          </p:nvCxnSpPr>
          <p:spPr>
            <a:xfrm flipH="1">
              <a:off x="10397765" y="1300899"/>
              <a:ext cx="75414" cy="12254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649F2E25-CC93-4933-A592-3C6CB6BCBD2A}"/>
                </a:ext>
              </a:extLst>
            </p:cNvPr>
            <p:cNvCxnSpPr>
              <a:cxnSpLocks/>
            </p:cNvCxnSpPr>
            <p:nvPr/>
          </p:nvCxnSpPr>
          <p:spPr>
            <a:xfrm flipH="1">
              <a:off x="10468466" y="1300899"/>
              <a:ext cx="75414" cy="12254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8AFD0845-91BD-460C-9072-2B106B1A7FFB}"/>
                </a:ext>
              </a:extLst>
            </p:cNvPr>
            <p:cNvCxnSpPr>
              <a:cxnSpLocks/>
            </p:cNvCxnSpPr>
            <p:nvPr/>
          </p:nvCxnSpPr>
          <p:spPr>
            <a:xfrm flipH="1">
              <a:off x="10543880" y="1303793"/>
              <a:ext cx="75414" cy="12254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1" name="Rectangle 50">
            <a:extLst>
              <a:ext uri="{FF2B5EF4-FFF2-40B4-BE49-F238E27FC236}">
                <a16:creationId xmlns:a16="http://schemas.microsoft.com/office/drawing/2014/main" id="{0A364AF7-CCE8-4390-947C-AAC13D5E489D}"/>
              </a:ext>
            </a:extLst>
          </p:cNvPr>
          <p:cNvSpPr/>
          <p:nvPr/>
        </p:nvSpPr>
        <p:spPr>
          <a:xfrm>
            <a:off x="2094693" y="6084561"/>
            <a:ext cx="2705907" cy="202568"/>
          </a:xfrm>
          <a:prstGeom prst="rect">
            <a:avLst/>
          </a:prstGeom>
          <a:pattFill prst="pct10">
            <a:fgClr>
              <a:schemeClr val="tx1"/>
            </a:fgClr>
            <a:bgClr>
              <a:schemeClr val="bg1"/>
            </a:bgClr>
          </a:patt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Busy</a:t>
            </a:r>
          </a:p>
        </p:txBody>
      </p:sp>
      <p:cxnSp>
        <p:nvCxnSpPr>
          <p:cNvPr id="52" name="Straight Connector 51">
            <a:extLst>
              <a:ext uri="{FF2B5EF4-FFF2-40B4-BE49-F238E27FC236}">
                <a16:creationId xmlns:a16="http://schemas.microsoft.com/office/drawing/2014/main" id="{6EE7DA59-7D18-4D29-9B60-B2D8E04A89A8}"/>
              </a:ext>
            </a:extLst>
          </p:cNvPr>
          <p:cNvCxnSpPr/>
          <p:nvPr/>
        </p:nvCxnSpPr>
        <p:spPr>
          <a:xfrm flipV="1">
            <a:off x="2957815" y="5297663"/>
            <a:ext cx="0" cy="1815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D11395A7-8D57-4835-B49B-4B501E04F19A}"/>
              </a:ext>
            </a:extLst>
          </p:cNvPr>
          <p:cNvCxnSpPr>
            <a:cxnSpLocks/>
          </p:cNvCxnSpPr>
          <p:nvPr/>
        </p:nvCxnSpPr>
        <p:spPr>
          <a:xfrm flipH="1">
            <a:off x="2957815" y="5391931"/>
            <a:ext cx="1363268" cy="0"/>
          </a:xfrm>
          <a:prstGeom prst="line">
            <a:avLst/>
          </a:prstGeom>
          <a:ln>
            <a:solidFill>
              <a:schemeClr val="tx1"/>
            </a:solidFill>
            <a:prstDash val="dash"/>
            <a:headEnd type="arrow"/>
            <a:tailEnd type="none"/>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136B9FAC-7423-4483-B2F2-836B5C46F672}"/>
              </a:ext>
            </a:extLst>
          </p:cNvPr>
          <p:cNvCxnSpPr/>
          <p:nvPr/>
        </p:nvCxnSpPr>
        <p:spPr>
          <a:xfrm flipV="1">
            <a:off x="4322603" y="5297663"/>
            <a:ext cx="0" cy="1815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F0939EEE-F49C-4A70-9E12-231CDE4C6364}"/>
              </a:ext>
            </a:extLst>
          </p:cNvPr>
          <p:cNvSpPr txBox="1"/>
          <p:nvPr/>
        </p:nvSpPr>
        <p:spPr>
          <a:xfrm>
            <a:off x="3398313" y="5169688"/>
            <a:ext cx="421715" cy="240039"/>
          </a:xfrm>
          <a:prstGeom prst="rect">
            <a:avLst/>
          </a:prstGeom>
          <a:noFill/>
        </p:spPr>
        <p:txBody>
          <a:bodyPr wrap="none" lIns="91440" tIns="45720" rIns="91440" rtlCol="0" anchor="t">
            <a:noAutofit/>
          </a:bodyPr>
          <a:lstStyle/>
          <a:p>
            <a:pPr algn="ctr"/>
            <a:r>
              <a:rPr lang="en-US" sz="1200" dirty="0">
                <a:solidFill>
                  <a:schemeClr val="tx1"/>
                </a:solidFill>
              </a:rPr>
              <a:t>T0</a:t>
            </a:r>
          </a:p>
        </p:txBody>
      </p:sp>
      <p:sp>
        <p:nvSpPr>
          <p:cNvPr id="56" name="Rectangle 55">
            <a:extLst>
              <a:ext uri="{FF2B5EF4-FFF2-40B4-BE49-F238E27FC236}">
                <a16:creationId xmlns:a16="http://schemas.microsoft.com/office/drawing/2014/main" id="{095A7DE1-5DBD-4329-8B3F-41376FF149B1}"/>
              </a:ext>
            </a:extLst>
          </p:cNvPr>
          <p:cNvSpPr/>
          <p:nvPr/>
        </p:nvSpPr>
        <p:spPr>
          <a:xfrm>
            <a:off x="6125083" y="5479244"/>
            <a:ext cx="1643497"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200" dirty="0">
                <a:solidFill>
                  <a:schemeClr val="tx1"/>
                </a:solidFill>
              </a:rPr>
              <a:t>DATA (#SS=2N)</a:t>
            </a:r>
          </a:p>
        </p:txBody>
      </p:sp>
      <p:sp>
        <p:nvSpPr>
          <p:cNvPr id="57" name="Rectangle 56">
            <a:extLst>
              <a:ext uri="{FF2B5EF4-FFF2-40B4-BE49-F238E27FC236}">
                <a16:creationId xmlns:a16="http://schemas.microsoft.com/office/drawing/2014/main" id="{2C77EC2A-DCB4-4159-8C1B-898AE3E2EC62}"/>
              </a:ext>
            </a:extLst>
          </p:cNvPr>
          <p:cNvSpPr/>
          <p:nvPr/>
        </p:nvSpPr>
        <p:spPr>
          <a:xfrm>
            <a:off x="7900326" y="5722732"/>
            <a:ext cx="499701"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BA</a:t>
            </a:r>
          </a:p>
        </p:txBody>
      </p:sp>
      <p:cxnSp>
        <p:nvCxnSpPr>
          <p:cNvPr id="58" name="Straight Connector 57">
            <a:extLst>
              <a:ext uri="{FF2B5EF4-FFF2-40B4-BE49-F238E27FC236}">
                <a16:creationId xmlns:a16="http://schemas.microsoft.com/office/drawing/2014/main" id="{5F061A65-A2B7-4647-A8B3-D08C956D0D4A}"/>
              </a:ext>
            </a:extLst>
          </p:cNvPr>
          <p:cNvCxnSpPr>
            <a:cxnSpLocks/>
            <a:endCxn id="56" idx="1"/>
          </p:cNvCxnSpPr>
          <p:nvPr/>
        </p:nvCxnSpPr>
        <p:spPr>
          <a:xfrm>
            <a:off x="6125083" y="5297663"/>
            <a:ext cx="0" cy="301601"/>
          </a:xfrm>
          <a:prstGeom prst="line">
            <a:avLst/>
          </a:prstGeom>
          <a:ln>
            <a:solidFill>
              <a:schemeClr val="tx1"/>
            </a:solidFill>
            <a:prstDash val="dash"/>
            <a:headEnd type="arrow"/>
            <a:tailEnd type="none"/>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B1B080CF-4EB2-4E52-A95E-14145C500C1E}"/>
              </a:ext>
            </a:extLst>
          </p:cNvPr>
          <p:cNvSpPr txBox="1"/>
          <p:nvPr/>
        </p:nvSpPr>
        <p:spPr>
          <a:xfrm>
            <a:off x="5921781" y="5097142"/>
            <a:ext cx="1339541" cy="240039"/>
          </a:xfrm>
          <a:prstGeom prst="rect">
            <a:avLst/>
          </a:prstGeom>
          <a:noFill/>
        </p:spPr>
        <p:txBody>
          <a:bodyPr wrap="none" lIns="91440" tIns="45720" rIns="91440" rtlCol="0" anchor="t">
            <a:noAutofit/>
          </a:bodyPr>
          <a:lstStyle/>
          <a:p>
            <a:pPr algn="ctr"/>
            <a:r>
              <a:rPr lang="en-US" sz="1200" dirty="0"/>
              <a:t>Switch to </a:t>
            </a:r>
            <a:r>
              <a:rPr lang="en-US" sz="1200" dirty="0" err="1"/>
              <a:t>eSR</a:t>
            </a:r>
            <a:r>
              <a:rPr lang="en-US" sz="1200" dirty="0"/>
              <a:t> MLD</a:t>
            </a:r>
            <a:endParaRPr lang="en-US" sz="1200" dirty="0">
              <a:solidFill>
                <a:schemeClr val="tx1"/>
              </a:solidFill>
            </a:endParaRPr>
          </a:p>
        </p:txBody>
      </p:sp>
    </p:spTree>
    <p:extLst>
      <p:ext uri="{BB962C8B-B14F-4D97-AF65-F5344CB8AC3E}">
        <p14:creationId xmlns:p14="http://schemas.microsoft.com/office/powerpoint/2010/main" val="775654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8653F-E308-4D24-AF50-DB15E414BF26}"/>
              </a:ext>
            </a:extLst>
          </p:cNvPr>
          <p:cNvSpPr>
            <a:spLocks noGrp="1"/>
          </p:cNvSpPr>
          <p:nvPr>
            <p:ph type="title"/>
          </p:nvPr>
        </p:nvSpPr>
        <p:spPr/>
        <p:txBody>
          <a:bodyPr/>
          <a:lstStyle/>
          <a:p>
            <a:r>
              <a:rPr lang="en-US" dirty="0"/>
              <a:t>Static vs. Dynamic mode switching</a:t>
            </a:r>
          </a:p>
        </p:txBody>
      </p:sp>
      <p:sp>
        <p:nvSpPr>
          <p:cNvPr id="3" name="Content Placeholder 2">
            <a:extLst>
              <a:ext uri="{FF2B5EF4-FFF2-40B4-BE49-F238E27FC236}">
                <a16:creationId xmlns:a16="http://schemas.microsoft.com/office/drawing/2014/main" id="{45DD888A-0D45-4184-91A5-FCA095231588}"/>
              </a:ext>
            </a:extLst>
          </p:cNvPr>
          <p:cNvSpPr>
            <a:spLocks noGrp="1"/>
          </p:cNvSpPr>
          <p:nvPr>
            <p:ph idx="1"/>
          </p:nvPr>
        </p:nvSpPr>
        <p:spPr>
          <a:xfrm>
            <a:off x="685800" y="1752607"/>
            <a:ext cx="8153400" cy="4571993"/>
          </a:xfrm>
        </p:spPr>
        <p:txBody>
          <a:bodyPr>
            <a:normAutofit lnSpcReduction="10000"/>
          </a:bodyPr>
          <a:lstStyle/>
          <a:p>
            <a:r>
              <a:rPr lang="en-US" dirty="0"/>
              <a:t>Compared to static mode switching, the dynamic mode switching can:</a:t>
            </a:r>
          </a:p>
          <a:p>
            <a:pPr lvl="1"/>
            <a:r>
              <a:rPr lang="en-US" dirty="0"/>
              <a:t>Switch to SR/</a:t>
            </a:r>
            <a:r>
              <a:rPr lang="en-US" dirty="0" err="1"/>
              <a:t>eSR</a:t>
            </a:r>
            <a:r>
              <a:rPr lang="en-US" dirty="0"/>
              <a:t> MLD adaptively even within a TXOP.</a:t>
            </a:r>
          </a:p>
          <a:p>
            <a:pPr lvl="1"/>
            <a:r>
              <a:rPr lang="en-US" dirty="0"/>
              <a:t>Have better overall throughput gain by using more spatial streams on the selected link.</a:t>
            </a:r>
          </a:p>
          <a:p>
            <a:pPr lvl="1"/>
            <a:r>
              <a:rPr lang="en-US" dirty="0"/>
              <a:t>Save more power consumption by disabling RF chains during a TXOP.</a:t>
            </a:r>
          </a:p>
          <a:p>
            <a:r>
              <a:rPr lang="en-US" dirty="0"/>
              <a:t>However, additional complexity is expected for dynamic mode switching</a:t>
            </a:r>
          </a:p>
          <a:p>
            <a:pPr lvl="1"/>
            <a:r>
              <a:rPr lang="en-US" dirty="0"/>
              <a:t>AP MLD needs to know the other link’s behavior near instantly.</a:t>
            </a:r>
          </a:p>
          <a:p>
            <a:pPr lvl="1"/>
            <a:r>
              <a:rPr lang="en-US" dirty="0"/>
              <a:t>More stricter switching delay requirement may be needed.</a:t>
            </a:r>
          </a:p>
          <a:p>
            <a:pPr lvl="1"/>
            <a:r>
              <a:rPr lang="en-US" dirty="0"/>
              <a:t>Mode switching sequence needs somewhat clarification as it has not been defined yet.</a:t>
            </a:r>
          </a:p>
          <a:p>
            <a:pPr lvl="1"/>
            <a:endParaRPr lang="en-US" dirty="0"/>
          </a:p>
        </p:txBody>
      </p:sp>
      <p:sp>
        <p:nvSpPr>
          <p:cNvPr id="4" name="Footer Placeholder 3">
            <a:extLst>
              <a:ext uri="{FF2B5EF4-FFF2-40B4-BE49-F238E27FC236}">
                <a16:creationId xmlns:a16="http://schemas.microsoft.com/office/drawing/2014/main" id="{6E0398D8-EE6D-40BA-8593-10D3ADF65D64}"/>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E5047C5-9187-4467-8F90-647B4DA14E7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1692189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E19B4-8283-42B4-BE01-232BF1F35D33}"/>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278F93BB-24B8-48F1-BB55-F9C05591A791}"/>
              </a:ext>
            </a:extLst>
          </p:cNvPr>
          <p:cNvSpPr>
            <a:spLocks noGrp="1"/>
          </p:cNvSpPr>
          <p:nvPr>
            <p:ph idx="1"/>
          </p:nvPr>
        </p:nvSpPr>
        <p:spPr/>
        <p:txBody>
          <a:bodyPr/>
          <a:lstStyle/>
          <a:p>
            <a:r>
              <a:rPr lang="en-US" dirty="0"/>
              <a:t>An NSTR MLD can improve its performance or save power consumption if it operates as an SR/</a:t>
            </a:r>
            <a:r>
              <a:rPr lang="en-US" dirty="0" err="1"/>
              <a:t>eSR</a:t>
            </a:r>
            <a:r>
              <a:rPr lang="en-US" dirty="0"/>
              <a:t> MLD when it operates on a single link.</a:t>
            </a:r>
          </a:p>
          <a:p>
            <a:r>
              <a:rPr lang="en-US" dirty="0"/>
              <a:t>In this purpose, we propose to define a mode of operation that an NSTR MLD on a pair of links operates as an SR/</a:t>
            </a:r>
            <a:r>
              <a:rPr lang="en-US" dirty="0" err="1"/>
              <a:t>eSR</a:t>
            </a:r>
            <a:r>
              <a:rPr lang="en-US" dirty="0"/>
              <a:t> MLD on the pair of links.</a:t>
            </a:r>
          </a:p>
          <a:p>
            <a:pPr lvl="1"/>
            <a:r>
              <a:rPr lang="en-US" dirty="0"/>
              <a:t>Operation mode switching can be either static or dynamic.</a:t>
            </a:r>
          </a:p>
          <a:p>
            <a:pPr lvl="1"/>
            <a:endParaRPr lang="en-US" dirty="0"/>
          </a:p>
          <a:p>
            <a:pPr lvl="1"/>
            <a:endParaRPr lang="en-US" dirty="0"/>
          </a:p>
        </p:txBody>
      </p:sp>
      <p:sp>
        <p:nvSpPr>
          <p:cNvPr id="4" name="Footer Placeholder 3">
            <a:extLst>
              <a:ext uri="{FF2B5EF4-FFF2-40B4-BE49-F238E27FC236}">
                <a16:creationId xmlns:a16="http://schemas.microsoft.com/office/drawing/2014/main" id="{C9BA1A61-6AEA-4D61-BC83-3582E28D817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88449704-5046-47D8-B76B-778B20D59453}"/>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3151461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3E15D-A610-41F7-BE02-3C22B931ECFA}"/>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6356006E-7901-4622-8431-4982277BE07C}"/>
              </a:ext>
            </a:extLst>
          </p:cNvPr>
          <p:cNvSpPr>
            <a:spLocks noGrp="1"/>
          </p:cNvSpPr>
          <p:nvPr>
            <p:ph idx="1"/>
          </p:nvPr>
        </p:nvSpPr>
        <p:spPr/>
        <p:txBody>
          <a:bodyPr/>
          <a:lstStyle/>
          <a:p>
            <a:r>
              <a:rPr lang="en-US" dirty="0"/>
              <a:t>Do you agree to define in 11be SFD a mode of operation that an NSTR non-AP MLD on a set of links can transmit or receive frames on a single link only among the set of links at a time.</a:t>
            </a:r>
          </a:p>
        </p:txBody>
      </p:sp>
      <p:sp>
        <p:nvSpPr>
          <p:cNvPr id="4" name="Footer Placeholder 3">
            <a:extLst>
              <a:ext uri="{FF2B5EF4-FFF2-40B4-BE49-F238E27FC236}">
                <a16:creationId xmlns:a16="http://schemas.microsoft.com/office/drawing/2014/main" id="{83112A0E-DDED-483C-A5F6-D7BC17304F7C}"/>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644FBD1C-20C4-4299-A7EA-9654C313B55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3459801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3E15D-A610-41F7-BE02-3C22B931ECFA}"/>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6356006E-7901-4622-8431-4982277BE07C}"/>
              </a:ext>
            </a:extLst>
          </p:cNvPr>
          <p:cNvSpPr>
            <a:spLocks noGrp="1"/>
          </p:cNvSpPr>
          <p:nvPr>
            <p:ph idx="1"/>
          </p:nvPr>
        </p:nvSpPr>
        <p:spPr/>
        <p:txBody>
          <a:bodyPr>
            <a:normAutofit/>
          </a:bodyPr>
          <a:lstStyle/>
          <a:p>
            <a:r>
              <a:rPr lang="en-US" dirty="0"/>
              <a:t>Do you agree to add the following to 11be SFD: </a:t>
            </a:r>
          </a:p>
          <a:p>
            <a:pPr lvl="1"/>
            <a:r>
              <a:rPr lang="en-US" dirty="0"/>
              <a:t>The maximum number of spatial streams an NSTR non-AP MLD can transmit or receive on a link when it can transmit or receive frames on a single link only among a set of links at a time can be more than the maximum number of spatial streams it can transmit or receive on the link when it can transmit or receive frames more than one link among the set of links simultaneously at a time.</a:t>
            </a:r>
          </a:p>
        </p:txBody>
      </p:sp>
      <p:sp>
        <p:nvSpPr>
          <p:cNvPr id="4" name="Footer Placeholder 3">
            <a:extLst>
              <a:ext uri="{FF2B5EF4-FFF2-40B4-BE49-F238E27FC236}">
                <a16:creationId xmlns:a16="http://schemas.microsoft.com/office/drawing/2014/main" id="{83112A0E-DDED-483C-A5F6-D7BC17304F7C}"/>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644FBD1C-20C4-4299-A7EA-9654C313B55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15115307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D8471-7F49-40F0-A8EC-DF325E4F8EF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2BF1B772-E064-45C9-9D64-F6ABB190232C}"/>
              </a:ext>
            </a:extLst>
          </p:cNvPr>
          <p:cNvSpPr>
            <a:spLocks noGrp="1"/>
          </p:cNvSpPr>
          <p:nvPr>
            <p:ph idx="1"/>
          </p:nvPr>
        </p:nvSpPr>
        <p:spPr/>
        <p:txBody>
          <a:bodyPr/>
          <a:lstStyle/>
          <a:p>
            <a:r>
              <a:rPr lang="en-US" dirty="0"/>
              <a:t>[1] IEEE 802.11-20-0577r0, RTS and CTS Procedure in </a:t>
            </a:r>
            <a:br>
              <a:rPr lang="en-US" dirty="0"/>
            </a:br>
            <a:r>
              <a:rPr lang="en-US" dirty="0"/>
              <a:t>Synchronous Multi-link Operation, MediaTek</a:t>
            </a:r>
          </a:p>
          <a:p>
            <a:r>
              <a:rPr lang="en-US" dirty="0"/>
              <a:t>[2] IEEE 802.11-19-1928r1, Multi-Link Operation Performance Evaluation, MediaTek</a:t>
            </a:r>
          </a:p>
          <a:p>
            <a:r>
              <a:rPr lang="en-US" dirty="0"/>
              <a:t>[3] IEEE 802.11-20-0455r1, Asynchronous multi-link operation for non-STR STA, Intel</a:t>
            </a:r>
          </a:p>
          <a:p>
            <a:r>
              <a:rPr lang="en-US" dirty="0"/>
              <a:t>[4] IEEE 802.11-20-0106r4, Follow up of discussion on multi-link operation with leakage on non-AP MLD, Intel</a:t>
            </a:r>
          </a:p>
          <a:p>
            <a:r>
              <a:rPr lang="en-US" dirty="0"/>
              <a:t>[5] IEEE 802.11-20-0562r2, </a:t>
            </a:r>
            <a:r>
              <a:rPr lang="en-GB" dirty="0"/>
              <a:t>Enhanced Multi-Link Single Radio Operation, Intel</a:t>
            </a:r>
            <a:endParaRPr lang="en-US" dirty="0"/>
          </a:p>
        </p:txBody>
      </p:sp>
      <p:sp>
        <p:nvSpPr>
          <p:cNvPr id="4" name="Footer Placeholder 3">
            <a:extLst>
              <a:ext uri="{FF2B5EF4-FFF2-40B4-BE49-F238E27FC236}">
                <a16:creationId xmlns:a16="http://schemas.microsoft.com/office/drawing/2014/main" id="{7E79250D-3AF9-4086-A043-6455693B484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3BD2B3D-7818-4CB8-AA2C-A5623CE4CB0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16</a:t>
            </a:fld>
            <a:endParaRPr lang="en-US"/>
          </a:p>
        </p:txBody>
      </p:sp>
    </p:spTree>
    <p:extLst>
      <p:ext uri="{BB962C8B-B14F-4D97-AF65-F5344CB8AC3E}">
        <p14:creationId xmlns:p14="http://schemas.microsoft.com/office/powerpoint/2010/main" val="2948745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45E2C-7CC8-49C1-B79B-FAB535DC3A26}"/>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22FCEF88-2CBF-46A4-B990-61338D676338}"/>
              </a:ext>
            </a:extLst>
          </p:cNvPr>
          <p:cNvSpPr>
            <a:spLocks noGrp="1"/>
          </p:cNvSpPr>
          <p:nvPr>
            <p:ph idx="1"/>
          </p:nvPr>
        </p:nvSpPr>
        <p:spPr/>
        <p:txBody>
          <a:bodyPr>
            <a:normAutofit lnSpcReduction="10000"/>
          </a:bodyPr>
          <a:lstStyle/>
          <a:p>
            <a:r>
              <a:rPr lang="en-US" dirty="0"/>
              <a:t>Several types of MLDs are discussed:</a:t>
            </a:r>
          </a:p>
          <a:p>
            <a:pPr lvl="1"/>
            <a:r>
              <a:rPr lang="en-US" dirty="0"/>
              <a:t>Multi-Radio MLD</a:t>
            </a:r>
          </a:p>
          <a:p>
            <a:pPr lvl="2"/>
            <a:r>
              <a:rPr lang="en-US" dirty="0"/>
              <a:t>STR MLD</a:t>
            </a:r>
          </a:p>
          <a:p>
            <a:pPr lvl="2"/>
            <a:r>
              <a:rPr lang="en-US" dirty="0"/>
              <a:t>NSTR MLD</a:t>
            </a:r>
          </a:p>
          <a:p>
            <a:pPr lvl="1"/>
            <a:r>
              <a:rPr lang="en-US" dirty="0"/>
              <a:t>Single-Radio MLD</a:t>
            </a:r>
          </a:p>
          <a:p>
            <a:pPr lvl="2"/>
            <a:r>
              <a:rPr lang="en-US" dirty="0"/>
              <a:t>Baseline single-radio (SR) MLD</a:t>
            </a:r>
          </a:p>
          <a:p>
            <a:pPr lvl="2"/>
            <a:r>
              <a:rPr lang="en-US" dirty="0"/>
              <a:t>Enhance single-radio (</a:t>
            </a:r>
            <a:r>
              <a:rPr lang="en-US" dirty="0" err="1"/>
              <a:t>eSR</a:t>
            </a:r>
            <a:r>
              <a:rPr lang="en-US" dirty="0"/>
              <a:t>) MLD</a:t>
            </a:r>
          </a:p>
          <a:p>
            <a:r>
              <a:rPr lang="en-US" dirty="0"/>
              <a:t>There had been some contributions [1-5] discussing the performance of NSTR MLDs and SR/</a:t>
            </a:r>
            <a:r>
              <a:rPr lang="en-US" dirty="0" err="1"/>
              <a:t>eSR</a:t>
            </a:r>
            <a:r>
              <a:rPr lang="en-US" dirty="0"/>
              <a:t> MLDs.</a:t>
            </a:r>
          </a:p>
          <a:p>
            <a:pPr lvl="1"/>
            <a:r>
              <a:rPr lang="en-US" dirty="0"/>
              <a:t>Performance of NSTR MLDs is relatively good in some operation scenarios, but not very impressive in other operation scenarios.</a:t>
            </a:r>
          </a:p>
          <a:p>
            <a:pPr lvl="1"/>
            <a:r>
              <a:rPr lang="en-US" dirty="0"/>
              <a:t>In this contribution, we discuss ways to improve the NSTR MLD operation.</a:t>
            </a:r>
          </a:p>
        </p:txBody>
      </p:sp>
      <p:sp>
        <p:nvSpPr>
          <p:cNvPr id="4" name="Footer Placeholder 3">
            <a:extLst>
              <a:ext uri="{FF2B5EF4-FFF2-40B4-BE49-F238E27FC236}">
                <a16:creationId xmlns:a16="http://schemas.microsoft.com/office/drawing/2014/main" id="{C609C05A-888D-47A4-8F51-40ED50BB4D9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CFE8678A-4545-42D0-8B99-90E2F28AE7B3}"/>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99794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0F8B7-0E5E-4997-962C-3D8E74CCF390}"/>
              </a:ext>
            </a:extLst>
          </p:cNvPr>
          <p:cNvSpPr>
            <a:spLocks noGrp="1"/>
          </p:cNvSpPr>
          <p:nvPr>
            <p:ph type="title"/>
          </p:nvPr>
        </p:nvSpPr>
        <p:spPr/>
        <p:txBody>
          <a:bodyPr/>
          <a:lstStyle/>
          <a:p>
            <a:r>
              <a:rPr lang="en-US" dirty="0"/>
              <a:t>Observations</a:t>
            </a:r>
          </a:p>
        </p:txBody>
      </p:sp>
      <p:sp>
        <p:nvSpPr>
          <p:cNvPr id="3" name="Content Placeholder 2">
            <a:extLst>
              <a:ext uri="{FF2B5EF4-FFF2-40B4-BE49-F238E27FC236}">
                <a16:creationId xmlns:a16="http://schemas.microsoft.com/office/drawing/2014/main" id="{660EAF34-2C41-4AF6-BBFD-489453557DCA}"/>
              </a:ext>
            </a:extLst>
          </p:cNvPr>
          <p:cNvSpPr>
            <a:spLocks noGrp="1"/>
          </p:cNvSpPr>
          <p:nvPr>
            <p:ph idx="1"/>
          </p:nvPr>
        </p:nvSpPr>
        <p:spPr>
          <a:xfrm>
            <a:off x="685800" y="1752607"/>
            <a:ext cx="8077200" cy="4571990"/>
          </a:xfrm>
        </p:spPr>
        <p:txBody>
          <a:bodyPr/>
          <a:lstStyle/>
          <a:p>
            <a:r>
              <a:rPr lang="en-US" dirty="0"/>
              <a:t>Based on discussions and simulation results, NSTR MLDs and SR/</a:t>
            </a:r>
            <a:r>
              <a:rPr lang="en-US" dirty="0" err="1"/>
              <a:t>eSR</a:t>
            </a:r>
            <a:r>
              <a:rPr lang="en-US" dirty="0"/>
              <a:t> MLDs have following characteristics:</a:t>
            </a:r>
          </a:p>
          <a:p>
            <a:pPr lvl="1"/>
            <a:r>
              <a:rPr lang="en-US" dirty="0"/>
              <a:t>NSTR MLDs show significant performance gain over a conventional STA in 1AP/1STA scenario or in low network load scenario.</a:t>
            </a:r>
          </a:p>
          <a:p>
            <a:pPr lvl="1"/>
            <a:r>
              <a:rPr lang="en-US" dirty="0"/>
              <a:t>Only slight performance enhancement is expected for NSTR MLDs when there are more STAs associated with an AP or when the network load increases.</a:t>
            </a:r>
          </a:p>
          <a:p>
            <a:pPr lvl="1"/>
            <a:r>
              <a:rPr lang="en-US" dirty="0" err="1"/>
              <a:t>eSR</a:t>
            </a:r>
            <a:r>
              <a:rPr lang="en-US" dirty="0"/>
              <a:t> MLDs show impressive performance gain when the network load increases.</a:t>
            </a:r>
          </a:p>
        </p:txBody>
      </p:sp>
      <p:sp>
        <p:nvSpPr>
          <p:cNvPr id="4" name="Footer Placeholder 3">
            <a:extLst>
              <a:ext uri="{FF2B5EF4-FFF2-40B4-BE49-F238E27FC236}">
                <a16:creationId xmlns:a16="http://schemas.microsoft.com/office/drawing/2014/main" id="{2644F80B-B10C-4BC6-8472-CEBC564132DD}"/>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B76DA0AA-F50A-4C83-96C9-9C42738BCC3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1252663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0F8B7-0E5E-4997-962C-3D8E74CCF390}"/>
              </a:ext>
            </a:extLst>
          </p:cNvPr>
          <p:cNvSpPr>
            <a:spLocks noGrp="1"/>
          </p:cNvSpPr>
          <p:nvPr>
            <p:ph type="title"/>
          </p:nvPr>
        </p:nvSpPr>
        <p:spPr/>
        <p:txBody>
          <a:bodyPr/>
          <a:lstStyle/>
          <a:p>
            <a:r>
              <a:rPr lang="en-US" dirty="0"/>
              <a:t>Observations</a:t>
            </a:r>
          </a:p>
        </p:txBody>
      </p:sp>
      <p:sp>
        <p:nvSpPr>
          <p:cNvPr id="3" name="Content Placeholder 2">
            <a:extLst>
              <a:ext uri="{FF2B5EF4-FFF2-40B4-BE49-F238E27FC236}">
                <a16:creationId xmlns:a16="http://schemas.microsoft.com/office/drawing/2014/main" id="{660EAF34-2C41-4AF6-BBFD-489453557DCA}"/>
              </a:ext>
            </a:extLst>
          </p:cNvPr>
          <p:cNvSpPr>
            <a:spLocks noGrp="1"/>
          </p:cNvSpPr>
          <p:nvPr>
            <p:ph idx="1"/>
          </p:nvPr>
        </p:nvSpPr>
        <p:spPr>
          <a:xfrm>
            <a:off x="685800" y="1752606"/>
            <a:ext cx="8153400" cy="4648193"/>
          </a:xfrm>
        </p:spPr>
        <p:txBody>
          <a:bodyPr>
            <a:normAutofit fontScale="92500"/>
          </a:bodyPr>
          <a:lstStyle/>
          <a:p>
            <a:r>
              <a:rPr lang="en-US" dirty="0"/>
              <a:t>For operation scenarios that NSTR MLDs do not show performance gain, SR/</a:t>
            </a:r>
            <a:r>
              <a:rPr lang="en-US" dirty="0" err="1"/>
              <a:t>eSR</a:t>
            </a:r>
            <a:r>
              <a:rPr lang="en-US" dirty="0"/>
              <a:t> MLDs can be a good complement.</a:t>
            </a:r>
          </a:p>
          <a:p>
            <a:pPr lvl="1"/>
            <a:r>
              <a:rPr lang="en-US" dirty="0"/>
              <a:t>If a NSTR MLD uses one link only (e.g., due to crowded network) most of times, then it is just a waste of power for the link that is not used.</a:t>
            </a:r>
          </a:p>
          <a:p>
            <a:pPr lvl="1"/>
            <a:r>
              <a:rPr lang="en-US" dirty="0"/>
              <a:t>It will be more beneficial if the radios of the unused link to be</a:t>
            </a:r>
          </a:p>
          <a:p>
            <a:pPr lvl="2"/>
            <a:r>
              <a:rPr lang="en-US" dirty="0"/>
              <a:t>Used for the link that is in active frame exchange; or</a:t>
            </a:r>
          </a:p>
          <a:p>
            <a:pPr lvl="2"/>
            <a:r>
              <a:rPr lang="en-US" dirty="0"/>
              <a:t>Powered-off at least to save power consumption </a:t>
            </a:r>
          </a:p>
          <a:p>
            <a:pPr lvl="1"/>
            <a:r>
              <a:rPr lang="en-US" dirty="0"/>
              <a:t>For example, if a NSTR MLD supports up to N spatial streams (SS) on each link,</a:t>
            </a:r>
          </a:p>
          <a:p>
            <a:pPr lvl="2"/>
            <a:r>
              <a:rPr lang="en-US" dirty="0"/>
              <a:t>When the NSTR MLD uses one link only, it would be better if</a:t>
            </a:r>
          </a:p>
          <a:p>
            <a:pPr lvl="3"/>
            <a:r>
              <a:rPr lang="en-US" dirty="0"/>
              <a:t>The NSTR MLD uses 2N spatial streams for frame exchange on the link to improve throughput and latency, or</a:t>
            </a:r>
          </a:p>
          <a:p>
            <a:pPr lvl="3"/>
            <a:r>
              <a:rPr lang="en-US" dirty="0"/>
              <a:t>The NSTR MLD keeps using N spatial streams on the link but power off the radios for the unused link to save power consumption</a:t>
            </a:r>
          </a:p>
          <a:p>
            <a:pPr lvl="3"/>
            <a:endParaRPr lang="en-US" dirty="0"/>
          </a:p>
        </p:txBody>
      </p:sp>
      <p:sp>
        <p:nvSpPr>
          <p:cNvPr id="4" name="Footer Placeholder 3">
            <a:extLst>
              <a:ext uri="{FF2B5EF4-FFF2-40B4-BE49-F238E27FC236}">
                <a16:creationId xmlns:a16="http://schemas.microsoft.com/office/drawing/2014/main" id="{2644F80B-B10C-4BC6-8472-CEBC564132DD}"/>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B76DA0AA-F50A-4C83-96C9-9C42738BCC3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2667317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B0C52-E7AE-4C78-BC37-AA4B044E5B14}"/>
              </a:ext>
            </a:extLst>
          </p:cNvPr>
          <p:cNvSpPr>
            <a:spLocks noGrp="1"/>
          </p:cNvSpPr>
          <p:nvPr>
            <p:ph type="title"/>
          </p:nvPr>
        </p:nvSpPr>
        <p:spPr/>
        <p:txBody>
          <a:bodyPr/>
          <a:lstStyle/>
          <a:p>
            <a:r>
              <a:rPr lang="en-US" dirty="0"/>
              <a:t>NSTR MLD vs SR/</a:t>
            </a:r>
            <a:r>
              <a:rPr lang="en-US" dirty="0" err="1"/>
              <a:t>eSR</a:t>
            </a:r>
            <a:r>
              <a:rPr lang="en-US" dirty="0"/>
              <a:t> MLD</a:t>
            </a:r>
          </a:p>
        </p:txBody>
      </p:sp>
      <p:sp>
        <p:nvSpPr>
          <p:cNvPr id="3" name="Content Placeholder 2">
            <a:extLst>
              <a:ext uri="{FF2B5EF4-FFF2-40B4-BE49-F238E27FC236}">
                <a16:creationId xmlns:a16="http://schemas.microsoft.com/office/drawing/2014/main" id="{C937C661-73DC-4982-8227-38F370860900}"/>
              </a:ext>
            </a:extLst>
          </p:cNvPr>
          <p:cNvSpPr>
            <a:spLocks noGrp="1"/>
          </p:cNvSpPr>
          <p:nvPr>
            <p:ph idx="1"/>
          </p:nvPr>
        </p:nvSpPr>
        <p:spPr>
          <a:xfrm>
            <a:off x="685800" y="1752607"/>
            <a:ext cx="7772400" cy="914399"/>
          </a:xfrm>
        </p:spPr>
        <p:txBody>
          <a:bodyPr/>
          <a:lstStyle/>
          <a:p>
            <a:r>
              <a:rPr lang="en-US" dirty="0"/>
              <a:t>PHY hardware of NSTR MLDs can be easily switched to SR/</a:t>
            </a:r>
            <a:r>
              <a:rPr lang="en-US" dirty="0" err="1"/>
              <a:t>eSR</a:t>
            </a:r>
            <a:r>
              <a:rPr lang="en-US" dirty="0"/>
              <a:t> MLD with minor modification:</a:t>
            </a:r>
          </a:p>
          <a:p>
            <a:pPr lvl="1"/>
            <a:r>
              <a:rPr lang="en-US" dirty="0"/>
              <a:t>Multi Radio (NSTR) MLD (e.g., 2x2 radio for each link)</a:t>
            </a:r>
          </a:p>
          <a:p>
            <a:pPr lvl="1"/>
            <a:endParaRPr lang="en-US" dirty="0"/>
          </a:p>
          <a:p>
            <a:pPr lvl="1"/>
            <a:endParaRPr lang="en-US" dirty="0"/>
          </a:p>
          <a:p>
            <a:pPr lvl="1"/>
            <a:endParaRPr lang="en-US" dirty="0"/>
          </a:p>
          <a:p>
            <a:pPr lvl="1"/>
            <a:endParaRPr lang="en-US" sz="1100" dirty="0"/>
          </a:p>
          <a:p>
            <a:pPr lvl="1"/>
            <a:r>
              <a:rPr lang="en-US" dirty="0"/>
              <a:t>Switch to SR/</a:t>
            </a:r>
            <a:r>
              <a:rPr lang="en-US" dirty="0" err="1"/>
              <a:t>eSR</a:t>
            </a:r>
            <a:r>
              <a:rPr lang="en-US" dirty="0"/>
              <a:t> MLD</a:t>
            </a:r>
          </a:p>
        </p:txBody>
      </p:sp>
      <p:sp>
        <p:nvSpPr>
          <p:cNvPr id="4" name="Footer Placeholder 3">
            <a:extLst>
              <a:ext uri="{FF2B5EF4-FFF2-40B4-BE49-F238E27FC236}">
                <a16:creationId xmlns:a16="http://schemas.microsoft.com/office/drawing/2014/main" id="{076F250F-B051-4977-87A5-64F5C6C3D6B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FDF7C575-B35B-4FB1-9F20-AA214541E2DC}"/>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6" name="Rectangle 5">
            <a:extLst>
              <a:ext uri="{FF2B5EF4-FFF2-40B4-BE49-F238E27FC236}">
                <a16:creationId xmlns:a16="http://schemas.microsoft.com/office/drawing/2014/main" id="{7D4FFAF8-32F8-4845-B1A5-3D56A82EEEAF}"/>
              </a:ext>
            </a:extLst>
          </p:cNvPr>
          <p:cNvSpPr/>
          <p:nvPr/>
        </p:nvSpPr>
        <p:spPr bwMode="auto">
          <a:xfrm>
            <a:off x="3657601" y="3060997"/>
            <a:ext cx="8382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2x2</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Radio</a:t>
            </a:r>
          </a:p>
        </p:txBody>
      </p:sp>
      <p:sp>
        <p:nvSpPr>
          <p:cNvPr id="7" name="Isosceles Triangle 6">
            <a:extLst>
              <a:ext uri="{FF2B5EF4-FFF2-40B4-BE49-F238E27FC236}">
                <a16:creationId xmlns:a16="http://schemas.microsoft.com/office/drawing/2014/main" id="{FFA36CDC-7637-42B2-B816-3E17E8492D8C}"/>
              </a:ext>
            </a:extLst>
          </p:cNvPr>
          <p:cNvSpPr/>
          <p:nvPr/>
        </p:nvSpPr>
        <p:spPr bwMode="auto">
          <a:xfrm rot="10800000">
            <a:off x="3200401" y="2984797"/>
            <a:ext cx="228600" cy="152400"/>
          </a:xfrm>
          <a:prstGeom prst="triangl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9" name="Connector: Elbow 8">
            <a:extLst>
              <a:ext uri="{FF2B5EF4-FFF2-40B4-BE49-F238E27FC236}">
                <a16:creationId xmlns:a16="http://schemas.microsoft.com/office/drawing/2014/main" id="{48D334E6-BE69-40F8-AD43-55BD5BFA6CA3}"/>
              </a:ext>
            </a:extLst>
          </p:cNvPr>
          <p:cNvCxnSpPr>
            <a:cxnSpLocks/>
            <a:stCxn id="7" idx="0"/>
            <a:endCxn id="6" idx="1"/>
          </p:cNvCxnSpPr>
          <p:nvPr/>
        </p:nvCxnSpPr>
        <p:spPr bwMode="auto">
          <a:xfrm rot="16200000" flipH="1">
            <a:off x="3429001" y="3022897"/>
            <a:ext cx="114300" cy="342900"/>
          </a:xfrm>
          <a:prstGeom prst="bentConnector2">
            <a:avLst/>
          </a:prstGeom>
          <a:solidFill>
            <a:schemeClr val="accent1"/>
          </a:solidFill>
          <a:ln w="12700" cap="flat" cmpd="sng" algn="ctr">
            <a:solidFill>
              <a:schemeClr val="tx1"/>
            </a:solidFill>
            <a:prstDash val="solid"/>
            <a:round/>
            <a:headEnd type="none" w="sm" len="sm"/>
            <a:tailEnd type="none" w="sm" len="sm"/>
          </a:ln>
          <a:effectLst/>
        </p:spPr>
      </p:cxnSp>
      <p:grpSp>
        <p:nvGrpSpPr>
          <p:cNvPr id="15" name="Group 14">
            <a:extLst>
              <a:ext uri="{FF2B5EF4-FFF2-40B4-BE49-F238E27FC236}">
                <a16:creationId xmlns:a16="http://schemas.microsoft.com/office/drawing/2014/main" id="{ED335404-6BC3-41A0-9E74-DDE9B07638BE}"/>
              </a:ext>
            </a:extLst>
          </p:cNvPr>
          <p:cNvGrpSpPr/>
          <p:nvPr/>
        </p:nvGrpSpPr>
        <p:grpSpPr>
          <a:xfrm>
            <a:off x="4953741" y="3172033"/>
            <a:ext cx="154578" cy="152400"/>
            <a:chOff x="3884022" y="3733800"/>
            <a:chExt cx="230778" cy="228600"/>
          </a:xfrm>
        </p:grpSpPr>
        <p:sp>
          <p:nvSpPr>
            <p:cNvPr id="11" name="Oval 10">
              <a:extLst>
                <a:ext uri="{FF2B5EF4-FFF2-40B4-BE49-F238E27FC236}">
                  <a16:creationId xmlns:a16="http://schemas.microsoft.com/office/drawing/2014/main" id="{40D8B6FD-2685-4494-8953-3D8EFD72BF29}"/>
                </a:ext>
              </a:extLst>
            </p:cNvPr>
            <p:cNvSpPr/>
            <p:nvPr/>
          </p:nvSpPr>
          <p:spPr bwMode="auto">
            <a:xfrm>
              <a:off x="3886200" y="3733800"/>
              <a:ext cx="228600" cy="228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nvGrpSpPr>
            <p:cNvPr id="14" name="Group 13">
              <a:extLst>
                <a:ext uri="{FF2B5EF4-FFF2-40B4-BE49-F238E27FC236}">
                  <a16:creationId xmlns:a16="http://schemas.microsoft.com/office/drawing/2014/main" id="{97B34628-02F5-4CB1-B3F1-340BD39E2C26}"/>
                </a:ext>
              </a:extLst>
            </p:cNvPr>
            <p:cNvGrpSpPr/>
            <p:nvPr/>
          </p:nvGrpSpPr>
          <p:grpSpPr>
            <a:xfrm>
              <a:off x="3884022" y="3810000"/>
              <a:ext cx="228599" cy="76200"/>
              <a:chOff x="4572000" y="3333200"/>
              <a:chExt cx="1828800" cy="934000"/>
            </a:xfrm>
            <a:noFill/>
          </p:grpSpPr>
          <p:sp>
            <p:nvSpPr>
              <p:cNvPr id="12" name="Arc 11">
                <a:extLst>
                  <a:ext uri="{FF2B5EF4-FFF2-40B4-BE49-F238E27FC236}">
                    <a16:creationId xmlns:a16="http://schemas.microsoft.com/office/drawing/2014/main" id="{841BC7EA-67A3-4E82-B7FC-12EE68F10FAE}"/>
                  </a:ext>
                </a:extLst>
              </p:cNvPr>
              <p:cNvSpPr/>
              <p:nvPr/>
            </p:nvSpPr>
            <p:spPr bwMode="auto">
              <a:xfrm>
                <a:off x="5486400" y="3352800"/>
                <a:ext cx="914400" cy="914400"/>
              </a:xfrm>
              <a:prstGeom prst="arc">
                <a:avLst>
                  <a:gd name="adj1" fmla="val 10769302"/>
                  <a:gd name="adj2" fmla="val 0"/>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Arc 12">
                <a:extLst>
                  <a:ext uri="{FF2B5EF4-FFF2-40B4-BE49-F238E27FC236}">
                    <a16:creationId xmlns:a16="http://schemas.microsoft.com/office/drawing/2014/main" id="{3E8AC085-C03A-42E9-9CD8-81C3FFAB8EEF}"/>
                  </a:ext>
                </a:extLst>
              </p:cNvPr>
              <p:cNvSpPr/>
              <p:nvPr/>
            </p:nvSpPr>
            <p:spPr bwMode="auto">
              <a:xfrm rot="10800000">
                <a:off x="4572000" y="3333200"/>
                <a:ext cx="914400" cy="914400"/>
              </a:xfrm>
              <a:prstGeom prst="arc">
                <a:avLst>
                  <a:gd name="adj1" fmla="val 10769302"/>
                  <a:gd name="adj2" fmla="val 0"/>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grpSp>
      <p:sp>
        <p:nvSpPr>
          <p:cNvPr id="16" name="TextBox 15">
            <a:extLst>
              <a:ext uri="{FF2B5EF4-FFF2-40B4-BE49-F238E27FC236}">
                <a16:creationId xmlns:a16="http://schemas.microsoft.com/office/drawing/2014/main" id="{C6A30A4F-EE53-4B1B-A61B-5DD53C010482}"/>
              </a:ext>
            </a:extLst>
          </p:cNvPr>
          <p:cNvSpPr txBox="1"/>
          <p:nvPr/>
        </p:nvSpPr>
        <p:spPr>
          <a:xfrm>
            <a:off x="5105400" y="3039181"/>
            <a:ext cx="609600" cy="461665"/>
          </a:xfrm>
          <a:prstGeom prst="rect">
            <a:avLst/>
          </a:prstGeom>
          <a:noFill/>
        </p:spPr>
        <p:txBody>
          <a:bodyPr wrap="square" rtlCol="0">
            <a:spAutoFit/>
          </a:bodyPr>
          <a:lstStyle/>
          <a:p>
            <a:pPr algn="ctr"/>
            <a:r>
              <a:rPr lang="en-US" dirty="0"/>
              <a:t>LO for CH1</a:t>
            </a:r>
          </a:p>
        </p:txBody>
      </p:sp>
      <p:cxnSp>
        <p:nvCxnSpPr>
          <p:cNvPr id="18" name="Straight Connector 17">
            <a:extLst>
              <a:ext uri="{FF2B5EF4-FFF2-40B4-BE49-F238E27FC236}">
                <a16:creationId xmlns:a16="http://schemas.microsoft.com/office/drawing/2014/main" id="{937A0F7C-BF95-49AC-A6BC-B48B738321C5}"/>
              </a:ext>
            </a:extLst>
          </p:cNvPr>
          <p:cNvCxnSpPr>
            <a:stCxn id="11" idx="2"/>
            <a:endCxn id="6" idx="3"/>
          </p:cNvCxnSpPr>
          <p:nvPr/>
        </p:nvCxnSpPr>
        <p:spPr bwMode="auto">
          <a:xfrm flipH="1">
            <a:off x="4495801" y="3248233"/>
            <a:ext cx="459399" cy="3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9" name="Rectangle 18">
            <a:extLst>
              <a:ext uri="{FF2B5EF4-FFF2-40B4-BE49-F238E27FC236}">
                <a16:creationId xmlns:a16="http://schemas.microsoft.com/office/drawing/2014/main" id="{3EEC039D-8C4A-4617-988A-E0D84533ACA0}"/>
              </a:ext>
            </a:extLst>
          </p:cNvPr>
          <p:cNvSpPr/>
          <p:nvPr/>
        </p:nvSpPr>
        <p:spPr bwMode="auto">
          <a:xfrm>
            <a:off x="3657601" y="3674951"/>
            <a:ext cx="8382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2x2</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Radio</a:t>
            </a:r>
          </a:p>
        </p:txBody>
      </p:sp>
      <p:sp>
        <p:nvSpPr>
          <p:cNvPr id="20" name="Isosceles Triangle 19">
            <a:extLst>
              <a:ext uri="{FF2B5EF4-FFF2-40B4-BE49-F238E27FC236}">
                <a16:creationId xmlns:a16="http://schemas.microsoft.com/office/drawing/2014/main" id="{76F6CBE5-DD63-4D1B-B649-75D6744266DA}"/>
              </a:ext>
            </a:extLst>
          </p:cNvPr>
          <p:cNvSpPr/>
          <p:nvPr/>
        </p:nvSpPr>
        <p:spPr bwMode="auto">
          <a:xfrm rot="10800000">
            <a:off x="3200401" y="3598751"/>
            <a:ext cx="228600" cy="152400"/>
          </a:xfrm>
          <a:prstGeom prst="triangl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21" name="Connector: Elbow 20">
            <a:extLst>
              <a:ext uri="{FF2B5EF4-FFF2-40B4-BE49-F238E27FC236}">
                <a16:creationId xmlns:a16="http://schemas.microsoft.com/office/drawing/2014/main" id="{9EA7B191-20EF-4964-BBE1-CB295BA7978E}"/>
              </a:ext>
            </a:extLst>
          </p:cNvPr>
          <p:cNvCxnSpPr>
            <a:cxnSpLocks/>
            <a:stCxn id="20" idx="0"/>
            <a:endCxn id="19" idx="1"/>
          </p:cNvCxnSpPr>
          <p:nvPr/>
        </p:nvCxnSpPr>
        <p:spPr bwMode="auto">
          <a:xfrm rot="16200000" flipH="1">
            <a:off x="3429001" y="3636851"/>
            <a:ext cx="114300" cy="342900"/>
          </a:xfrm>
          <a:prstGeom prst="bentConnector2">
            <a:avLst/>
          </a:prstGeom>
          <a:solidFill>
            <a:schemeClr val="accent1"/>
          </a:solidFill>
          <a:ln w="12700" cap="flat" cmpd="sng" algn="ctr">
            <a:solidFill>
              <a:schemeClr val="tx1"/>
            </a:solidFill>
            <a:prstDash val="solid"/>
            <a:round/>
            <a:headEnd type="none" w="sm" len="sm"/>
            <a:tailEnd type="none" w="sm" len="sm"/>
          </a:ln>
          <a:effectLst/>
        </p:spPr>
      </p:cxnSp>
      <p:grpSp>
        <p:nvGrpSpPr>
          <p:cNvPr id="22" name="Group 21">
            <a:extLst>
              <a:ext uri="{FF2B5EF4-FFF2-40B4-BE49-F238E27FC236}">
                <a16:creationId xmlns:a16="http://schemas.microsoft.com/office/drawing/2014/main" id="{15374FE6-52B1-4391-A30D-F278395AA1F7}"/>
              </a:ext>
            </a:extLst>
          </p:cNvPr>
          <p:cNvGrpSpPr/>
          <p:nvPr/>
        </p:nvGrpSpPr>
        <p:grpSpPr>
          <a:xfrm>
            <a:off x="4953741" y="3785987"/>
            <a:ext cx="154578" cy="152400"/>
            <a:chOff x="3884022" y="3733800"/>
            <a:chExt cx="230778" cy="228600"/>
          </a:xfrm>
        </p:grpSpPr>
        <p:sp>
          <p:nvSpPr>
            <p:cNvPr id="23" name="Oval 22">
              <a:extLst>
                <a:ext uri="{FF2B5EF4-FFF2-40B4-BE49-F238E27FC236}">
                  <a16:creationId xmlns:a16="http://schemas.microsoft.com/office/drawing/2014/main" id="{DCD102AA-9771-452E-AF59-021494372D83}"/>
                </a:ext>
              </a:extLst>
            </p:cNvPr>
            <p:cNvSpPr/>
            <p:nvPr/>
          </p:nvSpPr>
          <p:spPr bwMode="auto">
            <a:xfrm>
              <a:off x="3886200" y="3733800"/>
              <a:ext cx="228600" cy="228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nvGrpSpPr>
            <p:cNvPr id="24" name="Group 23">
              <a:extLst>
                <a:ext uri="{FF2B5EF4-FFF2-40B4-BE49-F238E27FC236}">
                  <a16:creationId xmlns:a16="http://schemas.microsoft.com/office/drawing/2014/main" id="{91BC8264-9CB6-49DA-8335-F79720BFBE95}"/>
                </a:ext>
              </a:extLst>
            </p:cNvPr>
            <p:cNvGrpSpPr/>
            <p:nvPr/>
          </p:nvGrpSpPr>
          <p:grpSpPr>
            <a:xfrm>
              <a:off x="3884022" y="3810000"/>
              <a:ext cx="228599" cy="76200"/>
              <a:chOff x="4572000" y="3333200"/>
              <a:chExt cx="1828800" cy="934000"/>
            </a:xfrm>
            <a:noFill/>
          </p:grpSpPr>
          <p:sp>
            <p:nvSpPr>
              <p:cNvPr id="25" name="Arc 24">
                <a:extLst>
                  <a:ext uri="{FF2B5EF4-FFF2-40B4-BE49-F238E27FC236}">
                    <a16:creationId xmlns:a16="http://schemas.microsoft.com/office/drawing/2014/main" id="{567E7249-95FE-472B-B9F7-B9D32E47AEE5}"/>
                  </a:ext>
                </a:extLst>
              </p:cNvPr>
              <p:cNvSpPr/>
              <p:nvPr/>
            </p:nvSpPr>
            <p:spPr bwMode="auto">
              <a:xfrm>
                <a:off x="5486400" y="3352800"/>
                <a:ext cx="914400" cy="914400"/>
              </a:xfrm>
              <a:prstGeom prst="arc">
                <a:avLst>
                  <a:gd name="adj1" fmla="val 10769302"/>
                  <a:gd name="adj2" fmla="val 0"/>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Arc 25">
                <a:extLst>
                  <a:ext uri="{FF2B5EF4-FFF2-40B4-BE49-F238E27FC236}">
                    <a16:creationId xmlns:a16="http://schemas.microsoft.com/office/drawing/2014/main" id="{A7FAF86E-365B-45B6-8F8A-E1A4122985B0}"/>
                  </a:ext>
                </a:extLst>
              </p:cNvPr>
              <p:cNvSpPr/>
              <p:nvPr/>
            </p:nvSpPr>
            <p:spPr bwMode="auto">
              <a:xfrm rot="10800000">
                <a:off x="4572000" y="3333200"/>
                <a:ext cx="914400" cy="914400"/>
              </a:xfrm>
              <a:prstGeom prst="arc">
                <a:avLst>
                  <a:gd name="adj1" fmla="val 10769302"/>
                  <a:gd name="adj2" fmla="val 0"/>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grpSp>
      <p:sp>
        <p:nvSpPr>
          <p:cNvPr id="27" name="TextBox 26">
            <a:extLst>
              <a:ext uri="{FF2B5EF4-FFF2-40B4-BE49-F238E27FC236}">
                <a16:creationId xmlns:a16="http://schemas.microsoft.com/office/drawing/2014/main" id="{AD792DF1-9C47-4DD8-9316-B0C906D08754}"/>
              </a:ext>
            </a:extLst>
          </p:cNvPr>
          <p:cNvSpPr txBox="1"/>
          <p:nvPr/>
        </p:nvSpPr>
        <p:spPr>
          <a:xfrm>
            <a:off x="5105400" y="3653135"/>
            <a:ext cx="609600" cy="461665"/>
          </a:xfrm>
          <a:prstGeom prst="rect">
            <a:avLst/>
          </a:prstGeom>
          <a:noFill/>
        </p:spPr>
        <p:txBody>
          <a:bodyPr wrap="square" rtlCol="0">
            <a:spAutoFit/>
          </a:bodyPr>
          <a:lstStyle/>
          <a:p>
            <a:pPr algn="ctr"/>
            <a:r>
              <a:rPr lang="en-US" dirty="0"/>
              <a:t>LO for CH2</a:t>
            </a:r>
          </a:p>
        </p:txBody>
      </p:sp>
      <p:cxnSp>
        <p:nvCxnSpPr>
          <p:cNvPr id="28" name="Straight Connector 27">
            <a:extLst>
              <a:ext uri="{FF2B5EF4-FFF2-40B4-BE49-F238E27FC236}">
                <a16:creationId xmlns:a16="http://schemas.microsoft.com/office/drawing/2014/main" id="{389A5AC2-23A7-4D61-89F6-6E4C50687214}"/>
              </a:ext>
            </a:extLst>
          </p:cNvPr>
          <p:cNvCxnSpPr>
            <a:stCxn id="23" idx="2"/>
            <a:endCxn id="19" idx="3"/>
          </p:cNvCxnSpPr>
          <p:nvPr/>
        </p:nvCxnSpPr>
        <p:spPr bwMode="auto">
          <a:xfrm flipH="1">
            <a:off x="4495801" y="3862187"/>
            <a:ext cx="459399" cy="3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2" name="Rectangle 71">
            <a:extLst>
              <a:ext uri="{FF2B5EF4-FFF2-40B4-BE49-F238E27FC236}">
                <a16:creationId xmlns:a16="http://schemas.microsoft.com/office/drawing/2014/main" id="{54A87F20-33C1-4D16-90E4-C9913E64028B}"/>
              </a:ext>
            </a:extLst>
          </p:cNvPr>
          <p:cNvSpPr/>
          <p:nvPr/>
        </p:nvSpPr>
        <p:spPr bwMode="auto">
          <a:xfrm>
            <a:off x="3657601" y="4889797"/>
            <a:ext cx="8382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2x2</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Radio</a:t>
            </a:r>
          </a:p>
        </p:txBody>
      </p:sp>
      <p:sp>
        <p:nvSpPr>
          <p:cNvPr id="73" name="Isosceles Triangle 72">
            <a:extLst>
              <a:ext uri="{FF2B5EF4-FFF2-40B4-BE49-F238E27FC236}">
                <a16:creationId xmlns:a16="http://schemas.microsoft.com/office/drawing/2014/main" id="{AA0F5D26-1F44-4782-B60E-740B96B4249A}"/>
              </a:ext>
            </a:extLst>
          </p:cNvPr>
          <p:cNvSpPr/>
          <p:nvPr/>
        </p:nvSpPr>
        <p:spPr bwMode="auto">
          <a:xfrm rot="10800000">
            <a:off x="3200401" y="4813597"/>
            <a:ext cx="228600" cy="152400"/>
          </a:xfrm>
          <a:prstGeom prst="triangl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74" name="Connector: Elbow 73">
            <a:extLst>
              <a:ext uri="{FF2B5EF4-FFF2-40B4-BE49-F238E27FC236}">
                <a16:creationId xmlns:a16="http://schemas.microsoft.com/office/drawing/2014/main" id="{F8D61C4F-A8A3-4246-8EA6-588410BF6B48}"/>
              </a:ext>
            </a:extLst>
          </p:cNvPr>
          <p:cNvCxnSpPr>
            <a:cxnSpLocks/>
            <a:stCxn id="73" idx="0"/>
            <a:endCxn id="72" idx="1"/>
          </p:cNvCxnSpPr>
          <p:nvPr/>
        </p:nvCxnSpPr>
        <p:spPr bwMode="auto">
          <a:xfrm rot="16200000" flipH="1">
            <a:off x="3429001" y="4851697"/>
            <a:ext cx="114300" cy="342900"/>
          </a:xfrm>
          <a:prstGeom prst="bentConnector2">
            <a:avLst/>
          </a:prstGeom>
          <a:solidFill>
            <a:schemeClr val="accent1"/>
          </a:solidFill>
          <a:ln w="12700" cap="flat" cmpd="sng" algn="ctr">
            <a:solidFill>
              <a:schemeClr val="tx1"/>
            </a:solidFill>
            <a:prstDash val="solid"/>
            <a:round/>
            <a:headEnd type="none" w="sm" len="sm"/>
            <a:tailEnd type="none" w="sm" len="sm"/>
          </a:ln>
          <a:effectLst/>
        </p:spPr>
      </p:cxnSp>
      <p:sp>
        <p:nvSpPr>
          <p:cNvPr id="82" name="Rectangle 81">
            <a:extLst>
              <a:ext uri="{FF2B5EF4-FFF2-40B4-BE49-F238E27FC236}">
                <a16:creationId xmlns:a16="http://schemas.microsoft.com/office/drawing/2014/main" id="{F72504B7-2296-44A3-ADAA-58E9CC3B2FB0}"/>
              </a:ext>
            </a:extLst>
          </p:cNvPr>
          <p:cNvSpPr/>
          <p:nvPr/>
        </p:nvSpPr>
        <p:spPr bwMode="auto">
          <a:xfrm>
            <a:off x="3657601" y="5503751"/>
            <a:ext cx="8382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2x2</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Radio</a:t>
            </a:r>
          </a:p>
        </p:txBody>
      </p:sp>
      <p:sp>
        <p:nvSpPr>
          <p:cNvPr id="83" name="Isosceles Triangle 82">
            <a:extLst>
              <a:ext uri="{FF2B5EF4-FFF2-40B4-BE49-F238E27FC236}">
                <a16:creationId xmlns:a16="http://schemas.microsoft.com/office/drawing/2014/main" id="{065E52CB-DABC-480B-AC41-219D229AEC88}"/>
              </a:ext>
            </a:extLst>
          </p:cNvPr>
          <p:cNvSpPr/>
          <p:nvPr/>
        </p:nvSpPr>
        <p:spPr bwMode="auto">
          <a:xfrm rot="10800000">
            <a:off x="3200401" y="5427551"/>
            <a:ext cx="228600" cy="152400"/>
          </a:xfrm>
          <a:prstGeom prst="triangl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84" name="Connector: Elbow 83">
            <a:extLst>
              <a:ext uri="{FF2B5EF4-FFF2-40B4-BE49-F238E27FC236}">
                <a16:creationId xmlns:a16="http://schemas.microsoft.com/office/drawing/2014/main" id="{074D764A-F61B-4E35-9FB6-D3B6C4E3536C}"/>
              </a:ext>
            </a:extLst>
          </p:cNvPr>
          <p:cNvCxnSpPr>
            <a:cxnSpLocks/>
            <a:stCxn id="83" idx="0"/>
            <a:endCxn id="82" idx="1"/>
          </p:cNvCxnSpPr>
          <p:nvPr/>
        </p:nvCxnSpPr>
        <p:spPr bwMode="auto">
          <a:xfrm rot="16200000" flipH="1">
            <a:off x="3429001" y="5465651"/>
            <a:ext cx="114300" cy="342900"/>
          </a:xfrm>
          <a:prstGeom prst="bentConnector2">
            <a:avLst/>
          </a:prstGeom>
          <a:solidFill>
            <a:schemeClr val="accent1"/>
          </a:solidFill>
          <a:ln w="12700" cap="flat" cmpd="sng" algn="ctr">
            <a:solidFill>
              <a:schemeClr val="tx1"/>
            </a:solidFill>
            <a:prstDash val="solid"/>
            <a:round/>
            <a:headEnd type="none" w="sm" len="sm"/>
            <a:tailEnd type="none" w="sm" len="sm"/>
          </a:ln>
          <a:effectLst/>
        </p:spPr>
      </p:cxnSp>
      <p:grpSp>
        <p:nvGrpSpPr>
          <p:cNvPr id="120" name="Group 119">
            <a:extLst>
              <a:ext uri="{FF2B5EF4-FFF2-40B4-BE49-F238E27FC236}">
                <a16:creationId xmlns:a16="http://schemas.microsoft.com/office/drawing/2014/main" id="{D0743D86-1B4A-4D02-AC6B-E308AE726FF6}"/>
              </a:ext>
            </a:extLst>
          </p:cNvPr>
          <p:cNvGrpSpPr/>
          <p:nvPr/>
        </p:nvGrpSpPr>
        <p:grpSpPr>
          <a:xfrm>
            <a:off x="5074747" y="4724400"/>
            <a:ext cx="921850" cy="461665"/>
            <a:chOff x="6553200" y="5000673"/>
            <a:chExt cx="921850" cy="461665"/>
          </a:xfrm>
        </p:grpSpPr>
        <p:grpSp>
          <p:nvGrpSpPr>
            <p:cNvPr id="75" name="Group 74">
              <a:extLst>
                <a:ext uri="{FF2B5EF4-FFF2-40B4-BE49-F238E27FC236}">
                  <a16:creationId xmlns:a16="http://schemas.microsoft.com/office/drawing/2014/main" id="{A0F7B5B7-5066-43B2-BACC-08F3A06F525C}"/>
                </a:ext>
              </a:extLst>
            </p:cNvPr>
            <p:cNvGrpSpPr/>
            <p:nvPr/>
          </p:nvGrpSpPr>
          <p:grpSpPr>
            <a:xfrm>
              <a:off x="6713791" y="5133525"/>
              <a:ext cx="154578" cy="152400"/>
              <a:chOff x="3884022" y="3733800"/>
              <a:chExt cx="230778" cy="228600"/>
            </a:xfrm>
          </p:grpSpPr>
          <p:sp>
            <p:nvSpPr>
              <p:cNvPr id="76" name="Oval 75">
                <a:extLst>
                  <a:ext uri="{FF2B5EF4-FFF2-40B4-BE49-F238E27FC236}">
                    <a16:creationId xmlns:a16="http://schemas.microsoft.com/office/drawing/2014/main" id="{8D67C3F9-8691-47E9-85B2-C815010249F9}"/>
                  </a:ext>
                </a:extLst>
              </p:cNvPr>
              <p:cNvSpPr/>
              <p:nvPr/>
            </p:nvSpPr>
            <p:spPr bwMode="auto">
              <a:xfrm>
                <a:off x="3886200" y="3733800"/>
                <a:ext cx="228600" cy="228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nvGrpSpPr>
              <p:cNvPr id="77" name="Group 76">
                <a:extLst>
                  <a:ext uri="{FF2B5EF4-FFF2-40B4-BE49-F238E27FC236}">
                    <a16:creationId xmlns:a16="http://schemas.microsoft.com/office/drawing/2014/main" id="{161BA347-4543-499F-9F08-07B3228C9FCE}"/>
                  </a:ext>
                </a:extLst>
              </p:cNvPr>
              <p:cNvGrpSpPr/>
              <p:nvPr/>
            </p:nvGrpSpPr>
            <p:grpSpPr>
              <a:xfrm>
                <a:off x="3884022" y="3810000"/>
                <a:ext cx="228599" cy="76200"/>
                <a:chOff x="4572000" y="3333200"/>
                <a:chExt cx="1828800" cy="934000"/>
              </a:xfrm>
              <a:noFill/>
            </p:grpSpPr>
            <p:sp>
              <p:nvSpPr>
                <p:cNvPr id="78" name="Arc 77">
                  <a:extLst>
                    <a:ext uri="{FF2B5EF4-FFF2-40B4-BE49-F238E27FC236}">
                      <a16:creationId xmlns:a16="http://schemas.microsoft.com/office/drawing/2014/main" id="{001F11BC-4E54-49E5-8A90-FA50577C9252}"/>
                    </a:ext>
                  </a:extLst>
                </p:cNvPr>
                <p:cNvSpPr/>
                <p:nvPr/>
              </p:nvSpPr>
              <p:spPr bwMode="auto">
                <a:xfrm>
                  <a:off x="5486400" y="3352800"/>
                  <a:ext cx="914400" cy="914400"/>
                </a:xfrm>
                <a:prstGeom prst="arc">
                  <a:avLst>
                    <a:gd name="adj1" fmla="val 10769302"/>
                    <a:gd name="adj2" fmla="val 0"/>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9" name="Arc 78">
                  <a:extLst>
                    <a:ext uri="{FF2B5EF4-FFF2-40B4-BE49-F238E27FC236}">
                      <a16:creationId xmlns:a16="http://schemas.microsoft.com/office/drawing/2014/main" id="{813F9B37-1F50-4F43-A8A7-1AD130AF69F4}"/>
                    </a:ext>
                  </a:extLst>
                </p:cNvPr>
                <p:cNvSpPr/>
                <p:nvPr/>
              </p:nvSpPr>
              <p:spPr bwMode="auto">
                <a:xfrm rot="10800000">
                  <a:off x="4572000" y="3333200"/>
                  <a:ext cx="914400" cy="914400"/>
                </a:xfrm>
                <a:prstGeom prst="arc">
                  <a:avLst>
                    <a:gd name="adj1" fmla="val 10769302"/>
                    <a:gd name="adj2" fmla="val 0"/>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grpSp>
        <p:sp>
          <p:nvSpPr>
            <p:cNvPr id="80" name="TextBox 79">
              <a:extLst>
                <a:ext uri="{FF2B5EF4-FFF2-40B4-BE49-F238E27FC236}">
                  <a16:creationId xmlns:a16="http://schemas.microsoft.com/office/drawing/2014/main" id="{292C4C98-4EE4-4944-BCFE-F6F5E9D0298E}"/>
                </a:ext>
              </a:extLst>
            </p:cNvPr>
            <p:cNvSpPr txBox="1"/>
            <p:nvPr/>
          </p:nvSpPr>
          <p:spPr>
            <a:xfrm>
              <a:off x="6865450" y="5000673"/>
              <a:ext cx="609600" cy="461665"/>
            </a:xfrm>
            <a:prstGeom prst="rect">
              <a:avLst/>
            </a:prstGeom>
            <a:noFill/>
          </p:spPr>
          <p:txBody>
            <a:bodyPr wrap="square" rtlCol="0">
              <a:spAutoFit/>
            </a:bodyPr>
            <a:lstStyle/>
            <a:p>
              <a:pPr algn="ctr"/>
              <a:r>
                <a:rPr lang="en-US" dirty="0"/>
                <a:t>LO for CH1</a:t>
              </a:r>
            </a:p>
          </p:txBody>
        </p:sp>
        <p:cxnSp>
          <p:nvCxnSpPr>
            <p:cNvPr id="81" name="Straight Connector 80">
              <a:extLst>
                <a:ext uri="{FF2B5EF4-FFF2-40B4-BE49-F238E27FC236}">
                  <a16:creationId xmlns:a16="http://schemas.microsoft.com/office/drawing/2014/main" id="{E06431F6-DB39-4F8D-8DB7-65AB2914714D}"/>
                </a:ext>
              </a:extLst>
            </p:cNvPr>
            <p:cNvCxnSpPr>
              <a:cxnSpLocks/>
              <a:stCxn id="79" idx="2"/>
            </p:cNvCxnSpPr>
            <p:nvPr/>
          </p:nvCxnSpPr>
          <p:spPr bwMode="auto">
            <a:xfrm flipH="1">
              <a:off x="6598010" y="5209192"/>
              <a:ext cx="115781" cy="53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2" name="Oval 91">
              <a:extLst>
                <a:ext uri="{FF2B5EF4-FFF2-40B4-BE49-F238E27FC236}">
                  <a16:creationId xmlns:a16="http://schemas.microsoft.com/office/drawing/2014/main" id="{A38C0A56-6720-4F77-8043-E6B775654097}"/>
                </a:ext>
              </a:extLst>
            </p:cNvPr>
            <p:cNvSpPr/>
            <p:nvPr/>
          </p:nvSpPr>
          <p:spPr bwMode="auto">
            <a:xfrm>
              <a:off x="6553200" y="5170127"/>
              <a:ext cx="76560" cy="76200"/>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grpSp>
        <p:nvGrpSpPr>
          <p:cNvPr id="121" name="Group 120">
            <a:extLst>
              <a:ext uri="{FF2B5EF4-FFF2-40B4-BE49-F238E27FC236}">
                <a16:creationId xmlns:a16="http://schemas.microsoft.com/office/drawing/2014/main" id="{E8F98F0B-51A4-4CD1-B48B-4EE7D6EE36A3}"/>
              </a:ext>
            </a:extLst>
          </p:cNvPr>
          <p:cNvGrpSpPr/>
          <p:nvPr/>
        </p:nvGrpSpPr>
        <p:grpSpPr>
          <a:xfrm>
            <a:off x="5180860" y="5190419"/>
            <a:ext cx="915140" cy="461665"/>
            <a:chOff x="6704860" y="5466692"/>
            <a:chExt cx="915140" cy="461665"/>
          </a:xfrm>
        </p:grpSpPr>
        <p:grpSp>
          <p:nvGrpSpPr>
            <p:cNvPr id="85" name="Group 84">
              <a:extLst>
                <a:ext uri="{FF2B5EF4-FFF2-40B4-BE49-F238E27FC236}">
                  <a16:creationId xmlns:a16="http://schemas.microsoft.com/office/drawing/2014/main" id="{F9F3BD78-C8FF-47B9-89C3-B5E2054D628D}"/>
                </a:ext>
              </a:extLst>
            </p:cNvPr>
            <p:cNvGrpSpPr/>
            <p:nvPr/>
          </p:nvGrpSpPr>
          <p:grpSpPr>
            <a:xfrm>
              <a:off x="6858741" y="5599544"/>
              <a:ext cx="154578" cy="152400"/>
              <a:chOff x="3884022" y="3733800"/>
              <a:chExt cx="230778" cy="228600"/>
            </a:xfrm>
          </p:grpSpPr>
          <p:sp>
            <p:nvSpPr>
              <p:cNvPr id="86" name="Oval 85">
                <a:extLst>
                  <a:ext uri="{FF2B5EF4-FFF2-40B4-BE49-F238E27FC236}">
                    <a16:creationId xmlns:a16="http://schemas.microsoft.com/office/drawing/2014/main" id="{5B53CB15-5EFB-42BC-9680-3617F6FAECE7}"/>
                  </a:ext>
                </a:extLst>
              </p:cNvPr>
              <p:cNvSpPr/>
              <p:nvPr/>
            </p:nvSpPr>
            <p:spPr bwMode="auto">
              <a:xfrm>
                <a:off x="3886200" y="3733800"/>
                <a:ext cx="228600" cy="228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nvGrpSpPr>
              <p:cNvPr id="87" name="Group 86">
                <a:extLst>
                  <a:ext uri="{FF2B5EF4-FFF2-40B4-BE49-F238E27FC236}">
                    <a16:creationId xmlns:a16="http://schemas.microsoft.com/office/drawing/2014/main" id="{B9FA93A5-71C4-4E64-AFE5-A9585BA0FD31}"/>
                  </a:ext>
                </a:extLst>
              </p:cNvPr>
              <p:cNvGrpSpPr/>
              <p:nvPr/>
            </p:nvGrpSpPr>
            <p:grpSpPr>
              <a:xfrm>
                <a:off x="3884022" y="3810000"/>
                <a:ext cx="228599" cy="76200"/>
                <a:chOff x="4572000" y="3333200"/>
                <a:chExt cx="1828800" cy="934000"/>
              </a:xfrm>
              <a:noFill/>
            </p:grpSpPr>
            <p:sp>
              <p:nvSpPr>
                <p:cNvPr id="88" name="Arc 87">
                  <a:extLst>
                    <a:ext uri="{FF2B5EF4-FFF2-40B4-BE49-F238E27FC236}">
                      <a16:creationId xmlns:a16="http://schemas.microsoft.com/office/drawing/2014/main" id="{7F6CF4E5-4857-49B8-97C8-6B1F3C486352}"/>
                    </a:ext>
                  </a:extLst>
                </p:cNvPr>
                <p:cNvSpPr/>
                <p:nvPr/>
              </p:nvSpPr>
              <p:spPr bwMode="auto">
                <a:xfrm>
                  <a:off x="5486400" y="3352800"/>
                  <a:ext cx="914400" cy="914400"/>
                </a:xfrm>
                <a:prstGeom prst="arc">
                  <a:avLst>
                    <a:gd name="adj1" fmla="val 10769302"/>
                    <a:gd name="adj2" fmla="val 0"/>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9" name="Arc 88">
                  <a:extLst>
                    <a:ext uri="{FF2B5EF4-FFF2-40B4-BE49-F238E27FC236}">
                      <a16:creationId xmlns:a16="http://schemas.microsoft.com/office/drawing/2014/main" id="{EF0542FF-A6EE-4547-B801-03B976B598C8}"/>
                    </a:ext>
                  </a:extLst>
                </p:cNvPr>
                <p:cNvSpPr/>
                <p:nvPr/>
              </p:nvSpPr>
              <p:spPr bwMode="auto">
                <a:xfrm rot="10800000">
                  <a:off x="4572000" y="3333200"/>
                  <a:ext cx="914400" cy="914400"/>
                </a:xfrm>
                <a:prstGeom prst="arc">
                  <a:avLst>
                    <a:gd name="adj1" fmla="val 10769302"/>
                    <a:gd name="adj2" fmla="val 0"/>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grpSp>
        <p:sp>
          <p:nvSpPr>
            <p:cNvPr id="90" name="TextBox 89">
              <a:extLst>
                <a:ext uri="{FF2B5EF4-FFF2-40B4-BE49-F238E27FC236}">
                  <a16:creationId xmlns:a16="http://schemas.microsoft.com/office/drawing/2014/main" id="{FA2B973D-655F-4872-A630-BA93601D6DDD}"/>
                </a:ext>
              </a:extLst>
            </p:cNvPr>
            <p:cNvSpPr txBox="1"/>
            <p:nvPr/>
          </p:nvSpPr>
          <p:spPr>
            <a:xfrm>
              <a:off x="7010400" y="5466692"/>
              <a:ext cx="609600" cy="461665"/>
            </a:xfrm>
            <a:prstGeom prst="rect">
              <a:avLst/>
            </a:prstGeom>
            <a:noFill/>
          </p:spPr>
          <p:txBody>
            <a:bodyPr wrap="square" rtlCol="0">
              <a:spAutoFit/>
            </a:bodyPr>
            <a:lstStyle/>
            <a:p>
              <a:pPr algn="ctr"/>
              <a:r>
                <a:rPr lang="en-US" dirty="0"/>
                <a:t>LO for CH2</a:t>
              </a:r>
            </a:p>
          </p:txBody>
        </p:sp>
        <p:cxnSp>
          <p:nvCxnSpPr>
            <p:cNvPr id="91" name="Straight Connector 90">
              <a:extLst>
                <a:ext uri="{FF2B5EF4-FFF2-40B4-BE49-F238E27FC236}">
                  <a16:creationId xmlns:a16="http://schemas.microsoft.com/office/drawing/2014/main" id="{A4C5554C-FB3B-40A6-86CB-8C544003D880}"/>
                </a:ext>
              </a:extLst>
            </p:cNvPr>
            <p:cNvCxnSpPr>
              <a:cxnSpLocks/>
              <a:stCxn id="89" idx="2"/>
            </p:cNvCxnSpPr>
            <p:nvPr/>
          </p:nvCxnSpPr>
          <p:spPr bwMode="auto">
            <a:xfrm flipH="1">
              <a:off x="6742960" y="5675211"/>
              <a:ext cx="115781" cy="53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3" name="Oval 92">
              <a:extLst>
                <a:ext uri="{FF2B5EF4-FFF2-40B4-BE49-F238E27FC236}">
                  <a16:creationId xmlns:a16="http://schemas.microsoft.com/office/drawing/2014/main" id="{4C194928-16B5-4E5E-A6A8-67F5C0CF2F46}"/>
                </a:ext>
              </a:extLst>
            </p:cNvPr>
            <p:cNvSpPr/>
            <p:nvPr/>
          </p:nvSpPr>
          <p:spPr bwMode="auto">
            <a:xfrm>
              <a:off x="6704860" y="5638142"/>
              <a:ext cx="76560" cy="76200"/>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grpSp>
        <p:nvGrpSpPr>
          <p:cNvPr id="113" name="Group 112">
            <a:extLst>
              <a:ext uri="{FF2B5EF4-FFF2-40B4-BE49-F238E27FC236}">
                <a16:creationId xmlns:a16="http://schemas.microsoft.com/office/drawing/2014/main" id="{2277999F-6613-4E6E-BA5E-FDC9663FA21B}"/>
              </a:ext>
            </a:extLst>
          </p:cNvPr>
          <p:cNvGrpSpPr/>
          <p:nvPr/>
        </p:nvGrpSpPr>
        <p:grpSpPr>
          <a:xfrm>
            <a:off x="5074747" y="5743527"/>
            <a:ext cx="381360" cy="240578"/>
            <a:chOff x="7391040" y="4152895"/>
            <a:chExt cx="381360" cy="240578"/>
          </a:xfrm>
        </p:grpSpPr>
        <p:cxnSp>
          <p:nvCxnSpPr>
            <p:cNvPr id="114" name="Connector: Elbow 113">
              <a:extLst>
                <a:ext uri="{FF2B5EF4-FFF2-40B4-BE49-F238E27FC236}">
                  <a16:creationId xmlns:a16="http://schemas.microsoft.com/office/drawing/2014/main" id="{6DC87CEB-C1D7-4F6B-8E8E-79A588531B4A}"/>
                </a:ext>
              </a:extLst>
            </p:cNvPr>
            <p:cNvCxnSpPr>
              <a:cxnSpLocks/>
            </p:cNvCxnSpPr>
            <p:nvPr/>
          </p:nvCxnSpPr>
          <p:spPr bwMode="auto">
            <a:xfrm>
              <a:off x="7394453" y="4190995"/>
              <a:ext cx="277438" cy="123156"/>
            </a:xfrm>
            <a:prstGeom prst="bentConnector3">
              <a:avLst>
                <a:gd name="adj1" fmla="val 98065"/>
              </a:avLst>
            </a:prstGeom>
            <a:solidFill>
              <a:schemeClr val="accent1"/>
            </a:solidFill>
            <a:ln w="12700" cap="flat" cmpd="sng" algn="ctr">
              <a:solidFill>
                <a:schemeClr val="tx1"/>
              </a:solidFill>
              <a:prstDash val="solid"/>
              <a:round/>
              <a:headEnd type="none" w="sm" len="sm"/>
              <a:tailEnd type="none" w="sm" len="sm"/>
            </a:ln>
            <a:effectLst/>
          </p:spPr>
        </p:cxnSp>
        <p:grpSp>
          <p:nvGrpSpPr>
            <p:cNvPr id="115" name="Group 114">
              <a:extLst>
                <a:ext uri="{FF2B5EF4-FFF2-40B4-BE49-F238E27FC236}">
                  <a16:creationId xmlns:a16="http://schemas.microsoft.com/office/drawing/2014/main" id="{992E68FE-5C98-41D8-BB81-EDC281A96AFF}"/>
                </a:ext>
              </a:extLst>
            </p:cNvPr>
            <p:cNvGrpSpPr/>
            <p:nvPr/>
          </p:nvGrpSpPr>
          <p:grpSpPr>
            <a:xfrm>
              <a:off x="7571383" y="4314151"/>
              <a:ext cx="201017" cy="79322"/>
              <a:chOff x="7571383" y="4314151"/>
              <a:chExt cx="201017" cy="79322"/>
            </a:xfrm>
          </p:grpSpPr>
          <p:cxnSp>
            <p:nvCxnSpPr>
              <p:cNvPr id="117" name="Straight Connector 116">
                <a:extLst>
                  <a:ext uri="{FF2B5EF4-FFF2-40B4-BE49-F238E27FC236}">
                    <a16:creationId xmlns:a16="http://schemas.microsoft.com/office/drawing/2014/main" id="{2398A8C4-2939-455F-877C-56711749D460}"/>
                  </a:ext>
                </a:extLst>
              </p:cNvPr>
              <p:cNvCxnSpPr>
                <a:cxnSpLocks/>
              </p:cNvCxnSpPr>
              <p:nvPr/>
            </p:nvCxnSpPr>
            <p:spPr bwMode="auto">
              <a:xfrm>
                <a:off x="7571383" y="4314151"/>
                <a:ext cx="201017"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8" name="Straight Connector 117">
                <a:extLst>
                  <a:ext uri="{FF2B5EF4-FFF2-40B4-BE49-F238E27FC236}">
                    <a16:creationId xmlns:a16="http://schemas.microsoft.com/office/drawing/2014/main" id="{2A81359B-C48C-4285-B394-CF58D9F75133}"/>
                  </a:ext>
                </a:extLst>
              </p:cNvPr>
              <p:cNvCxnSpPr>
                <a:cxnSpLocks/>
              </p:cNvCxnSpPr>
              <p:nvPr/>
            </p:nvCxnSpPr>
            <p:spPr bwMode="auto">
              <a:xfrm flipH="1">
                <a:off x="7621091" y="4352109"/>
                <a:ext cx="101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9" name="Straight Connector 118">
                <a:extLst>
                  <a:ext uri="{FF2B5EF4-FFF2-40B4-BE49-F238E27FC236}">
                    <a16:creationId xmlns:a16="http://schemas.microsoft.com/office/drawing/2014/main" id="{4FBB489D-6A61-4D3B-A949-889A43F14262}"/>
                  </a:ext>
                </a:extLst>
              </p:cNvPr>
              <p:cNvCxnSpPr>
                <a:cxnSpLocks/>
              </p:cNvCxnSpPr>
              <p:nvPr/>
            </p:nvCxnSpPr>
            <p:spPr bwMode="auto">
              <a:xfrm>
                <a:off x="7647583" y="4393473"/>
                <a:ext cx="48617"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16" name="Oval 115">
              <a:extLst>
                <a:ext uri="{FF2B5EF4-FFF2-40B4-BE49-F238E27FC236}">
                  <a16:creationId xmlns:a16="http://schemas.microsoft.com/office/drawing/2014/main" id="{DB812AD1-CAD0-4E30-8DEE-6F350A61546A}"/>
                </a:ext>
              </a:extLst>
            </p:cNvPr>
            <p:cNvSpPr/>
            <p:nvPr/>
          </p:nvSpPr>
          <p:spPr bwMode="auto">
            <a:xfrm>
              <a:off x="7391040" y="4152895"/>
              <a:ext cx="76560" cy="76200"/>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sp>
        <p:nvSpPr>
          <p:cNvPr id="131" name="TextBox 130">
            <a:extLst>
              <a:ext uri="{FF2B5EF4-FFF2-40B4-BE49-F238E27FC236}">
                <a16:creationId xmlns:a16="http://schemas.microsoft.com/office/drawing/2014/main" id="{607DE07E-DD61-4578-9F2C-B112918B568C}"/>
              </a:ext>
            </a:extLst>
          </p:cNvPr>
          <p:cNvSpPr txBox="1"/>
          <p:nvPr/>
        </p:nvSpPr>
        <p:spPr>
          <a:xfrm>
            <a:off x="5455747" y="5743527"/>
            <a:ext cx="792653" cy="276999"/>
          </a:xfrm>
          <a:prstGeom prst="rect">
            <a:avLst/>
          </a:prstGeom>
          <a:noFill/>
        </p:spPr>
        <p:txBody>
          <a:bodyPr wrap="none" rtlCol="0">
            <a:spAutoFit/>
          </a:bodyPr>
          <a:lstStyle/>
          <a:p>
            <a:r>
              <a:rPr lang="en-US" dirty="0"/>
              <a:t>Power off</a:t>
            </a:r>
          </a:p>
        </p:txBody>
      </p:sp>
      <p:cxnSp>
        <p:nvCxnSpPr>
          <p:cNvPr id="132" name="Straight Connector 131">
            <a:extLst>
              <a:ext uri="{FF2B5EF4-FFF2-40B4-BE49-F238E27FC236}">
                <a16:creationId xmlns:a16="http://schemas.microsoft.com/office/drawing/2014/main" id="{3C1ED287-8FE9-4A55-AA7E-609795E33828}"/>
              </a:ext>
            </a:extLst>
          </p:cNvPr>
          <p:cNvCxnSpPr>
            <a:cxnSpLocks/>
            <a:stCxn id="72" idx="3"/>
          </p:cNvCxnSpPr>
          <p:nvPr/>
        </p:nvCxnSpPr>
        <p:spPr bwMode="auto">
          <a:xfrm flipV="1">
            <a:off x="4495801" y="5080000"/>
            <a:ext cx="112820" cy="29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6" name="Straight Connector 135">
            <a:extLst>
              <a:ext uri="{FF2B5EF4-FFF2-40B4-BE49-F238E27FC236}">
                <a16:creationId xmlns:a16="http://schemas.microsoft.com/office/drawing/2014/main" id="{2FF2DFA5-784E-4F7F-BA34-9AD903379F7D}"/>
              </a:ext>
            </a:extLst>
          </p:cNvPr>
          <p:cNvCxnSpPr>
            <a:cxnSpLocks/>
            <a:stCxn id="82" idx="3"/>
          </p:cNvCxnSpPr>
          <p:nvPr/>
        </p:nvCxnSpPr>
        <p:spPr bwMode="auto">
          <a:xfrm flipV="1">
            <a:off x="4495801" y="5693955"/>
            <a:ext cx="112820" cy="29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46" name="Oval 145">
            <a:extLst>
              <a:ext uri="{FF2B5EF4-FFF2-40B4-BE49-F238E27FC236}">
                <a16:creationId xmlns:a16="http://schemas.microsoft.com/office/drawing/2014/main" id="{856387F5-C46E-4AC6-B11D-C8690160CDA1}"/>
              </a:ext>
            </a:extLst>
          </p:cNvPr>
          <p:cNvSpPr/>
          <p:nvPr/>
        </p:nvSpPr>
        <p:spPr bwMode="auto">
          <a:xfrm>
            <a:off x="4620778" y="5047253"/>
            <a:ext cx="76560" cy="76200"/>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147" name="Straight Connector 146">
            <a:extLst>
              <a:ext uri="{FF2B5EF4-FFF2-40B4-BE49-F238E27FC236}">
                <a16:creationId xmlns:a16="http://schemas.microsoft.com/office/drawing/2014/main" id="{A4025DB4-B291-4754-BB0E-4B517955B3AC}"/>
              </a:ext>
            </a:extLst>
          </p:cNvPr>
          <p:cNvCxnSpPr>
            <a:cxnSpLocks/>
            <a:stCxn id="146" idx="6"/>
          </p:cNvCxnSpPr>
          <p:nvPr/>
        </p:nvCxnSpPr>
        <p:spPr bwMode="auto">
          <a:xfrm>
            <a:off x="4697338" y="5085353"/>
            <a:ext cx="360267" cy="23607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48" name="Arc 147">
            <a:extLst>
              <a:ext uri="{FF2B5EF4-FFF2-40B4-BE49-F238E27FC236}">
                <a16:creationId xmlns:a16="http://schemas.microsoft.com/office/drawing/2014/main" id="{2F38FE81-62C1-4783-9AC1-5E8E9345E0D4}"/>
              </a:ext>
            </a:extLst>
          </p:cNvPr>
          <p:cNvSpPr/>
          <p:nvPr/>
        </p:nvSpPr>
        <p:spPr bwMode="auto">
          <a:xfrm rot="2749877">
            <a:off x="4493975" y="4852103"/>
            <a:ext cx="457200" cy="461665"/>
          </a:xfrm>
          <a:prstGeom prst="arc">
            <a:avLst>
              <a:gd name="adj1" fmla="val 17878842"/>
              <a:gd name="adj2" fmla="val 2948681"/>
            </a:avLst>
          </a:prstGeom>
          <a:noFill/>
          <a:ln w="12700" cap="flat" cmpd="sng" algn="ctr">
            <a:solidFill>
              <a:schemeClr val="tx1"/>
            </a:solidFill>
            <a:prstDash val="solid"/>
            <a:round/>
            <a:headEnd type="triangl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9" name="Oval 148">
            <a:extLst>
              <a:ext uri="{FF2B5EF4-FFF2-40B4-BE49-F238E27FC236}">
                <a16:creationId xmlns:a16="http://schemas.microsoft.com/office/drawing/2014/main" id="{C2E44D48-D2A2-4F07-977A-79A614429429}"/>
              </a:ext>
            </a:extLst>
          </p:cNvPr>
          <p:cNvSpPr/>
          <p:nvPr/>
        </p:nvSpPr>
        <p:spPr bwMode="auto">
          <a:xfrm>
            <a:off x="4612064" y="5658194"/>
            <a:ext cx="76560" cy="76200"/>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150" name="Straight Connector 149">
            <a:extLst>
              <a:ext uri="{FF2B5EF4-FFF2-40B4-BE49-F238E27FC236}">
                <a16:creationId xmlns:a16="http://schemas.microsoft.com/office/drawing/2014/main" id="{A49F1F60-74BB-4C91-933C-BB253A265EE5}"/>
              </a:ext>
            </a:extLst>
          </p:cNvPr>
          <p:cNvCxnSpPr>
            <a:cxnSpLocks/>
            <a:stCxn id="149" idx="6"/>
          </p:cNvCxnSpPr>
          <p:nvPr/>
        </p:nvCxnSpPr>
        <p:spPr bwMode="auto">
          <a:xfrm flipV="1">
            <a:off x="4688624" y="5423806"/>
            <a:ext cx="386123" cy="2724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1" name="Arc 150">
            <a:extLst>
              <a:ext uri="{FF2B5EF4-FFF2-40B4-BE49-F238E27FC236}">
                <a16:creationId xmlns:a16="http://schemas.microsoft.com/office/drawing/2014/main" id="{B95F1BD3-2943-4CBD-A9CE-4B0C1A5A6A4C}"/>
              </a:ext>
            </a:extLst>
          </p:cNvPr>
          <p:cNvSpPr/>
          <p:nvPr/>
        </p:nvSpPr>
        <p:spPr bwMode="auto">
          <a:xfrm rot="20098472">
            <a:off x="4469924" y="5463122"/>
            <a:ext cx="457200" cy="461665"/>
          </a:xfrm>
          <a:prstGeom prst="arc">
            <a:avLst>
              <a:gd name="adj1" fmla="val 17878842"/>
              <a:gd name="adj2" fmla="val 2948681"/>
            </a:avLst>
          </a:prstGeom>
          <a:noFill/>
          <a:ln w="12700" cap="flat" cmpd="sng" algn="ctr">
            <a:solidFill>
              <a:schemeClr val="tx1"/>
            </a:solidFill>
            <a:prstDash val="solid"/>
            <a:round/>
            <a:headEnd type="triangl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813973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CAB0D-F8A9-4ADD-9F13-86A25733A362}"/>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17AD4805-A5E0-432A-947C-831ACB73187E}"/>
              </a:ext>
            </a:extLst>
          </p:cNvPr>
          <p:cNvSpPr>
            <a:spLocks noGrp="1"/>
          </p:cNvSpPr>
          <p:nvPr>
            <p:ph idx="1"/>
          </p:nvPr>
        </p:nvSpPr>
        <p:spPr/>
        <p:txBody>
          <a:bodyPr/>
          <a:lstStyle/>
          <a:p>
            <a:r>
              <a:rPr lang="en-US" dirty="0"/>
              <a:t>We propose to have a mode of operation that an NSTR MLD on a set of links operates as an SR/</a:t>
            </a:r>
            <a:r>
              <a:rPr lang="en-US" dirty="0" err="1"/>
              <a:t>eSR</a:t>
            </a:r>
            <a:r>
              <a:rPr lang="en-US" dirty="0"/>
              <a:t> MLD on the set of links.</a:t>
            </a:r>
          </a:p>
          <a:p>
            <a:pPr lvl="1"/>
            <a:r>
              <a:rPr lang="en-US" dirty="0"/>
              <a:t>When an NSTR MLD operates as an SR/</a:t>
            </a:r>
            <a:r>
              <a:rPr lang="en-US" dirty="0" err="1"/>
              <a:t>eSR</a:t>
            </a:r>
            <a:r>
              <a:rPr lang="en-US" dirty="0"/>
              <a:t> MLD, the NSTR MLD may have different PHY capabilities compared to those when the NSTR MLD operates normally.</a:t>
            </a:r>
          </a:p>
          <a:p>
            <a:r>
              <a:rPr lang="en-US" dirty="0"/>
              <a:t>Operation mode switching</a:t>
            </a:r>
          </a:p>
          <a:p>
            <a:pPr lvl="1"/>
            <a:r>
              <a:rPr lang="en-US" dirty="0"/>
              <a:t>Static operation mode switching</a:t>
            </a:r>
          </a:p>
          <a:p>
            <a:pPr lvl="1"/>
            <a:r>
              <a:rPr lang="en-US" dirty="0"/>
              <a:t>Dynamic operation mode switching</a:t>
            </a:r>
          </a:p>
        </p:txBody>
      </p:sp>
      <p:sp>
        <p:nvSpPr>
          <p:cNvPr id="4" name="Footer Placeholder 3">
            <a:extLst>
              <a:ext uri="{FF2B5EF4-FFF2-40B4-BE49-F238E27FC236}">
                <a16:creationId xmlns:a16="http://schemas.microsoft.com/office/drawing/2014/main" id="{E2170A0E-D203-4E3A-A7CB-25AD47731A19}"/>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185C426-4686-4176-9FD6-76260755580A}"/>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2362228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ADADD-B46A-4C04-A09B-EB82981E939B}"/>
              </a:ext>
            </a:extLst>
          </p:cNvPr>
          <p:cNvSpPr>
            <a:spLocks noGrp="1"/>
          </p:cNvSpPr>
          <p:nvPr>
            <p:ph type="title"/>
          </p:nvPr>
        </p:nvSpPr>
        <p:spPr/>
        <p:txBody>
          <a:bodyPr/>
          <a:lstStyle/>
          <a:p>
            <a:r>
              <a:rPr lang="en-US" dirty="0"/>
              <a:t>Static operation mode switching</a:t>
            </a:r>
          </a:p>
        </p:txBody>
      </p:sp>
      <p:sp>
        <p:nvSpPr>
          <p:cNvPr id="3" name="Content Placeholder 2">
            <a:extLst>
              <a:ext uri="{FF2B5EF4-FFF2-40B4-BE49-F238E27FC236}">
                <a16:creationId xmlns:a16="http://schemas.microsoft.com/office/drawing/2014/main" id="{1EA78612-7477-48F4-A988-975D9720703A}"/>
              </a:ext>
            </a:extLst>
          </p:cNvPr>
          <p:cNvSpPr>
            <a:spLocks noGrp="1"/>
          </p:cNvSpPr>
          <p:nvPr>
            <p:ph idx="1"/>
          </p:nvPr>
        </p:nvSpPr>
        <p:spPr/>
        <p:txBody>
          <a:bodyPr/>
          <a:lstStyle/>
          <a:p>
            <a:r>
              <a:rPr lang="en-US" dirty="0"/>
              <a:t>An NSTR MLD indicates if it would like to operate as an SR/</a:t>
            </a:r>
            <a:r>
              <a:rPr lang="en-US" dirty="0" err="1"/>
              <a:t>eSR</a:t>
            </a:r>
            <a:r>
              <a:rPr lang="en-US" dirty="0"/>
              <a:t> MLD.</a:t>
            </a:r>
          </a:p>
          <a:p>
            <a:pPr lvl="1"/>
            <a:r>
              <a:rPr lang="en-US" dirty="0"/>
              <a:t>After receiving an successful acknowledgement from a serving AP MLD, the NSTR MLD operates as an SR/</a:t>
            </a:r>
            <a:r>
              <a:rPr lang="en-US" dirty="0" err="1"/>
              <a:t>eSR</a:t>
            </a:r>
            <a:r>
              <a:rPr lang="en-US" dirty="0"/>
              <a:t> MLD until another signaling for the operation mode switching is successfully exchanged.</a:t>
            </a:r>
          </a:p>
          <a:p>
            <a:pPr lvl="1"/>
            <a:r>
              <a:rPr lang="en-US" dirty="0"/>
              <a:t>One variant of A-Control subfield (e.g., (modification of) OMI A-Control subfield), or management frame exchange (e.g., (modification of) Operating Mode Notification frame exchange) can be used for this purpose.</a:t>
            </a:r>
          </a:p>
          <a:p>
            <a:pPr lvl="1"/>
            <a:endParaRPr lang="en-US" dirty="0"/>
          </a:p>
        </p:txBody>
      </p:sp>
      <p:sp>
        <p:nvSpPr>
          <p:cNvPr id="4" name="Footer Placeholder 3">
            <a:extLst>
              <a:ext uri="{FF2B5EF4-FFF2-40B4-BE49-F238E27FC236}">
                <a16:creationId xmlns:a16="http://schemas.microsoft.com/office/drawing/2014/main" id="{6E8886EB-E398-4269-9EE2-782EA09569A7}"/>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65C03779-38CB-443B-9EAE-4E6D6C7D25A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1573879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ADADD-B46A-4C04-A09B-EB82981E939B}"/>
              </a:ext>
            </a:extLst>
          </p:cNvPr>
          <p:cNvSpPr>
            <a:spLocks noGrp="1"/>
          </p:cNvSpPr>
          <p:nvPr>
            <p:ph type="title"/>
          </p:nvPr>
        </p:nvSpPr>
        <p:spPr/>
        <p:txBody>
          <a:bodyPr/>
          <a:lstStyle/>
          <a:p>
            <a:r>
              <a:rPr lang="en-US" dirty="0"/>
              <a:t>Static operation mode switching</a:t>
            </a:r>
          </a:p>
        </p:txBody>
      </p:sp>
      <p:sp>
        <p:nvSpPr>
          <p:cNvPr id="3" name="Content Placeholder 2">
            <a:extLst>
              <a:ext uri="{FF2B5EF4-FFF2-40B4-BE49-F238E27FC236}">
                <a16:creationId xmlns:a16="http://schemas.microsoft.com/office/drawing/2014/main" id="{1EA78612-7477-48F4-A988-975D9720703A}"/>
              </a:ext>
            </a:extLst>
          </p:cNvPr>
          <p:cNvSpPr>
            <a:spLocks noGrp="1"/>
          </p:cNvSpPr>
          <p:nvPr>
            <p:ph idx="1"/>
          </p:nvPr>
        </p:nvSpPr>
        <p:spPr>
          <a:xfrm>
            <a:off x="685799" y="1752607"/>
            <a:ext cx="8288937" cy="2828951"/>
          </a:xfrm>
        </p:spPr>
        <p:txBody>
          <a:bodyPr>
            <a:normAutofit fontScale="85000" lnSpcReduction="10000"/>
          </a:bodyPr>
          <a:lstStyle/>
          <a:p>
            <a:r>
              <a:rPr lang="en-US" dirty="0"/>
              <a:t>Operation example:</a:t>
            </a:r>
          </a:p>
          <a:p>
            <a:pPr lvl="1"/>
            <a:r>
              <a:rPr lang="en-US" dirty="0"/>
              <a:t>A non-AP MLD has 2 links (link1/link2):</a:t>
            </a:r>
          </a:p>
          <a:p>
            <a:pPr lvl="2"/>
            <a:r>
              <a:rPr lang="en-US" dirty="0"/>
              <a:t>The non-AP MLD has 2 sets of N radio chains.</a:t>
            </a:r>
          </a:p>
          <a:p>
            <a:pPr lvl="3"/>
            <a:r>
              <a:rPr lang="en-US" dirty="0"/>
              <a:t>The non-AP MLD supports reception of N spatial streams (SS) on both links for downlink.</a:t>
            </a:r>
          </a:p>
          <a:p>
            <a:pPr lvl="3"/>
            <a:r>
              <a:rPr lang="en-US" dirty="0"/>
              <a:t>The non-AP MLD supports reception of 2N SS on either link1 or link2 for downlink when operates as an </a:t>
            </a:r>
            <a:r>
              <a:rPr lang="en-US" dirty="0" err="1"/>
              <a:t>eSR</a:t>
            </a:r>
            <a:r>
              <a:rPr lang="en-US" dirty="0"/>
              <a:t> MLD.</a:t>
            </a:r>
          </a:p>
          <a:p>
            <a:pPr lvl="2"/>
            <a:r>
              <a:rPr lang="en-US" dirty="0"/>
              <a:t>As the network becomes crowded, the non-AP MLD switches to </a:t>
            </a:r>
            <a:r>
              <a:rPr lang="en-US" dirty="0" err="1"/>
              <a:t>eSR</a:t>
            </a:r>
            <a:r>
              <a:rPr lang="en-US" dirty="0"/>
              <a:t> MLD and utilizes 2N spatial streams on any selected link.</a:t>
            </a:r>
          </a:p>
          <a:p>
            <a:pPr lvl="3"/>
            <a:r>
              <a:rPr lang="en-US" dirty="0"/>
              <a:t>A-Control subfield is used for the indication.</a:t>
            </a:r>
          </a:p>
          <a:p>
            <a:pPr lvl="3"/>
            <a:r>
              <a:rPr lang="en-US" dirty="0"/>
              <a:t>With a successful acknowledgement, the non-AP MLD operates as an </a:t>
            </a:r>
            <a:r>
              <a:rPr lang="en-US" dirty="0" err="1"/>
              <a:t>eSR</a:t>
            </a:r>
            <a:r>
              <a:rPr lang="en-US" dirty="0"/>
              <a:t> MLD from the next TXOP.</a:t>
            </a:r>
          </a:p>
          <a:p>
            <a:pPr lvl="3"/>
            <a:endParaRPr lang="en-US" dirty="0"/>
          </a:p>
          <a:p>
            <a:pPr lvl="1"/>
            <a:endParaRPr lang="en-US" dirty="0"/>
          </a:p>
        </p:txBody>
      </p:sp>
      <p:sp>
        <p:nvSpPr>
          <p:cNvPr id="4" name="Footer Placeholder 3">
            <a:extLst>
              <a:ext uri="{FF2B5EF4-FFF2-40B4-BE49-F238E27FC236}">
                <a16:creationId xmlns:a16="http://schemas.microsoft.com/office/drawing/2014/main" id="{6E8886EB-E398-4269-9EE2-782EA09569A7}"/>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65C03779-38CB-443B-9EAE-4E6D6C7D25A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grpSp>
        <p:nvGrpSpPr>
          <p:cNvPr id="6" name="Group 5">
            <a:extLst>
              <a:ext uri="{FF2B5EF4-FFF2-40B4-BE49-F238E27FC236}">
                <a16:creationId xmlns:a16="http://schemas.microsoft.com/office/drawing/2014/main" id="{CEDCF8B6-9530-4C42-8DE7-CA152594F941}"/>
              </a:ext>
            </a:extLst>
          </p:cNvPr>
          <p:cNvGrpSpPr/>
          <p:nvPr/>
        </p:nvGrpSpPr>
        <p:grpSpPr>
          <a:xfrm>
            <a:off x="626463" y="5007144"/>
            <a:ext cx="8288937" cy="567179"/>
            <a:chOff x="1707689" y="4416260"/>
            <a:chExt cx="6108569" cy="567179"/>
          </a:xfrm>
        </p:grpSpPr>
        <p:cxnSp>
          <p:nvCxnSpPr>
            <p:cNvPr id="7" name="Straight Arrow Connector 6">
              <a:extLst>
                <a:ext uri="{FF2B5EF4-FFF2-40B4-BE49-F238E27FC236}">
                  <a16:creationId xmlns:a16="http://schemas.microsoft.com/office/drawing/2014/main" id="{5F146A6D-4D24-4AD6-9F8E-1A1A06145D26}"/>
                </a:ext>
              </a:extLst>
            </p:cNvPr>
            <p:cNvCxnSpPr>
              <a:cxnSpLocks/>
            </p:cNvCxnSpPr>
            <p:nvPr/>
          </p:nvCxnSpPr>
          <p:spPr>
            <a:xfrm>
              <a:off x="1707689" y="4416260"/>
              <a:ext cx="6108569" cy="0"/>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3A116C7C-F599-4100-8B8B-BDACC13288AF}"/>
                </a:ext>
              </a:extLst>
            </p:cNvPr>
            <p:cNvCxnSpPr>
              <a:cxnSpLocks/>
            </p:cNvCxnSpPr>
            <p:nvPr/>
          </p:nvCxnSpPr>
          <p:spPr>
            <a:xfrm>
              <a:off x="1707689" y="4983439"/>
              <a:ext cx="6108569" cy="0"/>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9" name="TextBox 8">
            <a:extLst>
              <a:ext uri="{FF2B5EF4-FFF2-40B4-BE49-F238E27FC236}">
                <a16:creationId xmlns:a16="http://schemas.microsoft.com/office/drawing/2014/main" id="{E3668CBB-B478-4D4E-A2C1-60B5B6398482}"/>
              </a:ext>
            </a:extLst>
          </p:cNvPr>
          <p:cNvSpPr txBox="1"/>
          <p:nvPr/>
        </p:nvSpPr>
        <p:spPr>
          <a:xfrm>
            <a:off x="152400" y="4887124"/>
            <a:ext cx="397864" cy="240039"/>
          </a:xfrm>
          <a:prstGeom prst="rect">
            <a:avLst/>
          </a:prstGeom>
          <a:noFill/>
        </p:spPr>
        <p:txBody>
          <a:bodyPr wrap="none" lIns="0" tIns="0" rIns="0" bIns="0" rtlCol="0" anchor="t">
            <a:noAutofit/>
          </a:bodyPr>
          <a:lstStyle/>
          <a:p>
            <a:r>
              <a:rPr lang="en-US" dirty="0">
                <a:solidFill>
                  <a:schemeClr val="tx1"/>
                </a:solidFill>
              </a:rPr>
              <a:t>Link1</a:t>
            </a:r>
          </a:p>
        </p:txBody>
      </p:sp>
      <p:sp>
        <p:nvSpPr>
          <p:cNvPr id="10" name="TextBox 9">
            <a:extLst>
              <a:ext uri="{FF2B5EF4-FFF2-40B4-BE49-F238E27FC236}">
                <a16:creationId xmlns:a16="http://schemas.microsoft.com/office/drawing/2014/main" id="{C78CEC4B-0CE4-4F79-84B8-67DB751378E0}"/>
              </a:ext>
            </a:extLst>
          </p:cNvPr>
          <p:cNvSpPr txBox="1"/>
          <p:nvPr/>
        </p:nvSpPr>
        <p:spPr>
          <a:xfrm>
            <a:off x="152400" y="5454303"/>
            <a:ext cx="397864" cy="240039"/>
          </a:xfrm>
          <a:prstGeom prst="rect">
            <a:avLst/>
          </a:prstGeom>
          <a:noFill/>
        </p:spPr>
        <p:txBody>
          <a:bodyPr wrap="none" lIns="0" tIns="0" rIns="0" bIns="0" rtlCol="0" anchor="t">
            <a:noAutofit/>
          </a:bodyPr>
          <a:lstStyle/>
          <a:p>
            <a:r>
              <a:rPr lang="en-US" dirty="0">
                <a:solidFill>
                  <a:schemeClr val="tx1"/>
                </a:solidFill>
              </a:rPr>
              <a:t>Link2</a:t>
            </a:r>
          </a:p>
        </p:txBody>
      </p:sp>
      <p:sp>
        <p:nvSpPr>
          <p:cNvPr id="11" name="TextBox 10">
            <a:extLst>
              <a:ext uri="{FF2B5EF4-FFF2-40B4-BE49-F238E27FC236}">
                <a16:creationId xmlns:a16="http://schemas.microsoft.com/office/drawing/2014/main" id="{531172B6-9D37-419A-9E10-EA73C5778F7E}"/>
              </a:ext>
            </a:extLst>
          </p:cNvPr>
          <p:cNvSpPr txBox="1"/>
          <p:nvPr/>
        </p:nvSpPr>
        <p:spPr>
          <a:xfrm>
            <a:off x="591532" y="4765764"/>
            <a:ext cx="397864" cy="240039"/>
          </a:xfrm>
          <a:prstGeom prst="rect">
            <a:avLst/>
          </a:prstGeom>
          <a:noFill/>
        </p:spPr>
        <p:txBody>
          <a:bodyPr wrap="none" lIns="0" tIns="0" rIns="0" bIns="0" rtlCol="0" anchor="t">
            <a:noAutofit/>
          </a:bodyPr>
          <a:lstStyle/>
          <a:p>
            <a:r>
              <a:rPr lang="en-US" dirty="0">
                <a:solidFill>
                  <a:schemeClr val="tx1"/>
                </a:solidFill>
              </a:rPr>
              <a:t>AP1</a:t>
            </a:r>
          </a:p>
        </p:txBody>
      </p:sp>
      <p:sp>
        <p:nvSpPr>
          <p:cNvPr id="12" name="TextBox 11">
            <a:extLst>
              <a:ext uri="{FF2B5EF4-FFF2-40B4-BE49-F238E27FC236}">
                <a16:creationId xmlns:a16="http://schemas.microsoft.com/office/drawing/2014/main" id="{CE6892FD-6756-4CB5-B0D9-F1C659021A07}"/>
              </a:ext>
            </a:extLst>
          </p:cNvPr>
          <p:cNvSpPr txBox="1"/>
          <p:nvPr/>
        </p:nvSpPr>
        <p:spPr>
          <a:xfrm>
            <a:off x="592736" y="5059125"/>
            <a:ext cx="397864" cy="240039"/>
          </a:xfrm>
          <a:prstGeom prst="rect">
            <a:avLst/>
          </a:prstGeom>
          <a:noFill/>
        </p:spPr>
        <p:txBody>
          <a:bodyPr wrap="none" lIns="0" tIns="0" rIns="0" bIns="0" rtlCol="0" anchor="t">
            <a:noAutofit/>
          </a:bodyPr>
          <a:lstStyle/>
          <a:p>
            <a:r>
              <a:rPr lang="en-US" dirty="0">
                <a:solidFill>
                  <a:schemeClr val="tx1"/>
                </a:solidFill>
              </a:rPr>
              <a:t>STA1</a:t>
            </a:r>
          </a:p>
        </p:txBody>
      </p:sp>
      <p:sp>
        <p:nvSpPr>
          <p:cNvPr id="13" name="TextBox 12">
            <a:extLst>
              <a:ext uri="{FF2B5EF4-FFF2-40B4-BE49-F238E27FC236}">
                <a16:creationId xmlns:a16="http://schemas.microsoft.com/office/drawing/2014/main" id="{EDCB1B49-33E8-4499-9DFC-A9F269866E36}"/>
              </a:ext>
            </a:extLst>
          </p:cNvPr>
          <p:cNvSpPr txBox="1"/>
          <p:nvPr/>
        </p:nvSpPr>
        <p:spPr>
          <a:xfrm>
            <a:off x="590329" y="5375364"/>
            <a:ext cx="397864" cy="240039"/>
          </a:xfrm>
          <a:prstGeom prst="rect">
            <a:avLst/>
          </a:prstGeom>
          <a:noFill/>
        </p:spPr>
        <p:txBody>
          <a:bodyPr wrap="none" lIns="0" tIns="0" rIns="0" bIns="0" rtlCol="0" anchor="t">
            <a:noAutofit/>
          </a:bodyPr>
          <a:lstStyle/>
          <a:p>
            <a:r>
              <a:rPr lang="en-US" dirty="0">
                <a:solidFill>
                  <a:schemeClr val="tx1"/>
                </a:solidFill>
              </a:rPr>
              <a:t>AP2</a:t>
            </a:r>
          </a:p>
        </p:txBody>
      </p:sp>
      <p:sp>
        <p:nvSpPr>
          <p:cNvPr id="14" name="TextBox 13">
            <a:extLst>
              <a:ext uri="{FF2B5EF4-FFF2-40B4-BE49-F238E27FC236}">
                <a16:creationId xmlns:a16="http://schemas.microsoft.com/office/drawing/2014/main" id="{7FBE0BA8-D6A9-4A8A-AD5E-A4BD8CDF9102}"/>
              </a:ext>
            </a:extLst>
          </p:cNvPr>
          <p:cNvSpPr txBox="1"/>
          <p:nvPr/>
        </p:nvSpPr>
        <p:spPr>
          <a:xfrm>
            <a:off x="591532" y="5592525"/>
            <a:ext cx="397864" cy="240039"/>
          </a:xfrm>
          <a:prstGeom prst="rect">
            <a:avLst/>
          </a:prstGeom>
          <a:noFill/>
        </p:spPr>
        <p:txBody>
          <a:bodyPr wrap="none" lIns="0" tIns="0" rIns="0" bIns="0" rtlCol="0" anchor="t">
            <a:noAutofit/>
          </a:bodyPr>
          <a:lstStyle/>
          <a:p>
            <a:r>
              <a:rPr lang="en-US" dirty="0">
                <a:solidFill>
                  <a:schemeClr val="tx1"/>
                </a:solidFill>
              </a:rPr>
              <a:t>STA2</a:t>
            </a:r>
          </a:p>
        </p:txBody>
      </p:sp>
      <p:sp>
        <p:nvSpPr>
          <p:cNvPr id="15" name="Rectangle 14">
            <a:extLst>
              <a:ext uri="{FF2B5EF4-FFF2-40B4-BE49-F238E27FC236}">
                <a16:creationId xmlns:a16="http://schemas.microsoft.com/office/drawing/2014/main" id="{CD4C310B-6550-44D6-BA1B-DEFD69C86960}"/>
              </a:ext>
            </a:extLst>
          </p:cNvPr>
          <p:cNvSpPr/>
          <p:nvPr/>
        </p:nvSpPr>
        <p:spPr>
          <a:xfrm>
            <a:off x="1006296" y="4763520"/>
            <a:ext cx="1420185"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a:solidFill>
                  <a:schemeClr val="tx1"/>
                </a:solidFill>
              </a:rPr>
              <a:t>DATA (#SS=N)</a:t>
            </a:r>
          </a:p>
        </p:txBody>
      </p:sp>
      <p:sp>
        <p:nvSpPr>
          <p:cNvPr id="16" name="Rectangle 15">
            <a:extLst>
              <a:ext uri="{FF2B5EF4-FFF2-40B4-BE49-F238E27FC236}">
                <a16:creationId xmlns:a16="http://schemas.microsoft.com/office/drawing/2014/main" id="{F39D0EBD-657E-4A67-99D1-2C7F6BD61D01}"/>
              </a:ext>
            </a:extLst>
          </p:cNvPr>
          <p:cNvSpPr/>
          <p:nvPr/>
        </p:nvSpPr>
        <p:spPr>
          <a:xfrm>
            <a:off x="2512719" y="5003560"/>
            <a:ext cx="315073"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a:solidFill>
                  <a:schemeClr val="tx1"/>
                </a:solidFill>
              </a:rPr>
              <a:t>BA</a:t>
            </a:r>
          </a:p>
        </p:txBody>
      </p:sp>
      <p:sp>
        <p:nvSpPr>
          <p:cNvPr id="17" name="Rectangle 16">
            <a:extLst>
              <a:ext uri="{FF2B5EF4-FFF2-40B4-BE49-F238E27FC236}">
                <a16:creationId xmlns:a16="http://schemas.microsoft.com/office/drawing/2014/main" id="{B8EF917E-F634-4C4D-8A73-E97D5A1E4A05}"/>
              </a:ext>
            </a:extLst>
          </p:cNvPr>
          <p:cNvSpPr/>
          <p:nvPr/>
        </p:nvSpPr>
        <p:spPr>
          <a:xfrm>
            <a:off x="1169010" y="5335194"/>
            <a:ext cx="1255323"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a:solidFill>
                  <a:schemeClr val="tx1"/>
                </a:solidFill>
              </a:rPr>
              <a:t>DATA (#SS=N)</a:t>
            </a:r>
          </a:p>
        </p:txBody>
      </p:sp>
      <p:sp>
        <p:nvSpPr>
          <p:cNvPr id="18" name="Rectangle 17">
            <a:extLst>
              <a:ext uri="{FF2B5EF4-FFF2-40B4-BE49-F238E27FC236}">
                <a16:creationId xmlns:a16="http://schemas.microsoft.com/office/drawing/2014/main" id="{C7FEC1D3-1D2E-4D0A-BEB1-8765E0434DFA}"/>
              </a:ext>
            </a:extLst>
          </p:cNvPr>
          <p:cNvSpPr/>
          <p:nvPr/>
        </p:nvSpPr>
        <p:spPr>
          <a:xfrm>
            <a:off x="2512719" y="5572150"/>
            <a:ext cx="315073"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a:solidFill>
                  <a:schemeClr val="tx1"/>
                </a:solidFill>
              </a:rPr>
              <a:t>BA</a:t>
            </a:r>
          </a:p>
        </p:txBody>
      </p:sp>
      <p:sp>
        <p:nvSpPr>
          <p:cNvPr id="19" name="Rectangle 18">
            <a:extLst>
              <a:ext uri="{FF2B5EF4-FFF2-40B4-BE49-F238E27FC236}">
                <a16:creationId xmlns:a16="http://schemas.microsoft.com/office/drawing/2014/main" id="{E1D0C767-AC4E-45E1-9CC6-E8D39405167B}"/>
              </a:ext>
            </a:extLst>
          </p:cNvPr>
          <p:cNvSpPr/>
          <p:nvPr/>
        </p:nvSpPr>
        <p:spPr>
          <a:xfrm>
            <a:off x="2912382" y="4767945"/>
            <a:ext cx="1095587"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a:solidFill>
                  <a:schemeClr val="tx1"/>
                </a:solidFill>
              </a:rPr>
              <a:t>DATA (#SS=N)</a:t>
            </a:r>
          </a:p>
        </p:txBody>
      </p:sp>
      <p:sp>
        <p:nvSpPr>
          <p:cNvPr id="20" name="Rectangle 19">
            <a:extLst>
              <a:ext uri="{FF2B5EF4-FFF2-40B4-BE49-F238E27FC236}">
                <a16:creationId xmlns:a16="http://schemas.microsoft.com/office/drawing/2014/main" id="{2F74261C-A12E-4274-84DB-BAA45E9ABA20}"/>
              </a:ext>
            </a:extLst>
          </p:cNvPr>
          <p:cNvSpPr/>
          <p:nvPr/>
        </p:nvSpPr>
        <p:spPr>
          <a:xfrm>
            <a:off x="2912382" y="5332110"/>
            <a:ext cx="1095587"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a:solidFill>
                  <a:schemeClr val="tx1"/>
                </a:solidFill>
              </a:rPr>
              <a:t>DATA (#SS=N)</a:t>
            </a:r>
          </a:p>
        </p:txBody>
      </p:sp>
      <p:sp>
        <p:nvSpPr>
          <p:cNvPr id="21" name="Rectangle 20">
            <a:extLst>
              <a:ext uri="{FF2B5EF4-FFF2-40B4-BE49-F238E27FC236}">
                <a16:creationId xmlns:a16="http://schemas.microsoft.com/office/drawing/2014/main" id="{45B70A76-2670-4F85-9D88-55354E6731C7}"/>
              </a:ext>
            </a:extLst>
          </p:cNvPr>
          <p:cNvSpPr/>
          <p:nvPr/>
        </p:nvSpPr>
        <p:spPr>
          <a:xfrm>
            <a:off x="4120098" y="5011671"/>
            <a:ext cx="622112" cy="316683"/>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a:solidFill>
                  <a:schemeClr val="tx1"/>
                </a:solidFill>
              </a:rPr>
              <a:t>BA + QoS Null</a:t>
            </a:r>
          </a:p>
        </p:txBody>
      </p:sp>
      <p:sp>
        <p:nvSpPr>
          <p:cNvPr id="22" name="Rectangle 21">
            <a:extLst>
              <a:ext uri="{FF2B5EF4-FFF2-40B4-BE49-F238E27FC236}">
                <a16:creationId xmlns:a16="http://schemas.microsoft.com/office/drawing/2014/main" id="{6A5B87AA-1499-4529-B11B-4A6BC53AEC20}"/>
              </a:ext>
            </a:extLst>
          </p:cNvPr>
          <p:cNvSpPr/>
          <p:nvPr/>
        </p:nvSpPr>
        <p:spPr>
          <a:xfrm>
            <a:off x="4120098" y="5572150"/>
            <a:ext cx="622111"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a:solidFill>
                  <a:schemeClr val="tx1"/>
                </a:solidFill>
              </a:rPr>
              <a:t>BA</a:t>
            </a:r>
          </a:p>
        </p:txBody>
      </p:sp>
      <p:sp>
        <p:nvSpPr>
          <p:cNvPr id="23" name="TextBox 22">
            <a:extLst>
              <a:ext uri="{FF2B5EF4-FFF2-40B4-BE49-F238E27FC236}">
                <a16:creationId xmlns:a16="http://schemas.microsoft.com/office/drawing/2014/main" id="{781E60E0-7201-46DE-9F04-5A92848FE54F}"/>
              </a:ext>
            </a:extLst>
          </p:cNvPr>
          <p:cNvSpPr txBox="1"/>
          <p:nvPr/>
        </p:nvSpPr>
        <p:spPr>
          <a:xfrm>
            <a:off x="4979317" y="5173346"/>
            <a:ext cx="1468480" cy="348746"/>
          </a:xfrm>
          <a:prstGeom prst="rect">
            <a:avLst/>
          </a:prstGeom>
          <a:noFill/>
        </p:spPr>
        <p:txBody>
          <a:bodyPr wrap="square" lIns="0" tIns="0" rIns="0" bIns="0" rtlCol="0" anchor="t">
            <a:noAutofit/>
          </a:bodyPr>
          <a:lstStyle/>
          <a:p>
            <a:r>
              <a:rPr lang="en-US" dirty="0">
                <a:solidFill>
                  <a:schemeClr val="tx1"/>
                </a:solidFill>
              </a:rPr>
              <a:t>Status change </a:t>
            </a:r>
          </a:p>
          <a:p>
            <a:r>
              <a:rPr lang="en-US" dirty="0">
                <a:solidFill>
                  <a:schemeClr val="tx1"/>
                </a:solidFill>
              </a:rPr>
              <a:t>to SR MLD</a:t>
            </a:r>
          </a:p>
        </p:txBody>
      </p:sp>
      <p:cxnSp>
        <p:nvCxnSpPr>
          <p:cNvPr id="24" name="Straight Arrow Connector 23">
            <a:extLst>
              <a:ext uri="{FF2B5EF4-FFF2-40B4-BE49-F238E27FC236}">
                <a16:creationId xmlns:a16="http://schemas.microsoft.com/office/drawing/2014/main" id="{AA2EBE73-4115-45E5-AC0E-0DF620F8A4CD}"/>
              </a:ext>
            </a:extLst>
          </p:cNvPr>
          <p:cNvCxnSpPr>
            <a:cxnSpLocks/>
            <a:stCxn id="21" idx="3"/>
            <a:endCxn id="23" idx="1"/>
          </p:cNvCxnSpPr>
          <p:nvPr/>
        </p:nvCxnSpPr>
        <p:spPr>
          <a:xfrm>
            <a:off x="4742210" y="5170013"/>
            <a:ext cx="237107" cy="17770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993609C2-8A38-41D8-AA96-7AB00264F0C3}"/>
              </a:ext>
            </a:extLst>
          </p:cNvPr>
          <p:cNvSpPr/>
          <p:nvPr/>
        </p:nvSpPr>
        <p:spPr>
          <a:xfrm>
            <a:off x="6704034" y="4767364"/>
            <a:ext cx="1337110"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a:solidFill>
                  <a:schemeClr val="tx1"/>
                </a:solidFill>
              </a:rPr>
              <a:t>DATA (#SS=2N)</a:t>
            </a:r>
          </a:p>
        </p:txBody>
      </p:sp>
      <p:sp>
        <p:nvSpPr>
          <p:cNvPr id="26" name="Rectangle 25">
            <a:extLst>
              <a:ext uri="{FF2B5EF4-FFF2-40B4-BE49-F238E27FC236}">
                <a16:creationId xmlns:a16="http://schemas.microsoft.com/office/drawing/2014/main" id="{B2DDFA1D-2EF2-4BBB-8B7D-1D0A29CE6483}"/>
              </a:ext>
            </a:extLst>
          </p:cNvPr>
          <p:cNvSpPr/>
          <p:nvPr/>
        </p:nvSpPr>
        <p:spPr>
          <a:xfrm>
            <a:off x="8092213" y="5007404"/>
            <a:ext cx="315073"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a:solidFill>
                  <a:schemeClr val="tx1"/>
                </a:solidFill>
              </a:rPr>
              <a:t>BA</a:t>
            </a:r>
          </a:p>
        </p:txBody>
      </p:sp>
      <p:sp>
        <p:nvSpPr>
          <p:cNvPr id="27" name="Left Brace 26">
            <a:extLst>
              <a:ext uri="{FF2B5EF4-FFF2-40B4-BE49-F238E27FC236}">
                <a16:creationId xmlns:a16="http://schemas.microsoft.com/office/drawing/2014/main" id="{1F192369-6943-4729-8F8E-CC4C55E45D0D}"/>
              </a:ext>
            </a:extLst>
          </p:cNvPr>
          <p:cNvSpPr/>
          <p:nvPr/>
        </p:nvSpPr>
        <p:spPr>
          <a:xfrm rot="16200000">
            <a:off x="2822479" y="3903092"/>
            <a:ext cx="240041" cy="4212763"/>
          </a:xfrm>
          <a:prstGeom prst="leftBrace">
            <a:avLst>
              <a:gd name="adj1" fmla="val 62878"/>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endParaRPr lang="en-US"/>
          </a:p>
        </p:txBody>
      </p:sp>
      <p:sp>
        <p:nvSpPr>
          <p:cNvPr id="28" name="Left Brace 27">
            <a:extLst>
              <a:ext uri="{FF2B5EF4-FFF2-40B4-BE49-F238E27FC236}">
                <a16:creationId xmlns:a16="http://schemas.microsoft.com/office/drawing/2014/main" id="{34AFCD86-16F0-4EAE-BA7A-BA9D64D206BF}"/>
              </a:ext>
            </a:extLst>
          </p:cNvPr>
          <p:cNvSpPr/>
          <p:nvPr/>
        </p:nvSpPr>
        <p:spPr>
          <a:xfrm rot="16200000">
            <a:off x="7181361" y="4735447"/>
            <a:ext cx="240041" cy="2548050"/>
          </a:xfrm>
          <a:prstGeom prst="leftBrace">
            <a:avLst>
              <a:gd name="adj1" fmla="val 62878"/>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endParaRPr lang="en-US"/>
          </a:p>
        </p:txBody>
      </p:sp>
      <p:sp>
        <p:nvSpPr>
          <p:cNvPr id="31" name="TextBox 30">
            <a:extLst>
              <a:ext uri="{FF2B5EF4-FFF2-40B4-BE49-F238E27FC236}">
                <a16:creationId xmlns:a16="http://schemas.microsoft.com/office/drawing/2014/main" id="{F9004287-4030-4467-BA59-8DE1448621ED}"/>
              </a:ext>
            </a:extLst>
          </p:cNvPr>
          <p:cNvSpPr txBox="1"/>
          <p:nvPr/>
        </p:nvSpPr>
        <p:spPr>
          <a:xfrm>
            <a:off x="8339302" y="4710881"/>
            <a:ext cx="329586" cy="240041"/>
          </a:xfrm>
          <a:prstGeom prst="rect">
            <a:avLst/>
          </a:prstGeom>
          <a:noFill/>
        </p:spPr>
        <p:txBody>
          <a:bodyPr wrap="square" lIns="0" tIns="0" rIns="0" bIns="0" rtlCol="0" anchor="t">
            <a:noAutofit/>
          </a:bodyPr>
          <a:lstStyle/>
          <a:p>
            <a:r>
              <a:rPr lang="en-US" b="1" dirty="0">
                <a:solidFill>
                  <a:schemeClr val="tx1"/>
                </a:solidFill>
              </a:rPr>
              <a:t>…</a:t>
            </a:r>
          </a:p>
        </p:txBody>
      </p:sp>
      <p:sp>
        <p:nvSpPr>
          <p:cNvPr id="32" name="TextBox 31">
            <a:extLst>
              <a:ext uri="{FF2B5EF4-FFF2-40B4-BE49-F238E27FC236}">
                <a16:creationId xmlns:a16="http://schemas.microsoft.com/office/drawing/2014/main" id="{29015EF8-85BA-4B1C-8CA2-C095279C106D}"/>
              </a:ext>
            </a:extLst>
          </p:cNvPr>
          <p:cNvSpPr txBox="1"/>
          <p:nvPr/>
        </p:nvSpPr>
        <p:spPr>
          <a:xfrm>
            <a:off x="2066874" y="6181725"/>
            <a:ext cx="1468480" cy="240041"/>
          </a:xfrm>
          <a:prstGeom prst="rect">
            <a:avLst/>
          </a:prstGeom>
          <a:noFill/>
        </p:spPr>
        <p:txBody>
          <a:bodyPr wrap="square" lIns="0" tIns="0" rIns="0" bIns="0" rtlCol="0" anchor="t">
            <a:noAutofit/>
          </a:bodyPr>
          <a:lstStyle/>
          <a:p>
            <a:pPr algn="ctr"/>
            <a:r>
              <a:rPr lang="en-US" dirty="0"/>
              <a:t>Normal operation</a:t>
            </a:r>
            <a:endParaRPr lang="en-US" dirty="0">
              <a:solidFill>
                <a:schemeClr val="tx1"/>
              </a:solidFill>
            </a:endParaRPr>
          </a:p>
        </p:txBody>
      </p:sp>
      <p:sp>
        <p:nvSpPr>
          <p:cNvPr id="33" name="TextBox 32">
            <a:extLst>
              <a:ext uri="{FF2B5EF4-FFF2-40B4-BE49-F238E27FC236}">
                <a16:creationId xmlns:a16="http://schemas.microsoft.com/office/drawing/2014/main" id="{7A99AC37-CE28-4F4D-9307-AA56EFACA391}"/>
              </a:ext>
            </a:extLst>
          </p:cNvPr>
          <p:cNvSpPr txBox="1"/>
          <p:nvPr/>
        </p:nvSpPr>
        <p:spPr>
          <a:xfrm>
            <a:off x="6497551" y="6181724"/>
            <a:ext cx="1468480" cy="240041"/>
          </a:xfrm>
          <a:prstGeom prst="rect">
            <a:avLst/>
          </a:prstGeom>
          <a:noFill/>
        </p:spPr>
        <p:txBody>
          <a:bodyPr wrap="square" lIns="0" tIns="0" rIns="0" bIns="0" rtlCol="0" anchor="t">
            <a:noAutofit/>
          </a:bodyPr>
          <a:lstStyle/>
          <a:p>
            <a:pPr algn="ctr"/>
            <a:r>
              <a:rPr lang="en-US" dirty="0" err="1">
                <a:solidFill>
                  <a:schemeClr val="tx1"/>
                </a:solidFill>
              </a:rPr>
              <a:t>eSR</a:t>
            </a:r>
            <a:r>
              <a:rPr lang="en-US" dirty="0">
                <a:solidFill>
                  <a:schemeClr val="tx1"/>
                </a:solidFill>
              </a:rPr>
              <a:t> operation</a:t>
            </a:r>
          </a:p>
        </p:txBody>
      </p:sp>
      <p:sp>
        <p:nvSpPr>
          <p:cNvPr id="34" name="Rectangle 33">
            <a:extLst>
              <a:ext uri="{FF2B5EF4-FFF2-40B4-BE49-F238E27FC236}">
                <a16:creationId xmlns:a16="http://schemas.microsoft.com/office/drawing/2014/main" id="{8BA41357-395F-4EFA-982E-4B325E414A27}"/>
              </a:ext>
            </a:extLst>
          </p:cNvPr>
          <p:cNvSpPr/>
          <p:nvPr/>
        </p:nvSpPr>
        <p:spPr>
          <a:xfrm>
            <a:off x="5883556" y="4769622"/>
            <a:ext cx="329586"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a:solidFill>
                  <a:schemeClr val="tx1"/>
                </a:solidFill>
              </a:rPr>
              <a:t>RTS</a:t>
            </a:r>
          </a:p>
        </p:txBody>
      </p:sp>
      <p:sp>
        <p:nvSpPr>
          <p:cNvPr id="35" name="Rectangle 34">
            <a:extLst>
              <a:ext uri="{FF2B5EF4-FFF2-40B4-BE49-F238E27FC236}">
                <a16:creationId xmlns:a16="http://schemas.microsoft.com/office/drawing/2014/main" id="{EBC0EAA4-6045-4761-96F0-C78F40FE080A}"/>
              </a:ext>
            </a:extLst>
          </p:cNvPr>
          <p:cNvSpPr/>
          <p:nvPr/>
        </p:nvSpPr>
        <p:spPr>
          <a:xfrm>
            <a:off x="6302723" y="5007404"/>
            <a:ext cx="315073"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a:solidFill>
                  <a:schemeClr val="tx1"/>
                </a:solidFill>
              </a:rPr>
              <a:t>CTS</a:t>
            </a:r>
          </a:p>
        </p:txBody>
      </p:sp>
      <p:grpSp>
        <p:nvGrpSpPr>
          <p:cNvPr id="36" name="Group 35">
            <a:extLst>
              <a:ext uri="{FF2B5EF4-FFF2-40B4-BE49-F238E27FC236}">
                <a16:creationId xmlns:a16="http://schemas.microsoft.com/office/drawing/2014/main" id="{6D59C6B4-4354-402B-BA82-CEBFC2BA71D8}"/>
              </a:ext>
            </a:extLst>
          </p:cNvPr>
          <p:cNvGrpSpPr/>
          <p:nvPr/>
        </p:nvGrpSpPr>
        <p:grpSpPr>
          <a:xfrm>
            <a:off x="5601432" y="4877820"/>
            <a:ext cx="282121" cy="125442"/>
            <a:chOff x="10322351" y="1300899"/>
            <a:chExt cx="367645" cy="125442"/>
          </a:xfrm>
        </p:grpSpPr>
        <p:cxnSp>
          <p:nvCxnSpPr>
            <p:cNvPr id="37" name="Straight Connector 36">
              <a:extLst>
                <a:ext uri="{FF2B5EF4-FFF2-40B4-BE49-F238E27FC236}">
                  <a16:creationId xmlns:a16="http://schemas.microsoft.com/office/drawing/2014/main" id="{6B9FD5CB-D6AE-428F-AA81-77D9278FBB64}"/>
                </a:ext>
              </a:extLst>
            </p:cNvPr>
            <p:cNvCxnSpPr>
              <a:cxnSpLocks/>
            </p:cNvCxnSpPr>
            <p:nvPr/>
          </p:nvCxnSpPr>
          <p:spPr>
            <a:xfrm flipH="1">
              <a:off x="10322351" y="1300899"/>
              <a:ext cx="75414" cy="12254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28CC3182-1DED-478A-8125-DAB4D378C682}"/>
                </a:ext>
              </a:extLst>
            </p:cNvPr>
            <p:cNvCxnSpPr>
              <a:cxnSpLocks/>
            </p:cNvCxnSpPr>
            <p:nvPr/>
          </p:nvCxnSpPr>
          <p:spPr>
            <a:xfrm>
              <a:off x="10397765" y="1300899"/>
              <a:ext cx="29223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E18A45D-87B4-47F2-856D-DFEE480EA37E}"/>
                </a:ext>
              </a:extLst>
            </p:cNvPr>
            <p:cNvCxnSpPr>
              <a:cxnSpLocks/>
            </p:cNvCxnSpPr>
            <p:nvPr/>
          </p:nvCxnSpPr>
          <p:spPr>
            <a:xfrm flipH="1">
              <a:off x="10397765" y="1300899"/>
              <a:ext cx="75414" cy="12254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161630E-C6D3-46E8-96D4-2E2CAFB2FE98}"/>
                </a:ext>
              </a:extLst>
            </p:cNvPr>
            <p:cNvCxnSpPr>
              <a:cxnSpLocks/>
            </p:cNvCxnSpPr>
            <p:nvPr/>
          </p:nvCxnSpPr>
          <p:spPr>
            <a:xfrm flipH="1">
              <a:off x="10468466" y="1300899"/>
              <a:ext cx="75414" cy="12254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AB65DDF6-F5A4-4F99-B9E7-099545184791}"/>
                </a:ext>
              </a:extLst>
            </p:cNvPr>
            <p:cNvCxnSpPr>
              <a:cxnSpLocks/>
            </p:cNvCxnSpPr>
            <p:nvPr/>
          </p:nvCxnSpPr>
          <p:spPr>
            <a:xfrm flipH="1">
              <a:off x="10543880" y="1303793"/>
              <a:ext cx="75414" cy="12254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2" name="Rectangle 41">
            <a:extLst>
              <a:ext uri="{FF2B5EF4-FFF2-40B4-BE49-F238E27FC236}">
                <a16:creationId xmlns:a16="http://schemas.microsoft.com/office/drawing/2014/main" id="{29044656-15C6-49F8-82D7-0987918FB944}"/>
              </a:ext>
            </a:extLst>
          </p:cNvPr>
          <p:cNvSpPr/>
          <p:nvPr/>
        </p:nvSpPr>
        <p:spPr>
          <a:xfrm>
            <a:off x="4817566" y="4771333"/>
            <a:ext cx="231316" cy="2400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a:solidFill>
                  <a:schemeClr val="tx1"/>
                </a:solidFill>
              </a:rPr>
              <a:t>BA</a:t>
            </a:r>
          </a:p>
        </p:txBody>
      </p:sp>
    </p:spTree>
    <p:extLst>
      <p:ext uri="{BB962C8B-B14F-4D97-AF65-F5344CB8AC3E}">
        <p14:creationId xmlns:p14="http://schemas.microsoft.com/office/powerpoint/2010/main" val="2352455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A3CFD-2B79-4A14-ADFB-4E3BD6463421}"/>
              </a:ext>
            </a:extLst>
          </p:cNvPr>
          <p:cNvSpPr>
            <a:spLocks noGrp="1"/>
          </p:cNvSpPr>
          <p:nvPr>
            <p:ph type="title"/>
          </p:nvPr>
        </p:nvSpPr>
        <p:spPr/>
        <p:txBody>
          <a:bodyPr/>
          <a:lstStyle/>
          <a:p>
            <a:r>
              <a:rPr lang="en-US" dirty="0"/>
              <a:t>Dynamic operation mode switching</a:t>
            </a:r>
          </a:p>
        </p:txBody>
      </p:sp>
      <p:sp>
        <p:nvSpPr>
          <p:cNvPr id="3" name="Content Placeholder 2">
            <a:extLst>
              <a:ext uri="{FF2B5EF4-FFF2-40B4-BE49-F238E27FC236}">
                <a16:creationId xmlns:a16="http://schemas.microsoft.com/office/drawing/2014/main" id="{7031C031-57E6-4AF8-BB5B-DABBD02F8F08}"/>
              </a:ext>
            </a:extLst>
          </p:cNvPr>
          <p:cNvSpPr>
            <a:spLocks noGrp="1"/>
          </p:cNvSpPr>
          <p:nvPr>
            <p:ph idx="1"/>
          </p:nvPr>
        </p:nvSpPr>
        <p:spPr>
          <a:xfrm>
            <a:off x="685800" y="1752607"/>
            <a:ext cx="8305800" cy="4571990"/>
          </a:xfrm>
        </p:spPr>
        <p:txBody>
          <a:bodyPr/>
          <a:lstStyle/>
          <a:p>
            <a:r>
              <a:rPr lang="en-US" dirty="0"/>
              <a:t>For an AP MLD’s downlink transmission to an NSTR MLD, the following operations may happen:</a:t>
            </a:r>
          </a:p>
          <a:p>
            <a:pPr lvl="1"/>
            <a:r>
              <a:rPr lang="en-US" dirty="0"/>
              <a:t>Case 1: AP MLD obtains TXOPs on multiple links simultaneously</a:t>
            </a:r>
          </a:p>
          <a:p>
            <a:pPr lvl="2"/>
            <a:r>
              <a:rPr lang="en-US" dirty="0"/>
              <a:t>For the NSTR MLD, normal operation is beneficial.</a:t>
            </a:r>
          </a:p>
          <a:p>
            <a:pPr lvl="1"/>
            <a:r>
              <a:rPr lang="en-US" dirty="0"/>
              <a:t>Case 2: AP MLD obtains a TXOP on one link only</a:t>
            </a:r>
          </a:p>
          <a:p>
            <a:pPr lvl="2"/>
            <a:r>
              <a:rPr lang="en-US" dirty="0"/>
              <a:t>For the NSTR MLD, operation as an SR/</a:t>
            </a:r>
            <a:r>
              <a:rPr lang="en-US" dirty="0" err="1"/>
              <a:t>eSR</a:t>
            </a:r>
            <a:r>
              <a:rPr lang="en-US" dirty="0"/>
              <a:t> MLD is beneficial.</a:t>
            </a:r>
          </a:p>
          <a:p>
            <a:pPr lvl="1"/>
            <a:r>
              <a:rPr lang="en-US" dirty="0"/>
              <a:t>Case 3: AP MLD obtains a TXOP on one link first and later obtains TXOP on another link</a:t>
            </a:r>
          </a:p>
          <a:p>
            <a:pPr lvl="2"/>
            <a:r>
              <a:rPr lang="en-US" dirty="0"/>
              <a:t>Depending on the delay, normal operation may or may not be beneficial.</a:t>
            </a:r>
          </a:p>
        </p:txBody>
      </p:sp>
      <p:sp>
        <p:nvSpPr>
          <p:cNvPr id="4" name="Footer Placeholder 3">
            <a:extLst>
              <a:ext uri="{FF2B5EF4-FFF2-40B4-BE49-F238E27FC236}">
                <a16:creationId xmlns:a16="http://schemas.microsoft.com/office/drawing/2014/main" id="{68FB8D24-ABA5-4237-B1B1-0489FB82BD3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030B34EC-323E-40D7-9960-2D8676207C0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27519617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1561</Words>
  <Application>Microsoft Office PowerPoint</Application>
  <PresentationFormat>On-screen Show (4:3)</PresentationFormat>
  <Paragraphs>238</Paragraphs>
  <Slides>16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Times New Roman</vt:lpstr>
      <vt:lpstr>Wingdings</vt:lpstr>
      <vt:lpstr>802-11-Submission</vt:lpstr>
      <vt:lpstr>NSTR MLD Operation</vt:lpstr>
      <vt:lpstr>Recap:</vt:lpstr>
      <vt:lpstr>Observations</vt:lpstr>
      <vt:lpstr>Observations</vt:lpstr>
      <vt:lpstr>NSTR MLD vs SR/eSR MLD</vt:lpstr>
      <vt:lpstr>Proposal</vt:lpstr>
      <vt:lpstr>Static operation mode switching</vt:lpstr>
      <vt:lpstr>Static operation mode switching</vt:lpstr>
      <vt:lpstr>Dynamic operation mode switching</vt:lpstr>
      <vt:lpstr>Dynamic operation mode switching</vt:lpstr>
      <vt:lpstr>Dynamic operation mode switching</vt:lpstr>
      <vt:lpstr>Static vs. Dynamic mode switching</vt:lpstr>
      <vt:lpstr>Summary</vt:lpstr>
      <vt:lpstr>SP1</vt:lpstr>
      <vt:lpstr>SP2</vt:lpstr>
      <vt:lpstr>References</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2279</cp:revision>
  <cp:lastPrinted>1998-02-10T13:28:06Z</cp:lastPrinted>
  <dcterms:created xsi:type="dcterms:W3CDTF">2007-05-21T21:00:37Z</dcterms:created>
  <dcterms:modified xsi:type="dcterms:W3CDTF">2020-07-02T00:18:49Z</dcterms:modified>
  <cp:category>Submission</cp:category>
</cp:coreProperties>
</file>