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885" r:id="rId3"/>
    <p:sldId id="886" r:id="rId4"/>
    <p:sldId id="892" r:id="rId5"/>
    <p:sldId id="887" r:id="rId6"/>
    <p:sldId id="888" r:id="rId7"/>
    <p:sldId id="891" r:id="rId8"/>
    <p:sldId id="889" r:id="rId9"/>
    <p:sldId id="893" r:id="rId10"/>
    <p:sldId id="895" r:id="rId11"/>
    <p:sldId id="897" r:id="rId12"/>
    <p:sldId id="890" r:id="rId13"/>
    <p:sldId id="896"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834"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10/21/2020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10/20/2020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10/20/2020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0899</a:t>
            </a:r>
            <a:r>
              <a:rPr lang="en-US" sz="1800" b="1" dirty="0">
                <a:cs typeface="+mn-cs"/>
              </a:rPr>
              <a:t>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228600" y="324380"/>
            <a:ext cx="139781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6/10/2020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TIM Follow-up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2020-06-10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CBF85-4230-47E8-8490-5BCDAE0FD8CB}"/>
              </a:ext>
            </a:extLst>
          </p:cNvPr>
          <p:cNvSpPr>
            <a:spLocks noGrp="1"/>
          </p:cNvSpPr>
          <p:nvPr>
            <p:ph type="title"/>
          </p:nvPr>
        </p:nvSpPr>
        <p:spPr/>
        <p:txBody>
          <a:bodyPr/>
          <a:lstStyle/>
          <a:p>
            <a:r>
              <a:rPr lang="en-US" dirty="0"/>
              <a:t>Listen Interval/WNM Sleep Interval</a:t>
            </a:r>
          </a:p>
        </p:txBody>
      </p:sp>
      <p:sp>
        <p:nvSpPr>
          <p:cNvPr id="3" name="Content Placeholder 2">
            <a:extLst>
              <a:ext uri="{FF2B5EF4-FFF2-40B4-BE49-F238E27FC236}">
                <a16:creationId xmlns:a16="http://schemas.microsoft.com/office/drawing/2014/main" id="{6B89A005-26E7-422C-BC65-68BBE3BC641A}"/>
              </a:ext>
            </a:extLst>
          </p:cNvPr>
          <p:cNvSpPr>
            <a:spLocks noGrp="1"/>
          </p:cNvSpPr>
          <p:nvPr>
            <p:ph idx="1"/>
          </p:nvPr>
        </p:nvSpPr>
        <p:spPr/>
        <p:txBody>
          <a:bodyPr/>
          <a:lstStyle/>
          <a:p>
            <a:r>
              <a:rPr lang="en-US" dirty="0"/>
              <a:t>Signaling methods for Listen Interval:</a:t>
            </a:r>
          </a:p>
          <a:p>
            <a:pPr lvl="1"/>
            <a:r>
              <a:rPr lang="en-US" dirty="0"/>
              <a:t>Listen Interval field is included in a (Re)Association Request frame from a non-AP MLD.</a:t>
            </a:r>
          </a:p>
          <a:p>
            <a:pPr lvl="1"/>
            <a:r>
              <a:rPr lang="en-US" dirty="0"/>
              <a:t>Several methods can achieve MLD level listen interval value</a:t>
            </a:r>
          </a:p>
          <a:p>
            <a:pPr lvl="2"/>
            <a:r>
              <a:rPr lang="en-US" dirty="0"/>
              <a:t>Having Listen Interval field to be MLD (common) information.</a:t>
            </a:r>
          </a:p>
          <a:p>
            <a:pPr lvl="2"/>
            <a:r>
              <a:rPr lang="en-US" dirty="0"/>
              <a:t>Having Listen Interval field to be per-link indication, and the Listen Interval field of different link to be set to the same value.</a:t>
            </a:r>
          </a:p>
          <a:p>
            <a:pPr lvl="2"/>
            <a:r>
              <a:rPr lang="en-US" dirty="0"/>
              <a:t>Having Listen Interval field to be per-link indication, and the listen interval value is a function of the Listen Interval field values of different links, such as maximum of the Listen Interval field value among all links, etc.</a:t>
            </a:r>
          </a:p>
        </p:txBody>
      </p:sp>
      <p:sp>
        <p:nvSpPr>
          <p:cNvPr id="4" name="Footer Placeholder 3">
            <a:extLst>
              <a:ext uri="{FF2B5EF4-FFF2-40B4-BE49-F238E27FC236}">
                <a16:creationId xmlns:a16="http://schemas.microsoft.com/office/drawing/2014/main" id="{754F7346-E948-4439-BA98-3518E19E16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8D37F50C-0148-4D85-B732-B464DE9C8F8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3100623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265DD-D4A6-4388-8203-5E7196AACC9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EF05421-A4DE-4E99-A61B-134CB76AE9A3}"/>
              </a:ext>
            </a:extLst>
          </p:cNvPr>
          <p:cNvSpPr>
            <a:spLocks noGrp="1"/>
          </p:cNvSpPr>
          <p:nvPr>
            <p:ph idx="1"/>
          </p:nvPr>
        </p:nvSpPr>
        <p:spPr/>
        <p:txBody>
          <a:bodyPr/>
          <a:lstStyle/>
          <a:p>
            <a:r>
              <a:rPr lang="en-US" dirty="0"/>
              <a:t>As a partial virtual bitmap of a TIM element is per-MLD indication, we propose to have several related features to be per-MLD indication.</a:t>
            </a:r>
          </a:p>
          <a:p>
            <a:pPr lvl="1"/>
            <a:r>
              <a:rPr lang="en-US" dirty="0"/>
              <a:t>U-APSD Flags</a:t>
            </a:r>
          </a:p>
          <a:p>
            <a:pPr lvl="1"/>
            <a:r>
              <a:rPr lang="en-US" dirty="0"/>
              <a:t>Listen interval</a:t>
            </a:r>
          </a:p>
          <a:p>
            <a:pPr lvl="1"/>
            <a:r>
              <a:rPr lang="en-US" dirty="0"/>
              <a:t>WNM sleep interval</a:t>
            </a:r>
          </a:p>
        </p:txBody>
      </p:sp>
      <p:sp>
        <p:nvSpPr>
          <p:cNvPr id="4" name="Footer Placeholder 3">
            <a:extLst>
              <a:ext uri="{FF2B5EF4-FFF2-40B4-BE49-F238E27FC236}">
                <a16:creationId xmlns:a16="http://schemas.microsoft.com/office/drawing/2014/main" id="{95BA336D-AA37-4A8F-A8CF-02665659395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CD4EA34-15B4-4129-BA0A-D7A07A918C8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847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B4C3B-E9CC-480B-90D4-0322F5ABD87C}"/>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3E60293D-0833-430D-8A8C-7C47BBCAD0F9}"/>
              </a:ext>
            </a:extLst>
          </p:cNvPr>
          <p:cNvSpPr>
            <a:spLocks noGrp="1"/>
          </p:cNvSpPr>
          <p:nvPr>
            <p:ph idx="1"/>
          </p:nvPr>
        </p:nvSpPr>
        <p:spPr/>
        <p:txBody>
          <a:bodyPr/>
          <a:lstStyle/>
          <a:p>
            <a:r>
              <a:rPr lang="en-US" dirty="0"/>
              <a:t>Do you agree to add the following to R1 of 11be SFD: </a:t>
            </a:r>
          </a:p>
          <a:p>
            <a:pPr lvl="1"/>
            <a:r>
              <a:rPr lang="en-US" dirty="0"/>
              <a:t>A non-AP MLD shall have the same U-APSD Flag value for each AC across all links that multi-link is setup.</a:t>
            </a:r>
          </a:p>
          <a:p>
            <a:pPr lvl="1"/>
            <a:endParaRPr lang="en-US" dirty="0"/>
          </a:p>
        </p:txBody>
      </p:sp>
      <p:sp>
        <p:nvSpPr>
          <p:cNvPr id="4" name="Footer Placeholder 3">
            <a:extLst>
              <a:ext uri="{FF2B5EF4-FFF2-40B4-BE49-F238E27FC236}">
                <a16:creationId xmlns:a16="http://schemas.microsoft.com/office/drawing/2014/main" id="{C2404ED4-E1E4-4213-900A-BA4641FD4F4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83DE1B35-253A-4C7A-B314-4CB6F9FF6DC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536997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6349A-91F3-49A0-B614-4EC98F2EAC25}"/>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781F48D6-BBC4-4481-89C8-6E2B41E7E905}"/>
              </a:ext>
            </a:extLst>
          </p:cNvPr>
          <p:cNvSpPr>
            <a:spLocks noGrp="1"/>
          </p:cNvSpPr>
          <p:nvPr>
            <p:ph idx="1"/>
          </p:nvPr>
        </p:nvSpPr>
        <p:spPr/>
        <p:txBody>
          <a:bodyPr/>
          <a:lstStyle/>
          <a:p>
            <a:r>
              <a:rPr lang="en-US" dirty="0"/>
              <a:t>Do you agree in R1 that: </a:t>
            </a:r>
          </a:p>
          <a:p>
            <a:pPr lvl="1"/>
            <a:r>
              <a:rPr lang="en-US" dirty="0"/>
              <a:t>WNM sleep interval of a non-AP MLD is applied at the MLD level and not at the link level.</a:t>
            </a:r>
          </a:p>
          <a:p>
            <a:pPr lvl="1"/>
            <a:endParaRPr lang="en-US" dirty="0"/>
          </a:p>
        </p:txBody>
      </p:sp>
      <p:sp>
        <p:nvSpPr>
          <p:cNvPr id="4" name="Footer Placeholder 3">
            <a:extLst>
              <a:ext uri="{FF2B5EF4-FFF2-40B4-BE49-F238E27FC236}">
                <a16:creationId xmlns:a16="http://schemas.microsoft.com/office/drawing/2014/main" id="{833F2D39-3B67-490A-9AE1-24998BE6925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F49661C-FEBB-42C9-B94E-F53F1A34A89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3086333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51D22-8848-4EA0-BF26-6C87461140EB}"/>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5F2B34E3-83A5-497B-8598-13C221B76DF3}"/>
              </a:ext>
            </a:extLst>
          </p:cNvPr>
          <p:cNvSpPr>
            <a:spLocks noGrp="1"/>
          </p:cNvSpPr>
          <p:nvPr>
            <p:ph idx="1"/>
          </p:nvPr>
        </p:nvSpPr>
        <p:spPr>
          <a:xfrm>
            <a:off x="685800" y="1752606"/>
            <a:ext cx="8229600" cy="4648193"/>
          </a:xfrm>
        </p:spPr>
        <p:txBody>
          <a:bodyPr>
            <a:normAutofit fontScale="92500" lnSpcReduction="10000"/>
          </a:bodyPr>
          <a:lstStyle/>
          <a:p>
            <a:r>
              <a:rPr lang="en-US" dirty="0"/>
              <a:t>Current agreement of TIM indication:</a:t>
            </a:r>
          </a:p>
          <a:p>
            <a:pPr lvl="1"/>
            <a:r>
              <a:rPr lang="en-US" dirty="0"/>
              <a:t>A bit in a partial virtual bitmap of a TIM element that corresponds to a non-AP MLD is set to 1 if any individually addressed BUs for the non-AP MLD are buffered by the AP MLD.</a:t>
            </a:r>
            <a:endParaRPr lang="en-GB" dirty="0"/>
          </a:p>
          <a:p>
            <a:pPr lvl="1"/>
            <a:r>
              <a:rPr lang="en-GB" dirty="0"/>
              <a:t>When a non-AP MLD made a multi-link setup with an AP MLD, one AID is assigned to the non-AP MLD across all links.</a:t>
            </a:r>
          </a:p>
          <a:p>
            <a:r>
              <a:rPr lang="en-US" dirty="0"/>
              <a:t>These agreements imply that TIM indication is per-MLD operation.</a:t>
            </a:r>
          </a:p>
          <a:p>
            <a:r>
              <a:rPr lang="en-US" dirty="0"/>
              <a:t>However, other operational parameters are presumably per-link based.</a:t>
            </a:r>
          </a:p>
          <a:p>
            <a:pPr lvl="1"/>
            <a:r>
              <a:rPr lang="en-US" dirty="0"/>
              <a:t>Each STA of an MLD may independently select and manage its operational parameters unless specified otherwise in the 11be standard.</a:t>
            </a:r>
          </a:p>
          <a:p>
            <a:r>
              <a:rPr lang="en-US" dirty="0"/>
              <a:t>In this contribution, we discuss how other per-link based parameters affect the TIM indication.</a:t>
            </a:r>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9AB0EB7B-3E03-4E2F-933B-260063F20C5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3DEDB93-E7E8-400A-AEFD-118C125528B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449501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55125-6340-4254-BB51-F52C393F1576}"/>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27A68B7B-A25B-40C8-91A5-833333C6B72D}"/>
              </a:ext>
            </a:extLst>
          </p:cNvPr>
          <p:cNvSpPr>
            <a:spLocks noGrp="1"/>
          </p:cNvSpPr>
          <p:nvPr>
            <p:ph idx="1"/>
          </p:nvPr>
        </p:nvSpPr>
        <p:spPr>
          <a:xfrm>
            <a:off x="685800" y="1752606"/>
            <a:ext cx="7772400" cy="4648193"/>
          </a:xfrm>
        </p:spPr>
        <p:txBody>
          <a:bodyPr>
            <a:normAutofit fontScale="92500" lnSpcReduction="20000"/>
          </a:bodyPr>
          <a:lstStyle/>
          <a:p>
            <a:r>
              <a:rPr lang="en-US" dirty="0"/>
              <a:t>TIM indication for baseline U-APSD operation</a:t>
            </a:r>
          </a:p>
          <a:p>
            <a:pPr lvl="1"/>
            <a:r>
              <a:rPr lang="en-US" dirty="0"/>
              <a:t>At every beacon interval, the APSD-capable AP shall assemble the partial virtual bitmap containing the buffer status of </a:t>
            </a:r>
            <a:r>
              <a:rPr lang="en-US" dirty="0" err="1"/>
              <a:t>nondelivery</a:t>
            </a:r>
            <a:r>
              <a:rPr lang="en-US" dirty="0"/>
              <a:t>-enabled ACs (if there exists at least one </a:t>
            </a:r>
            <a:r>
              <a:rPr lang="en-US" dirty="0" err="1"/>
              <a:t>nondelivery</a:t>
            </a:r>
            <a:r>
              <a:rPr lang="en-US" dirty="0"/>
              <a:t>-enabled AC) per destination for STAs in PS mode and shall send this out in the TIM element of the Beacon frame. </a:t>
            </a:r>
          </a:p>
          <a:p>
            <a:pPr lvl="1"/>
            <a:r>
              <a:rPr lang="en-US" dirty="0"/>
              <a:t>When all ACs are delivery-enabled, the APSD-capable AP shall assemble the partial virtual bitmap containing the buffer status for all ACs per destination.</a:t>
            </a:r>
          </a:p>
          <a:p>
            <a:pPr lvl="1"/>
            <a:r>
              <a:rPr lang="en-US" dirty="0"/>
              <a:t>When the STA detects that the bit corresponding to its AID is 1 in the TIM, the STA shall issue a PS-Poll frame, or a trigger frame if the STA is using U-APSD and all ACs are delivery-enabled, to retrieve the buffered BU.</a:t>
            </a:r>
          </a:p>
          <a:p>
            <a:pPr lvl="1"/>
            <a:r>
              <a:rPr lang="en-US" dirty="0"/>
              <a:t>At each unscheduled SP for a STA, the AP shall attempt to transmit at least one BU, but no more than the value specified in the Max SP Length field in the QoS Capability element from delivery-enabled ACs, that are destined for the STA.</a:t>
            </a:r>
          </a:p>
          <a:p>
            <a:pPr lvl="1"/>
            <a:endParaRPr lang="en-US" dirty="0"/>
          </a:p>
        </p:txBody>
      </p:sp>
      <p:sp>
        <p:nvSpPr>
          <p:cNvPr id="4" name="Footer Placeholder 3">
            <a:extLst>
              <a:ext uri="{FF2B5EF4-FFF2-40B4-BE49-F238E27FC236}">
                <a16:creationId xmlns:a16="http://schemas.microsoft.com/office/drawing/2014/main" id="{DD219420-03BE-4F94-9835-654F8AC5C2C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FD28E66-DCC5-44A5-9900-DDFB16D9002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78606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55125-6340-4254-BB51-F52C393F1576}"/>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27A68B7B-A25B-40C8-91A5-833333C6B72D}"/>
              </a:ext>
            </a:extLst>
          </p:cNvPr>
          <p:cNvSpPr>
            <a:spLocks noGrp="1"/>
          </p:cNvSpPr>
          <p:nvPr>
            <p:ph idx="1"/>
          </p:nvPr>
        </p:nvSpPr>
        <p:spPr>
          <a:xfrm>
            <a:off x="685800" y="1752606"/>
            <a:ext cx="8077200" cy="4648193"/>
          </a:xfrm>
        </p:spPr>
        <p:txBody>
          <a:bodyPr>
            <a:normAutofit fontScale="92500"/>
          </a:bodyPr>
          <a:lstStyle/>
          <a:p>
            <a:r>
              <a:rPr lang="en-US" dirty="0"/>
              <a:t>Baseline QoS Capability element:</a:t>
            </a:r>
          </a:p>
          <a:p>
            <a:endParaRPr lang="en-US" sz="3200" dirty="0"/>
          </a:p>
          <a:p>
            <a:endParaRPr lang="en-US" sz="2600" dirty="0"/>
          </a:p>
          <a:p>
            <a:pPr lvl="1"/>
            <a:r>
              <a:rPr lang="en-US" dirty="0"/>
              <a:t>Format of QoS Info field, when sent by a non-AP STA:</a:t>
            </a:r>
          </a:p>
          <a:p>
            <a:pPr marL="233363" lvl="1" indent="0">
              <a:buNone/>
            </a:pPr>
            <a:endParaRPr lang="en-US" dirty="0"/>
          </a:p>
          <a:p>
            <a:pPr lvl="1"/>
            <a:endParaRPr lang="en-US" dirty="0"/>
          </a:p>
          <a:p>
            <a:pPr lvl="1"/>
            <a:endParaRPr lang="en-US" dirty="0"/>
          </a:p>
          <a:p>
            <a:pPr lvl="1"/>
            <a:endParaRPr lang="en-US" sz="2800" dirty="0"/>
          </a:p>
          <a:p>
            <a:pPr lvl="2"/>
            <a:r>
              <a:rPr lang="en-US" dirty="0"/>
              <a:t>Each of the ACs U-APSD Flag subfields is 1 bit in length and set to 1 in (Re)Association Request frames to indicate that the corresponding AC (AC_BE, AC_BK, AC_VI, or AC_VO) is both trigger-enabled and delivery-enabled. It is set to 0 in (Re)Association Request frames to indicate that the corresponding AC is neither trigger-enabled nor delivery-enabled.</a:t>
            </a:r>
          </a:p>
          <a:p>
            <a:pPr lvl="1"/>
            <a:endParaRPr lang="en-US" dirty="0"/>
          </a:p>
        </p:txBody>
      </p:sp>
      <p:sp>
        <p:nvSpPr>
          <p:cNvPr id="4" name="Footer Placeholder 3">
            <a:extLst>
              <a:ext uri="{FF2B5EF4-FFF2-40B4-BE49-F238E27FC236}">
                <a16:creationId xmlns:a16="http://schemas.microsoft.com/office/drawing/2014/main" id="{DD219420-03BE-4F94-9835-654F8AC5C2C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FD28E66-DCC5-44A5-9900-DDFB16D9002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pic>
        <p:nvPicPr>
          <p:cNvPr id="6" name="Picture 5">
            <a:extLst>
              <a:ext uri="{FF2B5EF4-FFF2-40B4-BE49-F238E27FC236}">
                <a16:creationId xmlns:a16="http://schemas.microsoft.com/office/drawing/2014/main" id="{D0AF2C3A-E5FB-4730-8957-944D3FD2AD5A}"/>
              </a:ext>
            </a:extLst>
          </p:cNvPr>
          <p:cNvPicPr>
            <a:picLocks noChangeAspect="1"/>
          </p:cNvPicPr>
          <p:nvPr/>
        </p:nvPicPr>
        <p:blipFill>
          <a:blip r:embed="rId2"/>
          <a:stretch>
            <a:fillRect/>
          </a:stretch>
        </p:blipFill>
        <p:spPr>
          <a:xfrm>
            <a:off x="2590800" y="2285548"/>
            <a:ext cx="3139168" cy="824969"/>
          </a:xfrm>
          <a:prstGeom prst="rect">
            <a:avLst/>
          </a:prstGeom>
        </p:spPr>
      </p:pic>
      <p:pic>
        <p:nvPicPr>
          <p:cNvPr id="7" name="Picture 6">
            <a:extLst>
              <a:ext uri="{FF2B5EF4-FFF2-40B4-BE49-F238E27FC236}">
                <a16:creationId xmlns:a16="http://schemas.microsoft.com/office/drawing/2014/main" id="{38227A81-2470-4CEE-A3A1-AD5F6BA83905}"/>
              </a:ext>
            </a:extLst>
          </p:cNvPr>
          <p:cNvPicPr>
            <a:picLocks noChangeAspect="1"/>
          </p:cNvPicPr>
          <p:nvPr/>
        </p:nvPicPr>
        <p:blipFill>
          <a:blip r:embed="rId3"/>
          <a:stretch>
            <a:fillRect/>
          </a:stretch>
        </p:blipFill>
        <p:spPr>
          <a:xfrm>
            <a:off x="2230006" y="3747484"/>
            <a:ext cx="4988787" cy="1083511"/>
          </a:xfrm>
          <a:prstGeom prst="rect">
            <a:avLst/>
          </a:prstGeom>
        </p:spPr>
      </p:pic>
    </p:spTree>
    <p:extLst>
      <p:ext uri="{BB962C8B-B14F-4D97-AF65-F5344CB8AC3E}">
        <p14:creationId xmlns:p14="http://schemas.microsoft.com/office/powerpoint/2010/main" val="2291249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242EF-33B3-4779-A8B1-75EA5A6B8F13}"/>
              </a:ext>
            </a:extLst>
          </p:cNvPr>
          <p:cNvSpPr>
            <a:spLocks noGrp="1"/>
          </p:cNvSpPr>
          <p:nvPr>
            <p:ph type="title"/>
          </p:nvPr>
        </p:nvSpPr>
        <p:spPr/>
        <p:txBody>
          <a:bodyPr/>
          <a:lstStyle/>
          <a:p>
            <a:r>
              <a:rPr lang="en-US" dirty="0"/>
              <a:t>U-APSD operation</a:t>
            </a:r>
          </a:p>
        </p:txBody>
      </p:sp>
      <p:sp>
        <p:nvSpPr>
          <p:cNvPr id="3" name="Content Placeholder 2">
            <a:extLst>
              <a:ext uri="{FF2B5EF4-FFF2-40B4-BE49-F238E27FC236}">
                <a16:creationId xmlns:a16="http://schemas.microsoft.com/office/drawing/2014/main" id="{4F648F07-4734-4E72-86B0-F336FA92CD26}"/>
              </a:ext>
            </a:extLst>
          </p:cNvPr>
          <p:cNvSpPr>
            <a:spLocks noGrp="1"/>
          </p:cNvSpPr>
          <p:nvPr>
            <p:ph idx="1"/>
          </p:nvPr>
        </p:nvSpPr>
        <p:spPr/>
        <p:txBody>
          <a:bodyPr>
            <a:normAutofit lnSpcReduction="10000"/>
          </a:bodyPr>
          <a:lstStyle/>
          <a:p>
            <a:r>
              <a:rPr lang="en-US" dirty="0"/>
              <a:t>Issues</a:t>
            </a:r>
          </a:p>
          <a:p>
            <a:pPr lvl="1"/>
            <a:r>
              <a:rPr lang="en-US" dirty="0"/>
              <a:t>TIM indication for a STA corresponds to</a:t>
            </a:r>
          </a:p>
          <a:p>
            <a:pPr lvl="2"/>
            <a:r>
              <a:rPr lang="en-US" dirty="0"/>
              <a:t> </a:t>
            </a:r>
            <a:r>
              <a:rPr lang="en-US" dirty="0" err="1"/>
              <a:t>Nondelivery</a:t>
            </a:r>
            <a:r>
              <a:rPr lang="en-US" dirty="0"/>
              <a:t>-enabled ACs if there exists at least one </a:t>
            </a:r>
            <a:r>
              <a:rPr lang="en-US" dirty="0" err="1"/>
              <a:t>nondelivery</a:t>
            </a:r>
            <a:r>
              <a:rPr lang="en-US" dirty="0"/>
              <a:t>-enabled AC</a:t>
            </a:r>
          </a:p>
          <a:p>
            <a:pPr lvl="2"/>
            <a:r>
              <a:rPr lang="en-US" dirty="0"/>
              <a:t>Delivery-enabled ACs if all ACs are delivery-enabled</a:t>
            </a:r>
          </a:p>
          <a:p>
            <a:pPr lvl="1"/>
            <a:r>
              <a:rPr lang="en-US" dirty="0"/>
              <a:t>Number of BUs to be delivered in a unscheduled SP is limited up to Max SP Length information.</a:t>
            </a:r>
          </a:p>
          <a:p>
            <a:pPr lvl="1"/>
            <a:r>
              <a:rPr lang="en-US" dirty="0"/>
              <a:t>U-APSD related parameters are declared in QoS Capability element of the STA’s (Re)Association Request frame.</a:t>
            </a:r>
          </a:p>
          <a:p>
            <a:pPr lvl="1"/>
            <a:r>
              <a:rPr lang="en-US" dirty="0"/>
              <a:t>If a non-AP MLD has different QoS capability on different link, it is not clear which ACs a TIM indication corresponds to:</a:t>
            </a:r>
          </a:p>
          <a:p>
            <a:pPr lvl="2"/>
            <a:r>
              <a:rPr lang="en-US" dirty="0"/>
              <a:t>For example, if an AC is declared as </a:t>
            </a:r>
            <a:r>
              <a:rPr lang="en-US" dirty="0" err="1"/>
              <a:t>nondelivery</a:t>
            </a:r>
            <a:r>
              <a:rPr lang="en-US" dirty="0"/>
              <a:t>-enabled AC on link 1 but is declared as delivery-enabled AC on link 2, and if an AP MLD has a buffered BU of the AC, does the AP MLD need to set the TIM bit for the non-AP MLD to 1 or 0?</a:t>
            </a:r>
          </a:p>
          <a:p>
            <a:pPr lvl="1"/>
            <a:endParaRPr lang="en-US" dirty="0"/>
          </a:p>
        </p:txBody>
      </p:sp>
      <p:sp>
        <p:nvSpPr>
          <p:cNvPr id="4" name="Footer Placeholder 3">
            <a:extLst>
              <a:ext uri="{FF2B5EF4-FFF2-40B4-BE49-F238E27FC236}">
                <a16:creationId xmlns:a16="http://schemas.microsoft.com/office/drawing/2014/main" id="{5451E02C-B460-4C21-9CA1-F722496659D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429B839-4F07-4B93-B1B3-DF07C48FEEC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471999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CA1FF-741F-4718-9A3F-82A71A5F3FC9}"/>
              </a:ext>
            </a:extLst>
          </p:cNvPr>
          <p:cNvSpPr>
            <a:spLocks noGrp="1"/>
          </p:cNvSpPr>
          <p:nvPr>
            <p:ph type="title"/>
          </p:nvPr>
        </p:nvSpPr>
        <p:spPr/>
        <p:txBody>
          <a:bodyPr/>
          <a:lstStyle/>
          <a:p>
            <a:r>
              <a:rPr lang="en-US" dirty="0"/>
              <a:t>U-APSD operation</a:t>
            </a:r>
          </a:p>
        </p:txBody>
      </p:sp>
      <p:sp>
        <p:nvSpPr>
          <p:cNvPr id="3" name="Content Placeholder 2">
            <a:extLst>
              <a:ext uri="{FF2B5EF4-FFF2-40B4-BE49-F238E27FC236}">
                <a16:creationId xmlns:a16="http://schemas.microsoft.com/office/drawing/2014/main" id="{61AF0404-CAD9-45AD-A037-7285128B268B}"/>
              </a:ext>
            </a:extLst>
          </p:cNvPr>
          <p:cNvSpPr>
            <a:spLocks noGrp="1"/>
          </p:cNvSpPr>
          <p:nvPr>
            <p:ph idx="1"/>
          </p:nvPr>
        </p:nvSpPr>
        <p:spPr/>
        <p:txBody>
          <a:bodyPr/>
          <a:lstStyle/>
          <a:p>
            <a:r>
              <a:rPr lang="en-US" dirty="0"/>
              <a:t>Option 1</a:t>
            </a:r>
          </a:p>
          <a:p>
            <a:pPr lvl="1"/>
            <a:r>
              <a:rPr lang="en-US" dirty="0"/>
              <a:t>A non-AP MLD shall have the same U-APSD Flag for each AC across all links that multi-link is setup.</a:t>
            </a:r>
          </a:p>
          <a:p>
            <a:pPr lvl="1"/>
            <a:r>
              <a:rPr lang="en-US" dirty="0"/>
              <a:t>As both TIM indication and U-APSD Flag for each AC are per-MLD level, there’s no ambiguity of indicating TIM bit to a non-AP MLD.</a:t>
            </a:r>
          </a:p>
          <a:p>
            <a:pPr lvl="1"/>
            <a:endParaRPr lang="en-US" dirty="0"/>
          </a:p>
          <a:p>
            <a:pPr lvl="2"/>
            <a:endParaRPr lang="en-US" dirty="0"/>
          </a:p>
        </p:txBody>
      </p:sp>
      <p:sp>
        <p:nvSpPr>
          <p:cNvPr id="4" name="Footer Placeholder 3">
            <a:extLst>
              <a:ext uri="{FF2B5EF4-FFF2-40B4-BE49-F238E27FC236}">
                <a16:creationId xmlns:a16="http://schemas.microsoft.com/office/drawing/2014/main" id="{98E1052B-1DDE-41F7-A6FC-4606F2594D9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DEF70AD-F2A8-4F40-8C4F-ABC96063F74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919026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6910D-E33D-4E7C-B4D6-BBD75187BD28}"/>
              </a:ext>
            </a:extLst>
          </p:cNvPr>
          <p:cNvSpPr>
            <a:spLocks noGrp="1"/>
          </p:cNvSpPr>
          <p:nvPr>
            <p:ph type="title"/>
          </p:nvPr>
        </p:nvSpPr>
        <p:spPr/>
        <p:txBody>
          <a:bodyPr/>
          <a:lstStyle/>
          <a:p>
            <a:r>
              <a:rPr lang="en-US" dirty="0"/>
              <a:t>U-APSD operation</a:t>
            </a:r>
          </a:p>
        </p:txBody>
      </p:sp>
      <p:sp>
        <p:nvSpPr>
          <p:cNvPr id="3" name="Content Placeholder 2">
            <a:extLst>
              <a:ext uri="{FF2B5EF4-FFF2-40B4-BE49-F238E27FC236}">
                <a16:creationId xmlns:a16="http://schemas.microsoft.com/office/drawing/2014/main" id="{9FED3771-AC40-4455-93D8-1AADCAD7BBCE}"/>
              </a:ext>
            </a:extLst>
          </p:cNvPr>
          <p:cNvSpPr>
            <a:spLocks noGrp="1"/>
          </p:cNvSpPr>
          <p:nvPr>
            <p:ph idx="1"/>
          </p:nvPr>
        </p:nvSpPr>
        <p:spPr/>
        <p:txBody>
          <a:bodyPr/>
          <a:lstStyle/>
          <a:p>
            <a:r>
              <a:rPr lang="en-US" dirty="0"/>
              <a:t>Option 2</a:t>
            </a:r>
          </a:p>
          <a:p>
            <a:pPr lvl="1"/>
            <a:r>
              <a:rPr lang="en-US" dirty="0"/>
              <a:t>Allows a non-AP MLD to have different U-APSD Flag for each AC on different link.</a:t>
            </a:r>
          </a:p>
          <a:p>
            <a:pPr lvl="1"/>
            <a:r>
              <a:rPr lang="en-US" dirty="0"/>
              <a:t>TIM bit for the non-AP MLD is set to 1 if conditions for setting the TIM bit to 1 on any link for the non-AP MLD are satisfied.</a:t>
            </a:r>
          </a:p>
          <a:p>
            <a:pPr lvl="1"/>
            <a:endParaRPr lang="en-US" dirty="0"/>
          </a:p>
          <a:p>
            <a:r>
              <a:rPr lang="en-US" dirty="0"/>
              <a:t>We prefer Option 1</a:t>
            </a:r>
          </a:p>
          <a:p>
            <a:pPr lvl="1"/>
            <a:r>
              <a:rPr lang="en-US" dirty="0"/>
              <a:t>U-APSD Flags are traffic QoS related parameters that doesn’t need to be considered as per-link parameters.</a:t>
            </a:r>
          </a:p>
          <a:p>
            <a:pPr lvl="1"/>
            <a:endParaRPr lang="en-US" dirty="0"/>
          </a:p>
          <a:p>
            <a:pPr lvl="2"/>
            <a:endParaRPr lang="en-US" dirty="0"/>
          </a:p>
          <a:p>
            <a:pPr lvl="2"/>
            <a:endParaRPr lang="en-US" dirty="0"/>
          </a:p>
        </p:txBody>
      </p:sp>
      <p:sp>
        <p:nvSpPr>
          <p:cNvPr id="4" name="Footer Placeholder 3">
            <a:extLst>
              <a:ext uri="{FF2B5EF4-FFF2-40B4-BE49-F238E27FC236}">
                <a16:creationId xmlns:a16="http://schemas.microsoft.com/office/drawing/2014/main" id="{82119DBA-551B-446F-A960-5B10AB48772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B3A87364-BACC-4EF9-9D0B-5CDCC7AB108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654811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1B219-F256-4032-A730-D758E9CA98B9}"/>
              </a:ext>
            </a:extLst>
          </p:cNvPr>
          <p:cNvSpPr>
            <a:spLocks noGrp="1"/>
          </p:cNvSpPr>
          <p:nvPr>
            <p:ph type="title"/>
          </p:nvPr>
        </p:nvSpPr>
        <p:spPr/>
        <p:txBody>
          <a:bodyPr/>
          <a:lstStyle/>
          <a:p>
            <a:r>
              <a:rPr lang="en-US" dirty="0"/>
              <a:t>Listen Interval/WNM Sleep Interval</a:t>
            </a:r>
          </a:p>
        </p:txBody>
      </p:sp>
      <p:sp>
        <p:nvSpPr>
          <p:cNvPr id="3" name="Content Placeholder 2">
            <a:extLst>
              <a:ext uri="{FF2B5EF4-FFF2-40B4-BE49-F238E27FC236}">
                <a16:creationId xmlns:a16="http://schemas.microsoft.com/office/drawing/2014/main" id="{40C6E47C-DE38-4851-BEBC-D4595D8A1D24}"/>
              </a:ext>
            </a:extLst>
          </p:cNvPr>
          <p:cNvSpPr>
            <a:spLocks noGrp="1"/>
          </p:cNvSpPr>
          <p:nvPr>
            <p:ph idx="1"/>
          </p:nvPr>
        </p:nvSpPr>
        <p:spPr/>
        <p:txBody>
          <a:bodyPr>
            <a:normAutofit fontScale="92500" lnSpcReduction="10000"/>
          </a:bodyPr>
          <a:lstStyle/>
          <a:p>
            <a:r>
              <a:rPr lang="en-US" dirty="0"/>
              <a:t>The Listen Interval field is used to indicate to the AP how often a non-S1G STA in power save mode wakes to listen to Beacon frames.</a:t>
            </a:r>
          </a:p>
          <a:p>
            <a:r>
              <a:rPr lang="en-US" dirty="0"/>
              <a:t>Also, the WNM Sleep Interval field indicates to the AP how often a STA in WNM sleep mode wakes to receive Beacon frames, defined as the number of DTIM intervals.</a:t>
            </a:r>
          </a:p>
          <a:p>
            <a:pPr lvl="1"/>
            <a:r>
              <a:rPr lang="en-US" dirty="0"/>
              <a:t>STAs in WNM sleep mode can wake up as infrequently as once every WNM sleep interval to check whether the corresponding TIM bit is set or group addressed traffic is pending.</a:t>
            </a:r>
          </a:p>
          <a:p>
            <a:r>
              <a:rPr lang="en-US" dirty="0"/>
              <a:t>However, for a non-AP MLD that multi-link is setup with an AP MLD, as the non-AP MLD’s PS-Poll/Trigger frame transmission can happen on any of setup links, it is possible that the non-AP MLD triggers the buffered BU transmission on other links before the listen interval on a link expires.</a:t>
            </a:r>
          </a:p>
          <a:p>
            <a:endParaRPr lang="en-US" dirty="0"/>
          </a:p>
        </p:txBody>
      </p:sp>
      <p:sp>
        <p:nvSpPr>
          <p:cNvPr id="4" name="Footer Placeholder 3">
            <a:extLst>
              <a:ext uri="{FF2B5EF4-FFF2-40B4-BE49-F238E27FC236}">
                <a16:creationId xmlns:a16="http://schemas.microsoft.com/office/drawing/2014/main" id="{6EAA1B5C-1DA6-43D8-AF99-1FE6D9920CC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6C06DCC-758C-42D8-A0D1-E2F8859D800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796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5C403-E3F1-442B-A2E8-63D19DEA21FC}"/>
              </a:ext>
            </a:extLst>
          </p:cNvPr>
          <p:cNvSpPr>
            <a:spLocks noGrp="1"/>
          </p:cNvSpPr>
          <p:nvPr>
            <p:ph type="title"/>
          </p:nvPr>
        </p:nvSpPr>
        <p:spPr/>
        <p:txBody>
          <a:bodyPr/>
          <a:lstStyle/>
          <a:p>
            <a:r>
              <a:rPr lang="en-US" dirty="0"/>
              <a:t>Listen Interval/WNM Sleep Interval</a:t>
            </a:r>
          </a:p>
        </p:txBody>
      </p:sp>
      <p:sp>
        <p:nvSpPr>
          <p:cNvPr id="3" name="Content Placeholder 2">
            <a:extLst>
              <a:ext uri="{FF2B5EF4-FFF2-40B4-BE49-F238E27FC236}">
                <a16:creationId xmlns:a16="http://schemas.microsoft.com/office/drawing/2014/main" id="{ADEC6E66-3A81-4CC0-997B-4BD3F98C24A9}"/>
              </a:ext>
            </a:extLst>
          </p:cNvPr>
          <p:cNvSpPr>
            <a:spLocks noGrp="1"/>
          </p:cNvSpPr>
          <p:nvPr>
            <p:ph idx="1"/>
          </p:nvPr>
        </p:nvSpPr>
        <p:spPr/>
        <p:txBody>
          <a:bodyPr/>
          <a:lstStyle/>
          <a:p>
            <a:r>
              <a:rPr lang="en-US" dirty="0"/>
              <a:t>We propose:</a:t>
            </a:r>
          </a:p>
          <a:p>
            <a:pPr lvl="1"/>
            <a:r>
              <a:rPr lang="en-US" dirty="0"/>
              <a:t>Listen interval and WNM sleep interval of a non-AP MLD is applied at the MLD level and not at the STA level.</a:t>
            </a:r>
          </a:p>
          <a:p>
            <a:pPr lvl="1"/>
            <a:r>
              <a:rPr lang="en-US" dirty="0"/>
              <a:t>When the non-AP MLD is in power save mode on one or more links, the non-AP MLD listens to Beacon frames of an AP MLD on any link that indicates the buffered BU information of the one or more links at least once in the listen interval value.</a:t>
            </a:r>
          </a:p>
          <a:p>
            <a:pPr lvl="1"/>
            <a:r>
              <a:rPr lang="en-US" dirty="0"/>
              <a:t>When the non-AP MLD is in WNM sleep mode on one or more links, the non-AP MLD listens to Beacon frames of an AP MLD on any link that indicates the buffered BU information of the one or more links at least once in the WNM sleep interval value.</a:t>
            </a:r>
          </a:p>
          <a:p>
            <a:pPr lvl="1"/>
            <a:endParaRPr lang="en-US" dirty="0"/>
          </a:p>
          <a:p>
            <a:pPr lvl="1"/>
            <a:endParaRPr lang="en-US" dirty="0"/>
          </a:p>
        </p:txBody>
      </p:sp>
      <p:sp>
        <p:nvSpPr>
          <p:cNvPr id="4" name="Footer Placeholder 3">
            <a:extLst>
              <a:ext uri="{FF2B5EF4-FFF2-40B4-BE49-F238E27FC236}">
                <a16:creationId xmlns:a16="http://schemas.microsoft.com/office/drawing/2014/main" id="{DA621A9D-838C-489F-BDCB-FD8278A254BD}"/>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01B467F-2FC3-45C8-BCC5-114E92FFD8E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5239739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1357</Words>
  <Application>Microsoft Office PowerPoint</Application>
  <PresentationFormat>On-screen Show (4:3)</PresentationFormat>
  <Paragraphs>133</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Times New Roman</vt:lpstr>
      <vt:lpstr>Wingdings</vt:lpstr>
      <vt:lpstr>802-11-Submission</vt:lpstr>
      <vt:lpstr>TIM Follow-up</vt:lpstr>
      <vt:lpstr>Recap:</vt:lpstr>
      <vt:lpstr>Recap:</vt:lpstr>
      <vt:lpstr>Recap:</vt:lpstr>
      <vt:lpstr>U-APSD operation</vt:lpstr>
      <vt:lpstr>U-APSD operation</vt:lpstr>
      <vt:lpstr>U-APSD operation</vt:lpstr>
      <vt:lpstr>Listen Interval/WNM Sleep Interval</vt:lpstr>
      <vt:lpstr>Listen Interval/WNM Sleep Interval</vt:lpstr>
      <vt:lpstr>Listen Interval/WNM Sleep Interval</vt:lpstr>
      <vt:lpstr>Summary</vt:lpstr>
      <vt:lpstr>SP1</vt:lpstr>
      <vt:lpstr>SP2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2289</cp:revision>
  <cp:lastPrinted>1998-02-10T13:28:06Z</cp:lastPrinted>
  <dcterms:created xsi:type="dcterms:W3CDTF">2007-05-21T21:00:37Z</dcterms:created>
  <dcterms:modified xsi:type="dcterms:W3CDTF">2020-10-21T14:54:18Z</dcterms:modified>
  <cp:category>Submission</cp:category>
</cp:coreProperties>
</file>