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875" r:id="rId3"/>
    <p:sldId id="868" r:id="rId4"/>
    <p:sldId id="855" r:id="rId5"/>
    <p:sldId id="870" r:id="rId6"/>
    <p:sldId id="871" r:id="rId7"/>
    <p:sldId id="872" r:id="rId8"/>
    <p:sldId id="874" r:id="rId9"/>
    <p:sldId id="876" r:id="rId10"/>
    <p:sldId id="877" r:id="rId11"/>
    <p:sldId id="879" r:id="rId12"/>
    <p:sldId id="856" r:id="rId13"/>
    <p:sldId id="862" r:id="rId14"/>
    <p:sldId id="878"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10/20/2020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10/20/2020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10/20/2020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0898</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5/26/2020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MLD Discovery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2020-05-26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899FB-81D7-4126-A699-E67483BEE867}"/>
              </a:ext>
            </a:extLst>
          </p:cNvPr>
          <p:cNvSpPr>
            <a:spLocks noGrp="1"/>
          </p:cNvSpPr>
          <p:nvPr>
            <p:ph type="title"/>
          </p:nvPr>
        </p:nvSpPr>
        <p:spPr/>
        <p:txBody>
          <a:bodyPr/>
          <a:lstStyle/>
          <a:p>
            <a:r>
              <a:rPr lang="en-US" dirty="0"/>
              <a:t>Retrieval of a BSS information</a:t>
            </a:r>
          </a:p>
        </p:txBody>
      </p:sp>
      <p:sp>
        <p:nvSpPr>
          <p:cNvPr id="3" name="Content Placeholder 2">
            <a:extLst>
              <a:ext uri="{FF2B5EF4-FFF2-40B4-BE49-F238E27FC236}">
                <a16:creationId xmlns:a16="http://schemas.microsoft.com/office/drawing/2014/main" id="{640846A4-0DB1-4056-9DAA-8B23067D6E7E}"/>
              </a:ext>
            </a:extLst>
          </p:cNvPr>
          <p:cNvSpPr>
            <a:spLocks noGrp="1"/>
          </p:cNvSpPr>
          <p:nvPr>
            <p:ph idx="1"/>
          </p:nvPr>
        </p:nvSpPr>
        <p:spPr>
          <a:xfrm>
            <a:off x="685800" y="1752607"/>
            <a:ext cx="7772400" cy="4722806"/>
          </a:xfrm>
        </p:spPr>
        <p:txBody>
          <a:bodyPr>
            <a:normAutofit fontScale="70000" lnSpcReduction="20000"/>
          </a:bodyPr>
          <a:lstStyle/>
          <a:p>
            <a:r>
              <a:rPr lang="en-US" dirty="0"/>
              <a:t>If a STA wakes up on a link and the STA intends to transmit a frame to an AP operating on the link:</a:t>
            </a:r>
          </a:p>
          <a:p>
            <a:pPr lvl="1"/>
            <a:r>
              <a:rPr lang="en-US" dirty="0"/>
              <a:t>The STA doesn’t need to check change sequence considering the baseline operation.</a:t>
            </a:r>
          </a:p>
          <a:p>
            <a:r>
              <a:rPr lang="en-US" dirty="0"/>
              <a:t>If a STA receives a Beacon frame on a link and the received change sequence value for another link is different from the value that it stored for the AP, but the STA does not intend to access the other link:</a:t>
            </a:r>
          </a:p>
          <a:p>
            <a:pPr lvl="1"/>
            <a:r>
              <a:rPr lang="en-US" dirty="0"/>
              <a:t>The STA doesn’t need to retrieve information of the AP operating on the other link because the STA is not planning to access the other link.</a:t>
            </a:r>
          </a:p>
          <a:p>
            <a:r>
              <a:rPr lang="en-US" dirty="0"/>
              <a:t>A STA MLD made a multi-link setup with an AP MLD without receiving ML probe response on a link, and the STA intends to access other link:</a:t>
            </a:r>
          </a:p>
          <a:p>
            <a:pPr lvl="1"/>
            <a:r>
              <a:rPr lang="en-US" dirty="0"/>
              <a:t>The STA needs to retrieve the most recent parameters for the AP operating on the link before accessing the link. </a:t>
            </a:r>
          </a:p>
          <a:p>
            <a:r>
              <a:rPr lang="en-US" dirty="0"/>
              <a:t>If a link is enabled from a disabled state for a STA based on TID-link mapping negotiation, and the STA intends to access the link:</a:t>
            </a:r>
          </a:p>
          <a:p>
            <a:pPr lvl="1"/>
            <a:r>
              <a:rPr lang="en-US" dirty="0"/>
              <a:t>The STA needs to retrieve the most recent parameters for the AP operating on the link before accessing the link. </a:t>
            </a:r>
          </a:p>
          <a:p>
            <a:r>
              <a:rPr lang="en-US" dirty="0"/>
              <a:t>If a STA receives a Beacon frame on a link and the received change sequence value for another link is different from the value that it stored for the AP, and the STA intends to access the other link:</a:t>
            </a:r>
          </a:p>
          <a:p>
            <a:pPr lvl="1"/>
            <a:r>
              <a:rPr lang="en-US" dirty="0"/>
              <a:t>The STA needs to retrieve the most recent parameters for the AP operating on the link before accessing the link. </a:t>
            </a:r>
          </a:p>
          <a:p>
            <a:pPr lvl="1"/>
            <a:endParaRPr lang="en-US" dirty="0"/>
          </a:p>
        </p:txBody>
      </p:sp>
      <p:sp>
        <p:nvSpPr>
          <p:cNvPr id="4" name="Footer Placeholder 3">
            <a:extLst>
              <a:ext uri="{FF2B5EF4-FFF2-40B4-BE49-F238E27FC236}">
                <a16:creationId xmlns:a16="http://schemas.microsoft.com/office/drawing/2014/main" id="{1997F2F6-3595-4EF6-9893-37F73D40F2C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E9773E7-9872-4940-9DDA-EF5793CA1FA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2948929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8E0C2-B69C-4245-830D-3B60B08CAF14}"/>
              </a:ext>
            </a:extLst>
          </p:cNvPr>
          <p:cNvSpPr>
            <a:spLocks noGrp="1"/>
          </p:cNvSpPr>
          <p:nvPr>
            <p:ph type="title"/>
          </p:nvPr>
        </p:nvSpPr>
        <p:spPr/>
        <p:txBody>
          <a:bodyPr/>
          <a:lstStyle/>
          <a:p>
            <a:r>
              <a:rPr lang="en-US" dirty="0"/>
              <a:t>Retrieval of a BSS information</a:t>
            </a:r>
          </a:p>
        </p:txBody>
      </p:sp>
      <p:sp>
        <p:nvSpPr>
          <p:cNvPr id="3" name="Content Placeholder 2">
            <a:extLst>
              <a:ext uri="{FF2B5EF4-FFF2-40B4-BE49-F238E27FC236}">
                <a16:creationId xmlns:a16="http://schemas.microsoft.com/office/drawing/2014/main" id="{01651D51-3699-4643-8AC6-479E66512D69}"/>
              </a:ext>
            </a:extLst>
          </p:cNvPr>
          <p:cNvSpPr>
            <a:spLocks noGrp="1"/>
          </p:cNvSpPr>
          <p:nvPr>
            <p:ph idx="1"/>
          </p:nvPr>
        </p:nvSpPr>
        <p:spPr/>
        <p:txBody>
          <a:bodyPr/>
          <a:lstStyle/>
          <a:p>
            <a:r>
              <a:rPr lang="en-US" dirty="0"/>
              <a:t>A STA of a non-AP MLD doesn’t need to retrieve a BSS information whenever receiving a newer change sequence value.</a:t>
            </a:r>
          </a:p>
          <a:p>
            <a:r>
              <a:rPr lang="en-US" dirty="0"/>
              <a:t>However, a non-AP MLD shall not operate on the link until it retrieved the most recent parameters for the AP operating on that link.</a:t>
            </a:r>
          </a:p>
          <a:p>
            <a:pPr lvl="1"/>
            <a:r>
              <a:rPr lang="en-US" dirty="0"/>
              <a:t>The non-AP STA may retrieve the most recent parameters by receiving a Beacon frame from the AP or sending a Probe Request frame to the AP.</a:t>
            </a:r>
          </a:p>
          <a:p>
            <a:pPr lvl="1"/>
            <a:r>
              <a:rPr lang="en-US" dirty="0"/>
              <a:t>The non-AP STA may determine that it does not have the most recent parameters by receiving a change sequence for that AP that is different than the change sequence it stored for that AP.</a:t>
            </a:r>
          </a:p>
          <a:p>
            <a:pPr lvl="1"/>
            <a:endParaRPr lang="en-US" dirty="0"/>
          </a:p>
          <a:p>
            <a:endParaRPr lang="en-US" dirty="0"/>
          </a:p>
        </p:txBody>
      </p:sp>
      <p:sp>
        <p:nvSpPr>
          <p:cNvPr id="4" name="Footer Placeholder 3">
            <a:extLst>
              <a:ext uri="{FF2B5EF4-FFF2-40B4-BE49-F238E27FC236}">
                <a16:creationId xmlns:a16="http://schemas.microsoft.com/office/drawing/2014/main" id="{BE3B9E36-00C6-4560-89A5-9E84E19FAF0D}"/>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157B101A-80D8-449E-A2D6-3FABD3E7453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050344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F86B7-0103-4B8F-8376-D35C5FB5CDD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79E04E9-4C77-4C0E-ACEF-4B6B860ADC4E}"/>
              </a:ext>
            </a:extLst>
          </p:cNvPr>
          <p:cNvSpPr>
            <a:spLocks noGrp="1"/>
          </p:cNvSpPr>
          <p:nvPr>
            <p:ph idx="1"/>
          </p:nvPr>
        </p:nvSpPr>
        <p:spPr/>
        <p:txBody>
          <a:bodyPr/>
          <a:lstStyle/>
          <a:p>
            <a:r>
              <a:rPr lang="en-US" dirty="0"/>
              <a:t>Duplicated RNR/ML/MBSSID elements in a Probe Response frame are discussed.</a:t>
            </a:r>
          </a:p>
          <a:p>
            <a:r>
              <a:rPr lang="en-US" dirty="0"/>
              <a:t>Also, condition for retrieval of a BSS information is discussed.</a:t>
            </a:r>
          </a:p>
          <a:p>
            <a:pPr lvl="1"/>
            <a:endParaRPr lang="en-US" dirty="0"/>
          </a:p>
        </p:txBody>
      </p:sp>
      <p:sp>
        <p:nvSpPr>
          <p:cNvPr id="4" name="Footer Placeholder 3">
            <a:extLst>
              <a:ext uri="{FF2B5EF4-FFF2-40B4-BE49-F238E27FC236}">
                <a16:creationId xmlns:a16="http://schemas.microsoft.com/office/drawing/2014/main" id="{FF909934-6950-4676-9E88-F66AFC542B7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262D3AF-9D2D-41B8-BF19-5938C5110E8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300222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5D9C-A6F4-4040-A977-5601945B3C7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4CE1BF7D-B6F4-4E65-92F5-5BB8B9CE5D71}"/>
              </a:ext>
            </a:extLst>
          </p:cNvPr>
          <p:cNvSpPr>
            <a:spLocks noGrp="1"/>
          </p:cNvSpPr>
          <p:nvPr>
            <p:ph idx="1"/>
          </p:nvPr>
        </p:nvSpPr>
        <p:spPr>
          <a:xfrm>
            <a:off x="685800" y="1752607"/>
            <a:ext cx="8077200" cy="4571990"/>
          </a:xfrm>
        </p:spPr>
        <p:txBody>
          <a:bodyPr/>
          <a:lstStyle/>
          <a:p>
            <a:r>
              <a:rPr lang="en-US" dirty="0"/>
              <a:t>Do you agree to add the following to R1 of 11be SFD: </a:t>
            </a:r>
          </a:p>
          <a:p>
            <a:pPr lvl="1"/>
            <a:r>
              <a:rPr lang="en-US" dirty="0"/>
              <a:t>An AP shall not include a RNR element in a STA profile </a:t>
            </a:r>
            <a:r>
              <a:rPr lang="en-US" dirty="0" err="1"/>
              <a:t>subelement</a:t>
            </a:r>
            <a:r>
              <a:rPr lang="en-US" dirty="0"/>
              <a:t> of a Multi-Link (ML) element.</a:t>
            </a:r>
          </a:p>
          <a:p>
            <a:pPr lvl="1"/>
            <a:r>
              <a:rPr lang="en-US" dirty="0"/>
              <a:t>An AP shall not include a MBSSID element in a STA profile </a:t>
            </a:r>
            <a:r>
              <a:rPr lang="en-US" dirty="0" err="1"/>
              <a:t>subelement</a:t>
            </a:r>
            <a:r>
              <a:rPr lang="en-US" dirty="0"/>
              <a:t> of a Multi-Link (ML) element.</a:t>
            </a:r>
          </a:p>
          <a:p>
            <a:pPr lvl="1"/>
            <a:r>
              <a:rPr lang="en-US" dirty="0"/>
              <a:t>An ML element shall not be included in a STA profile </a:t>
            </a:r>
            <a:r>
              <a:rPr lang="en-US" dirty="0" err="1"/>
              <a:t>subelement</a:t>
            </a:r>
            <a:r>
              <a:rPr lang="en-US" dirty="0"/>
              <a:t> of another ML element.</a:t>
            </a:r>
          </a:p>
          <a:p>
            <a:pPr lvl="1"/>
            <a:endParaRPr lang="en-US" dirty="0"/>
          </a:p>
          <a:p>
            <a:pPr lvl="1"/>
            <a:endParaRPr lang="en-US" dirty="0"/>
          </a:p>
        </p:txBody>
      </p:sp>
      <p:sp>
        <p:nvSpPr>
          <p:cNvPr id="4" name="Footer Placeholder 3">
            <a:extLst>
              <a:ext uri="{FF2B5EF4-FFF2-40B4-BE49-F238E27FC236}">
                <a16:creationId xmlns:a16="http://schemas.microsoft.com/office/drawing/2014/main" id="{060408A2-BFD2-48B9-97D3-92939AADAB6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CA70AD0-295E-4357-8777-2B18CCBCC6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830567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D4312-FE7D-4865-8560-E23F92D80288}"/>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53747094-DF23-40FC-8DAB-5040AB69342A}"/>
              </a:ext>
            </a:extLst>
          </p:cNvPr>
          <p:cNvSpPr>
            <a:spLocks noGrp="1"/>
          </p:cNvSpPr>
          <p:nvPr>
            <p:ph idx="1"/>
          </p:nvPr>
        </p:nvSpPr>
        <p:spPr/>
        <p:txBody>
          <a:bodyPr/>
          <a:lstStyle/>
          <a:p>
            <a:r>
              <a:rPr lang="en-US" dirty="0"/>
              <a:t>Do you agree in R1 that: </a:t>
            </a:r>
          </a:p>
          <a:p>
            <a:pPr lvl="1"/>
            <a:r>
              <a:rPr lang="en-US" dirty="0"/>
              <a:t>The non-AP MLD shall not operate on the link until it retrieved the most recent parameters for an AP (AP1) operating on that link</a:t>
            </a:r>
          </a:p>
          <a:p>
            <a:pPr lvl="2"/>
            <a:r>
              <a:rPr lang="en-US" dirty="0"/>
              <a:t>The non-AP STA may determine that it does not have the most recent parameters by receiving a change sequence for that AP (AP1) that is different than the change sequence it stored for that AP (AP1)</a:t>
            </a:r>
          </a:p>
          <a:p>
            <a:pPr lvl="2"/>
            <a:r>
              <a:rPr lang="en-US" dirty="0"/>
              <a:t>The non-AP STA may retrieve the most recent parameters by receiving a Beacon or Probe Response frame from the AP (AP1) or other AP (AP2) that is affiliated with the same AP MLD with the AP (AP1)</a:t>
            </a:r>
          </a:p>
          <a:p>
            <a:pPr lvl="3"/>
            <a:r>
              <a:rPr lang="en-US" dirty="0"/>
              <a:t>The non-AP STA may send a probe request frame to the AP (AP1)</a:t>
            </a:r>
          </a:p>
          <a:p>
            <a:pPr lvl="3"/>
            <a:r>
              <a:rPr lang="en-US" dirty="0"/>
              <a:t>Another non-AP STA of the same non-AP MLD may send an ML probe request to another AP (AP2) of the AP MLD</a:t>
            </a:r>
          </a:p>
          <a:p>
            <a:pPr lvl="1"/>
            <a:endParaRPr lang="en-US" dirty="0"/>
          </a:p>
        </p:txBody>
      </p:sp>
      <p:sp>
        <p:nvSpPr>
          <p:cNvPr id="4" name="Footer Placeholder 3">
            <a:extLst>
              <a:ext uri="{FF2B5EF4-FFF2-40B4-BE49-F238E27FC236}">
                <a16:creationId xmlns:a16="http://schemas.microsoft.com/office/drawing/2014/main" id="{BBA521DE-982F-45A8-B6E5-78454F467CE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27A703B-3C0B-4F56-BC6A-F83B212BF87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432587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6BCB-9ACF-46D8-9781-8983BB4DE39C}"/>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0A0B2EBF-49C9-418A-A0AD-D7F5A6D2EE93}"/>
              </a:ext>
            </a:extLst>
          </p:cNvPr>
          <p:cNvSpPr>
            <a:spLocks noGrp="1"/>
          </p:cNvSpPr>
          <p:nvPr>
            <p:ph idx="1"/>
          </p:nvPr>
        </p:nvSpPr>
        <p:spPr>
          <a:xfrm>
            <a:off x="685800" y="1752607"/>
            <a:ext cx="8077200" cy="4722806"/>
          </a:xfrm>
        </p:spPr>
        <p:txBody>
          <a:bodyPr>
            <a:normAutofit fontScale="85000" lnSpcReduction="20000"/>
          </a:bodyPr>
          <a:lstStyle/>
          <a:p>
            <a:r>
              <a:rPr lang="en-US" dirty="0"/>
              <a:t>Following consensus has been made on MLO discovery:</a:t>
            </a:r>
          </a:p>
          <a:p>
            <a:pPr lvl="1"/>
            <a:r>
              <a:rPr lang="en-US" dirty="0"/>
              <a:t>All APs that are part of the same MLD as a reporting AP and that are collocated with the reporting AP shall be reported in the RNR element that is included in the beacons and the broadcast probe responses transmitted by the reporting AP when the reporting AP is either not part of a multiple BSSID set or corresponds to a transmitted BSSID in a multiple BSSID set.  </a:t>
            </a:r>
          </a:p>
          <a:p>
            <a:pPr lvl="2"/>
            <a:r>
              <a:rPr lang="en-US" dirty="0"/>
              <a:t>Note: an AP is not included if it is not discoverable.  </a:t>
            </a:r>
          </a:p>
          <a:p>
            <a:pPr lvl="2"/>
            <a:r>
              <a:rPr lang="en-US" dirty="0"/>
              <a:t>Note: RNR provides basic information (e.g., operating class, channel, BSSID, short SSID). </a:t>
            </a:r>
          </a:p>
          <a:p>
            <a:pPr lvl="1"/>
            <a:r>
              <a:rPr lang="en-US" dirty="0"/>
              <a:t>802.11be agrees to define a mechanism for a STA of a non-AP MLD to send a probe request frame to an AP belonging to an AP MLD, which enables to request a probe response from the AP that includes the complete set of capabilities, parameters and operation elements of other APs affiliated to the same MLD as the AP  </a:t>
            </a:r>
          </a:p>
          <a:p>
            <a:pPr lvl="2"/>
            <a:r>
              <a:rPr lang="en-US" dirty="0"/>
              <a:t>The complete information is defined as all elements that would be provided if the reported AP was transmitting that same frame (exceptions TBD).  </a:t>
            </a:r>
          </a:p>
          <a:p>
            <a:pPr lvl="2"/>
            <a:r>
              <a:rPr lang="en-US" dirty="0"/>
              <a:t>It is TBD if the AP is mandated or not to respond with the requested information.  </a:t>
            </a:r>
          </a:p>
          <a:p>
            <a:pPr lvl="2"/>
            <a:r>
              <a:rPr lang="en-US" dirty="0"/>
              <a:t>Note: Such a directed probe request requesting complete MLO information for one or more APs of the MLD is referred to as an ML probe request.  </a:t>
            </a:r>
          </a:p>
          <a:p>
            <a:pPr lvl="2"/>
            <a:r>
              <a:rPr lang="en-US" dirty="0"/>
              <a:t>Note: A probe response sent in response to an ML probe request containing complete MLO Information for the requested AP(s) is referred to as an ML probe response. </a:t>
            </a:r>
          </a:p>
        </p:txBody>
      </p:sp>
      <p:sp>
        <p:nvSpPr>
          <p:cNvPr id="4" name="Footer Placeholder 3">
            <a:extLst>
              <a:ext uri="{FF2B5EF4-FFF2-40B4-BE49-F238E27FC236}">
                <a16:creationId xmlns:a16="http://schemas.microsoft.com/office/drawing/2014/main" id="{9A0734F1-DE6D-4952-9CFB-4C92B873470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F1BEDE1-5366-44AA-982C-A8EA41D1594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413791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6BCB-9ACF-46D8-9781-8983BB4DE39C}"/>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0A0B2EBF-49C9-418A-A0AD-D7F5A6D2EE93}"/>
              </a:ext>
            </a:extLst>
          </p:cNvPr>
          <p:cNvSpPr>
            <a:spLocks noGrp="1"/>
          </p:cNvSpPr>
          <p:nvPr>
            <p:ph idx="1"/>
          </p:nvPr>
        </p:nvSpPr>
        <p:spPr>
          <a:xfrm>
            <a:off x="685800" y="1752607"/>
            <a:ext cx="8382000" cy="4722806"/>
          </a:xfrm>
        </p:spPr>
        <p:txBody>
          <a:bodyPr>
            <a:normAutofit/>
          </a:bodyPr>
          <a:lstStyle/>
          <a:p>
            <a:pPr lvl="1"/>
            <a:r>
              <a:rPr lang="en-US" dirty="0"/>
              <a:t>802.11be agrees to define a new Multi-Link element (MLE) to report/describe multiple STAs of an MLD with at least the following characteristics:  </a:t>
            </a:r>
          </a:p>
          <a:p>
            <a:pPr lvl="2"/>
            <a:r>
              <a:rPr lang="en-US" dirty="0"/>
              <a:t>MLD-level information may be included  </a:t>
            </a:r>
          </a:p>
          <a:p>
            <a:pPr lvl="2"/>
            <a:r>
              <a:rPr lang="en-US" dirty="0"/>
              <a:t>A STA profile </a:t>
            </a:r>
            <a:r>
              <a:rPr lang="en-US" dirty="0" err="1"/>
              <a:t>subelement</a:t>
            </a:r>
            <a:r>
              <a:rPr lang="en-US" dirty="0"/>
              <a:t> is included for each reported STA (if any) and is made of a variable number of elements describing this STA  </a:t>
            </a:r>
          </a:p>
          <a:p>
            <a:pPr lvl="2"/>
            <a:r>
              <a:rPr lang="en-US" dirty="0"/>
              <a:t>Note: a control field for the element is not considered as MLD-level information.</a:t>
            </a:r>
          </a:p>
          <a:p>
            <a:pPr lvl="2"/>
            <a:r>
              <a:rPr lang="en-US" dirty="0"/>
              <a:t>Note: Name can be changed. </a:t>
            </a:r>
          </a:p>
          <a:p>
            <a:r>
              <a:rPr lang="en-US" dirty="0"/>
              <a:t>In this contribution, we discuss further on details on RNR and ML elements in Beacon and Probe Request/Response frames.</a:t>
            </a:r>
          </a:p>
        </p:txBody>
      </p:sp>
      <p:sp>
        <p:nvSpPr>
          <p:cNvPr id="4" name="Footer Placeholder 3">
            <a:extLst>
              <a:ext uri="{FF2B5EF4-FFF2-40B4-BE49-F238E27FC236}">
                <a16:creationId xmlns:a16="http://schemas.microsoft.com/office/drawing/2014/main" id="{9A0734F1-DE6D-4952-9CFB-4C92B873470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F1BEDE1-5366-44AA-982C-A8EA41D1594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299286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0F84F-AB77-4DE4-9E53-9FFC1068CECB}"/>
              </a:ext>
            </a:extLst>
          </p:cNvPr>
          <p:cNvSpPr>
            <a:spLocks noGrp="1"/>
          </p:cNvSpPr>
          <p:nvPr>
            <p:ph type="title"/>
          </p:nvPr>
        </p:nvSpPr>
        <p:spPr/>
        <p:txBody>
          <a:bodyPr/>
          <a:lstStyle/>
          <a:p>
            <a:r>
              <a:rPr lang="en-US" dirty="0"/>
              <a:t>RNR element</a:t>
            </a:r>
          </a:p>
        </p:txBody>
      </p:sp>
      <p:sp>
        <p:nvSpPr>
          <p:cNvPr id="3" name="Content Placeholder 2">
            <a:extLst>
              <a:ext uri="{FF2B5EF4-FFF2-40B4-BE49-F238E27FC236}">
                <a16:creationId xmlns:a16="http://schemas.microsoft.com/office/drawing/2014/main" id="{12BE33C8-F16C-4F76-B542-35928CC1ABEF}"/>
              </a:ext>
            </a:extLst>
          </p:cNvPr>
          <p:cNvSpPr>
            <a:spLocks noGrp="1"/>
          </p:cNvSpPr>
          <p:nvPr>
            <p:ph idx="1"/>
          </p:nvPr>
        </p:nvSpPr>
        <p:spPr>
          <a:xfrm>
            <a:off x="685800" y="1752607"/>
            <a:ext cx="7772400" cy="4722806"/>
          </a:xfrm>
        </p:spPr>
        <p:txBody>
          <a:bodyPr>
            <a:normAutofit fontScale="77500" lnSpcReduction="20000"/>
          </a:bodyPr>
          <a:lstStyle/>
          <a:p>
            <a:r>
              <a:rPr lang="en-US" dirty="0"/>
              <a:t>RNR element shall be included in a Beacon frame from an EHT AP.</a:t>
            </a:r>
          </a:p>
          <a:p>
            <a:r>
              <a:rPr lang="en-US" dirty="0"/>
              <a:t>A STA profile of an ML element includes elements describing a reported AP.</a:t>
            </a:r>
          </a:p>
          <a:p>
            <a:pPr lvl="1"/>
            <a:r>
              <a:rPr lang="en-US" dirty="0"/>
              <a:t>If the STA profile indicates complete information, all elements that would be included in the reported AP’s Beacon frame will be included (exceptions TBD).</a:t>
            </a:r>
          </a:p>
          <a:p>
            <a:pPr lvl="1"/>
            <a:r>
              <a:rPr lang="en-US" dirty="0"/>
              <a:t>As RNR element shall be included in a Beacon frame, it may imply that RNR element will be included in each STA profile of the ML element.</a:t>
            </a:r>
          </a:p>
          <a:p>
            <a:r>
              <a:rPr lang="en-US" dirty="0"/>
              <a:t>However, RNR elements from co-located APs are most likely duplicated.</a:t>
            </a:r>
          </a:p>
          <a:p>
            <a:pPr lvl="1"/>
            <a:r>
              <a:rPr lang="en-US" dirty="0"/>
              <a:t>If Beacon and/or Probe Response frame includes RNR element, it is not useful to include additional RNR element in each STA profile of ML elements that included in the Beacon and/or Probe Response frame.</a:t>
            </a:r>
          </a:p>
          <a:p>
            <a:pPr lvl="1"/>
            <a:r>
              <a:rPr lang="en-US" dirty="0"/>
              <a:t>Similar reason, in 11ax RNR element is not included in the multiple BSSID element:</a:t>
            </a:r>
          </a:p>
          <a:p>
            <a:pPr lvl="2"/>
            <a:r>
              <a:rPr lang="en-US" dirty="0"/>
              <a:t>An AP with dot11MultiBSSIDImplemented equal to true shall not include Reduced Neighbor Report element in the </a:t>
            </a:r>
            <a:r>
              <a:rPr lang="en-US" dirty="0" err="1"/>
              <a:t>Nontransmitted</a:t>
            </a:r>
            <a:r>
              <a:rPr lang="en-US" dirty="0"/>
              <a:t> BSSID Profile </a:t>
            </a:r>
            <a:r>
              <a:rPr lang="en-US" dirty="0" err="1"/>
              <a:t>subelement</a:t>
            </a:r>
            <a:r>
              <a:rPr lang="en-US" dirty="0"/>
              <a:t> of the Multiple BSSID element.</a:t>
            </a:r>
          </a:p>
          <a:p>
            <a:r>
              <a:rPr lang="en-US" dirty="0"/>
              <a:t>We propose:</a:t>
            </a:r>
          </a:p>
          <a:p>
            <a:pPr lvl="1"/>
            <a:r>
              <a:rPr lang="en-US" dirty="0"/>
              <a:t>An AP shall not include a RNR element in a STA profile </a:t>
            </a:r>
            <a:r>
              <a:rPr lang="en-US" dirty="0" err="1"/>
              <a:t>subelement</a:t>
            </a:r>
            <a:r>
              <a:rPr lang="en-US" dirty="0"/>
              <a:t> of a Multi-Link (ML) element.</a:t>
            </a:r>
          </a:p>
        </p:txBody>
      </p:sp>
      <p:sp>
        <p:nvSpPr>
          <p:cNvPr id="4" name="Footer Placeholder 3">
            <a:extLst>
              <a:ext uri="{FF2B5EF4-FFF2-40B4-BE49-F238E27FC236}">
                <a16:creationId xmlns:a16="http://schemas.microsoft.com/office/drawing/2014/main" id="{DD8D8EB9-CB1F-45D7-9F19-BB107F0434B1}"/>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F1267E35-EE55-4F94-BBF7-9D947E8DF7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878322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7DD6-E9BD-429D-8B5C-98B5D59D8187}"/>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0300F612-3B13-460B-A270-005DBAE3229B}"/>
              </a:ext>
            </a:extLst>
          </p:cNvPr>
          <p:cNvSpPr>
            <a:spLocks noGrp="1"/>
          </p:cNvSpPr>
          <p:nvPr>
            <p:ph idx="1"/>
          </p:nvPr>
        </p:nvSpPr>
        <p:spPr>
          <a:xfrm>
            <a:off x="685800" y="1752606"/>
            <a:ext cx="8153400" cy="4648193"/>
          </a:xfrm>
        </p:spPr>
        <p:txBody>
          <a:bodyPr>
            <a:normAutofit fontScale="85000" lnSpcReduction="20000"/>
          </a:bodyPr>
          <a:lstStyle/>
          <a:p>
            <a:r>
              <a:rPr lang="en-US" dirty="0"/>
              <a:t>Which APs to be included in an ML element?</a:t>
            </a:r>
          </a:p>
          <a:p>
            <a:r>
              <a:rPr lang="en-US" dirty="0"/>
              <a:t>Operation example:</a:t>
            </a:r>
          </a:p>
          <a:p>
            <a:pPr lvl="1"/>
            <a:r>
              <a:rPr lang="en-US" dirty="0"/>
              <a:t>A STA sends a Probe Request frame to AP12 to request for complete information of other APs affiliated to MLD2.</a:t>
            </a:r>
          </a:p>
          <a:p>
            <a:pPr lvl="1"/>
            <a:r>
              <a:rPr lang="en-US" dirty="0"/>
              <a:t>As AP12 has a </a:t>
            </a:r>
            <a:r>
              <a:rPr lang="en-US" dirty="0" err="1"/>
              <a:t>nontransmitted</a:t>
            </a:r>
            <a:r>
              <a:rPr lang="en-US" dirty="0"/>
              <a:t> BSSID, AP11 sends a Probe Response frame including:</a:t>
            </a:r>
          </a:p>
          <a:p>
            <a:pPr lvl="2"/>
            <a:r>
              <a:rPr lang="en-US" dirty="0"/>
              <a:t>Elements for AP11</a:t>
            </a:r>
          </a:p>
          <a:p>
            <a:pPr lvl="2"/>
            <a:r>
              <a:rPr lang="en-US" dirty="0"/>
              <a:t>MBSSID element (MB1) including</a:t>
            </a:r>
          </a:p>
          <a:p>
            <a:pPr lvl="3"/>
            <a:r>
              <a:rPr lang="en-US" dirty="0" err="1"/>
              <a:t>Nontransmitted</a:t>
            </a:r>
            <a:r>
              <a:rPr lang="en-US" dirty="0"/>
              <a:t> BSSID profile for AP12</a:t>
            </a:r>
          </a:p>
          <a:p>
            <a:pPr lvl="4"/>
            <a:r>
              <a:rPr lang="en-US" dirty="0"/>
              <a:t>Elements for AP12</a:t>
            </a:r>
          </a:p>
          <a:p>
            <a:pPr lvl="4"/>
            <a:r>
              <a:rPr lang="en-US" dirty="0"/>
              <a:t>ML element (ML1) including</a:t>
            </a:r>
          </a:p>
          <a:p>
            <a:pPr lvl="5"/>
            <a:r>
              <a:rPr lang="en-US" dirty="0"/>
              <a:t>STA profile for AP22</a:t>
            </a:r>
          </a:p>
          <a:p>
            <a:pPr lvl="6"/>
            <a:r>
              <a:rPr lang="en-US" dirty="0"/>
              <a:t>Elements for AP22</a:t>
            </a:r>
          </a:p>
          <a:p>
            <a:pPr lvl="6"/>
            <a:r>
              <a:rPr lang="en-US" dirty="0">
                <a:solidFill>
                  <a:schemeClr val="accent2"/>
                </a:solidFill>
              </a:rPr>
              <a:t>Should a MBSSID element (MB2) be included?</a:t>
            </a:r>
          </a:p>
          <a:p>
            <a:pPr lvl="7"/>
            <a:r>
              <a:rPr lang="en-US" dirty="0">
                <a:solidFill>
                  <a:schemeClr val="accent2"/>
                </a:solidFill>
              </a:rPr>
              <a:t>If included, it gives information on AP21.</a:t>
            </a:r>
          </a:p>
          <a:p>
            <a:pPr lvl="6"/>
            <a:r>
              <a:rPr lang="en-US" dirty="0">
                <a:solidFill>
                  <a:schemeClr val="accent2"/>
                </a:solidFill>
              </a:rPr>
              <a:t>Should a ML element (ML2) be included?</a:t>
            </a:r>
          </a:p>
          <a:p>
            <a:pPr lvl="7"/>
            <a:r>
              <a:rPr lang="en-US" dirty="0">
                <a:solidFill>
                  <a:schemeClr val="accent2"/>
                </a:solidFill>
              </a:rPr>
              <a:t>If included, it gives information on AP12.</a:t>
            </a:r>
          </a:p>
          <a:p>
            <a:pPr lvl="2"/>
            <a:r>
              <a:rPr lang="en-US" dirty="0">
                <a:solidFill>
                  <a:schemeClr val="accent2"/>
                </a:solidFill>
              </a:rPr>
              <a:t>Should a ML element (ML3) be included?</a:t>
            </a:r>
          </a:p>
          <a:p>
            <a:pPr lvl="3"/>
            <a:r>
              <a:rPr lang="en-US" dirty="0">
                <a:solidFill>
                  <a:schemeClr val="accent2"/>
                </a:solidFill>
              </a:rPr>
              <a:t>If included, it gives information on AP21 &amp; AP31.</a:t>
            </a:r>
          </a:p>
          <a:p>
            <a:pPr lvl="7"/>
            <a:endParaRPr lang="en-US" dirty="0">
              <a:solidFill>
                <a:srgbClr val="FF0000"/>
              </a:solidFill>
            </a:endParaRPr>
          </a:p>
        </p:txBody>
      </p:sp>
      <p:sp>
        <p:nvSpPr>
          <p:cNvPr id="4" name="Footer Placeholder 3">
            <a:extLst>
              <a:ext uri="{FF2B5EF4-FFF2-40B4-BE49-F238E27FC236}">
                <a16:creationId xmlns:a16="http://schemas.microsoft.com/office/drawing/2014/main" id="{3CA3E5AF-0F06-4338-9DE4-A9CBB56B3E0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811C0D7-6281-461F-A535-B88DC2AEC1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graphicFrame>
        <p:nvGraphicFramePr>
          <p:cNvPr id="7" name="Table 6">
            <a:extLst>
              <a:ext uri="{FF2B5EF4-FFF2-40B4-BE49-F238E27FC236}">
                <a16:creationId xmlns:a16="http://schemas.microsoft.com/office/drawing/2014/main" id="{868CF572-AC00-45BD-B1C1-A239163D5262}"/>
              </a:ext>
            </a:extLst>
          </p:cNvPr>
          <p:cNvGraphicFramePr>
            <a:graphicFrameLocks noGrp="1"/>
          </p:cNvGraphicFramePr>
          <p:nvPr>
            <p:extLst>
              <p:ext uri="{D42A27DB-BD31-4B8C-83A1-F6EECF244321}">
                <p14:modId xmlns:p14="http://schemas.microsoft.com/office/powerpoint/2010/main" val="1033020078"/>
              </p:ext>
            </p:extLst>
          </p:nvPr>
        </p:nvGraphicFramePr>
        <p:xfrm>
          <a:off x="5796636" y="3276600"/>
          <a:ext cx="3088284" cy="935625"/>
        </p:xfrm>
        <a:graphic>
          <a:graphicData uri="http://schemas.openxmlformats.org/drawingml/2006/table">
            <a:tbl>
              <a:tblPr/>
              <a:tblGrid>
                <a:gridCol w="533400">
                  <a:extLst>
                    <a:ext uri="{9D8B030D-6E8A-4147-A177-3AD203B41FA5}">
                      <a16:colId xmlns:a16="http://schemas.microsoft.com/office/drawing/2014/main" val="2234912546"/>
                    </a:ext>
                  </a:extLst>
                </a:gridCol>
                <a:gridCol w="851628">
                  <a:extLst>
                    <a:ext uri="{9D8B030D-6E8A-4147-A177-3AD203B41FA5}">
                      <a16:colId xmlns:a16="http://schemas.microsoft.com/office/drawing/2014/main" val="2029644715"/>
                    </a:ext>
                  </a:extLst>
                </a:gridCol>
                <a:gridCol w="900972">
                  <a:extLst>
                    <a:ext uri="{9D8B030D-6E8A-4147-A177-3AD203B41FA5}">
                      <a16:colId xmlns:a16="http://schemas.microsoft.com/office/drawing/2014/main" val="2454143990"/>
                    </a:ext>
                  </a:extLst>
                </a:gridCol>
                <a:gridCol w="802284">
                  <a:extLst>
                    <a:ext uri="{9D8B030D-6E8A-4147-A177-3AD203B41FA5}">
                      <a16:colId xmlns:a16="http://schemas.microsoft.com/office/drawing/2014/main" val="3267513927"/>
                    </a:ext>
                  </a:extLst>
                </a:gridCol>
              </a:tblGrid>
              <a:tr h="173082">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MLD1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MLD2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673575"/>
                  </a:ext>
                </a:extLst>
              </a:tr>
              <a:tr h="252820">
                <a:tc>
                  <a:txBody>
                    <a:bodyPr/>
                    <a:lstStyle/>
                    <a:p>
                      <a:pPr algn="ctr" fontAlgn="b"/>
                      <a:r>
                        <a:rPr lang="en-US" sz="1100" b="0" i="0" u="none" strike="noStrike" dirty="0">
                          <a:solidFill>
                            <a:srgbClr val="000000"/>
                          </a:solidFill>
                          <a:effectLst/>
                          <a:latin typeface="Calibri" panose="020F0502020204030204" pitchFamily="34" charset="0"/>
                        </a:rPr>
                        <a:t>Link1</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AP11(T)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AP12(N)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60934"/>
                  </a:ext>
                </a:extLst>
              </a:tr>
              <a:tr h="252820">
                <a:tc>
                  <a:txBody>
                    <a:bodyPr/>
                    <a:lstStyle/>
                    <a:p>
                      <a:pPr algn="ctr" fontAlgn="b"/>
                      <a:r>
                        <a:rPr lang="en-US" sz="1100" b="0" i="0" u="none" strike="noStrike">
                          <a:solidFill>
                            <a:srgbClr val="000000"/>
                          </a:solidFill>
                          <a:effectLst/>
                          <a:latin typeface="Calibri" panose="020F0502020204030204" pitchFamily="34" charset="0"/>
                        </a:rPr>
                        <a:t>Link2</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AP21(N)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AP22(T)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2152856"/>
                  </a:ext>
                </a:extLst>
              </a:tr>
              <a:tr h="252820">
                <a:tc>
                  <a:txBody>
                    <a:bodyPr/>
                    <a:lstStyle/>
                    <a:p>
                      <a:pPr algn="ctr" fontAlgn="b"/>
                      <a:r>
                        <a:rPr lang="en-US" sz="1100" b="0" i="0" u="none" strike="noStrike">
                          <a:solidFill>
                            <a:srgbClr val="000000"/>
                          </a:solidFill>
                          <a:effectLst/>
                          <a:latin typeface="Calibri" panose="020F0502020204030204" pitchFamily="34" charset="0"/>
                        </a:rPr>
                        <a:t>Link3</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AP31(T)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AP32(N)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928844"/>
                  </a:ext>
                </a:extLst>
              </a:tr>
            </a:tbl>
          </a:graphicData>
        </a:graphic>
      </p:graphicFrame>
      <p:cxnSp>
        <p:nvCxnSpPr>
          <p:cNvPr id="8" name="Straight Arrow Connector 7">
            <a:extLst>
              <a:ext uri="{FF2B5EF4-FFF2-40B4-BE49-F238E27FC236}">
                <a16:creationId xmlns:a16="http://schemas.microsoft.com/office/drawing/2014/main" id="{FCD821F8-749C-4668-83B1-095751ECBEF8}"/>
              </a:ext>
            </a:extLst>
          </p:cNvPr>
          <p:cNvCxnSpPr>
            <a:cxnSpLocks/>
          </p:cNvCxnSpPr>
          <p:nvPr/>
        </p:nvCxnSpPr>
        <p:spPr bwMode="auto">
          <a:xfrm>
            <a:off x="6987842" y="3536734"/>
            <a:ext cx="30480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9" name="TextBox 8">
            <a:extLst>
              <a:ext uri="{FF2B5EF4-FFF2-40B4-BE49-F238E27FC236}">
                <a16:creationId xmlns:a16="http://schemas.microsoft.com/office/drawing/2014/main" id="{045F6B1B-87D4-480E-88B0-3DCD0EBEEB5C}"/>
              </a:ext>
            </a:extLst>
          </p:cNvPr>
          <p:cNvSpPr txBox="1"/>
          <p:nvPr/>
        </p:nvSpPr>
        <p:spPr>
          <a:xfrm>
            <a:off x="6939706" y="3495469"/>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MB1</a:t>
            </a:r>
          </a:p>
        </p:txBody>
      </p:sp>
      <p:cxnSp>
        <p:nvCxnSpPr>
          <p:cNvPr id="10" name="Straight Arrow Connector 9">
            <a:extLst>
              <a:ext uri="{FF2B5EF4-FFF2-40B4-BE49-F238E27FC236}">
                <a16:creationId xmlns:a16="http://schemas.microsoft.com/office/drawing/2014/main" id="{C7CF5C58-D4C8-4041-8E3F-668AC3E2F884}"/>
              </a:ext>
            </a:extLst>
          </p:cNvPr>
          <p:cNvCxnSpPr>
            <a:cxnSpLocks/>
          </p:cNvCxnSpPr>
          <p:nvPr/>
        </p:nvCxnSpPr>
        <p:spPr bwMode="auto">
          <a:xfrm>
            <a:off x="7858032" y="3590139"/>
            <a:ext cx="0" cy="303654"/>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1" name="TextBox 10">
            <a:extLst>
              <a:ext uri="{FF2B5EF4-FFF2-40B4-BE49-F238E27FC236}">
                <a16:creationId xmlns:a16="http://schemas.microsoft.com/office/drawing/2014/main" id="{DD3EBF8D-8E48-4DE5-8861-9E149C1282A9}"/>
              </a:ext>
            </a:extLst>
          </p:cNvPr>
          <p:cNvSpPr txBox="1"/>
          <p:nvPr/>
        </p:nvSpPr>
        <p:spPr>
          <a:xfrm rot="16200000">
            <a:off x="7734577" y="3603191"/>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ML1</a:t>
            </a:r>
          </a:p>
        </p:txBody>
      </p:sp>
      <p:cxnSp>
        <p:nvCxnSpPr>
          <p:cNvPr id="12" name="Straight Arrow Connector 11">
            <a:extLst>
              <a:ext uri="{FF2B5EF4-FFF2-40B4-BE49-F238E27FC236}">
                <a16:creationId xmlns:a16="http://schemas.microsoft.com/office/drawing/2014/main" id="{FC25BCB5-5307-4C26-BA40-4DC361E31A99}"/>
              </a:ext>
            </a:extLst>
          </p:cNvPr>
          <p:cNvCxnSpPr>
            <a:cxnSpLocks/>
          </p:cNvCxnSpPr>
          <p:nvPr/>
        </p:nvCxnSpPr>
        <p:spPr bwMode="auto">
          <a:xfrm>
            <a:off x="6987842" y="3839381"/>
            <a:ext cx="304800" cy="0"/>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3" name="TextBox 12">
            <a:extLst>
              <a:ext uri="{FF2B5EF4-FFF2-40B4-BE49-F238E27FC236}">
                <a16:creationId xmlns:a16="http://schemas.microsoft.com/office/drawing/2014/main" id="{AC0130D3-C4C7-446E-A407-B39C05607F79}"/>
              </a:ext>
            </a:extLst>
          </p:cNvPr>
          <p:cNvSpPr txBox="1"/>
          <p:nvPr/>
        </p:nvSpPr>
        <p:spPr>
          <a:xfrm>
            <a:off x="6939706" y="3798116"/>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MB2</a:t>
            </a:r>
          </a:p>
        </p:txBody>
      </p:sp>
      <p:cxnSp>
        <p:nvCxnSpPr>
          <p:cNvPr id="14" name="Straight Arrow Connector 13">
            <a:extLst>
              <a:ext uri="{FF2B5EF4-FFF2-40B4-BE49-F238E27FC236}">
                <a16:creationId xmlns:a16="http://schemas.microsoft.com/office/drawing/2014/main" id="{C7BD59D9-3C22-4B2C-8B06-554CE26DDAD5}"/>
              </a:ext>
            </a:extLst>
          </p:cNvPr>
          <p:cNvCxnSpPr>
            <a:cxnSpLocks/>
          </p:cNvCxnSpPr>
          <p:nvPr/>
        </p:nvCxnSpPr>
        <p:spPr bwMode="auto">
          <a:xfrm>
            <a:off x="8010432" y="3602035"/>
            <a:ext cx="0" cy="303654"/>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5" name="TextBox 14">
            <a:extLst>
              <a:ext uri="{FF2B5EF4-FFF2-40B4-BE49-F238E27FC236}">
                <a16:creationId xmlns:a16="http://schemas.microsoft.com/office/drawing/2014/main" id="{D62BED04-D673-49A3-8817-36A620C88EF7}"/>
              </a:ext>
            </a:extLst>
          </p:cNvPr>
          <p:cNvSpPr txBox="1"/>
          <p:nvPr/>
        </p:nvSpPr>
        <p:spPr>
          <a:xfrm rot="16200000">
            <a:off x="7904395" y="3615087"/>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ML2</a:t>
            </a:r>
          </a:p>
        </p:txBody>
      </p:sp>
      <p:cxnSp>
        <p:nvCxnSpPr>
          <p:cNvPr id="16" name="Straight Arrow Connector 15">
            <a:extLst>
              <a:ext uri="{FF2B5EF4-FFF2-40B4-BE49-F238E27FC236}">
                <a16:creationId xmlns:a16="http://schemas.microsoft.com/office/drawing/2014/main" id="{61DED1FA-FE04-46E3-B207-BD65CBF0C8A8}"/>
              </a:ext>
            </a:extLst>
          </p:cNvPr>
          <p:cNvCxnSpPr>
            <a:cxnSpLocks/>
          </p:cNvCxnSpPr>
          <p:nvPr/>
        </p:nvCxnSpPr>
        <p:spPr bwMode="auto">
          <a:xfrm>
            <a:off x="6438773" y="3622930"/>
            <a:ext cx="0" cy="481126"/>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7" name="TextBox 16">
            <a:extLst>
              <a:ext uri="{FF2B5EF4-FFF2-40B4-BE49-F238E27FC236}">
                <a16:creationId xmlns:a16="http://schemas.microsoft.com/office/drawing/2014/main" id="{5D213F9F-E601-48B7-9F0B-99944DFA96E9}"/>
              </a:ext>
            </a:extLst>
          </p:cNvPr>
          <p:cNvSpPr txBox="1"/>
          <p:nvPr/>
        </p:nvSpPr>
        <p:spPr>
          <a:xfrm rot="16200000">
            <a:off x="6176667" y="3737774"/>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ML3</a:t>
            </a:r>
          </a:p>
        </p:txBody>
      </p:sp>
      <p:cxnSp>
        <p:nvCxnSpPr>
          <p:cNvPr id="18" name="Straight Arrow Connector 17">
            <a:extLst>
              <a:ext uri="{FF2B5EF4-FFF2-40B4-BE49-F238E27FC236}">
                <a16:creationId xmlns:a16="http://schemas.microsoft.com/office/drawing/2014/main" id="{29731577-FC6A-433F-B93A-11D0141A307F}"/>
              </a:ext>
            </a:extLst>
          </p:cNvPr>
          <p:cNvCxnSpPr>
            <a:cxnSpLocks/>
          </p:cNvCxnSpPr>
          <p:nvPr/>
        </p:nvCxnSpPr>
        <p:spPr bwMode="auto">
          <a:xfrm>
            <a:off x="7035978" y="4113692"/>
            <a:ext cx="115818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9" name="TextBox 18">
            <a:extLst>
              <a:ext uri="{FF2B5EF4-FFF2-40B4-BE49-F238E27FC236}">
                <a16:creationId xmlns:a16="http://schemas.microsoft.com/office/drawing/2014/main" id="{A867945E-7301-4A22-8A19-5840652EF17C}"/>
              </a:ext>
            </a:extLst>
          </p:cNvPr>
          <p:cNvSpPr txBox="1"/>
          <p:nvPr/>
        </p:nvSpPr>
        <p:spPr>
          <a:xfrm>
            <a:off x="7445046" y="4072427"/>
            <a:ext cx="412986" cy="215444"/>
          </a:xfrm>
          <a:prstGeom prst="rect">
            <a:avLst/>
          </a:prstGeom>
          <a:noFill/>
          <a:ln>
            <a:noFill/>
          </a:ln>
        </p:spPr>
        <p:txBody>
          <a:bodyPr wrap="square" rtlCol="0">
            <a:spAutoFit/>
          </a:bodyPr>
          <a:lstStyle/>
          <a:p>
            <a:r>
              <a:rPr lang="en-US" sz="800" b="1" dirty="0">
                <a:solidFill>
                  <a:schemeClr val="accent2"/>
                </a:solidFill>
                <a:latin typeface="Arial" panose="020B0604020202020204" pitchFamily="34" charset="0"/>
                <a:cs typeface="Arial" panose="020B0604020202020204" pitchFamily="34" charset="0"/>
              </a:rPr>
              <a:t>MB3</a:t>
            </a:r>
          </a:p>
        </p:txBody>
      </p:sp>
    </p:spTree>
    <p:extLst>
      <p:ext uri="{BB962C8B-B14F-4D97-AF65-F5344CB8AC3E}">
        <p14:creationId xmlns:p14="http://schemas.microsoft.com/office/powerpoint/2010/main" val="125405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7DD6-E9BD-429D-8B5C-98B5D59D8187}"/>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0300F612-3B13-460B-A270-005DBAE3229B}"/>
              </a:ext>
            </a:extLst>
          </p:cNvPr>
          <p:cNvSpPr>
            <a:spLocks noGrp="1"/>
          </p:cNvSpPr>
          <p:nvPr>
            <p:ph idx="1"/>
          </p:nvPr>
        </p:nvSpPr>
        <p:spPr>
          <a:xfrm>
            <a:off x="685800" y="1752607"/>
            <a:ext cx="8305800" cy="4343394"/>
          </a:xfrm>
        </p:spPr>
        <p:txBody>
          <a:bodyPr>
            <a:normAutofit fontScale="85000" lnSpcReduction="20000"/>
          </a:bodyPr>
          <a:lstStyle/>
          <a:p>
            <a:r>
              <a:rPr lang="en-US" dirty="0"/>
              <a:t>Discussions:</a:t>
            </a:r>
          </a:p>
          <a:p>
            <a:pPr lvl="1"/>
            <a:r>
              <a:rPr lang="en-US" dirty="0"/>
              <a:t>MBSSID element (MB2) needs to be included in the ML element (ML1) within MB1 unless we define an exception because</a:t>
            </a:r>
          </a:p>
          <a:p>
            <a:pPr lvl="2"/>
            <a:r>
              <a:rPr lang="en-US" dirty="0"/>
              <a:t>Each STA profile </a:t>
            </a:r>
            <a:r>
              <a:rPr lang="en-US" dirty="0" err="1"/>
              <a:t>subelement</a:t>
            </a:r>
            <a:r>
              <a:rPr lang="en-US" dirty="0"/>
              <a:t> for a reported AP will include all elements that would be included in the reported AP’s Beacon frame (exceptions TBD).</a:t>
            </a:r>
          </a:p>
          <a:p>
            <a:pPr lvl="2"/>
            <a:r>
              <a:rPr lang="en-US" dirty="0"/>
              <a:t>MBSSID element would be included in AP22’s Beacon frame.</a:t>
            </a:r>
          </a:p>
          <a:p>
            <a:pPr lvl="2"/>
            <a:r>
              <a:rPr lang="en-US" dirty="0"/>
              <a:t>This means that eventually the ML1 includes information of AP22 and AP21.</a:t>
            </a:r>
          </a:p>
          <a:p>
            <a:pPr lvl="2"/>
            <a:r>
              <a:rPr lang="en-US" dirty="0"/>
              <a:t>Is inclusion of AP21 original intention?</a:t>
            </a:r>
          </a:p>
          <a:p>
            <a:pPr lvl="1"/>
            <a:r>
              <a:rPr lang="en-US" dirty="0"/>
              <a:t>Inclusion of ML2 is meaningless.</a:t>
            </a:r>
          </a:p>
          <a:p>
            <a:pPr lvl="2"/>
            <a:r>
              <a:rPr lang="en-US" dirty="0"/>
              <a:t>However, what if AP22’s Beacon frame also includes ML element?</a:t>
            </a:r>
          </a:p>
          <a:p>
            <a:pPr lvl="3"/>
            <a:r>
              <a:rPr lang="en-US" dirty="0"/>
              <a:t>E.g., ML element indicating partial information of AP12.</a:t>
            </a:r>
          </a:p>
          <a:p>
            <a:pPr lvl="1"/>
            <a:r>
              <a:rPr lang="en-US" dirty="0"/>
              <a:t>AP11 does not need to include the ML element (ML3) in the Probe Response frame because information on MLD1 has not been requested.</a:t>
            </a:r>
          </a:p>
          <a:p>
            <a:pPr lvl="2"/>
            <a:r>
              <a:rPr lang="en-US" dirty="0"/>
              <a:t>If AP11 is willing to include ML3, it may still include it.</a:t>
            </a:r>
          </a:p>
          <a:p>
            <a:pPr lvl="2"/>
            <a:r>
              <a:rPr lang="en-US" dirty="0"/>
              <a:t>If AP 11 includes ML3 to indicate information of MLD1, it eventually includes information of AP21, AP31, and AP32 (due to MB3).</a:t>
            </a:r>
          </a:p>
          <a:p>
            <a:pPr lvl="2"/>
            <a:r>
              <a:rPr lang="en-US" dirty="0"/>
              <a:t>Information of AP21 is duplicated.</a:t>
            </a:r>
          </a:p>
          <a:p>
            <a:pPr lvl="1"/>
            <a:endParaRPr lang="en-US" dirty="0"/>
          </a:p>
        </p:txBody>
      </p:sp>
      <p:sp>
        <p:nvSpPr>
          <p:cNvPr id="4" name="Footer Placeholder 3">
            <a:extLst>
              <a:ext uri="{FF2B5EF4-FFF2-40B4-BE49-F238E27FC236}">
                <a16:creationId xmlns:a16="http://schemas.microsoft.com/office/drawing/2014/main" id="{3CA3E5AF-0F06-4338-9DE4-A9CBB56B3E0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811C0D7-6281-461F-A535-B88DC2AEC1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graphicFrame>
        <p:nvGraphicFramePr>
          <p:cNvPr id="8" name="Table 7">
            <a:extLst>
              <a:ext uri="{FF2B5EF4-FFF2-40B4-BE49-F238E27FC236}">
                <a16:creationId xmlns:a16="http://schemas.microsoft.com/office/drawing/2014/main" id="{A511D05C-2775-4B47-B8D3-3370455AE6A8}"/>
              </a:ext>
            </a:extLst>
          </p:cNvPr>
          <p:cNvGraphicFramePr>
            <a:graphicFrameLocks noGrp="1"/>
          </p:cNvGraphicFramePr>
          <p:nvPr>
            <p:extLst>
              <p:ext uri="{D42A27DB-BD31-4B8C-83A1-F6EECF244321}">
                <p14:modId xmlns:p14="http://schemas.microsoft.com/office/powerpoint/2010/main" val="4031589779"/>
              </p:ext>
            </p:extLst>
          </p:nvPr>
        </p:nvGraphicFramePr>
        <p:xfrm>
          <a:off x="5742994" y="5399348"/>
          <a:ext cx="3088284" cy="935625"/>
        </p:xfrm>
        <a:graphic>
          <a:graphicData uri="http://schemas.openxmlformats.org/drawingml/2006/table">
            <a:tbl>
              <a:tblPr/>
              <a:tblGrid>
                <a:gridCol w="533400">
                  <a:extLst>
                    <a:ext uri="{9D8B030D-6E8A-4147-A177-3AD203B41FA5}">
                      <a16:colId xmlns:a16="http://schemas.microsoft.com/office/drawing/2014/main" val="2234912546"/>
                    </a:ext>
                  </a:extLst>
                </a:gridCol>
                <a:gridCol w="851628">
                  <a:extLst>
                    <a:ext uri="{9D8B030D-6E8A-4147-A177-3AD203B41FA5}">
                      <a16:colId xmlns:a16="http://schemas.microsoft.com/office/drawing/2014/main" val="2029644715"/>
                    </a:ext>
                  </a:extLst>
                </a:gridCol>
                <a:gridCol w="900972">
                  <a:extLst>
                    <a:ext uri="{9D8B030D-6E8A-4147-A177-3AD203B41FA5}">
                      <a16:colId xmlns:a16="http://schemas.microsoft.com/office/drawing/2014/main" val="2454143990"/>
                    </a:ext>
                  </a:extLst>
                </a:gridCol>
                <a:gridCol w="802284">
                  <a:extLst>
                    <a:ext uri="{9D8B030D-6E8A-4147-A177-3AD203B41FA5}">
                      <a16:colId xmlns:a16="http://schemas.microsoft.com/office/drawing/2014/main" val="3267513927"/>
                    </a:ext>
                  </a:extLst>
                </a:gridCol>
              </a:tblGrid>
              <a:tr h="173082">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MLD1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MLD2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673575"/>
                  </a:ext>
                </a:extLst>
              </a:tr>
              <a:tr h="252820">
                <a:tc>
                  <a:txBody>
                    <a:bodyPr/>
                    <a:lstStyle/>
                    <a:p>
                      <a:pPr algn="ctr" fontAlgn="b"/>
                      <a:r>
                        <a:rPr lang="en-US" sz="1100" b="0" i="0" u="none" strike="noStrike" dirty="0">
                          <a:solidFill>
                            <a:srgbClr val="000000"/>
                          </a:solidFill>
                          <a:effectLst/>
                          <a:latin typeface="Calibri" panose="020F0502020204030204" pitchFamily="34" charset="0"/>
                        </a:rPr>
                        <a:t>Link1</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AP11(T)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AP12(N)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60934"/>
                  </a:ext>
                </a:extLst>
              </a:tr>
              <a:tr h="252820">
                <a:tc>
                  <a:txBody>
                    <a:bodyPr/>
                    <a:lstStyle/>
                    <a:p>
                      <a:pPr algn="ctr" fontAlgn="b"/>
                      <a:r>
                        <a:rPr lang="en-US" sz="1100" b="0" i="0" u="none" strike="noStrike">
                          <a:solidFill>
                            <a:srgbClr val="000000"/>
                          </a:solidFill>
                          <a:effectLst/>
                          <a:latin typeface="Calibri" panose="020F0502020204030204" pitchFamily="34" charset="0"/>
                        </a:rPr>
                        <a:t>Link2</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AP21(N)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AP22(T)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2152856"/>
                  </a:ext>
                </a:extLst>
              </a:tr>
              <a:tr h="252820">
                <a:tc>
                  <a:txBody>
                    <a:bodyPr/>
                    <a:lstStyle/>
                    <a:p>
                      <a:pPr algn="ctr" fontAlgn="b"/>
                      <a:r>
                        <a:rPr lang="en-US" sz="1100" b="0" i="0" u="none" strike="noStrike">
                          <a:solidFill>
                            <a:srgbClr val="000000"/>
                          </a:solidFill>
                          <a:effectLst/>
                          <a:latin typeface="Calibri" panose="020F0502020204030204" pitchFamily="34" charset="0"/>
                        </a:rPr>
                        <a:t>Link3</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AP31(T)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AP32(N)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928844"/>
                  </a:ext>
                </a:extLst>
              </a:tr>
            </a:tbl>
          </a:graphicData>
        </a:graphic>
      </p:graphicFrame>
      <p:cxnSp>
        <p:nvCxnSpPr>
          <p:cNvPr id="9" name="Straight Arrow Connector 8">
            <a:extLst>
              <a:ext uri="{FF2B5EF4-FFF2-40B4-BE49-F238E27FC236}">
                <a16:creationId xmlns:a16="http://schemas.microsoft.com/office/drawing/2014/main" id="{EA77F598-0DBF-44C9-99F6-31CE814BC154}"/>
              </a:ext>
            </a:extLst>
          </p:cNvPr>
          <p:cNvCxnSpPr>
            <a:cxnSpLocks/>
          </p:cNvCxnSpPr>
          <p:nvPr/>
        </p:nvCxnSpPr>
        <p:spPr bwMode="auto">
          <a:xfrm>
            <a:off x="6934200" y="5659482"/>
            <a:ext cx="30480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0" name="TextBox 9">
            <a:extLst>
              <a:ext uri="{FF2B5EF4-FFF2-40B4-BE49-F238E27FC236}">
                <a16:creationId xmlns:a16="http://schemas.microsoft.com/office/drawing/2014/main" id="{962968F4-8B1E-44D9-AA6E-96BD6E9A4474}"/>
              </a:ext>
            </a:extLst>
          </p:cNvPr>
          <p:cNvSpPr txBox="1"/>
          <p:nvPr/>
        </p:nvSpPr>
        <p:spPr>
          <a:xfrm>
            <a:off x="6886064" y="5618217"/>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MB1</a:t>
            </a:r>
          </a:p>
        </p:txBody>
      </p:sp>
      <p:cxnSp>
        <p:nvCxnSpPr>
          <p:cNvPr id="11" name="Straight Arrow Connector 10">
            <a:extLst>
              <a:ext uri="{FF2B5EF4-FFF2-40B4-BE49-F238E27FC236}">
                <a16:creationId xmlns:a16="http://schemas.microsoft.com/office/drawing/2014/main" id="{6E0A8372-2AED-47FD-A3E2-8A7EA95AF6DB}"/>
              </a:ext>
            </a:extLst>
          </p:cNvPr>
          <p:cNvCxnSpPr>
            <a:cxnSpLocks/>
          </p:cNvCxnSpPr>
          <p:nvPr/>
        </p:nvCxnSpPr>
        <p:spPr bwMode="auto">
          <a:xfrm>
            <a:off x="7804390" y="5712887"/>
            <a:ext cx="0" cy="303654"/>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2" name="TextBox 11">
            <a:extLst>
              <a:ext uri="{FF2B5EF4-FFF2-40B4-BE49-F238E27FC236}">
                <a16:creationId xmlns:a16="http://schemas.microsoft.com/office/drawing/2014/main" id="{B84DC0CC-DB4B-43AC-BEFC-81A850CBA97C}"/>
              </a:ext>
            </a:extLst>
          </p:cNvPr>
          <p:cNvSpPr txBox="1"/>
          <p:nvPr/>
        </p:nvSpPr>
        <p:spPr>
          <a:xfrm rot="16200000">
            <a:off x="7680935" y="5725939"/>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ML1</a:t>
            </a:r>
          </a:p>
        </p:txBody>
      </p:sp>
      <p:cxnSp>
        <p:nvCxnSpPr>
          <p:cNvPr id="13" name="Straight Arrow Connector 12">
            <a:extLst>
              <a:ext uri="{FF2B5EF4-FFF2-40B4-BE49-F238E27FC236}">
                <a16:creationId xmlns:a16="http://schemas.microsoft.com/office/drawing/2014/main" id="{1CBD804B-0E18-40AF-A736-BBCA59350D26}"/>
              </a:ext>
            </a:extLst>
          </p:cNvPr>
          <p:cNvCxnSpPr>
            <a:cxnSpLocks/>
          </p:cNvCxnSpPr>
          <p:nvPr/>
        </p:nvCxnSpPr>
        <p:spPr bwMode="auto">
          <a:xfrm>
            <a:off x="6934200" y="5962129"/>
            <a:ext cx="304800" cy="0"/>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4" name="TextBox 13">
            <a:extLst>
              <a:ext uri="{FF2B5EF4-FFF2-40B4-BE49-F238E27FC236}">
                <a16:creationId xmlns:a16="http://schemas.microsoft.com/office/drawing/2014/main" id="{DE5DE4F9-E2D8-4F6C-A543-2AD520EF8EF1}"/>
              </a:ext>
            </a:extLst>
          </p:cNvPr>
          <p:cNvSpPr txBox="1"/>
          <p:nvPr/>
        </p:nvSpPr>
        <p:spPr>
          <a:xfrm>
            <a:off x="6886064" y="5920864"/>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MB2</a:t>
            </a:r>
          </a:p>
        </p:txBody>
      </p:sp>
      <p:cxnSp>
        <p:nvCxnSpPr>
          <p:cNvPr id="15" name="Straight Arrow Connector 14">
            <a:extLst>
              <a:ext uri="{FF2B5EF4-FFF2-40B4-BE49-F238E27FC236}">
                <a16:creationId xmlns:a16="http://schemas.microsoft.com/office/drawing/2014/main" id="{1D06D890-C28A-4DE7-8E71-A406DCD6AF43}"/>
              </a:ext>
            </a:extLst>
          </p:cNvPr>
          <p:cNvCxnSpPr>
            <a:cxnSpLocks/>
          </p:cNvCxnSpPr>
          <p:nvPr/>
        </p:nvCxnSpPr>
        <p:spPr bwMode="auto">
          <a:xfrm>
            <a:off x="7956790" y="5724783"/>
            <a:ext cx="0" cy="303654"/>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6" name="TextBox 15">
            <a:extLst>
              <a:ext uri="{FF2B5EF4-FFF2-40B4-BE49-F238E27FC236}">
                <a16:creationId xmlns:a16="http://schemas.microsoft.com/office/drawing/2014/main" id="{7D2992FC-6DA4-4633-9F79-2A0B7590DEFF}"/>
              </a:ext>
            </a:extLst>
          </p:cNvPr>
          <p:cNvSpPr txBox="1"/>
          <p:nvPr/>
        </p:nvSpPr>
        <p:spPr>
          <a:xfrm rot="16200000">
            <a:off x="7850753" y="5737835"/>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ML2</a:t>
            </a:r>
          </a:p>
        </p:txBody>
      </p:sp>
      <p:cxnSp>
        <p:nvCxnSpPr>
          <p:cNvPr id="17" name="Straight Arrow Connector 16">
            <a:extLst>
              <a:ext uri="{FF2B5EF4-FFF2-40B4-BE49-F238E27FC236}">
                <a16:creationId xmlns:a16="http://schemas.microsoft.com/office/drawing/2014/main" id="{4CB68F19-B6B6-4EA1-A8EE-62A9AFF9845E}"/>
              </a:ext>
            </a:extLst>
          </p:cNvPr>
          <p:cNvCxnSpPr>
            <a:cxnSpLocks/>
          </p:cNvCxnSpPr>
          <p:nvPr/>
        </p:nvCxnSpPr>
        <p:spPr bwMode="auto">
          <a:xfrm>
            <a:off x="6385131" y="5745678"/>
            <a:ext cx="0" cy="481126"/>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8" name="TextBox 17">
            <a:extLst>
              <a:ext uri="{FF2B5EF4-FFF2-40B4-BE49-F238E27FC236}">
                <a16:creationId xmlns:a16="http://schemas.microsoft.com/office/drawing/2014/main" id="{B6610A11-EFFD-406D-8C4D-7D90BCC92FB1}"/>
              </a:ext>
            </a:extLst>
          </p:cNvPr>
          <p:cNvSpPr txBox="1"/>
          <p:nvPr/>
        </p:nvSpPr>
        <p:spPr>
          <a:xfrm rot="16200000">
            <a:off x="6123025" y="5860522"/>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ML3</a:t>
            </a:r>
          </a:p>
        </p:txBody>
      </p:sp>
      <p:cxnSp>
        <p:nvCxnSpPr>
          <p:cNvPr id="19" name="Straight Arrow Connector 18">
            <a:extLst>
              <a:ext uri="{FF2B5EF4-FFF2-40B4-BE49-F238E27FC236}">
                <a16:creationId xmlns:a16="http://schemas.microsoft.com/office/drawing/2014/main" id="{A0577BEC-B681-4705-BC82-895BA755969D}"/>
              </a:ext>
            </a:extLst>
          </p:cNvPr>
          <p:cNvCxnSpPr>
            <a:cxnSpLocks/>
          </p:cNvCxnSpPr>
          <p:nvPr/>
        </p:nvCxnSpPr>
        <p:spPr bwMode="auto">
          <a:xfrm>
            <a:off x="6982336" y="6236440"/>
            <a:ext cx="115818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20" name="TextBox 19">
            <a:extLst>
              <a:ext uri="{FF2B5EF4-FFF2-40B4-BE49-F238E27FC236}">
                <a16:creationId xmlns:a16="http://schemas.microsoft.com/office/drawing/2014/main" id="{B4B7B51D-CD11-49BE-8C26-65095B6FDA16}"/>
              </a:ext>
            </a:extLst>
          </p:cNvPr>
          <p:cNvSpPr txBox="1"/>
          <p:nvPr/>
        </p:nvSpPr>
        <p:spPr>
          <a:xfrm>
            <a:off x="7391404" y="6195175"/>
            <a:ext cx="412986" cy="215444"/>
          </a:xfrm>
          <a:prstGeom prst="rect">
            <a:avLst/>
          </a:prstGeom>
          <a:noFill/>
          <a:ln>
            <a:noFill/>
          </a:ln>
        </p:spPr>
        <p:txBody>
          <a:bodyPr wrap="square" rtlCol="0">
            <a:spAutoFit/>
          </a:bodyPr>
          <a:lstStyle/>
          <a:p>
            <a:r>
              <a:rPr lang="en-US" sz="800" b="1" dirty="0">
                <a:solidFill>
                  <a:schemeClr val="accent2"/>
                </a:solidFill>
                <a:latin typeface="Arial" panose="020B0604020202020204" pitchFamily="34" charset="0"/>
                <a:cs typeface="Arial" panose="020B0604020202020204" pitchFamily="34" charset="0"/>
              </a:rPr>
              <a:t>MB3</a:t>
            </a:r>
          </a:p>
        </p:txBody>
      </p:sp>
    </p:spTree>
    <p:extLst>
      <p:ext uri="{BB962C8B-B14F-4D97-AF65-F5344CB8AC3E}">
        <p14:creationId xmlns:p14="http://schemas.microsoft.com/office/powerpoint/2010/main" val="3793914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FAE39-6FA9-4789-8491-B57B3F90CD41}"/>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C28DE76A-3A1F-4ADA-AAC4-82657ED47177}"/>
              </a:ext>
            </a:extLst>
          </p:cNvPr>
          <p:cNvSpPr>
            <a:spLocks noGrp="1"/>
          </p:cNvSpPr>
          <p:nvPr>
            <p:ph idx="1"/>
          </p:nvPr>
        </p:nvSpPr>
        <p:spPr/>
        <p:txBody>
          <a:bodyPr/>
          <a:lstStyle/>
          <a:p>
            <a:r>
              <a:rPr lang="en-US" dirty="0"/>
              <a:t>It is possible that having ML element and MBSSID element intermingled together may end up with duplicated indication of same AP.</a:t>
            </a:r>
          </a:p>
          <a:p>
            <a:pPr lvl="1"/>
            <a:r>
              <a:rPr lang="en-US" dirty="0"/>
              <a:t>An AP on other link can be indicated by multiple route:</a:t>
            </a:r>
          </a:p>
          <a:p>
            <a:pPr lvl="2"/>
            <a:r>
              <a:rPr lang="en-US" dirty="0"/>
              <a:t>ML element </a:t>
            </a:r>
            <a:r>
              <a:rPr lang="en-US" dirty="0">
                <a:sym typeface="Wingdings" panose="05000000000000000000" pitchFamily="2" charset="2"/>
              </a:rPr>
              <a:t> MBSSID element</a:t>
            </a:r>
          </a:p>
          <a:p>
            <a:pPr lvl="2"/>
            <a:r>
              <a:rPr lang="en-US" dirty="0">
                <a:sym typeface="Wingdings" panose="05000000000000000000" pitchFamily="2" charset="2"/>
              </a:rPr>
              <a:t>MBSSID element  ML element</a:t>
            </a:r>
            <a:endParaRPr lang="en-US" dirty="0"/>
          </a:p>
          <a:p>
            <a:r>
              <a:rPr lang="en-US" dirty="0"/>
              <a:t>ML element in a STA profile of another ML element will create infinite loop.</a:t>
            </a:r>
          </a:p>
          <a:p>
            <a:pPr lvl="1"/>
            <a:r>
              <a:rPr lang="en-US" dirty="0"/>
              <a:t>We better not to allow an ML element to be included in a STA profile of another ML element.</a:t>
            </a:r>
          </a:p>
          <a:p>
            <a:endParaRPr lang="en-US" dirty="0"/>
          </a:p>
        </p:txBody>
      </p:sp>
      <p:sp>
        <p:nvSpPr>
          <p:cNvPr id="4" name="Footer Placeholder 3">
            <a:extLst>
              <a:ext uri="{FF2B5EF4-FFF2-40B4-BE49-F238E27FC236}">
                <a16:creationId xmlns:a16="http://schemas.microsoft.com/office/drawing/2014/main" id="{8603856D-4071-4F89-8296-1519010CDE1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40136B1-B2D5-43CD-9E2B-12BDAEC7E2E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21035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7FD2F-E8C5-4228-BED5-F1AEACADDC3D}"/>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8A52380A-74AD-46BB-8DE7-63B8A746A5DF}"/>
              </a:ext>
            </a:extLst>
          </p:cNvPr>
          <p:cNvSpPr>
            <a:spLocks noGrp="1"/>
          </p:cNvSpPr>
          <p:nvPr>
            <p:ph idx="1"/>
          </p:nvPr>
        </p:nvSpPr>
        <p:spPr/>
        <p:txBody>
          <a:bodyPr/>
          <a:lstStyle/>
          <a:p>
            <a:r>
              <a:rPr lang="en-US" dirty="0"/>
              <a:t>To avoid duplicated indication:</a:t>
            </a:r>
          </a:p>
          <a:p>
            <a:pPr lvl="1"/>
            <a:r>
              <a:rPr lang="en-US" dirty="0"/>
              <a:t>An AP shall not include a MBSSID element in a STA profile </a:t>
            </a:r>
            <a:r>
              <a:rPr lang="en-US" dirty="0" err="1"/>
              <a:t>subelement</a:t>
            </a:r>
            <a:r>
              <a:rPr lang="en-US" dirty="0"/>
              <a:t> of a Multi-Link (ML) element.</a:t>
            </a:r>
          </a:p>
          <a:p>
            <a:pPr lvl="1"/>
            <a:r>
              <a:rPr lang="en-US" dirty="0"/>
              <a:t>An ML element shall not be included in a STA profile of another ML element.</a:t>
            </a:r>
          </a:p>
          <a:p>
            <a:pPr lvl="1"/>
            <a:endParaRPr lang="en-US" dirty="0"/>
          </a:p>
        </p:txBody>
      </p:sp>
      <p:sp>
        <p:nvSpPr>
          <p:cNvPr id="4" name="Footer Placeholder 3">
            <a:extLst>
              <a:ext uri="{FF2B5EF4-FFF2-40B4-BE49-F238E27FC236}">
                <a16:creationId xmlns:a16="http://schemas.microsoft.com/office/drawing/2014/main" id="{66B95A78-D18D-4A2B-ADF9-75E66BB9D04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D6D9E3D-EBBC-4BC9-A585-088B890F135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459793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5C5AA-5EC9-4DE2-B5C2-1E76298A47CE}"/>
              </a:ext>
            </a:extLst>
          </p:cNvPr>
          <p:cNvSpPr>
            <a:spLocks noGrp="1"/>
          </p:cNvSpPr>
          <p:nvPr>
            <p:ph type="title"/>
          </p:nvPr>
        </p:nvSpPr>
        <p:spPr/>
        <p:txBody>
          <a:bodyPr/>
          <a:lstStyle/>
          <a:p>
            <a:r>
              <a:rPr lang="en-US" dirty="0"/>
              <a:t>Retrieval of a BSS information</a:t>
            </a:r>
          </a:p>
        </p:txBody>
      </p:sp>
      <p:sp>
        <p:nvSpPr>
          <p:cNvPr id="3" name="Content Placeholder 2">
            <a:extLst>
              <a:ext uri="{FF2B5EF4-FFF2-40B4-BE49-F238E27FC236}">
                <a16:creationId xmlns:a16="http://schemas.microsoft.com/office/drawing/2014/main" id="{610C6EF8-5FC1-41CE-8768-28694E3DB83F}"/>
              </a:ext>
            </a:extLst>
          </p:cNvPr>
          <p:cNvSpPr>
            <a:spLocks noGrp="1"/>
          </p:cNvSpPr>
          <p:nvPr>
            <p:ph idx="1"/>
          </p:nvPr>
        </p:nvSpPr>
        <p:spPr/>
        <p:txBody>
          <a:bodyPr>
            <a:normAutofit lnSpcReduction="10000"/>
          </a:bodyPr>
          <a:lstStyle/>
          <a:p>
            <a:r>
              <a:rPr lang="en-US" dirty="0"/>
              <a:t>Change Sequence fields are introduced to indicate if there’s any update on BSS parameters on other links of an AP MLD.</a:t>
            </a:r>
          </a:p>
          <a:p>
            <a:pPr lvl="1"/>
            <a:r>
              <a:rPr lang="en-US" dirty="0"/>
              <a:t>802.11be supports that an AP within an AP MLD shall include in the Beacon and Probe Response frames it transmits the Change Sequence fields that indicate changes of system information for other APs within the same AP MLD, where the change sequence field value for the reported AP is initialized to 0, that increments as the critical update of the reported AP is occurred.</a:t>
            </a:r>
          </a:p>
          <a:p>
            <a:pPr lvl="2"/>
            <a:r>
              <a:rPr lang="en-US" dirty="0"/>
              <a:t>The signaling of the Change Sequence field is TBD.</a:t>
            </a:r>
          </a:p>
          <a:p>
            <a:pPr lvl="2"/>
            <a:r>
              <a:rPr lang="en-US" dirty="0"/>
              <a:t>The critical updates are defined in 11.2.3.15 (TIM Broadcast) and the additional update can be added if needed.</a:t>
            </a:r>
          </a:p>
          <a:p>
            <a:r>
              <a:rPr lang="en-US" dirty="0"/>
              <a:t>However, it is not clear when the change sequence is checked and when to retrieve the BSS information. </a:t>
            </a:r>
          </a:p>
        </p:txBody>
      </p:sp>
      <p:sp>
        <p:nvSpPr>
          <p:cNvPr id="4" name="Footer Placeholder 3">
            <a:extLst>
              <a:ext uri="{FF2B5EF4-FFF2-40B4-BE49-F238E27FC236}">
                <a16:creationId xmlns:a16="http://schemas.microsoft.com/office/drawing/2014/main" id="{844D3D99-2102-465E-A91B-99E659F0AB6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C84905-804C-46F5-BF00-D46777C789C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74039331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2109</Words>
  <Application>Microsoft Office PowerPoint</Application>
  <PresentationFormat>On-screen Show (4:3)</PresentationFormat>
  <Paragraphs>209</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802-11-Submission</vt:lpstr>
      <vt:lpstr>MLD Discovery follow up</vt:lpstr>
      <vt:lpstr>Recap:</vt:lpstr>
      <vt:lpstr>Recap:</vt:lpstr>
      <vt:lpstr>RNR element</vt:lpstr>
      <vt:lpstr>ML/MBSSID elements</vt:lpstr>
      <vt:lpstr>ML/MBSSID elements</vt:lpstr>
      <vt:lpstr>ML/MBSSID elements</vt:lpstr>
      <vt:lpstr>ML/MBSSID elements</vt:lpstr>
      <vt:lpstr>Retrieval of a BSS information</vt:lpstr>
      <vt:lpstr>Retrieval of a BSS information</vt:lpstr>
      <vt:lpstr>Retrieval of a BSS information</vt:lpstr>
      <vt:lpstr>Summary</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2277</cp:revision>
  <cp:lastPrinted>1998-02-10T13:28:06Z</cp:lastPrinted>
  <dcterms:created xsi:type="dcterms:W3CDTF">2007-05-21T21:00:37Z</dcterms:created>
  <dcterms:modified xsi:type="dcterms:W3CDTF">2020-10-21T00:26:23Z</dcterms:modified>
  <cp:category>Submission</cp:category>
</cp:coreProperties>
</file>