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54" r:id="rId3"/>
    <p:sldId id="855" r:id="rId4"/>
    <p:sldId id="857" r:id="rId5"/>
    <p:sldId id="860" r:id="rId6"/>
    <p:sldId id="858" r:id="rId7"/>
    <p:sldId id="859" r:id="rId8"/>
    <p:sldId id="861" r:id="rId9"/>
    <p:sldId id="856" r:id="rId10"/>
    <p:sldId id="862" r:id="rId11"/>
    <p:sldId id="866" r:id="rId12"/>
    <p:sldId id="86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6/5/2020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6/5/2020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6/5/2020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0000</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5/26/2020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MLD Discovery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11be SFD: </a:t>
            </a:r>
          </a:p>
          <a:p>
            <a:pPr lvl="1"/>
            <a:r>
              <a:rPr lang="en-US" dirty="0"/>
              <a:t>An AP shall not include a RNR element in a STA profile </a:t>
            </a:r>
            <a:r>
              <a:rPr lang="en-US" dirty="0" err="1"/>
              <a:t>subelement</a:t>
            </a:r>
            <a:r>
              <a:rPr lang="en-US" dirty="0"/>
              <a:t> of a Multi-Link (ML) element.</a:t>
            </a:r>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83056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01000" cy="4571990"/>
          </a:xfrm>
        </p:spPr>
        <p:txBody>
          <a:bodyPr/>
          <a:lstStyle/>
          <a:p>
            <a:r>
              <a:rPr lang="en-US" dirty="0"/>
              <a:t>Do you agree to add the following to 11be SFD: </a:t>
            </a:r>
          </a:p>
          <a:p>
            <a:pPr lvl="1"/>
            <a:r>
              <a:rPr lang="en-US" dirty="0"/>
              <a:t>An ML element shall not be included in a STA profile of another ML element.</a:t>
            </a:r>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825957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11be SFD:</a:t>
            </a:r>
          </a:p>
          <a:p>
            <a:pPr lvl="1"/>
            <a:r>
              <a:rPr lang="en-US" dirty="0"/>
              <a:t>When an AP that is affiliated with an AP MLD transmits a frame that includes a ML element, if an information of a reported AP in the ML element is to be duplicated in the frame, the AP does not include the information of the reported AP more than once in the frame.</a:t>
            </a:r>
          </a:p>
          <a:p>
            <a:pPr lvl="2"/>
            <a:r>
              <a:rPr lang="en-US" dirty="0"/>
              <a:t>The STA profile of the reported AP may include an indication that information of the reported AP is included elsewhere in the frame.</a:t>
            </a:r>
          </a:p>
          <a:p>
            <a:pPr marL="457200" lvl="1" indent="0">
              <a:buNone/>
            </a:pPr>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94414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001000" cy="4571990"/>
          </a:xfrm>
        </p:spPr>
        <p:txBody>
          <a:bodyPr>
            <a:normAutofit fontScale="77500" lnSpcReduction="20000"/>
          </a:bodyPr>
          <a:lstStyle/>
          <a:p>
            <a:r>
              <a:rPr lang="en-US" dirty="0"/>
              <a:t>Following consensus has been made on MLO discovery:</a:t>
            </a:r>
          </a:p>
          <a:p>
            <a:pPr lvl="1"/>
            <a:r>
              <a:rPr lang="en-US" dirty="0"/>
              <a:t>Do you agree that all APs that are part of the same MLD as the reporting AP and that are collocated with the reporting AP shall be reported in the RNR element that is included in the beacons and the broadcast probe responses transmitted by the reporting AP?</a:t>
            </a:r>
          </a:p>
          <a:p>
            <a:pPr lvl="2"/>
            <a:r>
              <a:rPr lang="en-US" dirty="0"/>
              <a:t>Note: an AP is not included if it is not discoverable</a:t>
            </a:r>
          </a:p>
          <a:p>
            <a:pPr lvl="2"/>
            <a:r>
              <a:rPr lang="en-US" dirty="0"/>
              <a:t>Note: RNR provides basic information (operating class, channel, BSSID, short SSID, …)</a:t>
            </a:r>
          </a:p>
          <a:p>
            <a:pPr lvl="1"/>
            <a:r>
              <a:rPr lang="en-US" dirty="0"/>
              <a:t>Do you agree to define a mechanism for a STA of a non-AP MLD to send a probe request frame to an AP belonging to an AP MLD, that enables to request a probe response from the AP that includes the complete set of capabilities, parameters and operation elements of other APs affiliated to the same MLD as the AP</a:t>
            </a:r>
          </a:p>
          <a:p>
            <a:pPr lvl="2"/>
            <a:r>
              <a:rPr lang="en-US" dirty="0"/>
              <a:t>The complete information is defined as all elements that would be provided if the reported AP was transmitting that same frame (exceptions TBD)</a:t>
            </a:r>
          </a:p>
          <a:p>
            <a:pPr lvl="2"/>
            <a:r>
              <a:rPr lang="en-US" dirty="0"/>
              <a:t>It’s TBD if the AP is mandated or not to respond </a:t>
            </a:r>
            <a:r>
              <a:rPr lang="en-US" i="1" dirty="0"/>
              <a:t>with the requested information</a:t>
            </a:r>
            <a:endParaRPr lang="en-US" dirty="0"/>
          </a:p>
          <a:p>
            <a:pPr lvl="1"/>
            <a:r>
              <a:rPr lang="en-US" dirty="0"/>
              <a:t>Do you agree to define a new Multi-Link element (MLE) to report/describe multiple STAs of an MLD with at least the following characteristics?</a:t>
            </a:r>
          </a:p>
          <a:p>
            <a:pPr lvl="2"/>
            <a:r>
              <a:rPr lang="en-US" dirty="0"/>
              <a:t>MLD-level information may be included</a:t>
            </a:r>
          </a:p>
          <a:p>
            <a:pPr lvl="2"/>
            <a:r>
              <a:rPr lang="en-US" dirty="0"/>
              <a:t>A STA profile </a:t>
            </a:r>
            <a:r>
              <a:rPr lang="en-US" dirty="0" err="1"/>
              <a:t>subelement</a:t>
            </a:r>
            <a:r>
              <a:rPr lang="en-US" dirty="0"/>
              <a:t> is included for each reported STA (if any) and is made of a variable number of elements describing this STA</a:t>
            </a:r>
          </a:p>
          <a:p>
            <a:r>
              <a:rPr lang="en-US" dirty="0"/>
              <a:t>In this contribution, we discuss further on details on RNR and ML elements in Beacon and Probe Request/Response frames.</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424949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F84F-AB77-4DE4-9E53-9FFC1068CECB}"/>
              </a:ext>
            </a:extLst>
          </p:cNvPr>
          <p:cNvSpPr>
            <a:spLocks noGrp="1"/>
          </p:cNvSpPr>
          <p:nvPr>
            <p:ph type="title"/>
          </p:nvPr>
        </p:nvSpPr>
        <p:spPr/>
        <p:txBody>
          <a:bodyPr/>
          <a:lstStyle/>
          <a:p>
            <a:r>
              <a:rPr lang="en-US" dirty="0"/>
              <a:t>RNR element</a:t>
            </a:r>
          </a:p>
        </p:txBody>
      </p:sp>
      <p:sp>
        <p:nvSpPr>
          <p:cNvPr id="3" name="Content Placeholder 2">
            <a:extLst>
              <a:ext uri="{FF2B5EF4-FFF2-40B4-BE49-F238E27FC236}">
                <a16:creationId xmlns:a16="http://schemas.microsoft.com/office/drawing/2014/main" id="{12BE33C8-F16C-4F76-B542-35928CC1ABEF}"/>
              </a:ext>
            </a:extLst>
          </p:cNvPr>
          <p:cNvSpPr>
            <a:spLocks noGrp="1"/>
          </p:cNvSpPr>
          <p:nvPr>
            <p:ph idx="1"/>
          </p:nvPr>
        </p:nvSpPr>
        <p:spPr>
          <a:xfrm>
            <a:off x="685800" y="1752607"/>
            <a:ext cx="7772400" cy="4722806"/>
          </a:xfrm>
        </p:spPr>
        <p:txBody>
          <a:bodyPr>
            <a:normAutofit fontScale="77500" lnSpcReduction="20000"/>
          </a:bodyPr>
          <a:lstStyle/>
          <a:p>
            <a:r>
              <a:rPr lang="en-US" dirty="0"/>
              <a:t>RNR element shall be included in a Beacon frame from an EHT AP.</a:t>
            </a:r>
          </a:p>
          <a:p>
            <a:r>
              <a:rPr lang="en-US" dirty="0"/>
              <a:t>A STA profile of an ML element includes elements describing a reported AP.</a:t>
            </a:r>
          </a:p>
          <a:p>
            <a:pPr lvl="1"/>
            <a:r>
              <a:rPr lang="en-US" dirty="0"/>
              <a:t>If the STA profile indicates complete information, all elements that would be included in the reported AP’s Beacon frame will be included (exceptions TBD).</a:t>
            </a:r>
          </a:p>
          <a:p>
            <a:pPr lvl="1"/>
            <a:r>
              <a:rPr lang="en-US" dirty="0"/>
              <a:t>As RNR element shall be included in a Beacon frame, it may imply that RNR element will be included in each STA profile of the ML element.</a:t>
            </a:r>
          </a:p>
          <a:p>
            <a:r>
              <a:rPr lang="en-US" dirty="0"/>
              <a:t>However, RNR elements from co-located APs are most likely duplicated.</a:t>
            </a:r>
          </a:p>
          <a:p>
            <a:pPr lvl="1"/>
            <a:r>
              <a:rPr lang="en-US" dirty="0"/>
              <a:t>If Beacon and/or Probe Response frame includes RNR element, it is not useful to include additional RNR element in each STA profile of ML elements that included in the Beacon and/or Probe Response frame.</a:t>
            </a:r>
          </a:p>
          <a:p>
            <a:pPr lvl="1"/>
            <a:r>
              <a:rPr lang="en-US" dirty="0"/>
              <a:t>Similar reason, in 11ax RNR element is not included in the multiple BSSID element:</a:t>
            </a:r>
          </a:p>
          <a:p>
            <a:pPr lvl="2"/>
            <a:r>
              <a:rPr lang="en-US" dirty="0"/>
              <a:t>An AP with dot11MultiBSSIDImplemented equal to true shall not include Reduced Neighbor Report element in the </a:t>
            </a:r>
            <a:r>
              <a:rPr lang="en-US" dirty="0" err="1"/>
              <a:t>Nontransmitted</a:t>
            </a:r>
            <a:r>
              <a:rPr lang="en-US" dirty="0"/>
              <a:t> BSSID Profile </a:t>
            </a:r>
            <a:r>
              <a:rPr lang="en-US" dirty="0" err="1"/>
              <a:t>subelement</a:t>
            </a:r>
            <a:r>
              <a:rPr lang="en-US" dirty="0"/>
              <a:t> of the Multiple BSSID element.</a:t>
            </a:r>
          </a:p>
          <a:p>
            <a:r>
              <a:rPr lang="en-US" dirty="0"/>
              <a:t>We propose:</a:t>
            </a:r>
          </a:p>
          <a:p>
            <a:pPr lvl="1"/>
            <a:r>
              <a:rPr lang="en-US" dirty="0"/>
              <a:t>An AP shall not include a RNR element in a STA profile </a:t>
            </a:r>
            <a:r>
              <a:rPr lang="en-US" dirty="0" err="1"/>
              <a:t>subelement</a:t>
            </a:r>
            <a:r>
              <a:rPr lang="en-US" dirty="0"/>
              <a:t> of a Multi-Link (ML) element.</a:t>
            </a:r>
          </a:p>
        </p:txBody>
      </p:sp>
      <p:sp>
        <p:nvSpPr>
          <p:cNvPr id="4" name="Footer Placeholder 3">
            <a:extLst>
              <a:ext uri="{FF2B5EF4-FFF2-40B4-BE49-F238E27FC236}">
                <a16:creationId xmlns:a16="http://schemas.microsoft.com/office/drawing/2014/main" id="{DD8D8EB9-CB1F-45D7-9F19-BB107F0434B1}"/>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F1267E35-EE55-4F94-BBF7-9D947E8DF7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87832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2B2B-5C54-4F2E-9282-8BF04D8D6D02}"/>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ACF5ED75-6DEE-4FD7-8424-48421E3190DC}"/>
              </a:ext>
            </a:extLst>
          </p:cNvPr>
          <p:cNvSpPr>
            <a:spLocks noGrp="1"/>
          </p:cNvSpPr>
          <p:nvPr>
            <p:ph idx="1"/>
          </p:nvPr>
        </p:nvSpPr>
        <p:spPr/>
        <p:txBody>
          <a:bodyPr/>
          <a:lstStyle/>
          <a:p>
            <a:r>
              <a:rPr lang="en-US" dirty="0"/>
              <a:t>When a non-AP STA requests a complete information of co-located APs of a reporting AP, a Probe Response frame will include</a:t>
            </a:r>
          </a:p>
          <a:p>
            <a:pPr lvl="1"/>
            <a:r>
              <a:rPr lang="en-US" dirty="0"/>
              <a:t>Multiple BSSID element </a:t>
            </a:r>
          </a:p>
          <a:p>
            <a:pPr lvl="2"/>
            <a:r>
              <a:rPr lang="en-US" dirty="0"/>
              <a:t>Each </a:t>
            </a:r>
            <a:r>
              <a:rPr lang="en-US" dirty="0" err="1"/>
              <a:t>Nontransmitted</a:t>
            </a:r>
            <a:r>
              <a:rPr lang="en-US" dirty="0"/>
              <a:t> BSSID profile </a:t>
            </a:r>
            <a:r>
              <a:rPr lang="en-US" dirty="0" err="1"/>
              <a:t>subelement</a:t>
            </a:r>
            <a:r>
              <a:rPr lang="en-US" dirty="0"/>
              <a:t> in the Multiple BSSID element indicates complete information of corresponding AP on the same link.</a:t>
            </a:r>
          </a:p>
          <a:p>
            <a:pPr lvl="1"/>
            <a:r>
              <a:rPr lang="en-US" dirty="0"/>
              <a:t>ML element </a:t>
            </a:r>
          </a:p>
          <a:p>
            <a:pPr lvl="2"/>
            <a:r>
              <a:rPr lang="en-US" dirty="0"/>
              <a:t>Each STA profile </a:t>
            </a:r>
            <a:r>
              <a:rPr lang="en-US" dirty="0" err="1"/>
              <a:t>subelement</a:t>
            </a:r>
            <a:r>
              <a:rPr lang="en-US" dirty="0"/>
              <a:t> in the ML element indicates complete information of corresponding AP on other link.</a:t>
            </a:r>
          </a:p>
          <a:p>
            <a:r>
              <a:rPr lang="en-US" dirty="0"/>
              <a:t>It is still not clear how to include some reported AP in which element as there are quite many different configurations of co-located APs.</a:t>
            </a:r>
          </a:p>
          <a:p>
            <a:pPr marL="0" indent="0">
              <a:buNone/>
            </a:pPr>
            <a:endParaRPr lang="en-US" dirty="0"/>
          </a:p>
        </p:txBody>
      </p:sp>
      <p:sp>
        <p:nvSpPr>
          <p:cNvPr id="4" name="Footer Placeholder 3">
            <a:extLst>
              <a:ext uri="{FF2B5EF4-FFF2-40B4-BE49-F238E27FC236}">
                <a16:creationId xmlns:a16="http://schemas.microsoft.com/office/drawing/2014/main" id="{AB3EEC46-88B0-4ABE-9B5C-FB06358852C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A5F8987-31AE-4C25-98CA-6A7DFBD2EBE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90001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1C560-A00F-42B3-B26E-B1A9827EBDDD}"/>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1FE6E96C-862D-44B5-A497-4ABED58FB167}"/>
              </a:ext>
            </a:extLst>
          </p:cNvPr>
          <p:cNvSpPr>
            <a:spLocks noGrp="1"/>
          </p:cNvSpPr>
          <p:nvPr>
            <p:ph idx="1"/>
          </p:nvPr>
        </p:nvSpPr>
        <p:spPr>
          <a:xfrm>
            <a:off x="685800" y="1752607"/>
            <a:ext cx="8229600" cy="4722806"/>
          </a:xfrm>
        </p:spPr>
        <p:txBody>
          <a:bodyPr>
            <a:normAutofit fontScale="92500" lnSpcReduction="20000"/>
          </a:bodyPr>
          <a:lstStyle/>
          <a:p>
            <a:r>
              <a:rPr lang="en-US" dirty="0"/>
              <a:t>When a non-AP MLD sends a Probe Request to a reporting AP (AP11) requesting complete information of other APs, which APs to be included?</a:t>
            </a:r>
          </a:p>
          <a:p>
            <a:pPr lvl="1"/>
            <a:r>
              <a:rPr lang="en-US" dirty="0"/>
              <a:t>All co-located APs with the reporting AP?</a:t>
            </a:r>
          </a:p>
          <a:p>
            <a:pPr marL="857250" lvl="2" indent="0">
              <a:buNone/>
            </a:pPr>
            <a:r>
              <a:rPr lang="en-US" dirty="0"/>
              <a:t>(AP21/12/22/32/23/33)</a:t>
            </a:r>
          </a:p>
          <a:p>
            <a:pPr lvl="1"/>
            <a:r>
              <a:rPr lang="en-US" dirty="0"/>
              <a:t>APs affiliated with the same AP MLD? (AP21)</a:t>
            </a:r>
          </a:p>
          <a:p>
            <a:pPr lvl="1"/>
            <a:r>
              <a:rPr lang="en-US" dirty="0"/>
              <a:t>APs within the same BSSID set? (AP12)</a:t>
            </a:r>
          </a:p>
          <a:p>
            <a:pPr lvl="1"/>
            <a:r>
              <a:rPr lang="en-US" dirty="0"/>
              <a:t>How about</a:t>
            </a:r>
          </a:p>
          <a:p>
            <a:pPr lvl="2"/>
            <a:r>
              <a:rPr lang="en-US" dirty="0"/>
              <a:t>Co-located APs that are affiliated with different AP MLD? (AP12/22/32)</a:t>
            </a:r>
          </a:p>
          <a:p>
            <a:pPr lvl="2"/>
            <a:r>
              <a:rPr lang="en-US" dirty="0"/>
              <a:t>Co-located APs that are within the different BSSID set? (AP32/33)</a:t>
            </a:r>
          </a:p>
          <a:p>
            <a:pPr lvl="2"/>
            <a:r>
              <a:rPr lang="en-US" dirty="0"/>
              <a:t>APs within the same BSSID set of an AP that is affiliated with the same AP MLD? (AP22/23)</a:t>
            </a:r>
          </a:p>
          <a:p>
            <a:pPr lvl="2"/>
            <a:r>
              <a:rPr lang="en-US" dirty="0"/>
              <a:t>APs that is affiliated with the same AP MLD with an AP within the same BSSID set? (AP22/32)</a:t>
            </a:r>
          </a:p>
          <a:p>
            <a:r>
              <a:rPr lang="en-US" dirty="0"/>
              <a:t>It would be helpful if the non-AP MLD can indicate which APs the reporting AP should include in the response frame.</a:t>
            </a:r>
          </a:p>
          <a:p>
            <a:pPr lvl="1"/>
            <a:r>
              <a:rPr lang="en-US" dirty="0"/>
              <a:t>All APs, specific AP, within the same AP MLD, …</a:t>
            </a:r>
          </a:p>
          <a:p>
            <a:pPr lvl="1"/>
            <a:endParaRPr lang="en-US" dirty="0"/>
          </a:p>
          <a:p>
            <a:pPr lvl="1"/>
            <a:endParaRPr lang="en-US" dirty="0"/>
          </a:p>
        </p:txBody>
      </p:sp>
      <p:sp>
        <p:nvSpPr>
          <p:cNvPr id="4" name="Footer Placeholder 3">
            <a:extLst>
              <a:ext uri="{FF2B5EF4-FFF2-40B4-BE49-F238E27FC236}">
                <a16:creationId xmlns:a16="http://schemas.microsoft.com/office/drawing/2014/main" id="{2C691FE0-EE90-4887-B6D2-7F2490DF5EE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D9D5214-3D17-41B6-974B-801C7DF3799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graphicFrame>
        <p:nvGraphicFramePr>
          <p:cNvPr id="15" name="Table 14">
            <a:extLst>
              <a:ext uri="{FF2B5EF4-FFF2-40B4-BE49-F238E27FC236}">
                <a16:creationId xmlns:a16="http://schemas.microsoft.com/office/drawing/2014/main" id="{C2DFE995-EBEA-41CD-9F0C-C88BE577D710}"/>
              </a:ext>
            </a:extLst>
          </p:cNvPr>
          <p:cNvGraphicFramePr>
            <a:graphicFrameLocks noGrp="1"/>
          </p:cNvGraphicFramePr>
          <p:nvPr>
            <p:extLst>
              <p:ext uri="{D42A27DB-BD31-4B8C-83A1-F6EECF244321}">
                <p14:modId xmlns:p14="http://schemas.microsoft.com/office/powerpoint/2010/main" val="2863662990"/>
              </p:ext>
            </p:extLst>
          </p:nvPr>
        </p:nvGraphicFramePr>
        <p:xfrm>
          <a:off x="6477000" y="2699657"/>
          <a:ext cx="2438400" cy="762000"/>
        </p:xfrm>
        <a:graphic>
          <a:graphicData uri="http://schemas.openxmlformats.org/drawingml/2006/table">
            <a:tbl>
              <a:tblPr/>
              <a:tblGrid>
                <a:gridCol w="609600">
                  <a:extLst>
                    <a:ext uri="{9D8B030D-6E8A-4147-A177-3AD203B41FA5}">
                      <a16:colId xmlns:a16="http://schemas.microsoft.com/office/drawing/2014/main" val="3350957235"/>
                    </a:ext>
                  </a:extLst>
                </a:gridCol>
                <a:gridCol w="609600">
                  <a:extLst>
                    <a:ext uri="{9D8B030D-6E8A-4147-A177-3AD203B41FA5}">
                      <a16:colId xmlns:a16="http://schemas.microsoft.com/office/drawing/2014/main" val="42476337"/>
                    </a:ext>
                  </a:extLst>
                </a:gridCol>
                <a:gridCol w="609600">
                  <a:extLst>
                    <a:ext uri="{9D8B030D-6E8A-4147-A177-3AD203B41FA5}">
                      <a16:colId xmlns:a16="http://schemas.microsoft.com/office/drawing/2014/main" val="210452346"/>
                    </a:ext>
                  </a:extLst>
                </a:gridCol>
                <a:gridCol w="609600">
                  <a:extLst>
                    <a:ext uri="{9D8B030D-6E8A-4147-A177-3AD203B41FA5}">
                      <a16:colId xmlns:a16="http://schemas.microsoft.com/office/drawing/2014/main" val="652715356"/>
                    </a:ext>
                  </a:extLst>
                </a:gridCol>
              </a:tblGrid>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548899"/>
                  </a:ext>
                </a:extLst>
              </a:tr>
              <a:tr h="190500">
                <a:tc>
                  <a:txBody>
                    <a:bodyPr/>
                    <a:lstStyle/>
                    <a:p>
                      <a:pPr algn="ctr" fontAlgn="b"/>
                      <a:r>
                        <a:rPr lang="en-US" sz="1100" b="0" i="0" u="none" strike="noStrike">
                          <a:solidFill>
                            <a:srgbClr val="000000"/>
                          </a:solidFill>
                          <a:effectLst/>
                          <a:latin typeface="Calibri" panose="020F0502020204030204" pitchFamily="34" charset="0"/>
                        </a:rPr>
                        <a:t>LInk1</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AP11(T)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646997"/>
                  </a:ext>
                </a:extLst>
              </a:tr>
              <a:tr h="19050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AP21(N)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a:solidFill>
                            <a:srgbClr val="000000"/>
                          </a:solidFill>
                          <a:effectLst/>
                          <a:latin typeface="Calibri" panose="020F0502020204030204" pitchFamily="34" charset="0"/>
                        </a:rPr>
                        <a:t>AP23(N)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7729431"/>
                  </a:ext>
                </a:extLst>
              </a:tr>
              <a:tr h="19050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AP32(T)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AP33(N)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3411244"/>
                  </a:ext>
                </a:extLst>
              </a:tr>
            </a:tbl>
          </a:graphicData>
        </a:graphic>
      </p:graphicFrame>
    </p:spTree>
    <p:extLst>
      <p:ext uri="{BB962C8B-B14F-4D97-AF65-F5344CB8AC3E}">
        <p14:creationId xmlns:p14="http://schemas.microsoft.com/office/powerpoint/2010/main" val="9991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16F92-BCE5-419F-AAA6-DDB22EE5FFA6}"/>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FC1A91AF-2728-4D29-B2D7-A16F5A12FFAD}"/>
              </a:ext>
            </a:extLst>
          </p:cNvPr>
          <p:cNvSpPr>
            <a:spLocks noGrp="1"/>
          </p:cNvSpPr>
          <p:nvPr>
            <p:ph idx="1"/>
          </p:nvPr>
        </p:nvSpPr>
        <p:spPr>
          <a:xfrm>
            <a:off x="685800" y="1752607"/>
            <a:ext cx="7772400" cy="4722806"/>
          </a:xfrm>
        </p:spPr>
        <p:txBody>
          <a:bodyPr>
            <a:normAutofit fontScale="85000" lnSpcReduction="20000"/>
          </a:bodyPr>
          <a:lstStyle/>
          <a:p>
            <a:r>
              <a:rPr lang="en-US" dirty="0"/>
              <a:t>Operation example</a:t>
            </a:r>
          </a:p>
          <a:p>
            <a:pPr lvl="1"/>
            <a:r>
              <a:rPr lang="en-US" dirty="0"/>
              <a:t>STA sends a Probe Request to AP11 requesting complete information.</a:t>
            </a:r>
          </a:p>
          <a:p>
            <a:pPr lvl="1"/>
            <a:r>
              <a:rPr lang="en-US" dirty="0"/>
              <a:t>Probe Response from AP11 will include:</a:t>
            </a:r>
          </a:p>
          <a:p>
            <a:pPr lvl="2"/>
            <a:r>
              <a:rPr lang="en-US" dirty="0"/>
              <a:t>Elements of AP11</a:t>
            </a:r>
          </a:p>
          <a:p>
            <a:pPr lvl="2"/>
            <a:r>
              <a:rPr lang="en-US" dirty="0"/>
              <a:t>ML element including</a:t>
            </a:r>
          </a:p>
          <a:p>
            <a:pPr lvl="3"/>
            <a:r>
              <a:rPr lang="en-US" dirty="0"/>
              <a:t>STA profile for AP21 including</a:t>
            </a:r>
          </a:p>
          <a:p>
            <a:pPr lvl="4"/>
            <a:r>
              <a:rPr lang="en-US" dirty="0"/>
              <a:t>Elements of AP21</a:t>
            </a:r>
          </a:p>
          <a:p>
            <a:pPr lvl="4"/>
            <a:r>
              <a:rPr lang="en-US" dirty="0">
                <a:solidFill>
                  <a:srgbClr val="FF0000"/>
                </a:solidFill>
              </a:rPr>
              <a:t>MBSSID element including (?)</a:t>
            </a:r>
          </a:p>
          <a:p>
            <a:pPr lvl="5"/>
            <a:r>
              <a:rPr lang="en-US" dirty="0" err="1">
                <a:solidFill>
                  <a:srgbClr val="FF0000"/>
                </a:solidFill>
              </a:rPr>
              <a:t>Nontransmitted</a:t>
            </a:r>
            <a:r>
              <a:rPr lang="en-US" dirty="0">
                <a:solidFill>
                  <a:srgbClr val="FF0000"/>
                </a:solidFill>
              </a:rPr>
              <a:t> BSSID profile for AP22 including</a:t>
            </a:r>
          </a:p>
          <a:p>
            <a:pPr lvl="6"/>
            <a:r>
              <a:rPr lang="en-US" dirty="0">
                <a:solidFill>
                  <a:srgbClr val="FF0000"/>
                </a:solidFill>
              </a:rPr>
              <a:t>Elements of AP22</a:t>
            </a:r>
          </a:p>
          <a:p>
            <a:pPr lvl="6"/>
            <a:r>
              <a:rPr lang="en-US" dirty="0">
                <a:solidFill>
                  <a:schemeClr val="accent6"/>
                </a:solidFill>
              </a:rPr>
              <a:t>ML element including</a:t>
            </a:r>
          </a:p>
          <a:p>
            <a:pPr lvl="7"/>
            <a:r>
              <a:rPr lang="en-US" dirty="0">
                <a:solidFill>
                  <a:schemeClr val="accent6"/>
                </a:solidFill>
              </a:rPr>
              <a:t>STA profile for AP12 including …</a:t>
            </a:r>
          </a:p>
          <a:p>
            <a:pPr lvl="2"/>
            <a:r>
              <a:rPr lang="en-US" dirty="0"/>
              <a:t>MBSSID element including</a:t>
            </a:r>
          </a:p>
          <a:p>
            <a:pPr lvl="3"/>
            <a:r>
              <a:rPr lang="en-US" dirty="0" err="1"/>
              <a:t>Nontransmitted</a:t>
            </a:r>
            <a:r>
              <a:rPr lang="en-US" dirty="0"/>
              <a:t> BSSID profile for AP12 including</a:t>
            </a:r>
          </a:p>
          <a:p>
            <a:pPr lvl="4"/>
            <a:r>
              <a:rPr lang="en-US" dirty="0"/>
              <a:t>Elements of AP12</a:t>
            </a:r>
          </a:p>
          <a:p>
            <a:pPr lvl="4"/>
            <a:r>
              <a:rPr lang="en-US" dirty="0">
                <a:solidFill>
                  <a:srgbClr val="FF0000"/>
                </a:solidFill>
              </a:rPr>
              <a:t>ML element including (?)</a:t>
            </a:r>
          </a:p>
          <a:p>
            <a:pPr lvl="5"/>
            <a:r>
              <a:rPr lang="en-US" dirty="0">
                <a:solidFill>
                  <a:srgbClr val="FF0000"/>
                </a:solidFill>
              </a:rPr>
              <a:t>STA profile for AP22 including</a:t>
            </a:r>
          </a:p>
          <a:p>
            <a:pPr lvl="6"/>
            <a:r>
              <a:rPr lang="en-US" dirty="0">
                <a:solidFill>
                  <a:srgbClr val="FF0000"/>
                </a:solidFill>
              </a:rPr>
              <a:t>Elements of AP22</a:t>
            </a:r>
          </a:p>
          <a:p>
            <a:pPr lvl="6"/>
            <a:r>
              <a:rPr lang="en-US" dirty="0">
                <a:solidFill>
                  <a:schemeClr val="accent6"/>
                </a:solidFill>
              </a:rPr>
              <a:t>ML element including</a:t>
            </a:r>
          </a:p>
          <a:p>
            <a:pPr lvl="7"/>
            <a:r>
              <a:rPr lang="en-US" dirty="0">
                <a:solidFill>
                  <a:schemeClr val="accent6"/>
                </a:solidFill>
              </a:rPr>
              <a:t>STA profile for AP12 including …</a:t>
            </a:r>
          </a:p>
        </p:txBody>
      </p:sp>
      <p:sp>
        <p:nvSpPr>
          <p:cNvPr id="4" name="Footer Placeholder 3">
            <a:extLst>
              <a:ext uri="{FF2B5EF4-FFF2-40B4-BE49-F238E27FC236}">
                <a16:creationId xmlns:a16="http://schemas.microsoft.com/office/drawing/2014/main" id="{9F85AA5A-B371-4240-9F64-47D4C9026FB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D7F908-65B2-4E51-B5E9-DA651DAB90D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graphicFrame>
        <p:nvGraphicFramePr>
          <p:cNvPr id="16" name="Table 15">
            <a:extLst>
              <a:ext uri="{FF2B5EF4-FFF2-40B4-BE49-F238E27FC236}">
                <a16:creationId xmlns:a16="http://schemas.microsoft.com/office/drawing/2014/main" id="{557D31CC-880A-4528-9620-84CDD45E223E}"/>
              </a:ext>
            </a:extLst>
          </p:cNvPr>
          <p:cNvGraphicFramePr>
            <a:graphicFrameLocks noGrp="1"/>
          </p:cNvGraphicFramePr>
          <p:nvPr>
            <p:extLst>
              <p:ext uri="{D42A27DB-BD31-4B8C-83A1-F6EECF244321}">
                <p14:modId xmlns:p14="http://schemas.microsoft.com/office/powerpoint/2010/main" val="3390187089"/>
              </p:ext>
            </p:extLst>
          </p:nvPr>
        </p:nvGraphicFramePr>
        <p:xfrm>
          <a:off x="6934200" y="2514600"/>
          <a:ext cx="1828800" cy="558165"/>
        </p:xfrm>
        <a:graphic>
          <a:graphicData uri="http://schemas.openxmlformats.org/drawingml/2006/table">
            <a:tbl>
              <a:tblPr/>
              <a:tblGrid>
                <a:gridCol w="609600">
                  <a:extLst>
                    <a:ext uri="{9D8B030D-6E8A-4147-A177-3AD203B41FA5}">
                      <a16:colId xmlns:a16="http://schemas.microsoft.com/office/drawing/2014/main" val="1427063979"/>
                    </a:ext>
                  </a:extLst>
                </a:gridCol>
                <a:gridCol w="609600">
                  <a:extLst>
                    <a:ext uri="{9D8B030D-6E8A-4147-A177-3AD203B41FA5}">
                      <a16:colId xmlns:a16="http://schemas.microsoft.com/office/drawing/2014/main" val="862354963"/>
                    </a:ext>
                  </a:extLst>
                </a:gridCol>
                <a:gridCol w="609600">
                  <a:extLst>
                    <a:ext uri="{9D8B030D-6E8A-4147-A177-3AD203B41FA5}">
                      <a16:colId xmlns:a16="http://schemas.microsoft.com/office/drawing/2014/main" val="203440578"/>
                    </a:ext>
                  </a:extLst>
                </a:gridCol>
              </a:tblGrid>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853426"/>
                  </a:ext>
                </a:extLst>
              </a:tr>
              <a:tr h="0">
                <a:tc>
                  <a:txBody>
                    <a:bodyPr/>
                    <a:lstStyle/>
                    <a:p>
                      <a:pPr algn="ctr" fontAlgn="b"/>
                      <a:r>
                        <a:rPr lang="en-US" sz="1100" b="0" i="0" u="none" strike="noStrike">
                          <a:solidFill>
                            <a:srgbClr val="000000"/>
                          </a:solidFill>
                          <a:effectLst/>
                          <a:latin typeface="Calibri" panose="020F0502020204030204" pitchFamily="34" charset="0"/>
                        </a:rPr>
                        <a:t>Link1</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AP11(T)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AP12(N)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3421093197"/>
                  </a:ext>
                </a:extLst>
              </a:tr>
              <a:tr h="19050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AP21(T)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642565736"/>
                  </a:ext>
                </a:extLst>
              </a:tr>
            </a:tbl>
          </a:graphicData>
        </a:graphic>
      </p:graphicFrame>
    </p:spTree>
    <p:extLst>
      <p:ext uri="{BB962C8B-B14F-4D97-AF65-F5344CB8AC3E}">
        <p14:creationId xmlns:p14="http://schemas.microsoft.com/office/powerpoint/2010/main" val="1197333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FD2F-E8C5-4228-BED5-F1AEACADDC3D}"/>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8A52380A-74AD-46BB-8DE7-63B8A746A5DF}"/>
              </a:ext>
            </a:extLst>
          </p:cNvPr>
          <p:cNvSpPr>
            <a:spLocks noGrp="1"/>
          </p:cNvSpPr>
          <p:nvPr>
            <p:ph idx="1"/>
          </p:nvPr>
        </p:nvSpPr>
        <p:spPr/>
        <p:txBody>
          <a:bodyPr/>
          <a:lstStyle/>
          <a:p>
            <a:r>
              <a:rPr lang="en-US" dirty="0"/>
              <a:t>To avoid duplicated indication:</a:t>
            </a:r>
          </a:p>
          <a:p>
            <a:pPr lvl="1"/>
            <a:r>
              <a:rPr lang="en-US" dirty="0"/>
              <a:t>An ML element shall not be included in a STA profile of another ML element.</a:t>
            </a:r>
          </a:p>
          <a:p>
            <a:pPr lvl="1"/>
            <a:r>
              <a:rPr lang="en-US" dirty="0"/>
              <a:t>When an AP that is affiliated with an AP MLD transmits a frame that includes a ML element, if an information of a reported AP in the ML element is to be duplicated in the frame, the AP does not include the information of the reported AP more than once in the frame.</a:t>
            </a:r>
          </a:p>
          <a:p>
            <a:pPr lvl="2"/>
            <a:r>
              <a:rPr lang="en-US" dirty="0"/>
              <a:t>The STA profile of the reported AP may include an indication that information of the reported AP is included elsewhere in the frame.</a:t>
            </a:r>
          </a:p>
          <a:p>
            <a:pPr lvl="1"/>
            <a:endParaRPr lang="en-US" dirty="0"/>
          </a:p>
        </p:txBody>
      </p:sp>
      <p:sp>
        <p:nvSpPr>
          <p:cNvPr id="4" name="Footer Placeholder 3">
            <a:extLst>
              <a:ext uri="{FF2B5EF4-FFF2-40B4-BE49-F238E27FC236}">
                <a16:creationId xmlns:a16="http://schemas.microsoft.com/office/drawing/2014/main" id="{66B95A78-D18D-4A2B-ADF9-75E66BB9D04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D6D9E3D-EBBC-4BC9-A585-088B890F135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94811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16F92-BCE5-419F-AAA6-DDB22EE5FFA6}"/>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FC1A91AF-2728-4D29-B2D7-A16F5A12FFAD}"/>
              </a:ext>
            </a:extLst>
          </p:cNvPr>
          <p:cNvSpPr>
            <a:spLocks noGrp="1"/>
          </p:cNvSpPr>
          <p:nvPr>
            <p:ph idx="1"/>
          </p:nvPr>
        </p:nvSpPr>
        <p:spPr>
          <a:xfrm>
            <a:off x="685800" y="1752607"/>
            <a:ext cx="7772400" cy="4722806"/>
          </a:xfrm>
        </p:spPr>
        <p:txBody>
          <a:bodyPr>
            <a:normAutofit fontScale="92500" lnSpcReduction="10000"/>
          </a:bodyPr>
          <a:lstStyle/>
          <a:p>
            <a:r>
              <a:rPr lang="en-US" dirty="0"/>
              <a:t>Operation example with restriction</a:t>
            </a:r>
          </a:p>
          <a:p>
            <a:pPr lvl="1"/>
            <a:r>
              <a:rPr lang="en-US" dirty="0"/>
              <a:t>STA sends a Probe Request to AP11 requesting complete information.</a:t>
            </a:r>
          </a:p>
          <a:p>
            <a:pPr lvl="1"/>
            <a:r>
              <a:rPr lang="en-US" dirty="0"/>
              <a:t>Probe Response from AP11 will include:</a:t>
            </a:r>
          </a:p>
          <a:p>
            <a:pPr lvl="2"/>
            <a:r>
              <a:rPr lang="en-US" dirty="0"/>
              <a:t>Elements of AP11</a:t>
            </a:r>
          </a:p>
          <a:p>
            <a:pPr lvl="2"/>
            <a:r>
              <a:rPr lang="en-US" dirty="0"/>
              <a:t>ML element including</a:t>
            </a:r>
          </a:p>
          <a:p>
            <a:pPr lvl="3"/>
            <a:r>
              <a:rPr lang="en-US" dirty="0"/>
              <a:t>STA profile for AP21 including</a:t>
            </a:r>
          </a:p>
          <a:p>
            <a:pPr lvl="4"/>
            <a:r>
              <a:rPr lang="en-US" dirty="0"/>
              <a:t>Elements of AP21</a:t>
            </a:r>
          </a:p>
          <a:p>
            <a:pPr lvl="4"/>
            <a:r>
              <a:rPr lang="en-US" dirty="0">
                <a:solidFill>
                  <a:schemeClr val="tx2"/>
                </a:solidFill>
              </a:rPr>
              <a:t>MBSSID element including</a:t>
            </a:r>
          </a:p>
          <a:p>
            <a:pPr lvl="5"/>
            <a:r>
              <a:rPr lang="en-US" dirty="0" err="1">
                <a:solidFill>
                  <a:schemeClr val="tx2"/>
                </a:solidFill>
              </a:rPr>
              <a:t>Nontransmitted</a:t>
            </a:r>
            <a:r>
              <a:rPr lang="en-US" dirty="0">
                <a:solidFill>
                  <a:schemeClr val="tx2"/>
                </a:solidFill>
              </a:rPr>
              <a:t> BSSID profile for AP22 including</a:t>
            </a:r>
          </a:p>
          <a:p>
            <a:pPr lvl="6"/>
            <a:r>
              <a:rPr lang="en-US" dirty="0">
                <a:solidFill>
                  <a:schemeClr val="tx2"/>
                </a:solidFill>
              </a:rPr>
              <a:t>Elements of AP22</a:t>
            </a:r>
          </a:p>
          <a:p>
            <a:pPr lvl="2"/>
            <a:r>
              <a:rPr lang="en-US" dirty="0"/>
              <a:t>MBSSID element including</a:t>
            </a:r>
          </a:p>
          <a:p>
            <a:pPr lvl="3"/>
            <a:r>
              <a:rPr lang="en-US" dirty="0" err="1"/>
              <a:t>Nontransmitted</a:t>
            </a:r>
            <a:r>
              <a:rPr lang="en-US" dirty="0"/>
              <a:t> BSSID profile for AP12 including</a:t>
            </a:r>
          </a:p>
          <a:p>
            <a:pPr lvl="4"/>
            <a:r>
              <a:rPr lang="en-US" dirty="0"/>
              <a:t>Elements of AP12</a:t>
            </a:r>
          </a:p>
          <a:p>
            <a:pPr lvl="4"/>
            <a:r>
              <a:rPr lang="en-US" dirty="0">
                <a:solidFill>
                  <a:schemeClr val="tx2"/>
                </a:solidFill>
              </a:rPr>
              <a:t>ML element including</a:t>
            </a:r>
          </a:p>
          <a:p>
            <a:pPr lvl="5"/>
            <a:r>
              <a:rPr lang="en-US" dirty="0">
                <a:solidFill>
                  <a:schemeClr val="tx2"/>
                </a:solidFill>
              </a:rPr>
              <a:t>STA profile for AP22 including</a:t>
            </a:r>
          </a:p>
          <a:p>
            <a:pPr lvl="6"/>
            <a:r>
              <a:rPr lang="en-US" u="sng" dirty="0">
                <a:solidFill>
                  <a:schemeClr val="tx2"/>
                </a:solidFill>
              </a:rPr>
              <a:t>Indication that information of AP22 is included in other place.</a:t>
            </a:r>
          </a:p>
        </p:txBody>
      </p:sp>
      <p:sp>
        <p:nvSpPr>
          <p:cNvPr id="4" name="Footer Placeholder 3">
            <a:extLst>
              <a:ext uri="{FF2B5EF4-FFF2-40B4-BE49-F238E27FC236}">
                <a16:creationId xmlns:a16="http://schemas.microsoft.com/office/drawing/2014/main" id="{9F85AA5A-B371-4240-9F64-47D4C9026FB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D7F908-65B2-4E51-B5E9-DA651DAB90D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graphicFrame>
        <p:nvGraphicFramePr>
          <p:cNvPr id="16" name="Table 15">
            <a:extLst>
              <a:ext uri="{FF2B5EF4-FFF2-40B4-BE49-F238E27FC236}">
                <a16:creationId xmlns:a16="http://schemas.microsoft.com/office/drawing/2014/main" id="{557D31CC-880A-4528-9620-84CDD45E223E}"/>
              </a:ext>
            </a:extLst>
          </p:cNvPr>
          <p:cNvGraphicFramePr>
            <a:graphicFrameLocks noGrp="1"/>
          </p:cNvGraphicFramePr>
          <p:nvPr/>
        </p:nvGraphicFramePr>
        <p:xfrm>
          <a:off x="6934200" y="2514600"/>
          <a:ext cx="1828800" cy="558165"/>
        </p:xfrm>
        <a:graphic>
          <a:graphicData uri="http://schemas.openxmlformats.org/drawingml/2006/table">
            <a:tbl>
              <a:tblPr/>
              <a:tblGrid>
                <a:gridCol w="609600">
                  <a:extLst>
                    <a:ext uri="{9D8B030D-6E8A-4147-A177-3AD203B41FA5}">
                      <a16:colId xmlns:a16="http://schemas.microsoft.com/office/drawing/2014/main" val="1427063979"/>
                    </a:ext>
                  </a:extLst>
                </a:gridCol>
                <a:gridCol w="609600">
                  <a:extLst>
                    <a:ext uri="{9D8B030D-6E8A-4147-A177-3AD203B41FA5}">
                      <a16:colId xmlns:a16="http://schemas.microsoft.com/office/drawing/2014/main" val="862354963"/>
                    </a:ext>
                  </a:extLst>
                </a:gridCol>
                <a:gridCol w="609600">
                  <a:extLst>
                    <a:ext uri="{9D8B030D-6E8A-4147-A177-3AD203B41FA5}">
                      <a16:colId xmlns:a16="http://schemas.microsoft.com/office/drawing/2014/main" val="203440578"/>
                    </a:ext>
                  </a:extLst>
                </a:gridCol>
              </a:tblGrid>
              <a:tr h="190500">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853426"/>
                  </a:ext>
                </a:extLst>
              </a:tr>
              <a:tr h="0">
                <a:tc>
                  <a:txBody>
                    <a:bodyPr/>
                    <a:lstStyle/>
                    <a:p>
                      <a:pPr algn="ctr" fontAlgn="b"/>
                      <a:r>
                        <a:rPr lang="en-US" sz="1100" b="0" i="0" u="none" strike="noStrike">
                          <a:solidFill>
                            <a:srgbClr val="000000"/>
                          </a:solidFill>
                          <a:effectLst/>
                          <a:latin typeface="Calibri" panose="020F0502020204030204" pitchFamily="34" charset="0"/>
                        </a:rPr>
                        <a:t>Link1</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AP11(T)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AP12(N)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3421093197"/>
                  </a:ext>
                </a:extLst>
              </a:tr>
              <a:tr h="19050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AP21(T)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642565736"/>
                  </a:ext>
                </a:extLst>
              </a:tr>
            </a:tbl>
          </a:graphicData>
        </a:graphic>
      </p:graphicFrame>
    </p:spTree>
    <p:extLst>
      <p:ext uri="{BB962C8B-B14F-4D97-AF65-F5344CB8AC3E}">
        <p14:creationId xmlns:p14="http://schemas.microsoft.com/office/powerpoint/2010/main" val="1395750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86B7-0103-4B8F-8376-D35C5FB5CDD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79E04E9-4C77-4C0E-ACEF-4B6B860ADC4E}"/>
              </a:ext>
            </a:extLst>
          </p:cNvPr>
          <p:cNvSpPr>
            <a:spLocks noGrp="1"/>
          </p:cNvSpPr>
          <p:nvPr>
            <p:ph idx="1"/>
          </p:nvPr>
        </p:nvSpPr>
        <p:spPr/>
        <p:txBody>
          <a:bodyPr/>
          <a:lstStyle/>
          <a:p>
            <a:r>
              <a:rPr lang="en-US" dirty="0"/>
              <a:t>Duplicated RNR/ML/MBSSID elements in a Probe Response frame are discussed.</a:t>
            </a:r>
          </a:p>
          <a:p>
            <a:pPr lvl="1"/>
            <a:endParaRPr lang="en-US" dirty="0"/>
          </a:p>
        </p:txBody>
      </p:sp>
      <p:sp>
        <p:nvSpPr>
          <p:cNvPr id="4" name="Footer Placeholder 3">
            <a:extLst>
              <a:ext uri="{FF2B5EF4-FFF2-40B4-BE49-F238E27FC236}">
                <a16:creationId xmlns:a16="http://schemas.microsoft.com/office/drawing/2014/main" id="{FF909934-6950-4676-9E88-F66AFC542B7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262D3AF-9D2D-41B8-BF19-5938C5110E8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3002221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1394</Words>
  <Application>Microsoft Office PowerPoint</Application>
  <PresentationFormat>On-screen Show (4:3)</PresentationFormat>
  <Paragraphs>185</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Times New Roman</vt:lpstr>
      <vt:lpstr>Wingdings</vt:lpstr>
      <vt:lpstr>802-11-Submission</vt:lpstr>
      <vt:lpstr>MLD Discovery follow up</vt:lpstr>
      <vt:lpstr>Recap:</vt:lpstr>
      <vt:lpstr>RNR element</vt:lpstr>
      <vt:lpstr>ML/MBSSID elements</vt:lpstr>
      <vt:lpstr>ML/MBSSID elements</vt:lpstr>
      <vt:lpstr>ML/MBSSID elements</vt:lpstr>
      <vt:lpstr>ML/MBSSID elements</vt:lpstr>
      <vt:lpstr>ML/MBSSID elements</vt:lpstr>
      <vt:lpstr>Summary</vt:lpstr>
      <vt:lpstr>SP1</vt:lpstr>
      <vt:lpstr>SP2</vt:lpstr>
      <vt:lpstr>SP3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2250</cp:revision>
  <cp:lastPrinted>1998-02-10T13:28:06Z</cp:lastPrinted>
  <dcterms:created xsi:type="dcterms:W3CDTF">2007-05-21T21:00:37Z</dcterms:created>
  <dcterms:modified xsi:type="dcterms:W3CDTF">2020-06-06T00:45:03Z</dcterms:modified>
  <cp:category>Submission</cp:category>
</cp:coreProperties>
</file>