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64" r:id="rId6"/>
    <p:sldId id="272" r:id="rId7"/>
    <p:sldId id="265" r:id="rId8"/>
    <p:sldId id="267" r:id="rId9"/>
    <p:sldId id="263" r:id="rId10"/>
    <p:sldId id="268" r:id="rId11"/>
    <p:sldId id="270" r:id="rId12"/>
    <p:sldId id="271" r:id="rId13"/>
    <p:sldId id="269" r:id="rId14"/>
    <p:sldId id="266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6163E6-2CB5-48B4-B6E8-237A4EB3A3BD}" v="50" dt="2020-06-22T15:45:25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802.11-yy/0896r0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Breg,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802.11-yy/0896r0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28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7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31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802.11-yy/0896r0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Breg,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balliance.com/wba-wi-fi-sens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balliance.com/wba-wi-fi-sensin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Wireless Broadband Alliance Sensing Activities: </a:t>
            </a:r>
            <a:r>
              <a:rPr lang="en-US" sz="2400" dirty="0"/>
              <a:t>Home Monitoring Use-Case, KPIs Being Evaluated</a:t>
            </a:r>
            <a:endParaRPr lang="en-GB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47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380523"/>
              </p:ext>
            </p:extLst>
          </p:nvPr>
        </p:nvGraphicFramePr>
        <p:xfrm>
          <a:off x="514350" y="2281238"/>
          <a:ext cx="8062913" cy="384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8267030" imgH="3928073" progId="Word.Document.8">
                  <p:embed/>
                </p:oleObj>
              </mc:Choice>
              <mc:Fallback>
                <p:oleObj name="Document" r:id="rId4" imgW="8267030" imgH="392807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62913" cy="3840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Existing MAC/PHY Standards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GB" dirty="0"/>
              <a:t>Eliciting measurement from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Various mechanisms in existing standard used for this purpose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Null-Data frame transmission and ACK response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LTS in ACK used to provide CSI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Pro: Protocol contained in MAC layer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Con: Limitation is ACKs are legacy and MIMO CSI not possible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Existing application data traffic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Relies on data communication, or application layer data transmission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Pro: MIMO CSI is possible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Con: Solution spans many layers (up to application layer)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Con: Higher overhead and less deterministic behaviour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054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Challenges Faced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702597"/>
          </a:xfrm>
          <a:ln/>
        </p:spPr>
        <p:txBody>
          <a:bodyPr/>
          <a:lstStyle/>
          <a:p>
            <a:pPr marL="400050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dirty="0"/>
              <a:t>No standardized protocol for eliciting measurements</a:t>
            </a:r>
          </a:p>
          <a:p>
            <a:pPr marL="800100" lvl="1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Periodic measurements generally performed</a:t>
            </a:r>
          </a:p>
          <a:p>
            <a:pPr marL="1200150" lvl="2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Air time efficiency, regular scheduled intervals</a:t>
            </a:r>
          </a:p>
          <a:p>
            <a:pPr marL="800100" lvl="1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MIMO or Legacy CSI</a:t>
            </a:r>
          </a:p>
          <a:p>
            <a:pPr marL="800100" lvl="1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Need to ensure static configuration for transmission </a:t>
            </a:r>
            <a:r>
              <a:rPr lang="en-GB" sz="1600"/>
              <a:t>(beamforming)</a:t>
            </a:r>
            <a:endParaRPr lang="en-GB" sz="1600" dirty="0"/>
          </a:p>
          <a:p>
            <a:pPr marL="400050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dirty="0"/>
              <a:t>Device participation and capability exchange</a:t>
            </a:r>
          </a:p>
          <a:p>
            <a:pPr marL="800100" lvl="1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Not every device will want to participate (e.g., battery operated)</a:t>
            </a:r>
          </a:p>
          <a:p>
            <a:pPr marL="400050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dirty="0"/>
              <a:t>No common radio API and interface among chipsets</a:t>
            </a:r>
          </a:p>
          <a:p>
            <a:pPr marL="800100" lvl="1" defTabSz="914400">
              <a:buClrTx/>
              <a:buSzTx/>
              <a:buFont typeface="Arial" panose="020B0604020202020204" pitchFamily="34" charset="0"/>
              <a:buChar char="•"/>
            </a:pPr>
            <a:r>
              <a:rPr lang="en-GB" sz="1600" dirty="0"/>
              <a:t>Results in duplication of code that could be made common</a:t>
            </a:r>
          </a:p>
          <a:p>
            <a:pPr marL="457200" lvl="1" indent="0" defTabSz="914400">
              <a:spcBef>
                <a:spcPts val="600"/>
              </a:spcBef>
              <a:buClrTx/>
              <a:buSzTx/>
            </a:pPr>
            <a:endParaRPr lang="en-US" sz="1000" kern="1200" dirty="0">
              <a:solidFill>
                <a:srgbClr val="FF0000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81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208463"/>
          </a:xfrm>
          <a:ln/>
        </p:spPr>
        <p:txBody>
          <a:bodyPr/>
          <a:lstStyle/>
          <a:p>
            <a:r>
              <a:rPr lang="en-US" sz="1800" b="0" dirty="0"/>
              <a:t>[1]. </a:t>
            </a:r>
            <a:r>
              <a:rPr lang="en-GB" sz="1800" b="0" dirty="0">
                <a:hlinkClick r:id="rId3"/>
              </a:rPr>
              <a:t>https://wballiance.com/wba-wi-fi-sensing/</a:t>
            </a:r>
            <a:endParaRPr lang="en-GB" sz="1800" b="0" dirty="0"/>
          </a:p>
          <a:p>
            <a:r>
              <a:rPr lang="en-GB" sz="1800" b="0" dirty="0">
                <a:ea typeface="+mn-lt"/>
                <a:cs typeface="+mn-lt"/>
              </a:rPr>
              <a:t>[2] Wi-Fi sensing: Usages, requirements, technical feasibility and standards gaps </a:t>
            </a:r>
            <a:r>
              <a:rPr lang="en-GB" sz="1800" dirty="0">
                <a:ea typeface="+mn-lt"/>
                <a:cs typeface="+mn-lt"/>
              </a:rPr>
              <a:t>IEEE 802.11-19/1293r0</a:t>
            </a:r>
            <a:endParaRPr lang="en-GB" sz="1800" dirty="0">
              <a:cs typeface="+mn-lt"/>
            </a:endParaRPr>
          </a:p>
          <a:p>
            <a:pPr marL="0" lvl="1" indent="0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ea typeface="+mn-lt"/>
                <a:cs typeface="+mn-lt"/>
              </a:rPr>
              <a:t>[3] 802.11 Sensing: Applications, Feasibility, Standardization, </a:t>
            </a:r>
            <a:r>
              <a:rPr lang="en-GB" sz="1800" b="1" dirty="0">
                <a:ea typeface="+mn-lt"/>
                <a:cs typeface="+mn-lt"/>
              </a:rPr>
              <a:t>IEEE 802.11-19/1626r0</a:t>
            </a:r>
          </a:p>
          <a:p>
            <a:pPr marL="0" lvl="1" indent="0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cs typeface="Times New Roman"/>
              </a:rPr>
              <a:t>[4] Wi-Fi Sensing Application: Multipath Enhanced Device free Localization, </a:t>
            </a:r>
            <a:r>
              <a:rPr lang="en-GB" sz="1800" b="1" dirty="0">
                <a:cs typeface="Times New Roman"/>
              </a:rPr>
              <a:t>IEEE 802.11-19/1580r0</a:t>
            </a:r>
          </a:p>
          <a:p>
            <a:pPr marL="0" lvl="1" indent="0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ea typeface="+mn-lt"/>
                <a:cs typeface="+mn-lt"/>
              </a:rPr>
              <a:t>[5] </a:t>
            </a:r>
            <a:r>
              <a:rPr lang="en-GB" sz="1800" dirty="0">
                <a:cs typeface="Times New Roman"/>
              </a:rPr>
              <a:t>Wi-Fi Sensing: Technical Feasibility, Standardization Gaps, </a:t>
            </a:r>
            <a:r>
              <a:rPr lang="en-GB" sz="1800" b="1" dirty="0">
                <a:cs typeface="Times New Roman"/>
              </a:rPr>
              <a:t>IEEE 802.11-17/1803r0</a:t>
            </a:r>
          </a:p>
          <a:p>
            <a:pPr marL="0" lvl="1" indent="0"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>
                <a:ea typeface="+mn-lt"/>
                <a:cs typeface="Times New Roman"/>
              </a:rPr>
              <a:t>[6] </a:t>
            </a:r>
            <a:r>
              <a:rPr lang="en-US" altLang="zh-CN" sz="1800" dirty="0"/>
              <a:t>WLAN Sensing Definitions, </a:t>
            </a:r>
            <a:r>
              <a:rPr lang="en-US" altLang="zh-CN" sz="1800" b="1" dirty="0"/>
              <a:t>IEEE 802.11-20/0807r1</a:t>
            </a:r>
            <a:endParaRPr lang="en-GB" sz="1800" b="1" dirty="0">
              <a:ea typeface="+mn-lt"/>
              <a:cs typeface="+mn-lt"/>
            </a:endParaRPr>
          </a:p>
          <a:p>
            <a:endParaRPr lang="en-GB" dirty="0"/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a list of KPIs for Home Monitoring Use-Case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June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686044" y="6475413"/>
            <a:ext cx="18578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Outline</a:t>
            </a:r>
            <a:endParaRPr lang="en-GB">
              <a:cs typeface="Times New Roman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50975"/>
            <a:ext cx="7205663" cy="3579849"/>
          </a:xfrm>
          <a:ln/>
        </p:spPr>
        <p:txBody>
          <a:bodyPr/>
          <a:lstStyle/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>
                <a:ea typeface="+mn-lt"/>
                <a:cs typeface="+mn-lt"/>
              </a:rPr>
              <a:t>Brief History within WBA</a:t>
            </a:r>
          </a:p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Generic Wi-Fi Sensing Systems</a:t>
            </a:r>
          </a:p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Comparison to Other Wi-Fi Services</a:t>
            </a:r>
          </a:p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Home Monitoring Use-Case</a:t>
            </a:r>
          </a:p>
          <a:p>
            <a:pPr lvl="1"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KPIs Being Evaluated</a:t>
            </a:r>
          </a:p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Usage of Existing MAC/PHY Standards</a:t>
            </a:r>
          </a:p>
          <a:p>
            <a:pPr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US" dirty="0"/>
              <a:t>Challenges Faced</a:t>
            </a:r>
          </a:p>
          <a:p>
            <a:pPr marL="342900" lvl="1" indent="-342900">
              <a:spcBef>
                <a:spcPts val="600"/>
              </a:spcBef>
              <a:buFont typeface="Arial" pitchFamily="16" charset="0"/>
              <a:buChar char="•"/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2400" b="1" dirty="0">
                <a:cs typeface="+mn-cs"/>
              </a:rPr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7940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Brief History within WBA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 workgroup specific to Wi-Fi Sensing discussions was officially formed January 2019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First output of group was a whitepaper introducing the technology along with business opportunities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linkClick r:id="rId3"/>
              </a:rPr>
              <a:t>https://wballiance.com/wba-wi-fi-sensing/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group has started a second phase project, focused on application layer topics surrounding testing for a Home-Monitoring use-case.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/>
              <a:t>https://wballiance.com/wba-wi-fi-sensing/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33ADCC-1A00-4BE9-B2D9-50D3CC55CF3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230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2204864"/>
            <a:ext cx="3779912" cy="331706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Generic Wi-Fi Sensing Systems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844676"/>
            <a:ext cx="5400600" cy="446464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for Sensing is very broad [1]-[5]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Home Monitoring (Motion Detection)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Health-Care and Monitoring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Gesture Detection (smart control)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Many Others 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Sensing occurs above MAC/PHY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data (CSI) is extracted from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Processed by algorithm within an agent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Agent output </a:t>
            </a:r>
            <a:r>
              <a:rPr lang="en-US" dirty="0">
                <a:solidFill>
                  <a:schemeClr val="tx1"/>
                </a:solidFill>
              </a:rPr>
              <a:t>enables </a:t>
            </a:r>
            <a:r>
              <a:rPr lang="en-US" dirty="0"/>
              <a:t>application/service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Works along side existing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Agent may be added to AP, or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00192" y="5508033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[1] WBA Wi-Fi Sensing Whitepaper</a:t>
            </a:r>
            <a:endParaRPr lang="en-CA" sz="1100" dirty="0">
              <a:solidFill>
                <a:schemeClr val="tx1"/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234950-CF89-4434-B0CD-02342997F33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924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Comparison to Other Wi-Fi Services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9552" y="1844675"/>
            <a:ext cx="8424936" cy="28804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/>
              <a:t>Wi-Fi Sensing is just a new type of service</a:t>
            </a:r>
          </a:p>
          <a:p>
            <a:pPr>
              <a:buFont typeface="Times New Roman" pitchFamily="16" charset="0"/>
              <a:buChar char="•"/>
            </a:pPr>
            <a:r>
              <a:rPr lang="en-GB" kern="0" dirty="0"/>
              <a:t>As an example, compare Hotspot 2.0 to Home-Monitoring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kern="0" dirty="0"/>
              <a:t>Both provide service to end user (automatic roaming vs home insight)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kern="0" dirty="0"/>
              <a:t>Both reside in an agent above the MAC/PHY layer (</a:t>
            </a:r>
            <a:r>
              <a:rPr lang="en-GB" sz="1600" kern="0" dirty="0" err="1"/>
              <a:t>hostapd</a:t>
            </a:r>
            <a:r>
              <a:rPr lang="en-GB" sz="1600" kern="0" dirty="0"/>
              <a:t> vs sensing agent)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kern="0" dirty="0"/>
              <a:t>Both extend 802.11 base components (discovery/association vs channel estimation)</a:t>
            </a:r>
          </a:p>
          <a:p>
            <a:pPr>
              <a:buFont typeface="Times New Roman" pitchFamily="16" charset="0"/>
              <a:buChar char="•"/>
            </a:pPr>
            <a:r>
              <a:rPr lang="en-GB" kern="0" dirty="0"/>
              <a:t>Difference is Wi-Fi Sensing is still emerging 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kern="0" dirty="0"/>
              <a:t>Hotspot 2.0 benefits from standardization (802.11u – discovery features, 802.11i – WPA2)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kern="0" dirty="0"/>
              <a:t>Hotspot 2.0 uses defined information elements for data exchange (WFA Defined)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 Monitoring Use-Case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67390"/>
            <a:ext cx="3184520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17191"/>
            <a:ext cx="8062664" cy="46201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Algorithm designed to detect motion in home (2.4G / 5G / 6G)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Extra features such as localization are also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Enhancements to filter false detections from pets / shadows / moving objects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Output typically sent to cloud, and accessible via mobile app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useful features can be derived from motion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Alerts/alarm when unexpected motion detected in house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Historical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Interaction with other </a:t>
            </a:r>
            <a:r>
              <a:rPr lang="en-US" sz="1800" dirty="0" err="1"/>
              <a:t>IoT</a:t>
            </a:r>
            <a:r>
              <a:rPr lang="en-US" sz="1800" dirty="0"/>
              <a:t>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Technology provides many benefits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Does not require </a:t>
            </a:r>
            <a:r>
              <a:rPr lang="en-US" sz="1800" dirty="0" err="1"/>
              <a:t>LoS</a:t>
            </a:r>
            <a:r>
              <a:rPr lang="en-US" sz="1800" dirty="0"/>
              <a:t> (PIR sensors and cameras)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Privacy concerns (cameras)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Algorithms to minimize potential false detections</a:t>
            </a:r>
          </a:p>
        </p:txBody>
      </p:sp>
    </p:spTree>
    <p:extLst>
      <p:ext uri="{BB962C8B-B14F-4D97-AF65-F5344CB8AC3E}">
        <p14:creationId xmlns:p14="http://schemas.microsoft.com/office/powerpoint/2010/main" val="1682495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KPIs Being Evaluated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 Motion Sensing Performance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Characterization of algorithm’s ability to minimize false-detects and maximize correct-detections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Sensing Latency Delay and Decay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Measurement of time for algorithm’s prediction to match reality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Sensing Stationary/Static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Long term stability in environment where there is no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Ability to detect small vs large vs fast vs slow human motion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Floor Coverage and Surface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Coverage of entire environment with a given number of devices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94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KPIs Being Evaluated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Sensing Location Accuracy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Ability of algorithm to determine physical location of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Sensing With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Reduction in sensitivity due to electrical, mechanical, or network load interference</a:t>
            </a:r>
            <a:endParaRPr lang="en-CA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Network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Measurement of network resources utilized for Sensing</a:t>
            </a:r>
            <a:endParaRPr lang="en-CA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Computation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Evaluation of CPU/memory resource requirements to implement Agent</a:t>
            </a:r>
          </a:p>
        </p:txBody>
      </p:sp>
    </p:spTree>
    <p:extLst>
      <p:ext uri="{BB962C8B-B14F-4D97-AF65-F5344CB8AC3E}">
        <p14:creationId xmlns:p14="http://schemas.microsoft.com/office/powerpoint/2010/main" val="401781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1D156FB7273E409E7122CFCB6AA47F" ma:contentTypeVersion="18" ma:contentTypeDescription="Create a new document." ma:contentTypeScope="" ma:versionID="4f35609b7023f8e9150ba42c6240af46">
  <xsd:schema xmlns:xsd="http://www.w3.org/2001/XMLSchema" xmlns:xs="http://www.w3.org/2001/XMLSchema" xmlns:p="http://schemas.microsoft.com/office/2006/metadata/properties" xmlns:ns3="7f9c9bd1-22d2-41f0-a15a-19f3c1aabfc9" xmlns:ns4="0b16ac38-2d48-4832-84b4-bedbdd310ceb" targetNamespace="http://schemas.microsoft.com/office/2006/metadata/properties" ma:root="true" ma:fieldsID="5a232502edb3fe6e7f74909c64f58817" ns3:_="" ns4:_="">
    <xsd:import namespace="7f9c9bd1-22d2-41f0-a15a-19f3c1aabfc9"/>
    <xsd:import namespace="0b16ac38-2d48-4832-84b4-bedbdd310ceb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9c9bd1-22d2-41f0-a15a-19f3c1aabfc9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9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0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6ac38-2d48-4832-84b4-bedbdd310ce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7f9c9bd1-22d2-41f0-a15a-19f3c1aabfc9" xsi:nil="true"/>
    <MigrationWizId xmlns="7f9c9bd1-22d2-41f0-a15a-19f3c1aabfc9" xsi:nil="true"/>
    <MigrationWizIdDocumentLibraryPermissions xmlns="7f9c9bd1-22d2-41f0-a15a-19f3c1aabfc9" xsi:nil="true"/>
    <MigrationWizIdSecurityGroups xmlns="7f9c9bd1-22d2-41f0-a15a-19f3c1aabfc9" xsi:nil="true"/>
    <MigrationWizIdPermissionLevels xmlns="7f9c9bd1-22d2-41f0-a15a-19f3c1aabfc9" xsi:nil="true"/>
  </documentManagement>
</p:properties>
</file>

<file path=customXml/itemProps1.xml><?xml version="1.0" encoding="utf-8"?>
<ds:datastoreItem xmlns:ds="http://schemas.openxmlformats.org/officeDocument/2006/customXml" ds:itemID="{1DFCC4CE-055D-430E-9F5A-6ABE4C3F12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9c9bd1-22d2-41f0-a15a-19f3c1aabfc9"/>
    <ds:schemaRef ds:uri="0b16ac38-2d48-4832-84b4-bedbdd310c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172983-92AC-47BC-8D48-0DD2AC3D9B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48E57-C3CD-4252-9FDA-B3AB88D0249F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b16ac38-2d48-4832-84b4-bedbdd310ceb"/>
    <ds:schemaRef ds:uri="7f9c9bd1-22d2-41f0-a15a-19f3c1aabfc9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802-11-jitter</Template>
  <TotalTime>1887</TotalTime>
  <Words>997</Words>
  <Application>Microsoft Office PowerPoint</Application>
  <PresentationFormat>On-screen Show (4:3)</PresentationFormat>
  <Paragraphs>170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Wireless Broadband Alliance Sensing Activities: Home Monitoring Use-Case, KPIs Being Evaluated</vt:lpstr>
      <vt:lpstr>Abstract</vt:lpstr>
      <vt:lpstr>Outline</vt:lpstr>
      <vt:lpstr>Brief History within WBA</vt:lpstr>
      <vt:lpstr>Generic Wi-Fi Sensing Systems</vt:lpstr>
      <vt:lpstr>Comparison to Other Wi-Fi Services</vt:lpstr>
      <vt:lpstr>Home Monitoring Use-Case</vt:lpstr>
      <vt:lpstr>KPIs Being Evaluated</vt:lpstr>
      <vt:lpstr>KPIs Being Evaluated</vt:lpstr>
      <vt:lpstr>Usage of Existing MAC/PHY Standards</vt:lpstr>
      <vt:lpstr>Challenges Faced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WBA WiFi Sensing</dc:title>
  <dc:creator>Chris Beg;michel.allegue@aerial.ai</dc:creator>
  <cp:lastModifiedBy>Michel Allegue</cp:lastModifiedBy>
  <cp:revision>69</cp:revision>
  <cp:lastPrinted>1601-01-01T00:00:00Z</cp:lastPrinted>
  <dcterms:created xsi:type="dcterms:W3CDTF">2020-05-08T20:00:39Z</dcterms:created>
  <dcterms:modified xsi:type="dcterms:W3CDTF">2020-07-06T14:56:09Z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0x0101008E1D156FB7273E409E7122CFCB6AA47F</vt:lpwstr>
  </property>
</Properties>
</file>