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4"/>
  </p:notesMasterIdLst>
  <p:handoutMasterIdLst>
    <p:handoutMasterId r:id="rId15"/>
  </p:handoutMasterIdLst>
  <p:sldIdLst>
    <p:sldId id="331" r:id="rId2"/>
    <p:sldId id="1008" r:id="rId3"/>
    <p:sldId id="1009" r:id="rId4"/>
    <p:sldId id="1010" r:id="rId5"/>
    <p:sldId id="1018" r:id="rId6"/>
    <p:sldId id="1020" r:id="rId7"/>
    <p:sldId id="1012" r:id="rId8"/>
    <p:sldId id="1014" r:id="rId9"/>
    <p:sldId id="1013" r:id="rId10"/>
    <p:sldId id="1004" r:id="rId11"/>
    <p:sldId id="1017" r:id="rId12"/>
    <p:sldId id="1021" r:id="rId13"/>
  </p:sldIdLst>
  <p:sldSz cx="9144000" cy="6858000" type="screen4x3"/>
  <p:notesSz cx="6794500" cy="9931400"/>
  <p:defaultTex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312">
          <p15:clr>
            <a:srgbClr val="A4A3A4"/>
          </p15:clr>
        </p15:guide>
        <p15:guide id="2" pos="2822">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lein, Arik" initials="Arik" lastIdx="16" clrIdx="0">
    <p:extLst>
      <p:ext uri="{19B8F6BF-5375-455C-9EA6-DF929625EA0E}">
        <p15:presenceInfo xmlns:p15="http://schemas.microsoft.com/office/powerpoint/2012/main" userId="Klein, Arik" providerId="None"/>
      </p:ext>
    </p:extLst>
  </p:cmAuthor>
  <p:cmAuthor id="2" name="Huang, Po-kai" initials="HP" lastIdx="15" clrIdx="1">
    <p:extLst>
      <p:ext uri="{19B8F6BF-5375-455C-9EA6-DF929625EA0E}">
        <p15:presenceInfo xmlns:p15="http://schemas.microsoft.com/office/powerpoint/2012/main" userId="S-1-5-21-725345543-602162358-527237240-247123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339AA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972" autoAdjust="0"/>
    <p:restoredTop sz="89516" autoAdjust="0"/>
  </p:normalViewPr>
  <p:slideViewPr>
    <p:cSldViewPr>
      <p:cViewPr>
        <p:scale>
          <a:sx n="90" d="100"/>
          <a:sy n="90" d="100"/>
        </p:scale>
        <p:origin x="776" y="-1120"/>
      </p:cViewPr>
      <p:guideLst>
        <p:guide orient="horz" pos="2160"/>
        <p:guide pos="2880"/>
      </p:guideLst>
    </p:cSldViewPr>
  </p:slideViewPr>
  <p:outlineViewPr>
    <p:cViewPr>
      <p:scale>
        <a:sx n="50" d="100"/>
        <a:sy n="50" d="100"/>
      </p:scale>
      <p:origin x="0" y="0"/>
    </p:cViewPr>
  </p:outlineViewPr>
  <p:notesTextViewPr>
    <p:cViewPr>
      <p:scale>
        <a:sx n="3" d="2"/>
        <a:sy n="3" d="2"/>
      </p:scale>
      <p:origin x="0" y="0"/>
    </p:cViewPr>
  </p:notesTextViewPr>
  <p:sorterViewPr>
    <p:cViewPr>
      <p:scale>
        <a:sx n="100" d="100"/>
        <a:sy n="100" d="100"/>
      </p:scale>
      <p:origin x="0" y="0"/>
    </p:cViewPr>
  </p:sorterViewPr>
  <p:notesViewPr>
    <p:cSldViewPr>
      <p:cViewPr>
        <p:scale>
          <a:sx n="100" d="100"/>
          <a:sy n="100" d="100"/>
        </p:scale>
        <p:origin x="-3426" y="-72"/>
      </p:cViewPr>
      <p:guideLst>
        <p:guide orient="horz" pos="2312"/>
        <p:guide pos="282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355FA4C3-EA6F-4DEC-9A5B-DA9F4B2DCCDA}"/>
              </a:ext>
            </a:extLst>
          </p:cNvPr>
          <p:cNvSpPr>
            <a:spLocks noGrp="1" noChangeArrowheads="1"/>
          </p:cNvSpPr>
          <p:nvPr>
            <p:ph type="hdr" sz="quarter"/>
          </p:nvPr>
        </p:nvSpPr>
        <p:spPr bwMode="auto">
          <a:xfrm>
            <a:off x="3286125" y="206375"/>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a:t>doc.: IEEE 802.11-12/0866r0</a:t>
            </a:r>
          </a:p>
        </p:txBody>
      </p:sp>
      <p:sp>
        <p:nvSpPr>
          <p:cNvPr id="3075" name="Rectangle 3">
            <a:extLst>
              <a:ext uri="{FF2B5EF4-FFF2-40B4-BE49-F238E27FC236}">
                <a16:creationId xmlns:a16="http://schemas.microsoft.com/office/drawing/2014/main" id="{C3847927-4241-4395-85F2-4DA1D4673C1D}"/>
              </a:ext>
            </a:extLst>
          </p:cNvPr>
          <p:cNvSpPr>
            <a:spLocks noGrp="1" noChangeArrowheads="1"/>
          </p:cNvSpPr>
          <p:nvPr>
            <p:ph type="dt" sz="quarter" idx="1"/>
          </p:nvPr>
        </p:nvSpPr>
        <p:spPr bwMode="auto">
          <a:xfrm>
            <a:off x="682625" y="206375"/>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en-US"/>
              <a:t>July 2013</a:t>
            </a:r>
            <a:endParaRPr lang="en-GB" altLang="en-US"/>
          </a:p>
        </p:txBody>
      </p:sp>
      <p:sp>
        <p:nvSpPr>
          <p:cNvPr id="3076" name="Rectangle 4">
            <a:extLst>
              <a:ext uri="{FF2B5EF4-FFF2-40B4-BE49-F238E27FC236}">
                <a16:creationId xmlns:a16="http://schemas.microsoft.com/office/drawing/2014/main" id="{0835B85C-0C92-4AAB-B5CD-5874F0F84968}"/>
              </a:ext>
            </a:extLst>
          </p:cNvPr>
          <p:cNvSpPr>
            <a:spLocks noGrp="1" noChangeArrowheads="1"/>
          </p:cNvSpPr>
          <p:nvPr>
            <p:ph type="ftr" sz="quarter" idx="2"/>
          </p:nvPr>
        </p:nvSpPr>
        <p:spPr bwMode="auto">
          <a:xfrm>
            <a:off x="3779838" y="9612313"/>
            <a:ext cx="24098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t>Clint Chaplin, Chair (Samsung)</a:t>
            </a:r>
          </a:p>
        </p:txBody>
      </p:sp>
      <p:sp>
        <p:nvSpPr>
          <p:cNvPr id="3077" name="Rectangle 5">
            <a:extLst>
              <a:ext uri="{FF2B5EF4-FFF2-40B4-BE49-F238E27FC236}">
                <a16:creationId xmlns:a16="http://schemas.microsoft.com/office/drawing/2014/main" id="{216F8561-CC11-4763-86D6-E7ED36EFF48D}"/>
              </a:ext>
            </a:extLst>
          </p:cNvPr>
          <p:cNvSpPr>
            <a:spLocks noGrp="1" noChangeArrowheads="1"/>
          </p:cNvSpPr>
          <p:nvPr>
            <p:ph type="sldNum" sz="quarter" idx="3"/>
          </p:nvPr>
        </p:nvSpPr>
        <p:spPr bwMode="auto">
          <a:xfrm>
            <a:off x="3067050" y="9612313"/>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GB" altLang="en-US"/>
              <a:t>Page </a:t>
            </a:r>
            <a:fld id="{A7A4710E-391E-40EE-B9A8-9D33E6E92389}" type="slidenum">
              <a:rPr lang="en-GB" altLang="en-US"/>
              <a:pPr>
                <a:defRPr/>
              </a:pPr>
              <a:t>‹#›</a:t>
            </a:fld>
            <a:endParaRPr lang="en-GB" altLang="en-US"/>
          </a:p>
        </p:txBody>
      </p:sp>
      <p:sp>
        <p:nvSpPr>
          <p:cNvPr id="14342" name="Line 6">
            <a:extLst>
              <a:ext uri="{FF2B5EF4-FFF2-40B4-BE49-F238E27FC236}">
                <a16:creationId xmlns:a16="http://schemas.microsoft.com/office/drawing/2014/main" id="{5F56412F-514B-4C5E-8C72-CCE02BB37E88}"/>
              </a:ext>
            </a:extLst>
          </p:cNvPr>
          <p:cNvSpPr>
            <a:spLocks noChangeShapeType="1"/>
          </p:cNvSpPr>
          <p:nvPr/>
        </p:nvSpPr>
        <p:spPr bwMode="auto">
          <a:xfrm>
            <a:off x="681038" y="415925"/>
            <a:ext cx="54324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1511" name="Rectangle 7">
            <a:extLst>
              <a:ext uri="{FF2B5EF4-FFF2-40B4-BE49-F238E27FC236}">
                <a16:creationId xmlns:a16="http://schemas.microsoft.com/office/drawing/2014/main" id="{EE46596A-ED38-406F-B588-A1AE73AFE630}"/>
              </a:ext>
            </a:extLst>
          </p:cNvPr>
          <p:cNvSpPr>
            <a:spLocks noChangeArrowheads="1"/>
          </p:cNvSpPr>
          <p:nvPr/>
        </p:nvSpPr>
        <p:spPr bwMode="auto">
          <a:xfrm>
            <a:off x="681038" y="96123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4344" name="Line 8">
            <a:extLst>
              <a:ext uri="{FF2B5EF4-FFF2-40B4-BE49-F238E27FC236}">
                <a16:creationId xmlns:a16="http://schemas.microsoft.com/office/drawing/2014/main" id="{BD52F7B8-7212-4565-994E-D2E4DC0E1C8C}"/>
              </a:ext>
            </a:extLst>
          </p:cNvPr>
          <p:cNvSpPr>
            <a:spLocks noChangeShapeType="1"/>
          </p:cNvSpPr>
          <p:nvPr/>
        </p:nvSpPr>
        <p:spPr bwMode="auto">
          <a:xfrm>
            <a:off x="681038" y="9599613"/>
            <a:ext cx="5583237"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371394720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A165344A-BCBA-4503-B758-E91B70190134}"/>
              </a:ext>
            </a:extLst>
          </p:cNvPr>
          <p:cNvSpPr>
            <a:spLocks noGrp="1" noChangeArrowheads="1"/>
          </p:cNvSpPr>
          <p:nvPr>
            <p:ph type="hdr" sz="quarter"/>
          </p:nvPr>
        </p:nvSpPr>
        <p:spPr bwMode="auto">
          <a:xfrm>
            <a:off x="3328988" y="120650"/>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a:t>doc.: IEEE 802.11-12/0866r0</a:t>
            </a:r>
          </a:p>
        </p:txBody>
      </p:sp>
      <p:sp>
        <p:nvSpPr>
          <p:cNvPr id="2051" name="Rectangle 3">
            <a:extLst>
              <a:ext uri="{FF2B5EF4-FFF2-40B4-BE49-F238E27FC236}">
                <a16:creationId xmlns:a16="http://schemas.microsoft.com/office/drawing/2014/main" id="{92CFA2B8-A839-4F7B-A8F9-45D426ADBADE}"/>
              </a:ext>
            </a:extLst>
          </p:cNvPr>
          <p:cNvSpPr>
            <a:spLocks noGrp="1" noChangeArrowheads="1"/>
          </p:cNvSpPr>
          <p:nvPr>
            <p:ph type="dt" idx="1"/>
          </p:nvPr>
        </p:nvSpPr>
        <p:spPr bwMode="auto">
          <a:xfrm>
            <a:off x="641350" y="120650"/>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en-US"/>
              <a:t>July 2013</a:t>
            </a:r>
            <a:endParaRPr lang="en-GB" altLang="en-US"/>
          </a:p>
        </p:txBody>
      </p:sp>
      <p:sp>
        <p:nvSpPr>
          <p:cNvPr id="13316" name="Rectangle 4">
            <a:extLst>
              <a:ext uri="{FF2B5EF4-FFF2-40B4-BE49-F238E27FC236}">
                <a16:creationId xmlns:a16="http://schemas.microsoft.com/office/drawing/2014/main" id="{E12586DF-74E9-42FA-92D8-CB004E81097A}"/>
              </a:ext>
            </a:extLst>
          </p:cNvPr>
          <p:cNvSpPr>
            <a:spLocks noGrp="1" noRot="1" noChangeAspect="1" noChangeArrowheads="1" noTextEdit="1"/>
          </p:cNvSpPr>
          <p:nvPr>
            <p:ph type="sldImg" idx="2"/>
          </p:nvPr>
        </p:nvSpPr>
        <p:spPr bwMode="auto">
          <a:xfrm>
            <a:off x="923925" y="750888"/>
            <a:ext cx="4948238" cy="371157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a:extLst>
              <a:ext uri="{FF2B5EF4-FFF2-40B4-BE49-F238E27FC236}">
                <a16:creationId xmlns:a16="http://schemas.microsoft.com/office/drawing/2014/main" id="{C5E92402-188A-4BA7-8E2B-60EBEB15FFE6}"/>
              </a:ext>
            </a:extLst>
          </p:cNvPr>
          <p:cNvSpPr>
            <a:spLocks noGrp="1" noChangeArrowheads="1"/>
          </p:cNvSpPr>
          <p:nvPr>
            <p:ph type="body" sz="quarter" idx="3"/>
          </p:nvPr>
        </p:nvSpPr>
        <p:spPr bwMode="auto">
          <a:xfrm>
            <a:off x="904875" y="4716463"/>
            <a:ext cx="4984750" cy="4471987"/>
          </a:xfrm>
          <a:prstGeom prst="rect">
            <a:avLst/>
          </a:prstGeom>
          <a:noFill/>
          <a:ln w="9525">
            <a:noFill/>
            <a:miter lim="800000"/>
            <a:headEnd/>
            <a:tailEnd/>
          </a:ln>
          <a:effectLst/>
        </p:spPr>
        <p:txBody>
          <a:bodyPr vert="horz" wrap="square" lIns="93746" tIns="46079" rIns="93746" bIns="46079"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2054" name="Rectangle 6">
            <a:extLst>
              <a:ext uri="{FF2B5EF4-FFF2-40B4-BE49-F238E27FC236}">
                <a16:creationId xmlns:a16="http://schemas.microsoft.com/office/drawing/2014/main" id="{E2EF01C8-FB3D-4155-B52F-C120FD4754F2}"/>
              </a:ext>
            </a:extLst>
          </p:cNvPr>
          <p:cNvSpPr>
            <a:spLocks noGrp="1" noChangeArrowheads="1"/>
          </p:cNvSpPr>
          <p:nvPr>
            <p:ph type="ftr" sz="quarter" idx="4"/>
          </p:nvPr>
        </p:nvSpPr>
        <p:spPr bwMode="auto">
          <a:xfrm>
            <a:off x="3286125" y="9615488"/>
            <a:ext cx="286861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8788" lvl="4" algn="r" defTabSz="933450">
              <a:defRPr/>
            </a:lvl5pPr>
          </a:lstStyle>
          <a:p>
            <a:pPr lvl="4">
              <a:defRPr/>
            </a:pPr>
            <a:r>
              <a:rPr lang="en-GB"/>
              <a:t>Clint Chaplin, Chair (Samsung)</a:t>
            </a:r>
          </a:p>
        </p:txBody>
      </p:sp>
      <p:sp>
        <p:nvSpPr>
          <p:cNvPr id="2055" name="Rectangle 7">
            <a:extLst>
              <a:ext uri="{FF2B5EF4-FFF2-40B4-BE49-F238E27FC236}">
                <a16:creationId xmlns:a16="http://schemas.microsoft.com/office/drawing/2014/main" id="{CBACD2E4-B6D6-47BB-8DEB-DC83A37FBF38}"/>
              </a:ext>
            </a:extLst>
          </p:cNvPr>
          <p:cNvSpPr>
            <a:spLocks noGrp="1" noChangeArrowheads="1"/>
          </p:cNvSpPr>
          <p:nvPr>
            <p:ph type="sldNum" sz="quarter" idx="5"/>
          </p:nvPr>
        </p:nvSpPr>
        <p:spPr bwMode="auto">
          <a:xfrm>
            <a:off x="3146425" y="9615488"/>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ltLang="en-US"/>
              <a:t>Page </a:t>
            </a:r>
            <a:fld id="{6D97498F-4D25-4339-A505-6DFAF1C539A8}" type="slidenum">
              <a:rPr lang="en-GB" altLang="en-US"/>
              <a:pPr>
                <a:defRPr/>
              </a:pPr>
              <a:t>‹#›</a:t>
            </a:fld>
            <a:endParaRPr lang="en-GB" altLang="en-US"/>
          </a:p>
        </p:txBody>
      </p:sp>
      <p:sp>
        <p:nvSpPr>
          <p:cNvPr id="11272" name="Rectangle 8">
            <a:extLst>
              <a:ext uri="{FF2B5EF4-FFF2-40B4-BE49-F238E27FC236}">
                <a16:creationId xmlns:a16="http://schemas.microsoft.com/office/drawing/2014/main" id="{5AB43281-AFEB-4794-91F4-4DEB6BFEFF65}"/>
              </a:ext>
            </a:extLst>
          </p:cNvPr>
          <p:cNvSpPr>
            <a:spLocks noChangeArrowheads="1"/>
          </p:cNvSpPr>
          <p:nvPr/>
        </p:nvSpPr>
        <p:spPr bwMode="auto">
          <a:xfrm>
            <a:off x="709613" y="9615488"/>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3321" name="Line 9">
            <a:extLst>
              <a:ext uri="{FF2B5EF4-FFF2-40B4-BE49-F238E27FC236}">
                <a16:creationId xmlns:a16="http://schemas.microsoft.com/office/drawing/2014/main" id="{86DC4FDC-7731-4889-B2D9-586AD7BC58BF}"/>
              </a:ext>
            </a:extLst>
          </p:cNvPr>
          <p:cNvSpPr>
            <a:spLocks noChangeShapeType="1"/>
          </p:cNvSpPr>
          <p:nvPr/>
        </p:nvSpPr>
        <p:spPr bwMode="auto">
          <a:xfrm>
            <a:off x="709613" y="9613900"/>
            <a:ext cx="53752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22" name="Line 10">
            <a:extLst>
              <a:ext uri="{FF2B5EF4-FFF2-40B4-BE49-F238E27FC236}">
                <a16:creationId xmlns:a16="http://schemas.microsoft.com/office/drawing/2014/main" id="{A608F1E5-A3E0-4039-9B0C-798F9ECC1885}"/>
              </a:ext>
            </a:extLst>
          </p:cNvPr>
          <p:cNvSpPr>
            <a:spLocks noChangeShapeType="1"/>
          </p:cNvSpPr>
          <p:nvPr/>
        </p:nvSpPr>
        <p:spPr bwMode="auto">
          <a:xfrm>
            <a:off x="635000" y="317500"/>
            <a:ext cx="55245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84822031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a:extLst>
              <a:ext uri="{FF2B5EF4-FFF2-40B4-BE49-F238E27FC236}">
                <a16:creationId xmlns:a16="http://schemas.microsoft.com/office/drawing/2014/main" id="{F360D31C-0BCD-4994-837B-7A36503701B9}"/>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2013</a:t>
            </a:r>
            <a:endParaRPr lang="en-GB" altLang="en-US" sz="1400"/>
          </a:p>
        </p:txBody>
      </p:sp>
      <p:sp>
        <p:nvSpPr>
          <p:cNvPr id="16387" name="Rectangle 2">
            <a:extLst>
              <a:ext uri="{FF2B5EF4-FFF2-40B4-BE49-F238E27FC236}">
                <a16:creationId xmlns:a16="http://schemas.microsoft.com/office/drawing/2014/main" id="{49943552-E89A-4A9E-AAEF-4B47750FB3FA}"/>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802.11-12/0866r0</a:t>
            </a:r>
          </a:p>
        </p:txBody>
      </p:sp>
      <p:sp>
        <p:nvSpPr>
          <p:cNvPr id="16388" name="Rectangle 3">
            <a:extLst>
              <a:ext uri="{FF2B5EF4-FFF2-40B4-BE49-F238E27FC236}">
                <a16:creationId xmlns:a16="http://schemas.microsoft.com/office/drawing/2014/main" id="{6389D189-BBDC-4D3B-87C2-07BBB8BCAA06}"/>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16389" name="Rectangle 6">
            <a:extLst>
              <a:ext uri="{FF2B5EF4-FFF2-40B4-BE49-F238E27FC236}">
                <a16:creationId xmlns:a16="http://schemas.microsoft.com/office/drawing/2014/main" id="{44F662B7-7009-4912-B6F1-2566616E04FB}"/>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Clint Chaplin, Chair (Samsung)</a:t>
            </a:r>
          </a:p>
        </p:txBody>
      </p:sp>
      <p:sp>
        <p:nvSpPr>
          <p:cNvPr id="16390" name="Rectangle 7">
            <a:extLst>
              <a:ext uri="{FF2B5EF4-FFF2-40B4-BE49-F238E27FC236}">
                <a16:creationId xmlns:a16="http://schemas.microsoft.com/office/drawing/2014/main" id="{B391E2D3-A1E1-4C5E-92B9-D1E2EC5F3D3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5BBD4055-202F-46DB-9486-BD49C6FC6D52}" type="slidenum">
              <a:rPr lang="en-GB" altLang="en-US" smtClean="0"/>
              <a:pPr>
                <a:spcBef>
                  <a:spcPct val="0"/>
                </a:spcBef>
              </a:pPr>
              <a:t>1</a:t>
            </a:fld>
            <a:endParaRPr lang="en-GB" altLang="en-US"/>
          </a:p>
        </p:txBody>
      </p:sp>
      <p:sp>
        <p:nvSpPr>
          <p:cNvPr id="16391" name="Rectangle 2">
            <a:extLst>
              <a:ext uri="{FF2B5EF4-FFF2-40B4-BE49-F238E27FC236}">
                <a16:creationId xmlns:a16="http://schemas.microsoft.com/office/drawing/2014/main" id="{580814C7-1F51-4760-8C05-47A916B4AC3D}"/>
              </a:ext>
            </a:extLst>
          </p:cNvPr>
          <p:cNvSpPr>
            <a:spLocks noGrp="1" noRot="1" noChangeAspect="1" noChangeArrowheads="1" noTextEdit="1"/>
          </p:cNvSpPr>
          <p:nvPr>
            <p:ph type="sldImg"/>
          </p:nvPr>
        </p:nvSpPr>
        <p:spPr>
          <a:xfrm>
            <a:off x="922338" y="750888"/>
            <a:ext cx="4949825" cy="3711575"/>
          </a:xfrm>
          <a:ln/>
        </p:spPr>
      </p:sp>
      <p:sp>
        <p:nvSpPr>
          <p:cNvPr id="16392" name="Rectangle 3">
            <a:extLst>
              <a:ext uri="{FF2B5EF4-FFF2-40B4-BE49-F238E27FC236}">
                <a16:creationId xmlns:a16="http://schemas.microsoft.com/office/drawing/2014/main" id="{BE9BB772-6625-4649-81F5-E381AB6E6340}"/>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9302918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a:extLst>
              <a:ext uri="{FF2B5EF4-FFF2-40B4-BE49-F238E27FC236}">
                <a16:creationId xmlns:a16="http://schemas.microsoft.com/office/drawing/2014/main" id="{06CFF25A-AE5D-4878-BC4A-E0F2E0863D11}"/>
              </a:ext>
            </a:extLst>
          </p:cNvPr>
          <p:cNvSpPr>
            <a:spLocks noGrp="1" noChangeArrowheads="1"/>
          </p:cNvSpPr>
          <p:nvPr>
            <p:ph type="dt" sz="half" idx="10"/>
          </p:nvPr>
        </p:nvSpPr>
        <p:spPr>
          <a:xfrm>
            <a:off x="696913" y="332601"/>
            <a:ext cx="929742" cy="276999"/>
          </a:xfrm>
        </p:spPr>
        <p:txBody>
          <a:bodyPr/>
          <a:lstStyle>
            <a:lvl1pPr>
              <a:defRPr/>
            </a:lvl1pPr>
          </a:lstStyle>
          <a:p>
            <a:pPr>
              <a:defRPr/>
            </a:pPr>
            <a:r>
              <a:rPr lang="en-US" altLang="en-US" dirty="0"/>
              <a:t>Aug 2019</a:t>
            </a:r>
            <a:endParaRPr lang="en-GB" altLang="en-US" dirty="0"/>
          </a:p>
        </p:txBody>
      </p:sp>
      <p:sp>
        <p:nvSpPr>
          <p:cNvPr id="5" name="Rectangle 5">
            <a:extLst>
              <a:ext uri="{FF2B5EF4-FFF2-40B4-BE49-F238E27FC236}">
                <a16:creationId xmlns:a16="http://schemas.microsoft.com/office/drawing/2014/main" id="{23CA8882-3F16-471A-B8DB-2643B3170DFB}"/>
              </a:ext>
            </a:extLst>
          </p:cNvPr>
          <p:cNvSpPr>
            <a:spLocks noGrp="1" noChangeArrowheads="1"/>
          </p:cNvSpPr>
          <p:nvPr>
            <p:ph type="ftr" sz="quarter" idx="11"/>
          </p:nvPr>
        </p:nvSpPr>
        <p:spPr>
          <a:xfrm>
            <a:off x="7234271" y="6475413"/>
            <a:ext cx="1309654" cy="184666"/>
          </a:xfrm>
        </p:spPr>
        <p:txBody>
          <a:bodyPr/>
          <a:lstStyle>
            <a:lvl1pPr>
              <a:defRPr/>
            </a:lvl1pPr>
          </a:lstStyle>
          <a:p>
            <a:pPr>
              <a:defRPr/>
            </a:pPr>
            <a:r>
              <a:rPr lang="en-GB" dirty="0"/>
              <a:t>Po-Kai Huang (Intel)</a:t>
            </a:r>
          </a:p>
        </p:txBody>
      </p:sp>
      <p:sp>
        <p:nvSpPr>
          <p:cNvPr id="6" name="Rectangle 6">
            <a:extLst>
              <a:ext uri="{FF2B5EF4-FFF2-40B4-BE49-F238E27FC236}">
                <a16:creationId xmlns:a16="http://schemas.microsoft.com/office/drawing/2014/main" id="{C24A0396-1A4E-4409-96DE-494DDD5FDCED}"/>
              </a:ext>
            </a:extLst>
          </p:cNvPr>
          <p:cNvSpPr>
            <a:spLocks noGrp="1" noChangeArrowheads="1"/>
          </p:cNvSpPr>
          <p:nvPr>
            <p:ph type="sldNum" sz="quarter" idx="12"/>
          </p:nvPr>
        </p:nvSpPr>
        <p:spPr/>
        <p:txBody>
          <a:bodyPr/>
          <a:lstStyle>
            <a:lvl1pPr>
              <a:defRPr/>
            </a:lvl1pPr>
          </a:lstStyle>
          <a:p>
            <a:pPr>
              <a:defRPr/>
            </a:pPr>
            <a:r>
              <a:rPr lang="en-GB" altLang="en-US"/>
              <a:t>Slide </a:t>
            </a:r>
            <a:fld id="{54724FB4-94AE-4750-B841-108DEBC86DEF}" type="slidenum">
              <a:rPr lang="en-GB" altLang="en-US"/>
              <a:pPr>
                <a:defRPr/>
              </a:pPr>
              <a:t>‹#›</a:t>
            </a:fld>
            <a:endParaRPr lang="en-GB" altLang="en-US"/>
          </a:p>
        </p:txBody>
      </p:sp>
    </p:spTree>
    <p:extLst>
      <p:ext uri="{BB962C8B-B14F-4D97-AF65-F5344CB8AC3E}">
        <p14:creationId xmlns:p14="http://schemas.microsoft.com/office/powerpoint/2010/main" val="6057073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F62F9BB0-1D78-4E92-8AB5-CCA6C81C81B4}"/>
              </a:ext>
            </a:extLst>
          </p:cNvPr>
          <p:cNvSpPr>
            <a:spLocks noGrp="1" noChangeArrowheads="1"/>
          </p:cNvSpPr>
          <p:nvPr>
            <p:ph type="dt" sz="half" idx="10"/>
          </p:nvPr>
        </p:nvSpPr>
        <p:spPr/>
        <p:txBody>
          <a:bodyPr/>
          <a:lstStyle>
            <a:lvl1pPr>
              <a:defRPr/>
            </a:lvl1pPr>
          </a:lstStyle>
          <a:p>
            <a:pPr>
              <a:defRPr/>
            </a:pPr>
            <a:r>
              <a:rPr lang="en-US" altLang="en-US"/>
              <a:t>May 2018</a:t>
            </a:r>
            <a:endParaRPr lang="en-GB" altLang="en-US"/>
          </a:p>
        </p:txBody>
      </p:sp>
      <p:sp>
        <p:nvSpPr>
          <p:cNvPr id="5" name="Rectangle 5">
            <a:extLst>
              <a:ext uri="{FF2B5EF4-FFF2-40B4-BE49-F238E27FC236}">
                <a16:creationId xmlns:a16="http://schemas.microsoft.com/office/drawing/2014/main" id="{45E53EAD-1C78-4110-B6B7-5E5CDC6B7911}"/>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6" name="Rectangle 6">
            <a:extLst>
              <a:ext uri="{FF2B5EF4-FFF2-40B4-BE49-F238E27FC236}">
                <a16:creationId xmlns:a16="http://schemas.microsoft.com/office/drawing/2014/main" id="{93A629FD-4ED0-4725-8B45-82D2B3BFEFFF}"/>
              </a:ext>
            </a:extLst>
          </p:cNvPr>
          <p:cNvSpPr>
            <a:spLocks noGrp="1" noChangeArrowheads="1"/>
          </p:cNvSpPr>
          <p:nvPr>
            <p:ph type="sldNum" sz="quarter" idx="12"/>
          </p:nvPr>
        </p:nvSpPr>
        <p:spPr/>
        <p:txBody>
          <a:bodyPr/>
          <a:lstStyle>
            <a:lvl1pPr>
              <a:defRPr/>
            </a:lvl1pPr>
          </a:lstStyle>
          <a:p>
            <a:pPr>
              <a:defRPr/>
            </a:pPr>
            <a:r>
              <a:rPr lang="en-GB" altLang="en-US"/>
              <a:t>Slide </a:t>
            </a:r>
            <a:fld id="{B64CBFA8-9A69-4D2E-AFF7-F3FA7A729FDE}" type="slidenum">
              <a:rPr lang="en-GB" altLang="en-US"/>
              <a:pPr>
                <a:defRPr/>
              </a:pPr>
              <a:t>‹#›</a:t>
            </a:fld>
            <a:endParaRPr lang="en-GB" altLang="en-US"/>
          </a:p>
        </p:txBody>
      </p:sp>
    </p:spTree>
    <p:extLst>
      <p:ext uri="{BB962C8B-B14F-4D97-AF65-F5344CB8AC3E}">
        <p14:creationId xmlns:p14="http://schemas.microsoft.com/office/powerpoint/2010/main" val="16586203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ADC25286-F119-41CC-B936-A99D615BEBF4}"/>
              </a:ext>
            </a:extLst>
          </p:cNvPr>
          <p:cNvSpPr>
            <a:spLocks noGrp="1" noChangeArrowheads="1"/>
          </p:cNvSpPr>
          <p:nvPr>
            <p:ph type="dt" sz="half" idx="10"/>
          </p:nvPr>
        </p:nvSpPr>
        <p:spPr/>
        <p:txBody>
          <a:bodyPr/>
          <a:lstStyle>
            <a:lvl1pPr>
              <a:defRPr/>
            </a:lvl1pPr>
          </a:lstStyle>
          <a:p>
            <a:pPr>
              <a:defRPr/>
            </a:pPr>
            <a:r>
              <a:rPr lang="en-US" altLang="en-US"/>
              <a:t>May 2018</a:t>
            </a:r>
            <a:endParaRPr lang="en-GB" altLang="en-US"/>
          </a:p>
        </p:txBody>
      </p:sp>
      <p:sp>
        <p:nvSpPr>
          <p:cNvPr id="5" name="Rectangle 5">
            <a:extLst>
              <a:ext uri="{FF2B5EF4-FFF2-40B4-BE49-F238E27FC236}">
                <a16:creationId xmlns:a16="http://schemas.microsoft.com/office/drawing/2014/main" id="{10AE9D73-7428-4ADB-9D8D-FB2ECC5BA0E8}"/>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6" name="Rectangle 6">
            <a:extLst>
              <a:ext uri="{FF2B5EF4-FFF2-40B4-BE49-F238E27FC236}">
                <a16:creationId xmlns:a16="http://schemas.microsoft.com/office/drawing/2014/main" id="{BFE0F447-7DAF-4F40-945E-510B714F88B1}"/>
              </a:ext>
            </a:extLst>
          </p:cNvPr>
          <p:cNvSpPr>
            <a:spLocks noGrp="1" noChangeArrowheads="1"/>
          </p:cNvSpPr>
          <p:nvPr>
            <p:ph type="sldNum" sz="quarter" idx="12"/>
          </p:nvPr>
        </p:nvSpPr>
        <p:spPr/>
        <p:txBody>
          <a:bodyPr/>
          <a:lstStyle>
            <a:lvl1pPr>
              <a:defRPr/>
            </a:lvl1pPr>
          </a:lstStyle>
          <a:p>
            <a:pPr>
              <a:defRPr/>
            </a:pPr>
            <a:r>
              <a:rPr lang="en-GB" altLang="en-US"/>
              <a:t>Slide </a:t>
            </a:r>
            <a:fld id="{39830A6D-8C9E-4B26-958C-BFDE032B0093}" type="slidenum">
              <a:rPr lang="en-GB" altLang="en-US"/>
              <a:pPr>
                <a:defRPr/>
              </a:pPr>
              <a:t>‹#›</a:t>
            </a:fld>
            <a:endParaRPr lang="en-GB" altLang="en-US"/>
          </a:p>
        </p:txBody>
      </p:sp>
    </p:spTree>
    <p:extLst>
      <p:ext uri="{BB962C8B-B14F-4D97-AF65-F5344CB8AC3E}">
        <p14:creationId xmlns:p14="http://schemas.microsoft.com/office/powerpoint/2010/main" val="73883561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7" name="Content Placeholder 2"/>
          <p:cNvSpPr>
            <a:spLocks noGrp="1"/>
          </p:cNvSpPr>
          <p:nvPr>
            <p:ph idx="1"/>
          </p:nvPr>
        </p:nvSpPr>
        <p:spPr>
          <a:xfrm>
            <a:off x="216795" y="1931779"/>
            <a:ext cx="8572500" cy="1375761"/>
          </a:xfrm>
        </p:spPr>
        <p:txBody>
          <a:bodyPr/>
          <a:lstStyle>
            <a:lvl1pPr>
              <a:defRPr/>
            </a:lvl1pPr>
            <a:lvl2pPr>
              <a:defRPr/>
            </a:lvl2pPr>
            <a:lvl3pPr>
              <a:defRPr/>
            </a:lvl3pPr>
            <a:lvl4pPr>
              <a:defRPr lang="en-US" sz="1600" kern="1200" baseline="0" dirty="0">
                <a:solidFill>
                  <a:prstClr val="black">
                    <a:lumMod val="75000"/>
                    <a:lumOff val="25000"/>
                  </a:prstClr>
                </a:solidFill>
                <a:latin typeface="Qualcomm Office Regular" pitchFamily="34" charset="0"/>
                <a:ea typeface="+mn-ea"/>
                <a:cs typeface="Arial" pitchFamily="34" charset="0"/>
              </a:defRPr>
            </a:lvl4pPr>
            <a:lvl5pPr marL="1200150" indent="-260604">
              <a:buFont typeface="Qualcomm Regular" pitchFamily="34" charset="0"/>
              <a:buChar char="−"/>
              <a:defRPr/>
            </a:lvl5pPr>
            <a:lvl6pPr marL="1628775" indent="0">
              <a:buNone/>
              <a:defRPr sz="1200"/>
            </a:lvl6pPr>
          </a:lstStyle>
          <a:p>
            <a:pPr lvl="0"/>
            <a:r>
              <a:rPr lang="en-US"/>
              <a:t>Edit Master text styles</a:t>
            </a:r>
          </a:p>
          <a:p>
            <a:pPr lvl="1"/>
            <a:r>
              <a:rPr lang="en-US"/>
              <a:t>Second level</a:t>
            </a:r>
          </a:p>
          <a:p>
            <a:pPr lvl="2"/>
            <a:r>
              <a:rPr lang="en-US"/>
              <a:t>Third level</a:t>
            </a:r>
          </a:p>
          <a:p>
            <a:pPr lvl="3"/>
            <a:r>
              <a:rPr lang="en-US"/>
              <a:t>Fourth level</a:t>
            </a:r>
          </a:p>
        </p:txBody>
      </p:sp>
      <p:sp>
        <p:nvSpPr>
          <p:cNvPr id="12" name="Title Placeholder 1"/>
          <p:cNvSpPr>
            <a:spLocks noGrp="1"/>
          </p:cNvSpPr>
          <p:nvPr>
            <p:ph type="title"/>
          </p:nvPr>
        </p:nvSpPr>
        <p:spPr>
          <a:xfrm>
            <a:off x="212655" y="740540"/>
            <a:ext cx="8574733" cy="484748"/>
          </a:xfrm>
          <a:prstGeom prst="rect">
            <a:avLst/>
          </a:prstGeom>
        </p:spPr>
        <p:txBody>
          <a:bodyPr vert="horz" wrap="square" lIns="68580" tIns="34290" rIns="68580" bIns="34290" rtlCol="0" anchor="ctr">
            <a:spAutoFit/>
          </a:bodyPr>
          <a:lstStyle>
            <a:lvl1pPr>
              <a:defRPr sz="3600">
                <a:latin typeface="Qualcomm Office Regular" pitchFamily="34" charset="0"/>
              </a:defRPr>
            </a:lvl1pPr>
          </a:lstStyle>
          <a:p>
            <a:r>
              <a:rPr lang="en-US"/>
              <a:t>Click to edit Master title style</a:t>
            </a:r>
            <a:endParaRPr lang="en-US" dirty="0"/>
          </a:p>
        </p:txBody>
      </p:sp>
      <p:sp>
        <p:nvSpPr>
          <p:cNvPr id="13" name="Text Placeholder 2"/>
          <p:cNvSpPr>
            <a:spLocks noGrp="1"/>
          </p:cNvSpPr>
          <p:nvPr>
            <p:ph type="body" idx="13"/>
          </p:nvPr>
        </p:nvSpPr>
        <p:spPr>
          <a:xfrm>
            <a:off x="212655" y="1426466"/>
            <a:ext cx="8574733" cy="350865"/>
          </a:xfrm>
        </p:spPr>
        <p:txBody>
          <a:bodyPr tIns="0" bIns="0" anchor="t"/>
          <a:lstStyle>
            <a:lvl1pPr marL="0" indent="0" algn="l" defTabSz="914400" rtl="0" eaLnBrk="1" latinLnBrk="0" hangingPunct="1">
              <a:lnSpc>
                <a:spcPct val="95000"/>
              </a:lnSpc>
              <a:spcBef>
                <a:spcPct val="20000"/>
              </a:spcBef>
              <a:buFontTx/>
              <a:buNone/>
              <a:defRPr lang="en-US" sz="2400" b="0" kern="1200" dirty="0" smtClean="0">
                <a:solidFill>
                  <a:schemeClr val="bg2"/>
                </a:solidFill>
                <a:latin typeface="Qualcomm Office Regular" pitchFamily="34" charset="0"/>
                <a:ea typeface="+mn-ea"/>
                <a:cs typeface="Arial" pitchFamily="34" charset="0"/>
              </a:defRPr>
            </a:lvl1pPr>
            <a:lvl2pPr marL="342900" indent="0">
              <a:buNone/>
              <a:defRPr sz="1500" b="1"/>
            </a:lvl2pPr>
            <a:lvl3pPr marL="685800" indent="0">
              <a:buNone/>
              <a:defRPr sz="140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cxnSp>
        <p:nvCxnSpPr>
          <p:cNvPr id="14" name="Straight Connector 13"/>
          <p:cNvCxnSpPr/>
          <p:nvPr userDrawn="1"/>
        </p:nvCxnSpPr>
        <p:spPr>
          <a:xfrm>
            <a:off x="277773" y="504825"/>
            <a:ext cx="8588453" cy="0"/>
          </a:xfrm>
          <a:prstGeom prst="line">
            <a:avLst/>
          </a:prstGeom>
          <a:ln w="47625">
            <a:gradFill flip="none" rotWithShape="1">
              <a:gsLst>
                <a:gs pos="100000">
                  <a:srgbClr val="004274"/>
                </a:gs>
                <a:gs pos="0">
                  <a:srgbClr val="008E95"/>
                </a:gs>
              </a:gsLst>
              <a:lin ang="10800000" scaled="1"/>
              <a:tileRect/>
            </a:gradFill>
          </a:ln>
        </p:spPr>
        <p:style>
          <a:lnRef idx="1">
            <a:schemeClr val="accent1"/>
          </a:lnRef>
          <a:fillRef idx="0">
            <a:schemeClr val="accent1"/>
          </a:fillRef>
          <a:effectRef idx="0">
            <a:schemeClr val="accent1"/>
          </a:effectRef>
          <a:fontRef idx="minor">
            <a:schemeClr val="tx1"/>
          </a:fontRef>
        </p:style>
      </p:cxnSp>
      <p:grpSp>
        <p:nvGrpSpPr>
          <p:cNvPr id="40" name="Group 39"/>
          <p:cNvGrpSpPr>
            <a:grpSpLocks noChangeAspect="1"/>
          </p:cNvGrpSpPr>
          <p:nvPr userDrawn="1"/>
        </p:nvGrpSpPr>
        <p:grpSpPr>
          <a:xfrm>
            <a:off x="7716645" y="6546300"/>
            <a:ext cx="721158" cy="157272"/>
            <a:chOff x="187326" y="5085556"/>
            <a:chExt cx="8393112" cy="1830388"/>
          </a:xfrm>
          <a:solidFill>
            <a:schemeClr val="bg1">
              <a:lumMod val="75000"/>
            </a:schemeClr>
          </a:solidFill>
        </p:grpSpPr>
        <p:sp>
          <p:nvSpPr>
            <p:cNvPr id="41" name="Freeform 7"/>
            <p:cNvSpPr>
              <a:spLocks/>
            </p:cNvSpPr>
            <p:nvPr userDrawn="1"/>
          </p:nvSpPr>
          <p:spPr bwMode="auto">
            <a:xfrm>
              <a:off x="3603626" y="5388769"/>
              <a:ext cx="585787" cy="892175"/>
            </a:xfrm>
            <a:custGeom>
              <a:avLst/>
              <a:gdLst>
                <a:gd name="T0" fmla="*/ 0 w 156"/>
                <a:gd name="T1" fmla="*/ 218 h 238"/>
                <a:gd name="T2" fmla="*/ 20 w 156"/>
                <a:gd name="T3" fmla="*/ 238 h 238"/>
                <a:gd name="T4" fmla="*/ 156 w 156"/>
                <a:gd name="T5" fmla="*/ 238 h 238"/>
                <a:gd name="T6" fmla="*/ 126 w 156"/>
                <a:gd name="T7" fmla="*/ 189 h 238"/>
                <a:gd name="T8" fmla="*/ 47 w 156"/>
                <a:gd name="T9" fmla="*/ 189 h 238"/>
                <a:gd name="T10" fmla="*/ 47 w 156"/>
                <a:gd name="T11" fmla="*/ 0 h 238"/>
                <a:gd name="T12" fmla="*/ 0 w 156"/>
                <a:gd name="T13" fmla="*/ 0 h 238"/>
                <a:gd name="T14" fmla="*/ 0 w 156"/>
                <a:gd name="T15" fmla="*/ 218 h 23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56" h="238">
                  <a:moveTo>
                    <a:pt x="0" y="218"/>
                  </a:moveTo>
                  <a:cubicBezTo>
                    <a:pt x="0" y="227"/>
                    <a:pt x="11" y="238"/>
                    <a:pt x="20" y="238"/>
                  </a:cubicBezTo>
                  <a:cubicBezTo>
                    <a:pt x="156" y="238"/>
                    <a:pt x="156" y="238"/>
                    <a:pt x="156" y="238"/>
                  </a:cubicBezTo>
                  <a:cubicBezTo>
                    <a:pt x="126" y="189"/>
                    <a:pt x="126" y="189"/>
                    <a:pt x="126" y="189"/>
                  </a:cubicBezTo>
                  <a:cubicBezTo>
                    <a:pt x="47" y="189"/>
                    <a:pt x="47" y="189"/>
                    <a:pt x="47" y="189"/>
                  </a:cubicBezTo>
                  <a:cubicBezTo>
                    <a:pt x="47" y="0"/>
                    <a:pt x="47" y="0"/>
                    <a:pt x="47" y="0"/>
                  </a:cubicBezTo>
                  <a:cubicBezTo>
                    <a:pt x="0" y="0"/>
                    <a:pt x="0" y="0"/>
                    <a:pt x="0" y="0"/>
                  </a:cubicBezTo>
                  <a:lnTo>
                    <a:pt x="0" y="21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2" name="Freeform 8"/>
            <p:cNvSpPr>
              <a:spLocks noEditPoints="1"/>
            </p:cNvSpPr>
            <p:nvPr userDrawn="1"/>
          </p:nvSpPr>
          <p:spPr bwMode="auto">
            <a:xfrm>
              <a:off x="187326" y="5085556"/>
              <a:ext cx="1541462" cy="1830388"/>
            </a:xfrm>
            <a:custGeom>
              <a:avLst/>
              <a:gdLst>
                <a:gd name="T0" fmla="*/ 411 w 411"/>
                <a:gd name="T1" fmla="*/ 206 h 488"/>
                <a:gd name="T2" fmla="*/ 206 w 411"/>
                <a:gd name="T3" fmla="*/ 0 h 488"/>
                <a:gd name="T4" fmla="*/ 0 w 411"/>
                <a:gd name="T5" fmla="*/ 206 h 488"/>
                <a:gd name="T6" fmla="*/ 206 w 411"/>
                <a:gd name="T7" fmla="*/ 412 h 488"/>
                <a:gd name="T8" fmla="*/ 241 w 411"/>
                <a:gd name="T9" fmla="*/ 408 h 488"/>
                <a:gd name="T10" fmla="*/ 240 w 411"/>
                <a:gd name="T11" fmla="*/ 488 h 488"/>
                <a:gd name="T12" fmla="*/ 298 w 411"/>
                <a:gd name="T13" fmla="*/ 488 h 488"/>
                <a:gd name="T14" fmla="*/ 298 w 411"/>
                <a:gd name="T15" fmla="*/ 389 h 488"/>
                <a:gd name="T16" fmla="*/ 411 w 411"/>
                <a:gd name="T17" fmla="*/ 206 h 488"/>
                <a:gd name="T18" fmla="*/ 298 w 411"/>
                <a:gd name="T19" fmla="*/ 302 h 488"/>
                <a:gd name="T20" fmla="*/ 298 w 411"/>
                <a:gd name="T21" fmla="*/ 236 h 488"/>
                <a:gd name="T22" fmla="*/ 240 w 411"/>
                <a:gd name="T23" fmla="*/ 252 h 488"/>
                <a:gd name="T24" fmla="*/ 241 w 411"/>
                <a:gd name="T25" fmla="*/ 334 h 488"/>
                <a:gd name="T26" fmla="*/ 206 w 411"/>
                <a:gd name="T27" fmla="*/ 339 h 488"/>
                <a:gd name="T28" fmla="*/ 73 w 411"/>
                <a:gd name="T29" fmla="*/ 206 h 488"/>
                <a:gd name="T30" fmla="*/ 206 w 411"/>
                <a:gd name="T31" fmla="*/ 73 h 488"/>
                <a:gd name="T32" fmla="*/ 339 w 411"/>
                <a:gd name="T33" fmla="*/ 206 h 488"/>
                <a:gd name="T34" fmla="*/ 298 w 411"/>
                <a:gd name="T35" fmla="*/ 302 h 4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411" h="488">
                  <a:moveTo>
                    <a:pt x="411" y="206"/>
                  </a:moveTo>
                  <a:cubicBezTo>
                    <a:pt x="411" y="92"/>
                    <a:pt x="319" y="0"/>
                    <a:pt x="206" y="0"/>
                  </a:cubicBezTo>
                  <a:cubicBezTo>
                    <a:pt x="92" y="0"/>
                    <a:pt x="0" y="92"/>
                    <a:pt x="0" y="206"/>
                  </a:cubicBezTo>
                  <a:cubicBezTo>
                    <a:pt x="0" y="319"/>
                    <a:pt x="92" y="412"/>
                    <a:pt x="206" y="412"/>
                  </a:cubicBezTo>
                  <a:cubicBezTo>
                    <a:pt x="218" y="412"/>
                    <a:pt x="229" y="410"/>
                    <a:pt x="241" y="408"/>
                  </a:cubicBezTo>
                  <a:cubicBezTo>
                    <a:pt x="240" y="488"/>
                    <a:pt x="240" y="488"/>
                    <a:pt x="240" y="488"/>
                  </a:cubicBezTo>
                  <a:cubicBezTo>
                    <a:pt x="298" y="488"/>
                    <a:pt x="298" y="488"/>
                    <a:pt x="298" y="488"/>
                  </a:cubicBezTo>
                  <a:cubicBezTo>
                    <a:pt x="298" y="389"/>
                    <a:pt x="298" y="389"/>
                    <a:pt x="298" y="389"/>
                  </a:cubicBezTo>
                  <a:cubicBezTo>
                    <a:pt x="365" y="355"/>
                    <a:pt x="411" y="286"/>
                    <a:pt x="411" y="206"/>
                  </a:cubicBezTo>
                  <a:close/>
                  <a:moveTo>
                    <a:pt x="298" y="302"/>
                  </a:moveTo>
                  <a:cubicBezTo>
                    <a:pt x="298" y="236"/>
                    <a:pt x="298" y="236"/>
                    <a:pt x="298" y="236"/>
                  </a:cubicBezTo>
                  <a:cubicBezTo>
                    <a:pt x="240" y="252"/>
                    <a:pt x="240" y="252"/>
                    <a:pt x="240" y="252"/>
                  </a:cubicBezTo>
                  <a:cubicBezTo>
                    <a:pt x="241" y="334"/>
                    <a:pt x="241" y="334"/>
                    <a:pt x="241" y="334"/>
                  </a:cubicBezTo>
                  <a:cubicBezTo>
                    <a:pt x="229" y="337"/>
                    <a:pt x="218" y="339"/>
                    <a:pt x="206" y="339"/>
                  </a:cubicBezTo>
                  <a:cubicBezTo>
                    <a:pt x="132" y="339"/>
                    <a:pt x="73" y="279"/>
                    <a:pt x="73" y="206"/>
                  </a:cubicBezTo>
                  <a:cubicBezTo>
                    <a:pt x="73" y="132"/>
                    <a:pt x="132" y="73"/>
                    <a:pt x="206" y="73"/>
                  </a:cubicBezTo>
                  <a:cubicBezTo>
                    <a:pt x="279" y="73"/>
                    <a:pt x="339" y="132"/>
                    <a:pt x="339" y="206"/>
                  </a:cubicBezTo>
                  <a:cubicBezTo>
                    <a:pt x="339" y="244"/>
                    <a:pt x="323" y="278"/>
                    <a:pt x="298" y="302"/>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3" name="Freeform 9"/>
            <p:cNvSpPr>
              <a:spLocks/>
            </p:cNvSpPr>
            <p:nvPr userDrawn="1"/>
          </p:nvSpPr>
          <p:spPr bwMode="auto">
            <a:xfrm>
              <a:off x="1863726" y="5388769"/>
              <a:ext cx="652462" cy="892175"/>
            </a:xfrm>
            <a:custGeom>
              <a:avLst/>
              <a:gdLst>
                <a:gd name="T0" fmla="*/ 154 w 174"/>
                <a:gd name="T1" fmla="*/ 238 h 238"/>
                <a:gd name="T2" fmla="*/ 20 w 174"/>
                <a:gd name="T3" fmla="*/ 238 h 238"/>
                <a:gd name="T4" fmla="*/ 0 w 174"/>
                <a:gd name="T5" fmla="*/ 218 h 238"/>
                <a:gd name="T6" fmla="*/ 0 w 174"/>
                <a:gd name="T7" fmla="*/ 0 h 238"/>
                <a:gd name="T8" fmla="*/ 46 w 174"/>
                <a:gd name="T9" fmla="*/ 0 h 238"/>
                <a:gd name="T10" fmla="*/ 46 w 174"/>
                <a:gd name="T11" fmla="*/ 189 h 238"/>
                <a:gd name="T12" fmla="*/ 127 w 174"/>
                <a:gd name="T13" fmla="*/ 189 h 238"/>
                <a:gd name="T14" fmla="*/ 127 w 174"/>
                <a:gd name="T15" fmla="*/ 0 h 238"/>
                <a:gd name="T16" fmla="*/ 174 w 174"/>
                <a:gd name="T17" fmla="*/ 0 h 238"/>
                <a:gd name="T18" fmla="*/ 174 w 174"/>
                <a:gd name="T19" fmla="*/ 218 h 238"/>
                <a:gd name="T20" fmla="*/ 154 w 174"/>
                <a:gd name="T21" fmla="*/ 238 h 2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74" h="238">
                  <a:moveTo>
                    <a:pt x="154" y="238"/>
                  </a:moveTo>
                  <a:cubicBezTo>
                    <a:pt x="20" y="238"/>
                    <a:pt x="20" y="238"/>
                    <a:pt x="20" y="238"/>
                  </a:cubicBezTo>
                  <a:cubicBezTo>
                    <a:pt x="11" y="238"/>
                    <a:pt x="0" y="228"/>
                    <a:pt x="0" y="218"/>
                  </a:cubicBezTo>
                  <a:cubicBezTo>
                    <a:pt x="0" y="0"/>
                    <a:pt x="0" y="0"/>
                    <a:pt x="0" y="0"/>
                  </a:cubicBezTo>
                  <a:cubicBezTo>
                    <a:pt x="46" y="0"/>
                    <a:pt x="46" y="0"/>
                    <a:pt x="46" y="0"/>
                  </a:cubicBezTo>
                  <a:cubicBezTo>
                    <a:pt x="46" y="189"/>
                    <a:pt x="46" y="189"/>
                    <a:pt x="46" y="189"/>
                  </a:cubicBezTo>
                  <a:cubicBezTo>
                    <a:pt x="127" y="189"/>
                    <a:pt x="127" y="189"/>
                    <a:pt x="127" y="189"/>
                  </a:cubicBezTo>
                  <a:cubicBezTo>
                    <a:pt x="127" y="0"/>
                    <a:pt x="127" y="0"/>
                    <a:pt x="127" y="0"/>
                  </a:cubicBezTo>
                  <a:cubicBezTo>
                    <a:pt x="174" y="0"/>
                    <a:pt x="174" y="0"/>
                    <a:pt x="174" y="0"/>
                  </a:cubicBezTo>
                  <a:cubicBezTo>
                    <a:pt x="174" y="218"/>
                    <a:pt x="174" y="218"/>
                    <a:pt x="174" y="218"/>
                  </a:cubicBezTo>
                  <a:cubicBezTo>
                    <a:pt x="174" y="228"/>
                    <a:pt x="163" y="238"/>
                    <a:pt x="154" y="238"/>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4" name="Freeform 10"/>
            <p:cNvSpPr>
              <a:spLocks/>
            </p:cNvSpPr>
            <p:nvPr userDrawn="1"/>
          </p:nvSpPr>
          <p:spPr bwMode="auto">
            <a:xfrm>
              <a:off x="4079876" y="5358606"/>
              <a:ext cx="712787" cy="946150"/>
            </a:xfrm>
            <a:custGeom>
              <a:avLst/>
              <a:gdLst>
                <a:gd name="T0" fmla="*/ 190 w 190"/>
                <a:gd name="T1" fmla="*/ 17 h 252"/>
                <a:gd name="T2" fmla="*/ 126 w 190"/>
                <a:gd name="T3" fmla="*/ 0 h 252"/>
                <a:gd name="T4" fmla="*/ 0 w 190"/>
                <a:gd name="T5" fmla="*/ 126 h 252"/>
                <a:gd name="T6" fmla="*/ 126 w 190"/>
                <a:gd name="T7" fmla="*/ 252 h 252"/>
                <a:gd name="T8" fmla="*/ 187 w 190"/>
                <a:gd name="T9" fmla="*/ 237 h 252"/>
                <a:gd name="T10" fmla="*/ 164 w 190"/>
                <a:gd name="T11" fmla="*/ 196 h 252"/>
                <a:gd name="T12" fmla="*/ 126 w 190"/>
                <a:gd name="T13" fmla="*/ 205 h 252"/>
                <a:gd name="T14" fmla="*/ 47 w 190"/>
                <a:gd name="T15" fmla="*/ 126 h 252"/>
                <a:gd name="T16" fmla="*/ 126 w 190"/>
                <a:gd name="T17" fmla="*/ 46 h 252"/>
                <a:gd name="T18" fmla="*/ 167 w 190"/>
                <a:gd name="T19" fmla="*/ 58 h 252"/>
                <a:gd name="T20" fmla="*/ 190 w 190"/>
                <a:gd name="T21" fmla="*/ 17 h 2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90" h="252">
                  <a:moveTo>
                    <a:pt x="190" y="17"/>
                  </a:moveTo>
                  <a:cubicBezTo>
                    <a:pt x="171" y="6"/>
                    <a:pt x="149" y="0"/>
                    <a:pt x="126" y="0"/>
                  </a:cubicBezTo>
                  <a:cubicBezTo>
                    <a:pt x="57" y="0"/>
                    <a:pt x="0" y="56"/>
                    <a:pt x="0" y="126"/>
                  </a:cubicBezTo>
                  <a:cubicBezTo>
                    <a:pt x="0" y="196"/>
                    <a:pt x="57" y="252"/>
                    <a:pt x="126" y="252"/>
                  </a:cubicBezTo>
                  <a:cubicBezTo>
                    <a:pt x="148" y="252"/>
                    <a:pt x="169" y="246"/>
                    <a:pt x="187" y="237"/>
                  </a:cubicBezTo>
                  <a:cubicBezTo>
                    <a:pt x="164" y="196"/>
                    <a:pt x="164" y="196"/>
                    <a:pt x="164" y="196"/>
                  </a:cubicBezTo>
                  <a:cubicBezTo>
                    <a:pt x="153" y="202"/>
                    <a:pt x="140" y="205"/>
                    <a:pt x="126" y="205"/>
                  </a:cubicBezTo>
                  <a:cubicBezTo>
                    <a:pt x="82" y="205"/>
                    <a:pt x="47" y="170"/>
                    <a:pt x="47" y="126"/>
                  </a:cubicBezTo>
                  <a:cubicBezTo>
                    <a:pt x="47" y="82"/>
                    <a:pt x="82" y="46"/>
                    <a:pt x="126" y="46"/>
                  </a:cubicBezTo>
                  <a:cubicBezTo>
                    <a:pt x="141" y="46"/>
                    <a:pt x="155" y="51"/>
                    <a:pt x="167" y="58"/>
                  </a:cubicBezTo>
                  <a:lnTo>
                    <a:pt x="190" y="17"/>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5" name="Freeform 11"/>
            <p:cNvSpPr>
              <a:spLocks noEditPoints="1"/>
            </p:cNvSpPr>
            <p:nvPr userDrawn="1"/>
          </p:nvSpPr>
          <p:spPr bwMode="auto">
            <a:xfrm>
              <a:off x="4725988" y="5358606"/>
              <a:ext cx="944562" cy="949325"/>
            </a:xfrm>
            <a:custGeom>
              <a:avLst/>
              <a:gdLst>
                <a:gd name="T0" fmla="*/ 126 w 252"/>
                <a:gd name="T1" fmla="*/ 0 h 253"/>
                <a:gd name="T2" fmla="*/ 0 w 252"/>
                <a:gd name="T3" fmla="*/ 127 h 253"/>
                <a:gd name="T4" fmla="*/ 126 w 252"/>
                <a:gd name="T5" fmla="*/ 253 h 253"/>
                <a:gd name="T6" fmla="*/ 252 w 252"/>
                <a:gd name="T7" fmla="*/ 127 h 253"/>
                <a:gd name="T8" fmla="*/ 126 w 252"/>
                <a:gd name="T9" fmla="*/ 0 h 253"/>
                <a:gd name="T10" fmla="*/ 126 w 252"/>
                <a:gd name="T11" fmla="*/ 206 h 253"/>
                <a:gd name="T12" fmla="*/ 47 w 252"/>
                <a:gd name="T13" fmla="*/ 127 h 253"/>
                <a:gd name="T14" fmla="*/ 126 w 252"/>
                <a:gd name="T15" fmla="*/ 47 h 253"/>
                <a:gd name="T16" fmla="*/ 206 w 252"/>
                <a:gd name="T17" fmla="*/ 127 h 253"/>
                <a:gd name="T18" fmla="*/ 126 w 252"/>
                <a:gd name="T19" fmla="*/ 206 h 2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52" h="253">
                  <a:moveTo>
                    <a:pt x="126" y="0"/>
                  </a:moveTo>
                  <a:cubicBezTo>
                    <a:pt x="56" y="0"/>
                    <a:pt x="0" y="57"/>
                    <a:pt x="0" y="127"/>
                  </a:cubicBezTo>
                  <a:cubicBezTo>
                    <a:pt x="0" y="197"/>
                    <a:pt x="56" y="253"/>
                    <a:pt x="126" y="253"/>
                  </a:cubicBezTo>
                  <a:cubicBezTo>
                    <a:pt x="196" y="253"/>
                    <a:pt x="252" y="196"/>
                    <a:pt x="252" y="127"/>
                  </a:cubicBezTo>
                  <a:cubicBezTo>
                    <a:pt x="252" y="57"/>
                    <a:pt x="196" y="0"/>
                    <a:pt x="126" y="0"/>
                  </a:cubicBezTo>
                  <a:close/>
                  <a:moveTo>
                    <a:pt x="126" y="206"/>
                  </a:moveTo>
                  <a:cubicBezTo>
                    <a:pt x="82" y="206"/>
                    <a:pt x="47" y="171"/>
                    <a:pt x="47" y="127"/>
                  </a:cubicBezTo>
                  <a:cubicBezTo>
                    <a:pt x="47" y="83"/>
                    <a:pt x="82" y="47"/>
                    <a:pt x="126" y="47"/>
                  </a:cubicBezTo>
                  <a:cubicBezTo>
                    <a:pt x="170" y="47"/>
                    <a:pt x="206" y="83"/>
                    <a:pt x="206" y="127"/>
                  </a:cubicBezTo>
                  <a:cubicBezTo>
                    <a:pt x="206" y="170"/>
                    <a:pt x="170" y="206"/>
                    <a:pt x="126" y="206"/>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6" name="Freeform 12"/>
            <p:cNvSpPr>
              <a:spLocks noEditPoints="1"/>
            </p:cNvSpPr>
            <p:nvPr userDrawn="1"/>
          </p:nvSpPr>
          <p:spPr bwMode="auto">
            <a:xfrm>
              <a:off x="2584451" y="5393531"/>
              <a:ext cx="952500" cy="884238"/>
            </a:xfrm>
            <a:custGeom>
              <a:avLst/>
              <a:gdLst>
                <a:gd name="T0" fmla="*/ 354 w 600"/>
                <a:gd name="T1" fmla="*/ 0 h 557"/>
                <a:gd name="T2" fmla="*/ 245 w 600"/>
                <a:gd name="T3" fmla="*/ 0 h 557"/>
                <a:gd name="T4" fmla="*/ 0 w 600"/>
                <a:gd name="T5" fmla="*/ 557 h 557"/>
                <a:gd name="T6" fmla="*/ 115 w 600"/>
                <a:gd name="T7" fmla="*/ 557 h 557"/>
                <a:gd name="T8" fmla="*/ 174 w 600"/>
                <a:gd name="T9" fmla="*/ 434 h 557"/>
                <a:gd name="T10" fmla="*/ 430 w 600"/>
                <a:gd name="T11" fmla="*/ 434 h 557"/>
                <a:gd name="T12" fmla="*/ 434 w 600"/>
                <a:gd name="T13" fmla="*/ 446 h 557"/>
                <a:gd name="T14" fmla="*/ 484 w 600"/>
                <a:gd name="T15" fmla="*/ 557 h 557"/>
                <a:gd name="T16" fmla="*/ 600 w 600"/>
                <a:gd name="T17" fmla="*/ 557 h 557"/>
                <a:gd name="T18" fmla="*/ 354 w 600"/>
                <a:gd name="T19" fmla="*/ 0 h 557"/>
                <a:gd name="T20" fmla="*/ 210 w 600"/>
                <a:gd name="T21" fmla="*/ 342 h 557"/>
                <a:gd name="T22" fmla="*/ 300 w 600"/>
                <a:gd name="T23" fmla="*/ 141 h 557"/>
                <a:gd name="T24" fmla="*/ 389 w 600"/>
                <a:gd name="T25" fmla="*/ 342 h 557"/>
                <a:gd name="T26" fmla="*/ 210 w 600"/>
                <a:gd name="T27" fmla="*/ 342 h 5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600" h="557">
                  <a:moveTo>
                    <a:pt x="354" y="0"/>
                  </a:moveTo>
                  <a:lnTo>
                    <a:pt x="245" y="0"/>
                  </a:lnTo>
                  <a:lnTo>
                    <a:pt x="0" y="557"/>
                  </a:lnTo>
                  <a:lnTo>
                    <a:pt x="115" y="557"/>
                  </a:lnTo>
                  <a:lnTo>
                    <a:pt x="174" y="434"/>
                  </a:lnTo>
                  <a:lnTo>
                    <a:pt x="430" y="434"/>
                  </a:lnTo>
                  <a:lnTo>
                    <a:pt x="434" y="446"/>
                  </a:lnTo>
                  <a:lnTo>
                    <a:pt x="484" y="557"/>
                  </a:lnTo>
                  <a:lnTo>
                    <a:pt x="600" y="557"/>
                  </a:lnTo>
                  <a:lnTo>
                    <a:pt x="354" y="0"/>
                  </a:lnTo>
                  <a:close/>
                  <a:moveTo>
                    <a:pt x="210" y="342"/>
                  </a:moveTo>
                  <a:lnTo>
                    <a:pt x="300" y="141"/>
                  </a:lnTo>
                  <a:lnTo>
                    <a:pt x="389" y="342"/>
                  </a:lnTo>
                  <a:lnTo>
                    <a:pt x="210" y="34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7" name="Freeform 13"/>
            <p:cNvSpPr>
              <a:spLocks/>
            </p:cNvSpPr>
            <p:nvPr userDrawn="1"/>
          </p:nvSpPr>
          <p:spPr bwMode="auto">
            <a:xfrm>
              <a:off x="5599113" y="5382419"/>
              <a:ext cx="2932112" cy="966788"/>
            </a:xfrm>
            <a:custGeom>
              <a:avLst/>
              <a:gdLst>
                <a:gd name="T0" fmla="*/ 770 w 782"/>
                <a:gd name="T1" fmla="*/ 211 h 258"/>
                <a:gd name="T2" fmla="*/ 685 w 782"/>
                <a:gd name="T3" fmla="*/ 14 h 258"/>
                <a:gd name="T4" fmla="*/ 658 w 782"/>
                <a:gd name="T5" fmla="*/ 0 h 258"/>
                <a:gd name="T6" fmla="*/ 632 w 782"/>
                <a:gd name="T7" fmla="*/ 14 h 258"/>
                <a:gd name="T8" fmla="*/ 569 w 782"/>
                <a:gd name="T9" fmla="*/ 158 h 258"/>
                <a:gd name="T10" fmla="*/ 506 w 782"/>
                <a:gd name="T11" fmla="*/ 14 h 258"/>
                <a:gd name="T12" fmla="*/ 480 w 782"/>
                <a:gd name="T13" fmla="*/ 0 h 258"/>
                <a:gd name="T14" fmla="*/ 454 w 782"/>
                <a:gd name="T15" fmla="*/ 14 h 258"/>
                <a:gd name="T16" fmla="*/ 391 w 782"/>
                <a:gd name="T17" fmla="*/ 159 h 258"/>
                <a:gd name="T18" fmla="*/ 328 w 782"/>
                <a:gd name="T19" fmla="*/ 14 h 258"/>
                <a:gd name="T20" fmla="*/ 302 w 782"/>
                <a:gd name="T21" fmla="*/ 0 h 258"/>
                <a:gd name="T22" fmla="*/ 276 w 782"/>
                <a:gd name="T23" fmla="*/ 14 h 258"/>
                <a:gd name="T24" fmla="*/ 213 w 782"/>
                <a:gd name="T25" fmla="*/ 158 h 258"/>
                <a:gd name="T26" fmla="*/ 150 w 782"/>
                <a:gd name="T27" fmla="*/ 14 h 258"/>
                <a:gd name="T28" fmla="*/ 124 w 782"/>
                <a:gd name="T29" fmla="*/ 0 h 258"/>
                <a:gd name="T30" fmla="*/ 97 w 782"/>
                <a:gd name="T31" fmla="*/ 14 h 258"/>
                <a:gd name="T32" fmla="*/ 12 w 782"/>
                <a:gd name="T33" fmla="*/ 211 h 258"/>
                <a:gd name="T34" fmla="*/ 56 w 782"/>
                <a:gd name="T35" fmla="*/ 233 h 258"/>
                <a:gd name="T36" fmla="*/ 124 w 782"/>
                <a:gd name="T37" fmla="*/ 76 h 258"/>
                <a:gd name="T38" fmla="*/ 191 w 782"/>
                <a:gd name="T39" fmla="*/ 233 h 258"/>
                <a:gd name="T40" fmla="*/ 235 w 782"/>
                <a:gd name="T41" fmla="*/ 233 h 258"/>
                <a:gd name="T42" fmla="*/ 302 w 782"/>
                <a:gd name="T43" fmla="*/ 76 h 258"/>
                <a:gd name="T44" fmla="*/ 369 w 782"/>
                <a:gd name="T45" fmla="*/ 233 h 258"/>
                <a:gd name="T46" fmla="*/ 388 w 782"/>
                <a:gd name="T47" fmla="*/ 245 h 258"/>
                <a:gd name="T48" fmla="*/ 391 w 782"/>
                <a:gd name="T49" fmla="*/ 245 h 258"/>
                <a:gd name="T50" fmla="*/ 394 w 782"/>
                <a:gd name="T51" fmla="*/ 245 h 258"/>
                <a:gd name="T52" fmla="*/ 413 w 782"/>
                <a:gd name="T53" fmla="*/ 233 h 258"/>
                <a:gd name="T54" fmla="*/ 480 w 782"/>
                <a:gd name="T55" fmla="*/ 76 h 258"/>
                <a:gd name="T56" fmla="*/ 547 w 782"/>
                <a:gd name="T57" fmla="*/ 233 h 258"/>
                <a:gd name="T58" fmla="*/ 591 w 782"/>
                <a:gd name="T59" fmla="*/ 233 h 258"/>
                <a:gd name="T60" fmla="*/ 658 w 782"/>
                <a:gd name="T61" fmla="*/ 76 h 258"/>
                <a:gd name="T62" fmla="*/ 726 w 782"/>
                <a:gd name="T63" fmla="*/ 233 h 258"/>
                <a:gd name="T64" fmla="*/ 770 w 782"/>
                <a:gd name="T65" fmla="*/ 211 h 2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782" h="258">
                  <a:moveTo>
                    <a:pt x="770" y="211"/>
                  </a:moveTo>
                  <a:cubicBezTo>
                    <a:pt x="685" y="14"/>
                    <a:pt x="685" y="14"/>
                    <a:pt x="685" y="14"/>
                  </a:cubicBezTo>
                  <a:cubicBezTo>
                    <a:pt x="680" y="4"/>
                    <a:pt x="671" y="0"/>
                    <a:pt x="658" y="0"/>
                  </a:cubicBezTo>
                  <a:cubicBezTo>
                    <a:pt x="646" y="0"/>
                    <a:pt x="637" y="4"/>
                    <a:pt x="632" y="14"/>
                  </a:cubicBezTo>
                  <a:cubicBezTo>
                    <a:pt x="569" y="158"/>
                    <a:pt x="569" y="158"/>
                    <a:pt x="569" y="158"/>
                  </a:cubicBezTo>
                  <a:cubicBezTo>
                    <a:pt x="506" y="14"/>
                    <a:pt x="506" y="14"/>
                    <a:pt x="506" y="14"/>
                  </a:cubicBezTo>
                  <a:cubicBezTo>
                    <a:pt x="501" y="4"/>
                    <a:pt x="493" y="0"/>
                    <a:pt x="480" y="0"/>
                  </a:cubicBezTo>
                  <a:cubicBezTo>
                    <a:pt x="468" y="0"/>
                    <a:pt x="459" y="4"/>
                    <a:pt x="454" y="14"/>
                  </a:cubicBezTo>
                  <a:cubicBezTo>
                    <a:pt x="391" y="159"/>
                    <a:pt x="391" y="159"/>
                    <a:pt x="391" y="159"/>
                  </a:cubicBezTo>
                  <a:cubicBezTo>
                    <a:pt x="328" y="14"/>
                    <a:pt x="328" y="14"/>
                    <a:pt x="328" y="14"/>
                  </a:cubicBezTo>
                  <a:cubicBezTo>
                    <a:pt x="323" y="4"/>
                    <a:pt x="314" y="0"/>
                    <a:pt x="302" y="0"/>
                  </a:cubicBezTo>
                  <a:cubicBezTo>
                    <a:pt x="289" y="0"/>
                    <a:pt x="281" y="4"/>
                    <a:pt x="276" y="14"/>
                  </a:cubicBezTo>
                  <a:cubicBezTo>
                    <a:pt x="213" y="158"/>
                    <a:pt x="213" y="158"/>
                    <a:pt x="213" y="158"/>
                  </a:cubicBezTo>
                  <a:cubicBezTo>
                    <a:pt x="150" y="14"/>
                    <a:pt x="150" y="14"/>
                    <a:pt x="150" y="14"/>
                  </a:cubicBezTo>
                  <a:cubicBezTo>
                    <a:pt x="145" y="4"/>
                    <a:pt x="136" y="0"/>
                    <a:pt x="124" y="0"/>
                  </a:cubicBezTo>
                  <a:cubicBezTo>
                    <a:pt x="111" y="0"/>
                    <a:pt x="102" y="4"/>
                    <a:pt x="97" y="14"/>
                  </a:cubicBezTo>
                  <a:cubicBezTo>
                    <a:pt x="12" y="211"/>
                    <a:pt x="12" y="211"/>
                    <a:pt x="12" y="211"/>
                  </a:cubicBezTo>
                  <a:cubicBezTo>
                    <a:pt x="0" y="242"/>
                    <a:pt x="42" y="258"/>
                    <a:pt x="56" y="233"/>
                  </a:cubicBezTo>
                  <a:cubicBezTo>
                    <a:pt x="124" y="76"/>
                    <a:pt x="124" y="76"/>
                    <a:pt x="124" y="76"/>
                  </a:cubicBezTo>
                  <a:cubicBezTo>
                    <a:pt x="191" y="233"/>
                    <a:pt x="191" y="233"/>
                    <a:pt x="191" y="233"/>
                  </a:cubicBezTo>
                  <a:cubicBezTo>
                    <a:pt x="200" y="249"/>
                    <a:pt x="227" y="248"/>
                    <a:pt x="235" y="233"/>
                  </a:cubicBezTo>
                  <a:cubicBezTo>
                    <a:pt x="302" y="76"/>
                    <a:pt x="302" y="76"/>
                    <a:pt x="302" y="76"/>
                  </a:cubicBezTo>
                  <a:cubicBezTo>
                    <a:pt x="369" y="233"/>
                    <a:pt x="369" y="233"/>
                    <a:pt x="369" y="233"/>
                  </a:cubicBezTo>
                  <a:cubicBezTo>
                    <a:pt x="373" y="241"/>
                    <a:pt x="381" y="244"/>
                    <a:pt x="388" y="245"/>
                  </a:cubicBezTo>
                  <a:cubicBezTo>
                    <a:pt x="389" y="245"/>
                    <a:pt x="390" y="245"/>
                    <a:pt x="391" y="245"/>
                  </a:cubicBezTo>
                  <a:cubicBezTo>
                    <a:pt x="392" y="245"/>
                    <a:pt x="393" y="245"/>
                    <a:pt x="394" y="245"/>
                  </a:cubicBezTo>
                  <a:cubicBezTo>
                    <a:pt x="401" y="244"/>
                    <a:pt x="409" y="241"/>
                    <a:pt x="413" y="233"/>
                  </a:cubicBezTo>
                  <a:cubicBezTo>
                    <a:pt x="480" y="76"/>
                    <a:pt x="480" y="76"/>
                    <a:pt x="480" y="76"/>
                  </a:cubicBezTo>
                  <a:cubicBezTo>
                    <a:pt x="547" y="233"/>
                    <a:pt x="547" y="233"/>
                    <a:pt x="547" y="233"/>
                  </a:cubicBezTo>
                  <a:cubicBezTo>
                    <a:pt x="555" y="248"/>
                    <a:pt x="582" y="249"/>
                    <a:pt x="591" y="233"/>
                  </a:cubicBezTo>
                  <a:cubicBezTo>
                    <a:pt x="658" y="76"/>
                    <a:pt x="658" y="76"/>
                    <a:pt x="658" y="76"/>
                  </a:cubicBezTo>
                  <a:cubicBezTo>
                    <a:pt x="726" y="233"/>
                    <a:pt x="726" y="233"/>
                    <a:pt x="726" y="233"/>
                  </a:cubicBezTo>
                  <a:cubicBezTo>
                    <a:pt x="740" y="258"/>
                    <a:pt x="782" y="242"/>
                    <a:pt x="770" y="211"/>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8" name="Freeform 14"/>
            <p:cNvSpPr>
              <a:spLocks noEditPoints="1"/>
            </p:cNvSpPr>
            <p:nvPr userDrawn="1"/>
          </p:nvSpPr>
          <p:spPr bwMode="auto">
            <a:xfrm>
              <a:off x="8370888" y="5396706"/>
              <a:ext cx="209550" cy="206375"/>
            </a:xfrm>
            <a:custGeom>
              <a:avLst/>
              <a:gdLst>
                <a:gd name="T0" fmla="*/ 29 w 56"/>
                <a:gd name="T1" fmla="*/ 0 h 55"/>
                <a:gd name="T2" fmla="*/ 0 w 56"/>
                <a:gd name="T3" fmla="*/ 28 h 55"/>
                <a:gd name="T4" fmla="*/ 29 w 56"/>
                <a:gd name="T5" fmla="*/ 55 h 55"/>
                <a:gd name="T6" fmla="*/ 56 w 56"/>
                <a:gd name="T7" fmla="*/ 28 h 55"/>
                <a:gd name="T8" fmla="*/ 29 w 56"/>
                <a:gd name="T9" fmla="*/ 0 h 55"/>
                <a:gd name="T10" fmla="*/ 29 w 56"/>
                <a:gd name="T11" fmla="*/ 51 h 55"/>
                <a:gd name="T12" fmla="*/ 6 w 56"/>
                <a:gd name="T13" fmla="*/ 28 h 55"/>
                <a:gd name="T14" fmla="*/ 29 w 56"/>
                <a:gd name="T15" fmla="*/ 5 h 55"/>
                <a:gd name="T16" fmla="*/ 51 w 56"/>
                <a:gd name="T17" fmla="*/ 28 h 55"/>
                <a:gd name="T18" fmla="*/ 29 w 56"/>
                <a:gd name="T19" fmla="*/ 51 h 55"/>
                <a:gd name="T20" fmla="*/ 41 w 56"/>
                <a:gd name="T21" fmla="*/ 21 h 55"/>
                <a:gd name="T22" fmla="*/ 30 w 56"/>
                <a:gd name="T23" fmla="*/ 12 h 55"/>
                <a:gd name="T24" fmla="*/ 18 w 56"/>
                <a:gd name="T25" fmla="*/ 12 h 55"/>
                <a:gd name="T26" fmla="*/ 18 w 56"/>
                <a:gd name="T27" fmla="*/ 44 h 55"/>
                <a:gd name="T28" fmla="*/ 23 w 56"/>
                <a:gd name="T29" fmla="*/ 44 h 55"/>
                <a:gd name="T30" fmla="*/ 23 w 56"/>
                <a:gd name="T31" fmla="*/ 30 h 55"/>
                <a:gd name="T32" fmla="*/ 28 w 56"/>
                <a:gd name="T33" fmla="*/ 30 h 55"/>
                <a:gd name="T34" fmla="*/ 37 w 56"/>
                <a:gd name="T35" fmla="*/ 44 h 55"/>
                <a:gd name="T36" fmla="*/ 42 w 56"/>
                <a:gd name="T37" fmla="*/ 44 h 55"/>
                <a:gd name="T38" fmla="*/ 33 w 56"/>
                <a:gd name="T39" fmla="*/ 30 h 55"/>
                <a:gd name="T40" fmla="*/ 41 w 56"/>
                <a:gd name="T41" fmla="*/ 21 h 55"/>
                <a:gd name="T42" fmla="*/ 23 w 56"/>
                <a:gd name="T43" fmla="*/ 26 h 55"/>
                <a:gd name="T44" fmla="*/ 23 w 56"/>
                <a:gd name="T45" fmla="*/ 16 h 55"/>
                <a:gd name="T46" fmla="*/ 29 w 56"/>
                <a:gd name="T47" fmla="*/ 16 h 55"/>
                <a:gd name="T48" fmla="*/ 36 w 56"/>
                <a:gd name="T49" fmla="*/ 21 h 55"/>
                <a:gd name="T50" fmla="*/ 28 w 56"/>
                <a:gd name="T51" fmla="*/ 26 h 55"/>
                <a:gd name="T52" fmla="*/ 23 w 56"/>
                <a:gd name="T53" fmla="*/ 26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56" h="55">
                  <a:moveTo>
                    <a:pt x="29" y="0"/>
                  </a:moveTo>
                  <a:cubicBezTo>
                    <a:pt x="13" y="0"/>
                    <a:pt x="0" y="12"/>
                    <a:pt x="0" y="28"/>
                  </a:cubicBezTo>
                  <a:cubicBezTo>
                    <a:pt x="0" y="44"/>
                    <a:pt x="13" y="55"/>
                    <a:pt x="29" y="55"/>
                  </a:cubicBezTo>
                  <a:cubicBezTo>
                    <a:pt x="44" y="55"/>
                    <a:pt x="56" y="44"/>
                    <a:pt x="56" y="28"/>
                  </a:cubicBezTo>
                  <a:cubicBezTo>
                    <a:pt x="56" y="12"/>
                    <a:pt x="44" y="0"/>
                    <a:pt x="29" y="0"/>
                  </a:cubicBezTo>
                  <a:close/>
                  <a:moveTo>
                    <a:pt x="29" y="51"/>
                  </a:moveTo>
                  <a:cubicBezTo>
                    <a:pt x="16" y="51"/>
                    <a:pt x="6" y="41"/>
                    <a:pt x="6" y="28"/>
                  </a:cubicBezTo>
                  <a:cubicBezTo>
                    <a:pt x="6" y="15"/>
                    <a:pt x="16" y="5"/>
                    <a:pt x="29" y="5"/>
                  </a:cubicBezTo>
                  <a:cubicBezTo>
                    <a:pt x="41" y="5"/>
                    <a:pt x="51" y="15"/>
                    <a:pt x="51" y="28"/>
                  </a:cubicBezTo>
                  <a:cubicBezTo>
                    <a:pt x="51" y="41"/>
                    <a:pt x="41" y="51"/>
                    <a:pt x="29" y="51"/>
                  </a:cubicBezTo>
                  <a:close/>
                  <a:moveTo>
                    <a:pt x="41" y="21"/>
                  </a:moveTo>
                  <a:cubicBezTo>
                    <a:pt x="41" y="15"/>
                    <a:pt x="38" y="12"/>
                    <a:pt x="30" y="12"/>
                  </a:cubicBezTo>
                  <a:cubicBezTo>
                    <a:pt x="18" y="12"/>
                    <a:pt x="18" y="12"/>
                    <a:pt x="18" y="12"/>
                  </a:cubicBezTo>
                  <a:cubicBezTo>
                    <a:pt x="18" y="44"/>
                    <a:pt x="18" y="44"/>
                    <a:pt x="18" y="44"/>
                  </a:cubicBezTo>
                  <a:cubicBezTo>
                    <a:pt x="23" y="44"/>
                    <a:pt x="23" y="44"/>
                    <a:pt x="23" y="44"/>
                  </a:cubicBezTo>
                  <a:cubicBezTo>
                    <a:pt x="23" y="30"/>
                    <a:pt x="23" y="30"/>
                    <a:pt x="23" y="30"/>
                  </a:cubicBezTo>
                  <a:cubicBezTo>
                    <a:pt x="28" y="30"/>
                    <a:pt x="28" y="30"/>
                    <a:pt x="28" y="30"/>
                  </a:cubicBezTo>
                  <a:cubicBezTo>
                    <a:pt x="37" y="44"/>
                    <a:pt x="37" y="44"/>
                    <a:pt x="37" y="44"/>
                  </a:cubicBezTo>
                  <a:cubicBezTo>
                    <a:pt x="42" y="44"/>
                    <a:pt x="42" y="44"/>
                    <a:pt x="42" y="44"/>
                  </a:cubicBezTo>
                  <a:cubicBezTo>
                    <a:pt x="33" y="30"/>
                    <a:pt x="33" y="30"/>
                    <a:pt x="33" y="30"/>
                  </a:cubicBezTo>
                  <a:cubicBezTo>
                    <a:pt x="38" y="29"/>
                    <a:pt x="41" y="27"/>
                    <a:pt x="41" y="21"/>
                  </a:cubicBezTo>
                  <a:close/>
                  <a:moveTo>
                    <a:pt x="23" y="26"/>
                  </a:moveTo>
                  <a:cubicBezTo>
                    <a:pt x="23" y="16"/>
                    <a:pt x="23" y="16"/>
                    <a:pt x="23" y="16"/>
                  </a:cubicBezTo>
                  <a:cubicBezTo>
                    <a:pt x="29" y="16"/>
                    <a:pt x="29" y="16"/>
                    <a:pt x="29" y="16"/>
                  </a:cubicBezTo>
                  <a:cubicBezTo>
                    <a:pt x="33" y="16"/>
                    <a:pt x="36" y="17"/>
                    <a:pt x="36" y="21"/>
                  </a:cubicBezTo>
                  <a:cubicBezTo>
                    <a:pt x="36" y="26"/>
                    <a:pt x="33" y="26"/>
                    <a:pt x="28" y="26"/>
                  </a:cubicBezTo>
                  <a:lnTo>
                    <a:pt x="23" y="2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grpSp>
      <p:sp>
        <p:nvSpPr>
          <p:cNvPr id="4" name="TextBox 3"/>
          <p:cNvSpPr txBox="1"/>
          <p:nvPr userDrawn="1"/>
        </p:nvSpPr>
        <p:spPr>
          <a:xfrm>
            <a:off x="217485" y="6477716"/>
            <a:ext cx="1946750" cy="230832"/>
          </a:xfrm>
          <a:prstGeom prst="rect">
            <a:avLst/>
          </a:prstGeom>
          <a:noFill/>
        </p:spPr>
        <p:txBody>
          <a:bodyPr wrap="square" rtlCol="0">
            <a:spAutoFit/>
          </a:bodyPr>
          <a:lstStyle/>
          <a:p>
            <a:pPr marL="0" marR="0" indent="0" algn="l" defTabSz="685800" rtl="0" eaLnBrk="1" fontAlgn="auto" latinLnBrk="0" hangingPunct="1">
              <a:lnSpc>
                <a:spcPct val="90000"/>
              </a:lnSpc>
              <a:spcBef>
                <a:spcPts val="0"/>
              </a:spcBef>
              <a:spcAft>
                <a:spcPts val="300"/>
              </a:spcAft>
              <a:buClrTx/>
              <a:buSzTx/>
              <a:buFontTx/>
              <a:buNone/>
              <a:tabLst/>
              <a:defRPr/>
            </a:pPr>
            <a:fld id="{AB307C75-CA2F-4BA6-858A-60F533452F31}" type="datetimeFigureOut">
              <a:rPr lang="en-US" sz="1000" kern="1200" smtClean="0">
                <a:solidFill>
                  <a:schemeClr val="bg1">
                    <a:lumMod val="75000"/>
                  </a:schemeClr>
                </a:solidFill>
                <a:latin typeface="+mn-lt"/>
                <a:ea typeface="+mn-ea"/>
                <a:cs typeface="+mn-cs"/>
              </a:rPr>
              <a:pPr marL="0" marR="0" indent="0" algn="l" defTabSz="685800" rtl="0" eaLnBrk="1" fontAlgn="auto" latinLnBrk="0" hangingPunct="1">
                <a:lnSpc>
                  <a:spcPct val="90000"/>
                </a:lnSpc>
                <a:spcBef>
                  <a:spcPts val="0"/>
                </a:spcBef>
                <a:spcAft>
                  <a:spcPts val="300"/>
                </a:spcAft>
                <a:buClrTx/>
                <a:buSzTx/>
                <a:buFontTx/>
                <a:buNone/>
                <a:tabLst/>
                <a:defRPr/>
              </a:pPr>
              <a:t>10/21/2020</a:t>
            </a:fld>
            <a:endParaRPr lang="en-US" sz="1000" kern="1200" dirty="0">
              <a:solidFill>
                <a:schemeClr val="bg1">
                  <a:lumMod val="75000"/>
                </a:schemeClr>
              </a:solidFill>
              <a:latin typeface="+mn-lt"/>
              <a:ea typeface="+mn-ea"/>
              <a:cs typeface="+mn-cs"/>
            </a:endParaRPr>
          </a:p>
        </p:txBody>
      </p:sp>
      <p:sp>
        <p:nvSpPr>
          <p:cNvPr id="49" name="TextBox 48"/>
          <p:cNvSpPr txBox="1"/>
          <p:nvPr userDrawn="1"/>
        </p:nvSpPr>
        <p:spPr>
          <a:xfrm>
            <a:off x="3221753" y="6477716"/>
            <a:ext cx="2700495" cy="230832"/>
          </a:xfrm>
          <a:prstGeom prst="rect">
            <a:avLst/>
          </a:prstGeom>
          <a:noFill/>
        </p:spPr>
        <p:txBody>
          <a:bodyPr wrap="square" rtlCol="0">
            <a:spAutoFit/>
          </a:bodyPr>
          <a:lstStyle/>
          <a:p>
            <a:pPr marL="0" marR="0" indent="0" algn="ctr" defTabSz="685800" rtl="0" eaLnBrk="1" fontAlgn="auto" latinLnBrk="0" hangingPunct="1">
              <a:lnSpc>
                <a:spcPct val="90000"/>
              </a:lnSpc>
              <a:spcBef>
                <a:spcPts val="0"/>
              </a:spcBef>
              <a:spcAft>
                <a:spcPts val="300"/>
              </a:spcAft>
              <a:buClrTx/>
              <a:buSzTx/>
              <a:buFontTx/>
              <a:buNone/>
              <a:tabLst/>
              <a:defRPr/>
            </a:pPr>
            <a:r>
              <a:rPr lang="en-US" sz="1000" kern="1200" dirty="0">
                <a:solidFill>
                  <a:schemeClr val="bg1">
                    <a:lumMod val="75000"/>
                  </a:schemeClr>
                </a:solidFill>
                <a:latin typeface="+mn-lt"/>
                <a:ea typeface="+mn-ea"/>
                <a:cs typeface="+mn-cs"/>
              </a:rPr>
              <a:t>Qualcomm Confidential and Proprietary</a:t>
            </a:r>
          </a:p>
        </p:txBody>
      </p:sp>
    </p:spTree>
    <p:extLst>
      <p:ext uri="{BB962C8B-B14F-4D97-AF65-F5344CB8AC3E}">
        <p14:creationId xmlns:p14="http://schemas.microsoft.com/office/powerpoint/2010/main" val="22223759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1346AB4A-F2D2-4CAE-A247-7BBB1DA6E2BC}"/>
              </a:ext>
            </a:extLst>
          </p:cNvPr>
          <p:cNvSpPr>
            <a:spLocks noGrp="1" noChangeArrowheads="1"/>
          </p:cNvSpPr>
          <p:nvPr>
            <p:ph type="dt" sz="half" idx="10"/>
          </p:nvPr>
        </p:nvSpPr>
        <p:spPr>
          <a:xfrm>
            <a:off x="696913" y="332601"/>
            <a:ext cx="929742" cy="276999"/>
          </a:xfrm>
        </p:spPr>
        <p:txBody>
          <a:bodyPr/>
          <a:lstStyle>
            <a:lvl1pPr>
              <a:defRPr/>
            </a:lvl1pPr>
          </a:lstStyle>
          <a:p>
            <a:pPr>
              <a:defRPr/>
            </a:pPr>
            <a:r>
              <a:rPr lang="en-US" altLang="en-US" dirty="0"/>
              <a:t>Aug 2019</a:t>
            </a:r>
            <a:endParaRPr lang="en-GB" altLang="en-US" dirty="0"/>
          </a:p>
        </p:txBody>
      </p:sp>
      <p:sp>
        <p:nvSpPr>
          <p:cNvPr id="5" name="Rectangle 5">
            <a:extLst>
              <a:ext uri="{FF2B5EF4-FFF2-40B4-BE49-F238E27FC236}">
                <a16:creationId xmlns:a16="http://schemas.microsoft.com/office/drawing/2014/main" id="{2FBBCEAB-3AB2-4B43-892C-9CC9AB0F9960}"/>
              </a:ext>
            </a:extLst>
          </p:cNvPr>
          <p:cNvSpPr>
            <a:spLocks noGrp="1" noChangeArrowheads="1"/>
          </p:cNvSpPr>
          <p:nvPr>
            <p:ph type="ftr" sz="quarter" idx="11"/>
          </p:nvPr>
        </p:nvSpPr>
        <p:spPr>
          <a:xfrm>
            <a:off x="7234271" y="6475413"/>
            <a:ext cx="1309654" cy="184666"/>
          </a:xfrm>
        </p:spPr>
        <p:txBody>
          <a:bodyPr/>
          <a:lstStyle>
            <a:lvl1pPr>
              <a:defRPr/>
            </a:lvl1pPr>
          </a:lstStyle>
          <a:p>
            <a:pPr>
              <a:defRPr/>
            </a:pPr>
            <a:r>
              <a:rPr lang="en-GB" dirty="0"/>
              <a:t>Po-Kai Huang (Intel)</a:t>
            </a:r>
          </a:p>
        </p:txBody>
      </p:sp>
      <p:sp>
        <p:nvSpPr>
          <p:cNvPr id="6" name="Rectangle 6">
            <a:extLst>
              <a:ext uri="{FF2B5EF4-FFF2-40B4-BE49-F238E27FC236}">
                <a16:creationId xmlns:a16="http://schemas.microsoft.com/office/drawing/2014/main" id="{BE2C725E-CEC6-4239-BAB5-230F69D89404}"/>
              </a:ext>
            </a:extLst>
          </p:cNvPr>
          <p:cNvSpPr>
            <a:spLocks noGrp="1" noChangeArrowheads="1"/>
          </p:cNvSpPr>
          <p:nvPr>
            <p:ph type="sldNum" sz="quarter" idx="12"/>
          </p:nvPr>
        </p:nvSpPr>
        <p:spPr/>
        <p:txBody>
          <a:bodyPr/>
          <a:lstStyle>
            <a:lvl1pPr>
              <a:defRPr/>
            </a:lvl1pPr>
          </a:lstStyle>
          <a:p>
            <a:pPr>
              <a:defRPr/>
            </a:pPr>
            <a:r>
              <a:rPr lang="en-GB" altLang="en-US"/>
              <a:t>Slide </a:t>
            </a:r>
            <a:fld id="{6D24465E-2B0A-4D96-BA39-EC98956D452B}" type="slidenum">
              <a:rPr lang="en-GB" altLang="en-US"/>
              <a:pPr>
                <a:defRPr/>
              </a:pPr>
              <a:t>‹#›</a:t>
            </a:fld>
            <a:endParaRPr lang="en-GB" altLang="en-US"/>
          </a:p>
        </p:txBody>
      </p:sp>
    </p:spTree>
    <p:extLst>
      <p:ext uri="{BB962C8B-B14F-4D97-AF65-F5344CB8AC3E}">
        <p14:creationId xmlns:p14="http://schemas.microsoft.com/office/powerpoint/2010/main" val="2626052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a16="http://schemas.microsoft.com/office/drawing/2014/main" id="{42C5AA8A-721E-4701-979E-BF5C4138F95E}"/>
              </a:ext>
            </a:extLst>
          </p:cNvPr>
          <p:cNvSpPr>
            <a:spLocks noGrp="1" noChangeArrowheads="1"/>
          </p:cNvSpPr>
          <p:nvPr>
            <p:ph type="dt" sz="half" idx="10"/>
          </p:nvPr>
        </p:nvSpPr>
        <p:spPr>
          <a:xfrm>
            <a:off x="696913" y="332601"/>
            <a:ext cx="929742" cy="276999"/>
          </a:xfrm>
        </p:spPr>
        <p:txBody>
          <a:bodyPr/>
          <a:lstStyle>
            <a:lvl1pPr>
              <a:defRPr/>
            </a:lvl1pPr>
          </a:lstStyle>
          <a:p>
            <a:pPr>
              <a:defRPr/>
            </a:pPr>
            <a:r>
              <a:rPr lang="en-US" altLang="en-US" dirty="0"/>
              <a:t>Aug 2018</a:t>
            </a:r>
            <a:endParaRPr lang="en-GB" altLang="en-US" dirty="0"/>
          </a:p>
        </p:txBody>
      </p:sp>
      <p:sp>
        <p:nvSpPr>
          <p:cNvPr id="5" name="Rectangle 5">
            <a:extLst>
              <a:ext uri="{FF2B5EF4-FFF2-40B4-BE49-F238E27FC236}">
                <a16:creationId xmlns:a16="http://schemas.microsoft.com/office/drawing/2014/main" id="{FB6A99CE-AF1B-49DE-AF80-A702BAA04D64}"/>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6" name="Rectangle 6">
            <a:extLst>
              <a:ext uri="{FF2B5EF4-FFF2-40B4-BE49-F238E27FC236}">
                <a16:creationId xmlns:a16="http://schemas.microsoft.com/office/drawing/2014/main" id="{875855FF-BF19-459E-A397-045CECD5D682}"/>
              </a:ext>
            </a:extLst>
          </p:cNvPr>
          <p:cNvSpPr>
            <a:spLocks noGrp="1" noChangeArrowheads="1"/>
          </p:cNvSpPr>
          <p:nvPr>
            <p:ph type="sldNum" sz="quarter" idx="12"/>
          </p:nvPr>
        </p:nvSpPr>
        <p:spPr/>
        <p:txBody>
          <a:bodyPr/>
          <a:lstStyle>
            <a:lvl1pPr>
              <a:defRPr/>
            </a:lvl1pPr>
          </a:lstStyle>
          <a:p>
            <a:pPr>
              <a:defRPr/>
            </a:pPr>
            <a:r>
              <a:rPr lang="en-GB" altLang="en-US"/>
              <a:t>Slide </a:t>
            </a:r>
            <a:fld id="{1A8E2A3D-E627-4495-87FA-07CADBD1A42B}" type="slidenum">
              <a:rPr lang="en-GB" altLang="en-US"/>
              <a:pPr>
                <a:defRPr/>
              </a:pPr>
              <a:t>‹#›</a:t>
            </a:fld>
            <a:endParaRPr lang="en-GB" altLang="en-US"/>
          </a:p>
        </p:txBody>
      </p:sp>
    </p:spTree>
    <p:extLst>
      <p:ext uri="{BB962C8B-B14F-4D97-AF65-F5344CB8AC3E}">
        <p14:creationId xmlns:p14="http://schemas.microsoft.com/office/powerpoint/2010/main" val="35999266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347B849B-93E3-4CC8-9DB0-6FACE6085CC5}"/>
              </a:ext>
            </a:extLst>
          </p:cNvPr>
          <p:cNvSpPr>
            <a:spLocks noGrp="1" noChangeArrowheads="1"/>
          </p:cNvSpPr>
          <p:nvPr>
            <p:ph type="dt" sz="half" idx="10"/>
          </p:nvPr>
        </p:nvSpPr>
        <p:spPr/>
        <p:txBody>
          <a:bodyPr/>
          <a:lstStyle>
            <a:lvl1pPr>
              <a:defRPr/>
            </a:lvl1pPr>
          </a:lstStyle>
          <a:p>
            <a:pPr>
              <a:defRPr/>
            </a:pPr>
            <a:r>
              <a:rPr lang="en-US" altLang="en-US"/>
              <a:t>May 2018</a:t>
            </a:r>
            <a:endParaRPr lang="en-GB" altLang="en-US"/>
          </a:p>
        </p:txBody>
      </p:sp>
      <p:sp>
        <p:nvSpPr>
          <p:cNvPr id="6" name="Footer Placeholder 5">
            <a:extLst>
              <a:ext uri="{FF2B5EF4-FFF2-40B4-BE49-F238E27FC236}">
                <a16:creationId xmlns:a16="http://schemas.microsoft.com/office/drawing/2014/main" id="{C09D8205-394C-426D-8FC1-81C9ED9A72FF}"/>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7" name="Slide Number Placeholder 6">
            <a:extLst>
              <a:ext uri="{FF2B5EF4-FFF2-40B4-BE49-F238E27FC236}">
                <a16:creationId xmlns:a16="http://schemas.microsoft.com/office/drawing/2014/main" id="{956F7E5C-8145-4D78-8DFD-A73CB80D81A7}"/>
              </a:ext>
            </a:extLst>
          </p:cNvPr>
          <p:cNvSpPr>
            <a:spLocks noGrp="1" noChangeArrowheads="1"/>
          </p:cNvSpPr>
          <p:nvPr>
            <p:ph type="sldNum" sz="quarter" idx="12"/>
          </p:nvPr>
        </p:nvSpPr>
        <p:spPr/>
        <p:txBody>
          <a:bodyPr/>
          <a:lstStyle>
            <a:lvl1pPr>
              <a:defRPr/>
            </a:lvl1pPr>
          </a:lstStyle>
          <a:p>
            <a:pPr>
              <a:defRPr/>
            </a:pPr>
            <a:r>
              <a:rPr lang="en-GB" altLang="en-US"/>
              <a:t>Slide </a:t>
            </a:r>
            <a:fld id="{4FD36828-69CB-428A-B4D6-804E25381CB0}" type="slidenum">
              <a:rPr lang="en-GB" altLang="en-US"/>
              <a:pPr>
                <a:defRPr/>
              </a:pPr>
              <a:t>‹#›</a:t>
            </a:fld>
            <a:endParaRPr lang="en-GB" altLang="en-US"/>
          </a:p>
        </p:txBody>
      </p:sp>
    </p:spTree>
    <p:extLst>
      <p:ext uri="{BB962C8B-B14F-4D97-AF65-F5344CB8AC3E}">
        <p14:creationId xmlns:p14="http://schemas.microsoft.com/office/powerpoint/2010/main" val="26706199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id="{07747953-910E-41D0-B426-832112577580}"/>
              </a:ext>
            </a:extLst>
          </p:cNvPr>
          <p:cNvSpPr>
            <a:spLocks noGrp="1" noChangeArrowheads="1"/>
          </p:cNvSpPr>
          <p:nvPr>
            <p:ph type="dt" sz="half" idx="10"/>
          </p:nvPr>
        </p:nvSpPr>
        <p:spPr/>
        <p:txBody>
          <a:bodyPr/>
          <a:lstStyle>
            <a:lvl1pPr>
              <a:defRPr/>
            </a:lvl1pPr>
          </a:lstStyle>
          <a:p>
            <a:pPr>
              <a:defRPr/>
            </a:pPr>
            <a:r>
              <a:rPr lang="en-US" altLang="en-US"/>
              <a:t>May 2018</a:t>
            </a:r>
            <a:endParaRPr lang="en-GB" altLang="en-US"/>
          </a:p>
        </p:txBody>
      </p:sp>
      <p:sp>
        <p:nvSpPr>
          <p:cNvPr id="8" name="Rectangle 5">
            <a:extLst>
              <a:ext uri="{FF2B5EF4-FFF2-40B4-BE49-F238E27FC236}">
                <a16:creationId xmlns:a16="http://schemas.microsoft.com/office/drawing/2014/main" id="{7A8A164E-69A0-4853-A527-D828C50BA879}"/>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9" name="Rectangle 6">
            <a:extLst>
              <a:ext uri="{FF2B5EF4-FFF2-40B4-BE49-F238E27FC236}">
                <a16:creationId xmlns:a16="http://schemas.microsoft.com/office/drawing/2014/main" id="{AC392964-DCA8-4B8C-A88B-DD33598E9DC3}"/>
              </a:ext>
            </a:extLst>
          </p:cNvPr>
          <p:cNvSpPr>
            <a:spLocks noGrp="1" noChangeArrowheads="1"/>
          </p:cNvSpPr>
          <p:nvPr>
            <p:ph type="sldNum" sz="quarter" idx="12"/>
          </p:nvPr>
        </p:nvSpPr>
        <p:spPr/>
        <p:txBody>
          <a:bodyPr/>
          <a:lstStyle>
            <a:lvl1pPr>
              <a:defRPr/>
            </a:lvl1pPr>
          </a:lstStyle>
          <a:p>
            <a:pPr>
              <a:defRPr/>
            </a:pPr>
            <a:r>
              <a:rPr lang="en-GB" altLang="en-US"/>
              <a:t>Slide </a:t>
            </a:r>
            <a:fld id="{528B5B38-3CA6-4065-9CD5-5260489CB60C}" type="slidenum">
              <a:rPr lang="en-GB" altLang="en-US"/>
              <a:pPr>
                <a:defRPr/>
              </a:pPr>
              <a:t>‹#›</a:t>
            </a:fld>
            <a:endParaRPr lang="en-GB" altLang="en-US"/>
          </a:p>
        </p:txBody>
      </p:sp>
    </p:spTree>
    <p:extLst>
      <p:ext uri="{BB962C8B-B14F-4D97-AF65-F5344CB8AC3E}">
        <p14:creationId xmlns:p14="http://schemas.microsoft.com/office/powerpoint/2010/main" val="2169481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id="{14D0DD47-63E1-499C-8731-3DDE6710EC43}"/>
              </a:ext>
            </a:extLst>
          </p:cNvPr>
          <p:cNvSpPr>
            <a:spLocks noGrp="1" noChangeArrowheads="1"/>
          </p:cNvSpPr>
          <p:nvPr>
            <p:ph type="dt" sz="half" idx="10"/>
          </p:nvPr>
        </p:nvSpPr>
        <p:spPr/>
        <p:txBody>
          <a:bodyPr/>
          <a:lstStyle>
            <a:lvl1pPr>
              <a:defRPr/>
            </a:lvl1pPr>
          </a:lstStyle>
          <a:p>
            <a:pPr>
              <a:defRPr/>
            </a:pPr>
            <a:r>
              <a:rPr lang="en-US" altLang="en-US"/>
              <a:t>May 2018</a:t>
            </a:r>
            <a:endParaRPr lang="en-GB" altLang="en-US"/>
          </a:p>
        </p:txBody>
      </p:sp>
      <p:sp>
        <p:nvSpPr>
          <p:cNvPr id="4" name="Rectangle 5">
            <a:extLst>
              <a:ext uri="{FF2B5EF4-FFF2-40B4-BE49-F238E27FC236}">
                <a16:creationId xmlns:a16="http://schemas.microsoft.com/office/drawing/2014/main" id="{14C39687-C892-4869-B452-F4F727B58AB9}"/>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5" name="Rectangle 6">
            <a:extLst>
              <a:ext uri="{FF2B5EF4-FFF2-40B4-BE49-F238E27FC236}">
                <a16:creationId xmlns:a16="http://schemas.microsoft.com/office/drawing/2014/main" id="{3FEC452D-85C8-46D2-93FA-90CCD7DE0B0F}"/>
              </a:ext>
            </a:extLst>
          </p:cNvPr>
          <p:cNvSpPr>
            <a:spLocks noGrp="1" noChangeArrowheads="1"/>
          </p:cNvSpPr>
          <p:nvPr>
            <p:ph type="sldNum" sz="quarter" idx="12"/>
          </p:nvPr>
        </p:nvSpPr>
        <p:spPr/>
        <p:txBody>
          <a:bodyPr/>
          <a:lstStyle>
            <a:lvl1pPr>
              <a:defRPr/>
            </a:lvl1pPr>
          </a:lstStyle>
          <a:p>
            <a:pPr>
              <a:defRPr/>
            </a:pPr>
            <a:r>
              <a:rPr lang="en-GB" altLang="en-US"/>
              <a:t>Slide </a:t>
            </a:r>
            <a:fld id="{32E413AC-0033-4B91-B3E5-414687900E6A}" type="slidenum">
              <a:rPr lang="en-GB" altLang="en-US"/>
              <a:pPr>
                <a:defRPr/>
              </a:pPr>
              <a:t>‹#›</a:t>
            </a:fld>
            <a:endParaRPr lang="en-GB" altLang="en-US"/>
          </a:p>
        </p:txBody>
      </p:sp>
    </p:spTree>
    <p:extLst>
      <p:ext uri="{BB962C8B-B14F-4D97-AF65-F5344CB8AC3E}">
        <p14:creationId xmlns:p14="http://schemas.microsoft.com/office/powerpoint/2010/main" val="12284322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E3C34B0A-1C2A-4887-9294-5C1D0A38A828}"/>
              </a:ext>
            </a:extLst>
          </p:cNvPr>
          <p:cNvSpPr>
            <a:spLocks noGrp="1" noChangeArrowheads="1"/>
          </p:cNvSpPr>
          <p:nvPr>
            <p:ph type="dt" sz="half" idx="10"/>
          </p:nvPr>
        </p:nvSpPr>
        <p:spPr/>
        <p:txBody>
          <a:bodyPr/>
          <a:lstStyle>
            <a:lvl1pPr>
              <a:defRPr/>
            </a:lvl1pPr>
          </a:lstStyle>
          <a:p>
            <a:pPr>
              <a:defRPr/>
            </a:pPr>
            <a:r>
              <a:rPr lang="en-US" altLang="en-US"/>
              <a:t>May 2018</a:t>
            </a:r>
            <a:endParaRPr lang="en-GB" altLang="en-US"/>
          </a:p>
        </p:txBody>
      </p:sp>
      <p:sp>
        <p:nvSpPr>
          <p:cNvPr id="3" name="Rectangle 5">
            <a:extLst>
              <a:ext uri="{FF2B5EF4-FFF2-40B4-BE49-F238E27FC236}">
                <a16:creationId xmlns:a16="http://schemas.microsoft.com/office/drawing/2014/main" id="{E2FFC688-9613-4E32-80B7-218FD81F5AD0}"/>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4" name="Rectangle 6">
            <a:extLst>
              <a:ext uri="{FF2B5EF4-FFF2-40B4-BE49-F238E27FC236}">
                <a16:creationId xmlns:a16="http://schemas.microsoft.com/office/drawing/2014/main" id="{3933CA27-7287-4786-B3D2-342F4ACB5C72}"/>
              </a:ext>
            </a:extLst>
          </p:cNvPr>
          <p:cNvSpPr>
            <a:spLocks noGrp="1" noChangeArrowheads="1"/>
          </p:cNvSpPr>
          <p:nvPr>
            <p:ph type="sldNum" sz="quarter" idx="12"/>
          </p:nvPr>
        </p:nvSpPr>
        <p:spPr/>
        <p:txBody>
          <a:bodyPr/>
          <a:lstStyle>
            <a:lvl1pPr>
              <a:defRPr/>
            </a:lvl1pPr>
          </a:lstStyle>
          <a:p>
            <a:pPr>
              <a:defRPr/>
            </a:pPr>
            <a:r>
              <a:rPr lang="en-GB" altLang="en-US"/>
              <a:t>Slide </a:t>
            </a:r>
            <a:fld id="{36058778-6F47-4E07-8D0C-6A1D61C757ED}" type="slidenum">
              <a:rPr lang="en-GB" altLang="en-US"/>
              <a:pPr>
                <a:defRPr/>
              </a:pPr>
              <a:t>‹#›</a:t>
            </a:fld>
            <a:endParaRPr lang="en-GB" altLang="en-US"/>
          </a:p>
        </p:txBody>
      </p:sp>
    </p:spTree>
    <p:extLst>
      <p:ext uri="{BB962C8B-B14F-4D97-AF65-F5344CB8AC3E}">
        <p14:creationId xmlns:p14="http://schemas.microsoft.com/office/powerpoint/2010/main" val="8136951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a16="http://schemas.microsoft.com/office/drawing/2014/main" id="{32FA0C2D-5E95-4491-9BC6-02C2914C9032}"/>
              </a:ext>
            </a:extLst>
          </p:cNvPr>
          <p:cNvSpPr>
            <a:spLocks noGrp="1" noChangeArrowheads="1"/>
          </p:cNvSpPr>
          <p:nvPr>
            <p:ph type="dt" sz="half" idx="10"/>
          </p:nvPr>
        </p:nvSpPr>
        <p:spPr/>
        <p:txBody>
          <a:bodyPr/>
          <a:lstStyle>
            <a:lvl1pPr>
              <a:defRPr/>
            </a:lvl1pPr>
          </a:lstStyle>
          <a:p>
            <a:pPr>
              <a:defRPr/>
            </a:pPr>
            <a:r>
              <a:rPr lang="en-US" altLang="en-US"/>
              <a:t>May 2018</a:t>
            </a:r>
            <a:endParaRPr lang="en-GB" altLang="en-US"/>
          </a:p>
        </p:txBody>
      </p:sp>
      <p:sp>
        <p:nvSpPr>
          <p:cNvPr id="6" name="Footer Placeholder 5">
            <a:extLst>
              <a:ext uri="{FF2B5EF4-FFF2-40B4-BE49-F238E27FC236}">
                <a16:creationId xmlns:a16="http://schemas.microsoft.com/office/drawing/2014/main" id="{94CF86C1-D1B0-41E8-8B66-737E10ACF6EA}"/>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7" name="Slide Number Placeholder 6">
            <a:extLst>
              <a:ext uri="{FF2B5EF4-FFF2-40B4-BE49-F238E27FC236}">
                <a16:creationId xmlns:a16="http://schemas.microsoft.com/office/drawing/2014/main" id="{88D30F5B-BAFC-419E-8586-A86CFFD6A795}"/>
              </a:ext>
            </a:extLst>
          </p:cNvPr>
          <p:cNvSpPr>
            <a:spLocks noGrp="1" noChangeArrowheads="1"/>
          </p:cNvSpPr>
          <p:nvPr>
            <p:ph type="sldNum" sz="quarter" idx="12"/>
          </p:nvPr>
        </p:nvSpPr>
        <p:spPr/>
        <p:txBody>
          <a:bodyPr/>
          <a:lstStyle>
            <a:lvl1pPr>
              <a:defRPr/>
            </a:lvl1pPr>
          </a:lstStyle>
          <a:p>
            <a:pPr>
              <a:defRPr/>
            </a:pPr>
            <a:r>
              <a:rPr lang="en-GB" altLang="en-US"/>
              <a:t>Slide </a:t>
            </a:r>
            <a:fld id="{A2EEC17A-EAB1-4A41-96DA-8B291E61E5FF}" type="slidenum">
              <a:rPr lang="en-GB" altLang="en-US"/>
              <a:pPr>
                <a:defRPr/>
              </a:pPr>
              <a:t>‹#›</a:t>
            </a:fld>
            <a:endParaRPr lang="en-GB" altLang="en-US"/>
          </a:p>
        </p:txBody>
      </p:sp>
    </p:spTree>
    <p:extLst>
      <p:ext uri="{BB962C8B-B14F-4D97-AF65-F5344CB8AC3E}">
        <p14:creationId xmlns:p14="http://schemas.microsoft.com/office/powerpoint/2010/main" val="38651868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a16="http://schemas.microsoft.com/office/drawing/2014/main" id="{24EF4FFA-7CBB-4BED-8002-05D415428EDB}"/>
              </a:ext>
            </a:extLst>
          </p:cNvPr>
          <p:cNvSpPr>
            <a:spLocks noGrp="1" noChangeArrowheads="1"/>
          </p:cNvSpPr>
          <p:nvPr>
            <p:ph type="dt" sz="half" idx="10"/>
          </p:nvPr>
        </p:nvSpPr>
        <p:spPr/>
        <p:txBody>
          <a:bodyPr/>
          <a:lstStyle>
            <a:lvl1pPr>
              <a:defRPr/>
            </a:lvl1pPr>
          </a:lstStyle>
          <a:p>
            <a:pPr>
              <a:defRPr/>
            </a:pPr>
            <a:r>
              <a:rPr lang="en-US" altLang="en-US"/>
              <a:t>May 2018</a:t>
            </a:r>
            <a:endParaRPr lang="en-GB" altLang="en-US"/>
          </a:p>
        </p:txBody>
      </p:sp>
      <p:sp>
        <p:nvSpPr>
          <p:cNvPr id="6" name="Footer Placeholder 5">
            <a:extLst>
              <a:ext uri="{FF2B5EF4-FFF2-40B4-BE49-F238E27FC236}">
                <a16:creationId xmlns:a16="http://schemas.microsoft.com/office/drawing/2014/main" id="{EE9ED55F-DE47-4B7D-B013-E46C4750922A}"/>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7" name="Slide Number Placeholder 6">
            <a:extLst>
              <a:ext uri="{FF2B5EF4-FFF2-40B4-BE49-F238E27FC236}">
                <a16:creationId xmlns:a16="http://schemas.microsoft.com/office/drawing/2014/main" id="{64228FD3-0ADC-4BF3-9A41-2994D88922A9}"/>
              </a:ext>
            </a:extLst>
          </p:cNvPr>
          <p:cNvSpPr>
            <a:spLocks noGrp="1" noChangeArrowheads="1"/>
          </p:cNvSpPr>
          <p:nvPr>
            <p:ph type="sldNum" sz="quarter" idx="12"/>
          </p:nvPr>
        </p:nvSpPr>
        <p:spPr/>
        <p:txBody>
          <a:bodyPr/>
          <a:lstStyle>
            <a:lvl1pPr>
              <a:defRPr/>
            </a:lvl1pPr>
          </a:lstStyle>
          <a:p>
            <a:pPr>
              <a:defRPr/>
            </a:pPr>
            <a:r>
              <a:rPr lang="en-GB" altLang="en-US"/>
              <a:t>Slide </a:t>
            </a:r>
            <a:fld id="{697E2182-2EB9-4C7C-9FBE-667E76C71659}" type="slidenum">
              <a:rPr lang="en-GB" altLang="en-US"/>
              <a:pPr>
                <a:defRPr/>
              </a:pPr>
              <a:t>‹#›</a:t>
            </a:fld>
            <a:endParaRPr lang="en-GB" altLang="en-US"/>
          </a:p>
        </p:txBody>
      </p:sp>
    </p:spTree>
    <p:extLst>
      <p:ext uri="{BB962C8B-B14F-4D97-AF65-F5344CB8AC3E}">
        <p14:creationId xmlns:p14="http://schemas.microsoft.com/office/powerpoint/2010/main" val="33671195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CB4A7A8C-72DF-41BA-8169-B042054B5E77}"/>
              </a:ext>
            </a:extLst>
          </p:cNvPr>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GB" altLang="en-US"/>
              <a:t>Click to edit Master title style</a:t>
            </a:r>
          </a:p>
        </p:txBody>
      </p:sp>
      <p:sp>
        <p:nvSpPr>
          <p:cNvPr id="1027" name="Rectangle 3">
            <a:extLst>
              <a:ext uri="{FF2B5EF4-FFF2-40B4-BE49-F238E27FC236}">
                <a16:creationId xmlns:a16="http://schemas.microsoft.com/office/drawing/2014/main" id="{58C2B0C1-6B28-42F7-BBBE-C47739494ADC}"/>
              </a:ext>
            </a:extLst>
          </p:cNvPr>
          <p:cNvSpPr>
            <a:spLocks noGrp="1" noChangeArrowheads="1"/>
          </p:cNvSpPr>
          <p:nvPr>
            <p:ph type="body" idx="1"/>
          </p:nvPr>
        </p:nvSpPr>
        <p:spPr bwMode="auto">
          <a:xfrm>
            <a:off x="684213" y="1989138"/>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1028" name="Rectangle 4">
            <a:extLst>
              <a:ext uri="{FF2B5EF4-FFF2-40B4-BE49-F238E27FC236}">
                <a16:creationId xmlns:a16="http://schemas.microsoft.com/office/drawing/2014/main" id="{1CADB04A-8BC5-4077-AD64-B68ADEED3033}"/>
              </a:ext>
            </a:extLst>
          </p:cNvPr>
          <p:cNvSpPr>
            <a:spLocks noGrp="1" noChangeArrowheads="1"/>
          </p:cNvSpPr>
          <p:nvPr>
            <p:ph type="dt" sz="half" idx="2"/>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altLang="en-US" dirty="0"/>
              <a:t>May 2020</a:t>
            </a:r>
            <a:endParaRPr lang="en-GB" altLang="en-US" dirty="0"/>
          </a:p>
        </p:txBody>
      </p:sp>
      <p:sp>
        <p:nvSpPr>
          <p:cNvPr id="1029" name="Rectangle 5">
            <a:extLst>
              <a:ext uri="{FF2B5EF4-FFF2-40B4-BE49-F238E27FC236}">
                <a16:creationId xmlns:a16="http://schemas.microsoft.com/office/drawing/2014/main" id="{38AB3E98-49DA-464A-B03C-7E5902DC0D58}"/>
              </a:ext>
            </a:extLst>
          </p:cNvPr>
          <p:cNvSpPr>
            <a:spLocks noGrp="1" noChangeArrowheads="1"/>
          </p:cNvSpPr>
          <p:nvPr>
            <p:ph type="ftr" sz="quarter" idx="3"/>
          </p:nvPr>
        </p:nvSpPr>
        <p:spPr bwMode="auto">
          <a:xfrm>
            <a:off x="7234271" y="6475413"/>
            <a:ext cx="130965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GB" dirty="0"/>
              <a:t>Po-Kai Huang (Intel)</a:t>
            </a:r>
          </a:p>
        </p:txBody>
      </p:sp>
      <p:sp>
        <p:nvSpPr>
          <p:cNvPr id="1030" name="Rectangle 6">
            <a:extLst>
              <a:ext uri="{FF2B5EF4-FFF2-40B4-BE49-F238E27FC236}">
                <a16:creationId xmlns:a16="http://schemas.microsoft.com/office/drawing/2014/main" id="{DEC7A05B-326C-4C35-B0D7-96B86EFC799B}"/>
              </a:ext>
            </a:extLst>
          </p:cNvPr>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GB" altLang="en-US"/>
              <a:t>Slide </a:t>
            </a:r>
            <a:fld id="{B49C4EAE-3D00-4EB7-8462-25329E061374}" type="slidenum">
              <a:rPr lang="en-GB" altLang="en-US"/>
              <a:pPr>
                <a:defRPr/>
              </a:pPr>
              <a:t>‹#›</a:t>
            </a:fld>
            <a:endParaRPr lang="en-GB" altLang="en-US"/>
          </a:p>
        </p:txBody>
      </p:sp>
      <p:sp>
        <p:nvSpPr>
          <p:cNvPr id="1031" name="Rectangle 7">
            <a:extLst>
              <a:ext uri="{FF2B5EF4-FFF2-40B4-BE49-F238E27FC236}">
                <a16:creationId xmlns:a16="http://schemas.microsoft.com/office/drawing/2014/main" id="{F47EBAF5-52AC-49CF-A3FD-31E596F2D8C6}"/>
              </a:ext>
            </a:extLst>
          </p:cNvPr>
          <p:cNvSpPr>
            <a:spLocks noChangeArrowheads="1"/>
          </p:cNvSpPr>
          <p:nvPr/>
        </p:nvSpPr>
        <p:spPr bwMode="auto">
          <a:xfrm>
            <a:off x="5129148" y="331014"/>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GB" altLang="en-US" sz="1800" b="1" dirty="0"/>
              <a:t>doc.: IEEE 802.11-20/0881r2</a:t>
            </a:r>
          </a:p>
        </p:txBody>
      </p:sp>
      <p:sp>
        <p:nvSpPr>
          <p:cNvPr id="1032" name="Line 8">
            <a:extLst>
              <a:ext uri="{FF2B5EF4-FFF2-40B4-BE49-F238E27FC236}">
                <a16:creationId xmlns:a16="http://schemas.microsoft.com/office/drawing/2014/main" id="{FDC60003-D664-41D3-9C89-AA78BAF9E527}"/>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a:extLst>
              <a:ext uri="{FF2B5EF4-FFF2-40B4-BE49-F238E27FC236}">
                <a16:creationId xmlns:a16="http://schemas.microsoft.com/office/drawing/2014/main" id="{8031D55B-1F73-4D59-B8F1-227F435EA8F1}"/>
              </a:ext>
            </a:extLst>
          </p:cNvPr>
          <p:cNvSpPr>
            <a:spLocks noChangeArrowheads="1"/>
          </p:cNvSpPr>
          <p:nvPr/>
        </p:nvSpPr>
        <p:spPr bwMode="auto">
          <a:xfrm>
            <a:off x="685800" y="6475413"/>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dirty="0"/>
              <a:t>Submission</a:t>
            </a:r>
          </a:p>
        </p:txBody>
      </p:sp>
      <p:sp>
        <p:nvSpPr>
          <p:cNvPr id="1034" name="Line 10">
            <a:extLst>
              <a:ext uri="{FF2B5EF4-FFF2-40B4-BE49-F238E27FC236}">
                <a16:creationId xmlns:a16="http://schemas.microsoft.com/office/drawing/2014/main" id="{A5E172D9-FA67-45B8-9FE7-7DF4FC3AC9D3}"/>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5760" r:id="rId1"/>
    <p:sldLayoutId id="2147485761" r:id="rId2"/>
    <p:sldLayoutId id="2147485762" r:id="rId3"/>
    <p:sldLayoutId id="2147485763" r:id="rId4"/>
    <p:sldLayoutId id="2147485764" r:id="rId5"/>
    <p:sldLayoutId id="2147485765" r:id="rId6"/>
    <p:sldLayoutId id="2147485766" r:id="rId7"/>
    <p:sldLayoutId id="2147485767" r:id="rId8"/>
    <p:sldLayoutId id="2147485768" r:id="rId9"/>
    <p:sldLayoutId id="2147485769" r:id="rId10"/>
    <p:sldLayoutId id="2147485770" r:id="rId11"/>
    <p:sldLayoutId id="2147485771" r:id="rId12"/>
  </p:sldLayoutIdLst>
  <p:hf hdr="0" dt="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Slide Number Placeholder 5">
            <a:extLst>
              <a:ext uri="{FF2B5EF4-FFF2-40B4-BE49-F238E27FC236}">
                <a16:creationId xmlns:a16="http://schemas.microsoft.com/office/drawing/2014/main" id="{4DFE3077-6BFB-4E1C-9218-0E8E2CEA90BE}"/>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9B20EFD3-9F87-4CC4-BE12-53B84810E182}" type="slidenum">
              <a:rPr lang="en-GB" altLang="en-US" sz="1200" b="0" smtClean="0"/>
              <a:pPr>
                <a:spcBef>
                  <a:spcPct val="0"/>
                </a:spcBef>
                <a:buFontTx/>
                <a:buNone/>
              </a:pPr>
              <a:t>1</a:t>
            </a:fld>
            <a:endParaRPr lang="en-GB" altLang="en-US" sz="1200" b="0"/>
          </a:p>
        </p:txBody>
      </p:sp>
      <p:sp>
        <p:nvSpPr>
          <p:cNvPr id="15365" name="Rectangle 2">
            <a:extLst>
              <a:ext uri="{FF2B5EF4-FFF2-40B4-BE49-F238E27FC236}">
                <a16:creationId xmlns:a16="http://schemas.microsoft.com/office/drawing/2014/main" id="{5EB80220-6DDA-46D8-A532-4F8294B75F35}"/>
              </a:ext>
            </a:extLst>
          </p:cNvPr>
          <p:cNvSpPr>
            <a:spLocks noGrp="1" noChangeArrowheads="1"/>
          </p:cNvSpPr>
          <p:nvPr>
            <p:ph type="title"/>
          </p:nvPr>
        </p:nvSpPr>
        <p:spPr>
          <a:noFill/>
        </p:spPr>
        <p:txBody>
          <a:bodyPr/>
          <a:lstStyle/>
          <a:p>
            <a:r>
              <a:rPr lang="en-GB" altLang="en-US" dirty="0"/>
              <a:t>Multi-link Individual Addressed Management Frame Delivery </a:t>
            </a:r>
          </a:p>
        </p:txBody>
      </p:sp>
      <p:sp>
        <p:nvSpPr>
          <p:cNvPr id="15366" name="Rectangle 4">
            <a:extLst>
              <a:ext uri="{FF2B5EF4-FFF2-40B4-BE49-F238E27FC236}">
                <a16:creationId xmlns:a16="http://schemas.microsoft.com/office/drawing/2014/main" id="{AAB4AADD-B9F4-45B4-B9D2-5B5E3506EF55}"/>
              </a:ext>
            </a:extLst>
          </p:cNvPr>
          <p:cNvSpPr>
            <a:spLocks noGrp="1" noChangeArrowheads="1"/>
          </p:cNvSpPr>
          <p:nvPr>
            <p:ph type="body" idx="1"/>
          </p:nvPr>
        </p:nvSpPr>
        <p:spPr>
          <a:xfrm>
            <a:off x="685799" y="1971369"/>
            <a:ext cx="7772400" cy="381000"/>
          </a:xfrm>
          <a:noFill/>
        </p:spPr>
        <p:txBody>
          <a:bodyPr/>
          <a:lstStyle/>
          <a:p>
            <a:pPr algn="ctr">
              <a:buFontTx/>
              <a:buNone/>
            </a:pPr>
            <a:r>
              <a:rPr lang="en-GB" altLang="en-US" sz="2000" dirty="0"/>
              <a:t>Date:</a:t>
            </a:r>
            <a:r>
              <a:rPr lang="en-GB" altLang="en-US" sz="2000" b="0" dirty="0"/>
              <a:t> 2020-05-28</a:t>
            </a:r>
          </a:p>
        </p:txBody>
      </p:sp>
      <p:sp>
        <p:nvSpPr>
          <p:cNvPr id="15368" name="Rectangle 6">
            <a:extLst>
              <a:ext uri="{FF2B5EF4-FFF2-40B4-BE49-F238E27FC236}">
                <a16:creationId xmlns:a16="http://schemas.microsoft.com/office/drawing/2014/main" id="{1F254AD5-AF47-4227-BA6A-AD2DFF84AC29}"/>
              </a:ext>
            </a:extLst>
          </p:cNvPr>
          <p:cNvSpPr>
            <a:spLocks noChangeArrowheads="1"/>
          </p:cNvSpPr>
          <p:nvPr/>
        </p:nvSpPr>
        <p:spPr bwMode="auto">
          <a:xfrm>
            <a:off x="495300" y="2352369"/>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GB" altLang="en-US" sz="2000" dirty="0"/>
              <a:t>Authors:</a:t>
            </a:r>
            <a:endParaRPr lang="en-GB" altLang="en-US" sz="2000" b="0" dirty="0"/>
          </a:p>
        </p:txBody>
      </p:sp>
      <p:graphicFrame>
        <p:nvGraphicFramePr>
          <p:cNvPr id="9" name="Table 8">
            <a:extLst>
              <a:ext uri="{FF2B5EF4-FFF2-40B4-BE49-F238E27FC236}">
                <a16:creationId xmlns:a16="http://schemas.microsoft.com/office/drawing/2014/main" id="{1EEAD0EE-0DFD-4F81-B0C3-618EF9CBFB8C}"/>
              </a:ext>
            </a:extLst>
          </p:cNvPr>
          <p:cNvGraphicFramePr>
            <a:graphicFrameLocks noGrp="1"/>
          </p:cNvGraphicFramePr>
          <p:nvPr>
            <p:extLst>
              <p:ext uri="{D42A27DB-BD31-4B8C-83A1-F6EECF244321}">
                <p14:modId xmlns:p14="http://schemas.microsoft.com/office/powerpoint/2010/main" val="2401720848"/>
              </p:ext>
            </p:extLst>
          </p:nvPr>
        </p:nvGraphicFramePr>
        <p:xfrm>
          <a:off x="1152525" y="2998720"/>
          <a:ext cx="7391400" cy="2833292"/>
        </p:xfrm>
        <a:graphic>
          <a:graphicData uri="http://schemas.openxmlformats.org/drawingml/2006/table">
            <a:tbl>
              <a:tblPr firstRow="1" bandRow="1">
                <a:tableStyleId>{21E4AEA4-8DFA-4A89-87EB-49C32662AFE0}</a:tableStyleId>
              </a:tblPr>
              <a:tblGrid>
                <a:gridCol w="1447800">
                  <a:extLst>
                    <a:ext uri="{9D8B030D-6E8A-4147-A177-3AD203B41FA5}">
                      <a16:colId xmlns:a16="http://schemas.microsoft.com/office/drawing/2014/main" val="20000"/>
                    </a:ext>
                  </a:extLst>
                </a:gridCol>
                <a:gridCol w="990600">
                  <a:extLst>
                    <a:ext uri="{9D8B030D-6E8A-4147-A177-3AD203B41FA5}">
                      <a16:colId xmlns:a16="http://schemas.microsoft.com/office/drawing/2014/main" val="20001"/>
                    </a:ext>
                  </a:extLst>
                </a:gridCol>
                <a:gridCol w="2057400">
                  <a:extLst>
                    <a:ext uri="{9D8B030D-6E8A-4147-A177-3AD203B41FA5}">
                      <a16:colId xmlns:a16="http://schemas.microsoft.com/office/drawing/2014/main" val="20002"/>
                    </a:ext>
                  </a:extLst>
                </a:gridCol>
                <a:gridCol w="685800">
                  <a:extLst>
                    <a:ext uri="{9D8B030D-6E8A-4147-A177-3AD203B41FA5}">
                      <a16:colId xmlns:a16="http://schemas.microsoft.com/office/drawing/2014/main" val="20003"/>
                    </a:ext>
                  </a:extLst>
                </a:gridCol>
                <a:gridCol w="2209800">
                  <a:extLst>
                    <a:ext uri="{9D8B030D-6E8A-4147-A177-3AD203B41FA5}">
                      <a16:colId xmlns:a16="http://schemas.microsoft.com/office/drawing/2014/main" val="20004"/>
                    </a:ext>
                  </a:extLst>
                </a:gridCol>
              </a:tblGrid>
              <a:tr h="444563">
                <a:tc>
                  <a:txBody>
                    <a:bodyPr/>
                    <a:lstStyle/>
                    <a:p>
                      <a:pPr algn="ctr"/>
                      <a:r>
                        <a:rPr lang="en-US" sz="1200" dirty="0">
                          <a:solidFill>
                            <a:schemeClr val="tx1"/>
                          </a:solidFill>
                        </a:rPr>
                        <a:t>Name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Affiliations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Address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Phone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Email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290689">
                <a:tc>
                  <a:txBody>
                    <a:bodyPr/>
                    <a:lstStyle/>
                    <a:p>
                      <a:pPr algn="ctr"/>
                      <a:r>
                        <a:rPr lang="en-US" sz="1100" kern="1200" dirty="0">
                          <a:solidFill>
                            <a:schemeClr val="dk1"/>
                          </a:solidFill>
                          <a:latin typeface="+mn-lt"/>
                          <a:ea typeface="+mn-ea"/>
                          <a:cs typeface="+mn-cs"/>
                        </a:rPr>
                        <a:t>Po-Kai Huang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9">
                  <a:txBody>
                    <a:bodyPr/>
                    <a:lstStyle/>
                    <a:p>
                      <a:pPr algn="ctr"/>
                      <a:endParaRPr lang="en-US" sz="1100" kern="1200" dirty="0">
                        <a:solidFill>
                          <a:schemeClr val="dk1"/>
                        </a:solidFill>
                        <a:latin typeface="+mn-lt"/>
                        <a:ea typeface="+mn-ea"/>
                        <a:cs typeface="+mn-cs"/>
                      </a:endParaRPr>
                    </a:p>
                    <a:p>
                      <a:pPr algn="ctr"/>
                      <a:endParaRPr lang="en-US" sz="1100" kern="1200" dirty="0">
                        <a:solidFill>
                          <a:schemeClr val="dk1"/>
                        </a:solidFill>
                        <a:latin typeface="+mn-lt"/>
                        <a:ea typeface="+mn-ea"/>
                        <a:cs typeface="+mn-cs"/>
                      </a:endParaRPr>
                    </a:p>
                    <a:p>
                      <a:pPr algn="ctr"/>
                      <a:endParaRPr lang="en-US" sz="1100" kern="1200" dirty="0">
                        <a:solidFill>
                          <a:schemeClr val="dk1"/>
                        </a:solidFill>
                        <a:latin typeface="+mn-lt"/>
                        <a:ea typeface="+mn-ea"/>
                        <a:cs typeface="+mn-cs"/>
                      </a:endParaRPr>
                    </a:p>
                    <a:p>
                      <a:pPr algn="ctr"/>
                      <a:r>
                        <a:rPr lang="en-US" sz="1100" kern="1200" dirty="0">
                          <a:solidFill>
                            <a:schemeClr val="dk1"/>
                          </a:solidFill>
                          <a:latin typeface="+mn-lt"/>
                          <a:ea typeface="+mn-ea"/>
                          <a:cs typeface="+mn-cs"/>
                        </a:rPr>
                        <a:t>Intel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Danny Alexander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0">
                <a:tc>
                  <a:txBody>
                    <a:bodyPr/>
                    <a:lstStyle/>
                    <a:p>
                      <a:pPr algn="ctr"/>
                      <a:r>
                        <a:rPr lang="en-US" sz="1100" kern="1200" dirty="0">
                          <a:solidFill>
                            <a:schemeClr val="dk1"/>
                          </a:solidFill>
                          <a:latin typeface="+mn-lt"/>
                          <a:ea typeface="+mn-ea"/>
                          <a:cs typeface="+mn-cs"/>
                        </a:rPr>
                        <a:t>Daniel F Bravo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0">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Ido Ouzieli</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r h="0">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1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5"/>
                  </a:ext>
                </a:extLst>
              </a:tr>
              <a:tr h="189164">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Robert Stacey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extLst>
                  <a:ext uri="{0D108BD9-81ED-4DB2-BD59-A6C34878D82A}">
                    <a16:rowId xmlns:a16="http://schemas.microsoft.com/office/drawing/2014/main" val="10006"/>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Laurent Cariou</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7"/>
                  </a:ext>
                </a:extLst>
              </a:tr>
              <a:tr h="0">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659084253"/>
                  </a:ext>
                </a:extLst>
              </a:tr>
              <a:tr h="0">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711717881"/>
                  </a:ext>
                </a:extLst>
              </a:tr>
            </a:tbl>
          </a:graphicData>
        </a:graphic>
      </p:graphicFrame>
      <p:sp>
        <p:nvSpPr>
          <p:cNvPr id="8" name="Footer Placeholder 3"/>
          <p:cNvSpPr>
            <a:spLocks noGrp="1"/>
          </p:cNvSpPr>
          <p:nvPr>
            <p:ph type="ftr" sz="quarter" idx="11"/>
          </p:nvPr>
        </p:nvSpPr>
        <p:spPr>
          <a:xfrm>
            <a:off x="7234271" y="6475413"/>
            <a:ext cx="1309654" cy="184666"/>
          </a:xfrm>
        </p:spPr>
        <p:txBody>
          <a:bodyPr/>
          <a:lstStyle/>
          <a:p>
            <a:pPr>
              <a:defRPr/>
            </a:pPr>
            <a:r>
              <a:rPr lang="en-GB"/>
              <a:t>Po-Kai Huang (Intel)</a:t>
            </a:r>
            <a:endParaRPr lang="en-GB"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Conclusion</a:t>
            </a:r>
          </a:p>
        </p:txBody>
      </p:sp>
      <p:sp>
        <p:nvSpPr>
          <p:cNvPr id="3" name="Content Placeholder 2"/>
          <p:cNvSpPr>
            <a:spLocks noGrp="1"/>
          </p:cNvSpPr>
          <p:nvPr>
            <p:ph idx="1"/>
          </p:nvPr>
        </p:nvSpPr>
        <p:spPr/>
        <p:txBody>
          <a:bodyPr/>
          <a:lstStyle/>
          <a:p>
            <a:r>
              <a:rPr lang="en-US" sz="1800" dirty="0"/>
              <a:t>We discuss how to transmit individual addressed MMPDU in multi-link </a:t>
            </a:r>
          </a:p>
          <a:p>
            <a:pPr lvl="1"/>
            <a:r>
              <a:rPr lang="en-US" sz="1400" dirty="0"/>
              <a:t>Exclude sounding feedback, probe response, LMR and FTM for further discussion</a:t>
            </a:r>
          </a:p>
          <a:p>
            <a:pPr lvl="1"/>
            <a:r>
              <a:rPr lang="en-US" sz="1400" dirty="0"/>
              <a:t>QMF is TBD</a:t>
            </a:r>
          </a:p>
          <a:p>
            <a:r>
              <a:rPr lang="en-US" sz="1800" dirty="0"/>
              <a:t>We propose the following:</a:t>
            </a:r>
          </a:p>
          <a:p>
            <a:pPr lvl="1"/>
            <a:r>
              <a:rPr lang="en-US" sz="1600" dirty="0"/>
              <a:t>At most one outstanding individual addressed MMPDU</a:t>
            </a:r>
          </a:p>
          <a:p>
            <a:pPr lvl="1"/>
            <a:r>
              <a:rPr lang="en-US" sz="1600" dirty="0"/>
              <a:t>Continue the transmission attempt of the failed MMPDU until retry limit is met or the MMPDU is successfully delivered whichever occurs first</a:t>
            </a:r>
          </a:p>
          <a:p>
            <a:pPr lvl="1"/>
            <a:r>
              <a:rPr lang="en-US" sz="1600" dirty="0"/>
              <a:t>Separate Shared SN space for individual addressed management frame</a:t>
            </a:r>
          </a:p>
          <a:p>
            <a:pPr lvl="2"/>
            <a:r>
              <a:rPr lang="en-US" sz="1400" dirty="0"/>
              <a:t>For transmitter</a:t>
            </a:r>
          </a:p>
          <a:p>
            <a:pPr lvl="3"/>
            <a:r>
              <a:rPr lang="en-US" sz="1200" dirty="0"/>
              <a:t>Expand Table 10-5—Transmitter sequence number spaces to have a new entry for individual addressed management frame Indexed by &lt;destined MLD Address&gt;</a:t>
            </a:r>
          </a:p>
          <a:p>
            <a:pPr lvl="2"/>
            <a:r>
              <a:rPr lang="en-US" sz="1400" dirty="0"/>
              <a:t>For receiver</a:t>
            </a:r>
          </a:p>
          <a:p>
            <a:pPr lvl="3"/>
            <a:r>
              <a:rPr lang="en-US" sz="1200" dirty="0"/>
              <a:t>Expand Table 10-6—Receiver caches to have a new entry for individual addressed management frame indexed by &lt;peer MLD address, sequence number</a:t>
            </a:r>
          </a:p>
          <a:p>
            <a:pPr lvl="3"/>
            <a:r>
              <a:rPr lang="en-US" sz="1200" dirty="0"/>
              <a:t>Maintain at least the most recent record of &lt;peer MLD address, sequence number&gt; for received individual addressed MMPDU</a:t>
            </a:r>
          </a:p>
          <a:p>
            <a:pPr lvl="3"/>
            <a:r>
              <a:rPr lang="en-US" sz="1200" dirty="0"/>
              <a:t>Drop the MMPDU with retry bit set and record match</a:t>
            </a:r>
          </a:p>
          <a:p>
            <a:pPr lvl="1"/>
            <a:endParaRPr lang="en-US" sz="1800" dirty="0"/>
          </a:p>
          <a:p>
            <a:pPr lvl="1"/>
            <a:endParaRPr lang="en-US" dirty="0"/>
          </a:p>
        </p:txBody>
      </p:sp>
      <p:sp>
        <p:nvSpPr>
          <p:cNvPr id="4" name="Footer Placeholder 3"/>
          <p:cNvSpPr>
            <a:spLocks noGrp="1"/>
          </p:cNvSpPr>
          <p:nvPr>
            <p:ph type="ftr" sz="quarter" idx="11"/>
          </p:nvPr>
        </p:nvSpPr>
        <p:spPr/>
        <p:txBody>
          <a:bodyPr/>
          <a:lstStyle/>
          <a:p>
            <a:pPr>
              <a:defRPr/>
            </a:pPr>
            <a:r>
              <a:rPr lang="en-GB"/>
              <a:t>Po-Kai Huang (Intel)</a:t>
            </a:r>
            <a:endParaRPr lang="en-GB" dirty="0"/>
          </a:p>
        </p:txBody>
      </p:sp>
      <p:sp>
        <p:nvSpPr>
          <p:cNvPr id="5" name="Slide Number Placeholder 4"/>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10</a:t>
            </a:fld>
            <a:endParaRPr lang="en-GB" altLang="en-US"/>
          </a:p>
        </p:txBody>
      </p:sp>
    </p:spTree>
    <p:extLst>
      <p:ext uri="{BB962C8B-B14F-4D97-AF65-F5344CB8AC3E}">
        <p14:creationId xmlns:p14="http://schemas.microsoft.com/office/powerpoint/2010/main" val="286316857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789008-C421-4948-9459-25F6AC723610}"/>
              </a:ext>
            </a:extLst>
          </p:cNvPr>
          <p:cNvSpPr>
            <a:spLocks noGrp="1"/>
          </p:cNvSpPr>
          <p:nvPr>
            <p:ph type="title"/>
          </p:nvPr>
        </p:nvSpPr>
        <p:spPr/>
        <p:txBody>
          <a:bodyPr/>
          <a:lstStyle/>
          <a:p>
            <a:r>
              <a:rPr lang="en-US" dirty="0"/>
              <a:t>Straw Poll</a:t>
            </a:r>
          </a:p>
        </p:txBody>
      </p:sp>
      <p:sp>
        <p:nvSpPr>
          <p:cNvPr id="3" name="Content Placeholder 2">
            <a:extLst>
              <a:ext uri="{FF2B5EF4-FFF2-40B4-BE49-F238E27FC236}">
                <a16:creationId xmlns:a16="http://schemas.microsoft.com/office/drawing/2014/main" id="{7EFE6143-339B-4405-8E24-634E0586047A}"/>
              </a:ext>
            </a:extLst>
          </p:cNvPr>
          <p:cNvSpPr>
            <a:spLocks noGrp="1"/>
          </p:cNvSpPr>
          <p:nvPr>
            <p:ph idx="1"/>
          </p:nvPr>
        </p:nvSpPr>
        <p:spPr/>
        <p:txBody>
          <a:bodyPr/>
          <a:lstStyle/>
          <a:p>
            <a:pPr lvl="0"/>
            <a:r>
              <a:rPr lang="en-US" sz="1400" dirty="0"/>
              <a:t>Do you support to include the following in 11be SFD in R1?</a:t>
            </a:r>
          </a:p>
          <a:p>
            <a:pPr lvl="0"/>
            <a:r>
              <a:rPr lang="en-US" sz="1400" dirty="0"/>
              <a:t>Deliver individual addressed management frame (except sounding feedback, probe response, LMR and FTM) between two MLDs as follows:</a:t>
            </a:r>
          </a:p>
          <a:p>
            <a:pPr lvl="1"/>
            <a:r>
              <a:rPr lang="en-US" sz="1200" dirty="0"/>
              <a:t>For transmitter MLD</a:t>
            </a:r>
          </a:p>
          <a:p>
            <a:pPr lvl="2"/>
            <a:r>
              <a:rPr lang="en-US" sz="1100" dirty="0"/>
              <a:t>Expand Table 10-5—Transmitter sequence number spaces to have a new entry for delivering individual addressed management frame (except sounding feedback and probe response, LMR and FTM) </a:t>
            </a:r>
            <a:r>
              <a:rPr lang="en-US" sz="1100"/>
              <a:t>Indexed by </a:t>
            </a:r>
            <a:r>
              <a:rPr lang="en-US" sz="1100" dirty="0"/>
              <a:t>&lt;MLD MAC Address that the STA identified by Address 1 is affiliated with</a:t>
            </a:r>
            <a:r>
              <a:rPr lang="en-US" sz="1100"/>
              <a:t>&gt; per</a:t>
            </a:r>
            <a:r>
              <a:rPr lang="en-US" sz="1100" dirty="0"/>
              <a:t> </a:t>
            </a:r>
            <a:r>
              <a:rPr lang="en-US" sz="1100"/>
              <a:t>MLD</a:t>
            </a:r>
            <a:endParaRPr lang="en-US" sz="1100" dirty="0"/>
          </a:p>
          <a:p>
            <a:pPr lvl="2"/>
            <a:r>
              <a:rPr lang="en-US" sz="1100" dirty="0"/>
              <a:t>A MLD shall continue to deliver the failed MMPDU (except sounding feedback, probe response, LMR and FTM) until retry limit is met or the MMPDU is successfully delivered whichever occurs first</a:t>
            </a:r>
          </a:p>
          <a:p>
            <a:pPr lvl="2"/>
            <a:r>
              <a:rPr lang="en-US" sz="1100" dirty="0"/>
              <a:t>A STA affiliated with the MLD shall not transmit other individually addressed MMPDU to another STA affiliated with the associated MLD on the corresponding link until the current individually addressed MMPDU finishes transmission or is dropped. </a:t>
            </a:r>
          </a:p>
          <a:p>
            <a:pPr lvl="1"/>
            <a:r>
              <a:rPr lang="en-US" sz="1200" dirty="0"/>
              <a:t>For receiver MLD</a:t>
            </a:r>
          </a:p>
          <a:p>
            <a:pPr lvl="2"/>
            <a:r>
              <a:rPr lang="en-US" sz="1100" dirty="0"/>
              <a:t>Expand Table 10-6—Receiver caches to have a new entry for individual addressed management frame (except sounding feedback, probe response , LMR and FTM) indexed by &lt;peer MLD address, sequence number&gt;</a:t>
            </a:r>
          </a:p>
          <a:p>
            <a:pPr lvl="2"/>
            <a:r>
              <a:rPr lang="en-US" sz="1100" dirty="0"/>
              <a:t>Maintain at least the most recent record of &lt;peer MLD address, sequence number&gt; for received individual addressed MMPDU (except sounding feedback, probe response, LMR and FTM)</a:t>
            </a:r>
          </a:p>
          <a:p>
            <a:pPr lvl="2"/>
            <a:r>
              <a:rPr lang="en-US" sz="1100" dirty="0"/>
              <a:t>Drop the MMPDU (except sounding feedback and probe response, LMR and FTM) with retry bit set and record match</a:t>
            </a:r>
            <a:endParaRPr lang="en-US" sz="1400" dirty="0"/>
          </a:p>
          <a:p>
            <a:r>
              <a:rPr lang="en-US" sz="1100" dirty="0"/>
              <a:t>NOTE- QMF is TBD</a:t>
            </a:r>
          </a:p>
          <a:p>
            <a:endParaRPr lang="en-US" sz="2200" dirty="0"/>
          </a:p>
        </p:txBody>
      </p:sp>
      <p:sp>
        <p:nvSpPr>
          <p:cNvPr id="4" name="Footer Placeholder 3">
            <a:extLst>
              <a:ext uri="{FF2B5EF4-FFF2-40B4-BE49-F238E27FC236}">
                <a16:creationId xmlns:a16="http://schemas.microsoft.com/office/drawing/2014/main" id="{54982FE5-CCD6-4D5C-AADA-3044380791E7}"/>
              </a:ext>
            </a:extLst>
          </p:cNvPr>
          <p:cNvSpPr>
            <a:spLocks noGrp="1"/>
          </p:cNvSpPr>
          <p:nvPr>
            <p:ph type="ftr" sz="quarter" idx="11"/>
          </p:nvPr>
        </p:nvSpPr>
        <p:spPr/>
        <p:txBody>
          <a:bodyPr/>
          <a:lstStyle/>
          <a:p>
            <a:pPr>
              <a:defRPr/>
            </a:pPr>
            <a:r>
              <a:rPr lang="en-GB"/>
              <a:t>Po-Kai Huang (Intel)</a:t>
            </a:r>
            <a:endParaRPr lang="en-GB" dirty="0"/>
          </a:p>
        </p:txBody>
      </p:sp>
      <p:sp>
        <p:nvSpPr>
          <p:cNvPr id="5" name="Slide Number Placeholder 4">
            <a:extLst>
              <a:ext uri="{FF2B5EF4-FFF2-40B4-BE49-F238E27FC236}">
                <a16:creationId xmlns:a16="http://schemas.microsoft.com/office/drawing/2014/main" id="{15A2CFD5-8AEA-49E2-BD39-88DF76C8F0EA}"/>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11</a:t>
            </a:fld>
            <a:endParaRPr lang="en-GB" altLang="en-US"/>
          </a:p>
        </p:txBody>
      </p:sp>
    </p:spTree>
    <p:extLst>
      <p:ext uri="{BB962C8B-B14F-4D97-AF65-F5344CB8AC3E}">
        <p14:creationId xmlns:p14="http://schemas.microsoft.com/office/powerpoint/2010/main" val="7060019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9C6A8C-B333-4DB8-A842-37B75FF9D77B}"/>
              </a:ext>
            </a:extLst>
          </p:cNvPr>
          <p:cNvSpPr>
            <a:spLocks noGrp="1"/>
          </p:cNvSpPr>
          <p:nvPr>
            <p:ph type="title"/>
          </p:nvPr>
        </p:nvSpPr>
        <p:spPr/>
        <p:txBody>
          <a:bodyPr/>
          <a:lstStyle/>
          <a:p>
            <a:endParaRPr lang="en-US"/>
          </a:p>
        </p:txBody>
      </p:sp>
      <p:graphicFrame>
        <p:nvGraphicFramePr>
          <p:cNvPr id="6" name="Content Placeholder 5">
            <a:extLst>
              <a:ext uri="{FF2B5EF4-FFF2-40B4-BE49-F238E27FC236}">
                <a16:creationId xmlns:a16="http://schemas.microsoft.com/office/drawing/2014/main" id="{719120D4-314A-4EA4-A09D-1D33302628A8}"/>
              </a:ext>
            </a:extLst>
          </p:cNvPr>
          <p:cNvGraphicFramePr>
            <a:graphicFrameLocks noGrp="1"/>
          </p:cNvGraphicFramePr>
          <p:nvPr>
            <p:ph idx="1"/>
            <p:extLst>
              <p:ext uri="{D42A27DB-BD31-4B8C-83A1-F6EECF244321}">
                <p14:modId xmlns:p14="http://schemas.microsoft.com/office/powerpoint/2010/main" val="1836957571"/>
              </p:ext>
            </p:extLst>
          </p:nvPr>
        </p:nvGraphicFramePr>
        <p:xfrm>
          <a:off x="20677" y="2672680"/>
          <a:ext cx="4464496" cy="365760"/>
        </p:xfrm>
        <a:graphic>
          <a:graphicData uri="http://schemas.openxmlformats.org/drawingml/2006/table">
            <a:tbl>
              <a:tblPr/>
              <a:tblGrid>
                <a:gridCol w="4464496">
                  <a:extLst>
                    <a:ext uri="{9D8B030D-6E8A-4147-A177-3AD203B41FA5}">
                      <a16:colId xmlns:a16="http://schemas.microsoft.com/office/drawing/2014/main" val="3679081616"/>
                    </a:ext>
                  </a:extLst>
                </a:gridCol>
              </a:tblGrid>
              <a:tr h="0">
                <a:tc>
                  <a:txBody>
                    <a:bodyPr/>
                    <a:lstStyle/>
                    <a:p>
                      <a:endParaRPr lang="en-US" dirty="0">
                        <a:effectLst/>
                      </a:endParaRP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6345539"/>
                  </a:ext>
                </a:extLst>
              </a:tr>
            </a:tbl>
          </a:graphicData>
        </a:graphic>
      </p:graphicFrame>
      <p:sp>
        <p:nvSpPr>
          <p:cNvPr id="4" name="Footer Placeholder 3">
            <a:extLst>
              <a:ext uri="{FF2B5EF4-FFF2-40B4-BE49-F238E27FC236}">
                <a16:creationId xmlns:a16="http://schemas.microsoft.com/office/drawing/2014/main" id="{A54F153F-7A3B-4D7A-A14C-6DCD7030088A}"/>
              </a:ext>
            </a:extLst>
          </p:cNvPr>
          <p:cNvSpPr>
            <a:spLocks noGrp="1"/>
          </p:cNvSpPr>
          <p:nvPr>
            <p:ph type="ftr" sz="quarter" idx="11"/>
          </p:nvPr>
        </p:nvSpPr>
        <p:spPr/>
        <p:txBody>
          <a:bodyPr/>
          <a:lstStyle/>
          <a:p>
            <a:pPr>
              <a:defRPr/>
            </a:pPr>
            <a:r>
              <a:rPr lang="en-GB"/>
              <a:t>Po-Kai Huang (Intel)</a:t>
            </a:r>
            <a:endParaRPr lang="en-GB" dirty="0"/>
          </a:p>
        </p:txBody>
      </p:sp>
      <p:sp>
        <p:nvSpPr>
          <p:cNvPr id="5" name="Slide Number Placeholder 4">
            <a:extLst>
              <a:ext uri="{FF2B5EF4-FFF2-40B4-BE49-F238E27FC236}">
                <a16:creationId xmlns:a16="http://schemas.microsoft.com/office/drawing/2014/main" id="{C8AD6501-B90A-434A-9C95-54E4DC9FC041}"/>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12</a:t>
            </a:fld>
            <a:endParaRPr lang="en-GB" altLang="en-US"/>
          </a:p>
        </p:txBody>
      </p:sp>
      <p:sp>
        <p:nvSpPr>
          <p:cNvPr id="7" name="Rectangle 1">
            <a:extLst>
              <a:ext uri="{FF2B5EF4-FFF2-40B4-BE49-F238E27FC236}">
                <a16:creationId xmlns:a16="http://schemas.microsoft.com/office/drawing/2014/main" id="{72C175F6-3D5D-4C14-A8C4-9A6C436E8705}"/>
              </a:ext>
            </a:extLst>
          </p:cNvPr>
          <p:cNvSpPr>
            <a:spLocks noChangeArrowheads="1"/>
          </p:cNvSpPr>
          <p:nvPr/>
        </p:nvSpPr>
        <p:spPr bwMode="auto">
          <a:xfrm>
            <a:off x="20676" y="2348880"/>
            <a:ext cx="32144371"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a:ln>
                  <a:noFill/>
                </a:ln>
                <a:solidFill>
                  <a:schemeClr val="tx1"/>
                </a:solidFill>
                <a:effectLst/>
                <a:latin typeface="Arial" panose="020B0604020202020204" pitchFamily="34" charset="0"/>
              </a:rPr>
            </a:br>
            <a:endParaRPr kumimoji="0" lang="en-US" altLang="en-US" sz="18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1214968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5E0E3D-9FE8-4669-9994-7B390ED0C202}"/>
              </a:ext>
            </a:extLst>
          </p:cNvPr>
          <p:cNvSpPr>
            <a:spLocks noGrp="1"/>
          </p:cNvSpPr>
          <p:nvPr>
            <p:ph type="title"/>
          </p:nvPr>
        </p:nvSpPr>
        <p:spPr/>
        <p:txBody>
          <a:bodyPr/>
          <a:lstStyle/>
          <a:p>
            <a:r>
              <a:rPr lang="en-US" dirty="0"/>
              <a:t>Background</a:t>
            </a:r>
          </a:p>
        </p:txBody>
      </p:sp>
      <p:sp>
        <p:nvSpPr>
          <p:cNvPr id="3" name="Content Placeholder 2">
            <a:extLst>
              <a:ext uri="{FF2B5EF4-FFF2-40B4-BE49-F238E27FC236}">
                <a16:creationId xmlns:a16="http://schemas.microsoft.com/office/drawing/2014/main" id="{40078548-37CC-42C0-A8B7-F53879573374}"/>
              </a:ext>
            </a:extLst>
          </p:cNvPr>
          <p:cNvSpPr>
            <a:spLocks noGrp="1"/>
          </p:cNvSpPr>
          <p:nvPr>
            <p:ph idx="1"/>
          </p:nvPr>
        </p:nvSpPr>
        <p:spPr/>
        <p:txBody>
          <a:bodyPr/>
          <a:lstStyle/>
          <a:p>
            <a:r>
              <a:rPr lang="en-US" sz="2000" dirty="0"/>
              <a:t>Current individual addressed management frame is transmitted in order from the transmitter in only one link</a:t>
            </a:r>
          </a:p>
          <a:p>
            <a:pPr lvl="1"/>
            <a:r>
              <a:rPr lang="en-US" sz="1800" dirty="0"/>
              <a:t>There is at most one outstanding MMPDU for a specific RA</a:t>
            </a:r>
          </a:p>
          <a:p>
            <a:pPr lvl="1"/>
            <a:r>
              <a:rPr lang="en-US" sz="1800" dirty="0"/>
              <a:t>Receiver remembers the latest received SN and uses retry bit to detect duplicate</a:t>
            </a:r>
          </a:p>
          <a:p>
            <a:pPr lvl="1"/>
            <a:endParaRPr lang="en-US" sz="1800" dirty="0"/>
          </a:p>
          <a:p>
            <a:pPr lvl="1"/>
            <a:endParaRPr lang="en-US" sz="1800" dirty="0"/>
          </a:p>
          <a:p>
            <a:pPr lvl="1"/>
            <a:endParaRPr lang="en-US" sz="1800" dirty="0"/>
          </a:p>
          <a:p>
            <a:pPr lvl="1"/>
            <a:r>
              <a:rPr lang="en-US" sz="1800" dirty="0"/>
              <a:t>Under PMF, receiver keeps one replay counter to check for replay</a:t>
            </a:r>
            <a:endParaRPr lang="en-US" sz="2000" dirty="0"/>
          </a:p>
          <a:p>
            <a:r>
              <a:rPr lang="en-US" sz="2000" dirty="0"/>
              <a:t>With multi-link, the individual addressed management frame maybe delivered in multiple links</a:t>
            </a:r>
          </a:p>
          <a:p>
            <a:pPr lvl="1"/>
            <a:r>
              <a:rPr lang="en-US" sz="1800" dirty="0"/>
              <a:t>We discuss how to extend baseline rule to maintain management frame functionalities, achieving duplicate detection, and achieving replay check under PMF</a:t>
            </a:r>
          </a:p>
          <a:p>
            <a:pPr lvl="1"/>
            <a:endParaRPr lang="en-US" sz="1800" dirty="0"/>
          </a:p>
        </p:txBody>
      </p:sp>
      <p:sp>
        <p:nvSpPr>
          <p:cNvPr id="4" name="Footer Placeholder 3">
            <a:extLst>
              <a:ext uri="{FF2B5EF4-FFF2-40B4-BE49-F238E27FC236}">
                <a16:creationId xmlns:a16="http://schemas.microsoft.com/office/drawing/2014/main" id="{DBCD1B51-7E49-481F-929B-05DE6A288294}"/>
              </a:ext>
            </a:extLst>
          </p:cNvPr>
          <p:cNvSpPr>
            <a:spLocks noGrp="1"/>
          </p:cNvSpPr>
          <p:nvPr>
            <p:ph type="ftr" sz="quarter" idx="11"/>
          </p:nvPr>
        </p:nvSpPr>
        <p:spPr/>
        <p:txBody>
          <a:bodyPr/>
          <a:lstStyle/>
          <a:p>
            <a:pPr>
              <a:defRPr/>
            </a:pPr>
            <a:r>
              <a:rPr lang="en-GB"/>
              <a:t>Po-Kai Huang (Intel)</a:t>
            </a:r>
            <a:endParaRPr lang="en-GB" dirty="0"/>
          </a:p>
        </p:txBody>
      </p:sp>
      <p:sp>
        <p:nvSpPr>
          <p:cNvPr id="5" name="Slide Number Placeholder 4">
            <a:extLst>
              <a:ext uri="{FF2B5EF4-FFF2-40B4-BE49-F238E27FC236}">
                <a16:creationId xmlns:a16="http://schemas.microsoft.com/office/drawing/2014/main" id="{2FD52340-F86D-4B4E-8964-96968314CAA6}"/>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2</a:t>
            </a:fld>
            <a:endParaRPr lang="en-GB" altLang="en-US"/>
          </a:p>
        </p:txBody>
      </p:sp>
      <p:cxnSp>
        <p:nvCxnSpPr>
          <p:cNvPr id="6" name="Straight Arrow Connector 5">
            <a:extLst>
              <a:ext uri="{FF2B5EF4-FFF2-40B4-BE49-F238E27FC236}">
                <a16:creationId xmlns:a16="http://schemas.microsoft.com/office/drawing/2014/main" id="{B9B9A2B8-5AE5-4A6C-B218-26DFA0D03B26}"/>
              </a:ext>
            </a:extLst>
          </p:cNvPr>
          <p:cNvCxnSpPr/>
          <p:nvPr/>
        </p:nvCxnSpPr>
        <p:spPr bwMode="auto">
          <a:xfrm>
            <a:off x="1693268" y="4000043"/>
            <a:ext cx="7056784" cy="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7" name="Rectangle 6">
            <a:extLst>
              <a:ext uri="{FF2B5EF4-FFF2-40B4-BE49-F238E27FC236}">
                <a16:creationId xmlns:a16="http://schemas.microsoft.com/office/drawing/2014/main" id="{9871E5BC-335E-4F75-850B-3B56543B0A7C}"/>
              </a:ext>
            </a:extLst>
          </p:cNvPr>
          <p:cNvSpPr/>
          <p:nvPr/>
        </p:nvSpPr>
        <p:spPr bwMode="auto">
          <a:xfrm>
            <a:off x="2557364" y="3423984"/>
            <a:ext cx="1080120" cy="576051"/>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rPr>
              <a:t>Individual addressed Management </a:t>
            </a:r>
          </a:p>
        </p:txBody>
      </p:sp>
      <p:sp>
        <p:nvSpPr>
          <p:cNvPr id="8" name="Rectangle 7">
            <a:extLst>
              <a:ext uri="{FF2B5EF4-FFF2-40B4-BE49-F238E27FC236}">
                <a16:creationId xmlns:a16="http://schemas.microsoft.com/office/drawing/2014/main" id="{4456A34C-9646-4144-A3BD-D945435D827B}"/>
              </a:ext>
            </a:extLst>
          </p:cNvPr>
          <p:cNvSpPr/>
          <p:nvPr/>
        </p:nvSpPr>
        <p:spPr bwMode="auto">
          <a:xfrm>
            <a:off x="3925516" y="3423984"/>
            <a:ext cx="792088" cy="576051"/>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a:t>Missed ACK</a:t>
            </a:r>
            <a:endParaRPr kumimoji="0" lang="en-US" sz="1200" b="0" i="0" u="none" strike="noStrike" cap="none" normalizeH="0" baseline="0" dirty="0">
              <a:ln>
                <a:noFill/>
              </a:ln>
              <a:solidFill>
                <a:schemeClr val="tx1"/>
              </a:solidFill>
              <a:effectLst/>
              <a:latin typeface="Times New Roman" pitchFamily="18" charset="0"/>
            </a:endParaRPr>
          </a:p>
        </p:txBody>
      </p:sp>
      <p:sp>
        <p:nvSpPr>
          <p:cNvPr id="9" name="Rectangle 8">
            <a:extLst>
              <a:ext uri="{FF2B5EF4-FFF2-40B4-BE49-F238E27FC236}">
                <a16:creationId xmlns:a16="http://schemas.microsoft.com/office/drawing/2014/main" id="{D6402109-F4DF-455A-8FDC-3BAD5414DA59}"/>
              </a:ext>
            </a:extLst>
          </p:cNvPr>
          <p:cNvSpPr/>
          <p:nvPr/>
        </p:nvSpPr>
        <p:spPr bwMode="auto">
          <a:xfrm>
            <a:off x="5148064" y="3429000"/>
            <a:ext cx="1513757" cy="576051"/>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rPr>
              <a:t>Retransmitted Individual addressed Management </a:t>
            </a:r>
          </a:p>
        </p:txBody>
      </p:sp>
      <p:cxnSp>
        <p:nvCxnSpPr>
          <p:cNvPr id="10" name="Straight Arrow Connector 9">
            <a:extLst>
              <a:ext uri="{FF2B5EF4-FFF2-40B4-BE49-F238E27FC236}">
                <a16:creationId xmlns:a16="http://schemas.microsoft.com/office/drawing/2014/main" id="{1A9635FD-0612-46A4-99C5-3B690938E1A7}"/>
              </a:ext>
            </a:extLst>
          </p:cNvPr>
          <p:cNvCxnSpPr/>
          <p:nvPr/>
        </p:nvCxnSpPr>
        <p:spPr bwMode="auto">
          <a:xfrm>
            <a:off x="6661821" y="3567999"/>
            <a:ext cx="0" cy="108012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11" name="TextBox 10">
            <a:extLst>
              <a:ext uri="{FF2B5EF4-FFF2-40B4-BE49-F238E27FC236}">
                <a16:creationId xmlns:a16="http://schemas.microsoft.com/office/drawing/2014/main" id="{AD317296-6370-4B4D-B2F7-D1B8B3D84070}"/>
              </a:ext>
            </a:extLst>
          </p:cNvPr>
          <p:cNvSpPr txBox="1"/>
          <p:nvPr/>
        </p:nvSpPr>
        <p:spPr>
          <a:xfrm>
            <a:off x="6805836" y="4216071"/>
            <a:ext cx="1440160" cy="461665"/>
          </a:xfrm>
          <a:prstGeom prst="rect">
            <a:avLst/>
          </a:prstGeom>
          <a:noFill/>
        </p:spPr>
        <p:txBody>
          <a:bodyPr wrap="square" rtlCol="0">
            <a:spAutoFit/>
          </a:bodyPr>
          <a:lstStyle/>
          <a:p>
            <a:r>
              <a:rPr lang="en-US" dirty="0"/>
              <a:t>Filtered out as duplicate</a:t>
            </a:r>
          </a:p>
        </p:txBody>
      </p:sp>
    </p:spTree>
    <p:extLst>
      <p:ext uri="{BB962C8B-B14F-4D97-AF65-F5344CB8AC3E}">
        <p14:creationId xmlns:p14="http://schemas.microsoft.com/office/powerpoint/2010/main" val="15333455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EF1DC4-D500-4B4D-896A-0E7C888CEE57}"/>
              </a:ext>
            </a:extLst>
          </p:cNvPr>
          <p:cNvSpPr>
            <a:spLocks noGrp="1"/>
          </p:cNvSpPr>
          <p:nvPr>
            <p:ph type="title"/>
          </p:nvPr>
        </p:nvSpPr>
        <p:spPr/>
        <p:txBody>
          <a:bodyPr/>
          <a:lstStyle/>
          <a:p>
            <a:r>
              <a:rPr lang="en-US" dirty="0"/>
              <a:t>Requirement of In Order MMPDU Delivery to maintain functionalities</a:t>
            </a:r>
          </a:p>
        </p:txBody>
      </p:sp>
      <p:sp>
        <p:nvSpPr>
          <p:cNvPr id="3" name="Content Placeholder 2">
            <a:extLst>
              <a:ext uri="{FF2B5EF4-FFF2-40B4-BE49-F238E27FC236}">
                <a16:creationId xmlns:a16="http://schemas.microsoft.com/office/drawing/2014/main" id="{93CD2513-0739-4ADE-98B0-52CB833FCE8B}"/>
              </a:ext>
            </a:extLst>
          </p:cNvPr>
          <p:cNvSpPr>
            <a:spLocks noGrp="1"/>
          </p:cNvSpPr>
          <p:nvPr>
            <p:ph idx="1"/>
          </p:nvPr>
        </p:nvSpPr>
        <p:spPr>
          <a:noFill/>
        </p:spPr>
        <p:txBody>
          <a:bodyPr/>
          <a:lstStyle/>
          <a:p>
            <a:r>
              <a:rPr lang="en-US" sz="1800" dirty="0"/>
              <a:t>BA management</a:t>
            </a:r>
          </a:p>
          <a:p>
            <a:endParaRPr lang="en-US" sz="1800" dirty="0"/>
          </a:p>
          <a:p>
            <a:endParaRPr lang="en-US" sz="1800" dirty="0"/>
          </a:p>
          <a:p>
            <a:r>
              <a:rPr lang="en-US" sz="1800" dirty="0"/>
              <a:t>TS management</a:t>
            </a:r>
          </a:p>
          <a:p>
            <a:endParaRPr lang="en-US" sz="1800" dirty="0"/>
          </a:p>
          <a:p>
            <a:endParaRPr lang="en-US" sz="1800" dirty="0"/>
          </a:p>
          <a:p>
            <a:r>
              <a:rPr lang="en-US" sz="1800" dirty="0"/>
              <a:t>Setup management</a:t>
            </a:r>
          </a:p>
          <a:p>
            <a:endParaRPr lang="en-US" sz="1800" dirty="0"/>
          </a:p>
          <a:p>
            <a:endParaRPr lang="en-US" sz="1800" dirty="0"/>
          </a:p>
          <a:p>
            <a:r>
              <a:rPr lang="en-US" sz="1800" dirty="0"/>
              <a:t>Needs above transmission in different links to be in order to have correct functionalities like today</a:t>
            </a:r>
          </a:p>
          <a:p>
            <a:r>
              <a:rPr lang="en-US" sz="1800" dirty="0"/>
              <a:t>Current spec achieves in order delivery by allowing only one outstanding MMPDU and we need to extend to rule to across links</a:t>
            </a:r>
          </a:p>
          <a:p>
            <a:endParaRPr lang="en-US" dirty="0"/>
          </a:p>
          <a:p>
            <a:endParaRPr lang="en-US" dirty="0"/>
          </a:p>
          <a:p>
            <a:endParaRPr lang="en-US" dirty="0"/>
          </a:p>
        </p:txBody>
      </p:sp>
      <p:sp>
        <p:nvSpPr>
          <p:cNvPr id="4" name="Footer Placeholder 3">
            <a:extLst>
              <a:ext uri="{FF2B5EF4-FFF2-40B4-BE49-F238E27FC236}">
                <a16:creationId xmlns:a16="http://schemas.microsoft.com/office/drawing/2014/main" id="{6F36B7A3-9EB4-4838-A77B-74B0AA066986}"/>
              </a:ext>
            </a:extLst>
          </p:cNvPr>
          <p:cNvSpPr>
            <a:spLocks noGrp="1"/>
          </p:cNvSpPr>
          <p:nvPr>
            <p:ph type="ftr" sz="quarter" idx="11"/>
          </p:nvPr>
        </p:nvSpPr>
        <p:spPr/>
        <p:txBody>
          <a:bodyPr/>
          <a:lstStyle/>
          <a:p>
            <a:pPr>
              <a:defRPr/>
            </a:pPr>
            <a:r>
              <a:rPr lang="en-GB"/>
              <a:t>Po-Kai Huang (Intel)</a:t>
            </a:r>
            <a:endParaRPr lang="en-GB" dirty="0"/>
          </a:p>
        </p:txBody>
      </p:sp>
      <p:sp>
        <p:nvSpPr>
          <p:cNvPr id="5" name="Slide Number Placeholder 4">
            <a:extLst>
              <a:ext uri="{FF2B5EF4-FFF2-40B4-BE49-F238E27FC236}">
                <a16:creationId xmlns:a16="http://schemas.microsoft.com/office/drawing/2014/main" id="{F76951EC-6C08-46C2-86B7-00EE03FB8EC1}"/>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3</a:t>
            </a:fld>
            <a:endParaRPr lang="en-GB" altLang="en-US"/>
          </a:p>
        </p:txBody>
      </p:sp>
      <p:cxnSp>
        <p:nvCxnSpPr>
          <p:cNvPr id="7" name="Straight Arrow Connector 6">
            <a:extLst>
              <a:ext uri="{FF2B5EF4-FFF2-40B4-BE49-F238E27FC236}">
                <a16:creationId xmlns:a16="http://schemas.microsoft.com/office/drawing/2014/main" id="{506A33FB-F8D5-43DB-8429-DE017FC5AEEB}"/>
              </a:ext>
            </a:extLst>
          </p:cNvPr>
          <p:cNvCxnSpPr/>
          <p:nvPr/>
        </p:nvCxnSpPr>
        <p:spPr bwMode="auto">
          <a:xfrm>
            <a:off x="1115616" y="2924940"/>
            <a:ext cx="7056784" cy="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8" name="Rectangle 7">
            <a:extLst>
              <a:ext uri="{FF2B5EF4-FFF2-40B4-BE49-F238E27FC236}">
                <a16:creationId xmlns:a16="http://schemas.microsoft.com/office/drawing/2014/main" id="{14965950-8CB7-4786-B855-A5AEEBC52EB7}"/>
              </a:ext>
            </a:extLst>
          </p:cNvPr>
          <p:cNvSpPr/>
          <p:nvPr/>
        </p:nvSpPr>
        <p:spPr bwMode="auto">
          <a:xfrm>
            <a:off x="1987625" y="2409489"/>
            <a:ext cx="792088" cy="504044"/>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rPr>
              <a:t>DELBA</a:t>
            </a:r>
          </a:p>
        </p:txBody>
      </p:sp>
      <p:sp>
        <p:nvSpPr>
          <p:cNvPr id="9" name="Rectangle 8">
            <a:extLst>
              <a:ext uri="{FF2B5EF4-FFF2-40B4-BE49-F238E27FC236}">
                <a16:creationId xmlns:a16="http://schemas.microsoft.com/office/drawing/2014/main" id="{4D7CA9EB-A4D2-4D93-BFD9-1D179256301F}"/>
              </a:ext>
            </a:extLst>
          </p:cNvPr>
          <p:cNvSpPr/>
          <p:nvPr/>
        </p:nvSpPr>
        <p:spPr bwMode="auto">
          <a:xfrm>
            <a:off x="4875213" y="2431189"/>
            <a:ext cx="792088" cy="504044"/>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a:t>ADD</a:t>
            </a:r>
            <a:r>
              <a:rPr kumimoji="0" lang="en-US" sz="1200" b="0" i="0" u="none" strike="noStrike" cap="none" normalizeH="0" baseline="0" dirty="0">
                <a:ln>
                  <a:noFill/>
                </a:ln>
                <a:solidFill>
                  <a:schemeClr val="tx1"/>
                </a:solidFill>
                <a:effectLst/>
                <a:latin typeface="Times New Roman" pitchFamily="18" charset="0"/>
              </a:rPr>
              <a:t>BA</a:t>
            </a:r>
          </a:p>
          <a:p>
            <a:pPr marL="0" marR="0" indent="0" algn="l" defTabSz="914400" rtl="0" eaLnBrk="0" fontAlgn="base" latinLnBrk="0" hangingPunct="0">
              <a:lnSpc>
                <a:spcPct val="100000"/>
              </a:lnSpc>
              <a:spcBef>
                <a:spcPct val="0"/>
              </a:spcBef>
              <a:spcAft>
                <a:spcPct val="0"/>
              </a:spcAft>
              <a:buClrTx/>
              <a:buSzTx/>
              <a:buFontTx/>
              <a:buNone/>
              <a:tabLst/>
            </a:pPr>
            <a:r>
              <a:rPr lang="en-US" dirty="0"/>
              <a:t>Request</a:t>
            </a:r>
            <a:endParaRPr kumimoji="0" lang="en-US" sz="1200" b="0" i="0" u="none" strike="noStrike" cap="none" normalizeH="0" baseline="0" dirty="0">
              <a:ln>
                <a:noFill/>
              </a:ln>
              <a:solidFill>
                <a:schemeClr val="tx1"/>
              </a:solidFill>
              <a:effectLst/>
              <a:latin typeface="Times New Roman" pitchFamily="18" charset="0"/>
            </a:endParaRPr>
          </a:p>
        </p:txBody>
      </p:sp>
      <p:cxnSp>
        <p:nvCxnSpPr>
          <p:cNvPr id="10" name="Straight Arrow Connector 9">
            <a:extLst>
              <a:ext uri="{FF2B5EF4-FFF2-40B4-BE49-F238E27FC236}">
                <a16:creationId xmlns:a16="http://schemas.microsoft.com/office/drawing/2014/main" id="{A4D053FC-450A-4555-B53A-B2A1E561E9AC}"/>
              </a:ext>
            </a:extLst>
          </p:cNvPr>
          <p:cNvCxnSpPr>
            <a:cxnSpLocks/>
          </p:cNvCxnSpPr>
          <p:nvPr/>
        </p:nvCxnSpPr>
        <p:spPr bwMode="auto">
          <a:xfrm>
            <a:off x="1115616" y="3933056"/>
            <a:ext cx="7056784" cy="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11" name="Rectangle 10">
            <a:extLst>
              <a:ext uri="{FF2B5EF4-FFF2-40B4-BE49-F238E27FC236}">
                <a16:creationId xmlns:a16="http://schemas.microsoft.com/office/drawing/2014/main" id="{BEA96E70-9583-4104-BE35-5D2A05BC4DD2}"/>
              </a:ext>
            </a:extLst>
          </p:cNvPr>
          <p:cNvSpPr/>
          <p:nvPr/>
        </p:nvSpPr>
        <p:spPr bwMode="auto">
          <a:xfrm>
            <a:off x="1979712" y="3429004"/>
            <a:ext cx="792088" cy="504044"/>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rPr>
              <a:t>DELTS</a:t>
            </a:r>
          </a:p>
        </p:txBody>
      </p:sp>
      <p:sp>
        <p:nvSpPr>
          <p:cNvPr id="12" name="Rectangle 11">
            <a:extLst>
              <a:ext uri="{FF2B5EF4-FFF2-40B4-BE49-F238E27FC236}">
                <a16:creationId xmlns:a16="http://schemas.microsoft.com/office/drawing/2014/main" id="{B3F4419A-2FDE-459B-B7D7-7FA6B59D8CE9}"/>
              </a:ext>
            </a:extLst>
          </p:cNvPr>
          <p:cNvSpPr/>
          <p:nvPr/>
        </p:nvSpPr>
        <p:spPr bwMode="auto">
          <a:xfrm>
            <a:off x="4247964" y="3429004"/>
            <a:ext cx="792088" cy="504044"/>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a:t>ADDTS</a:t>
            </a:r>
          </a:p>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rPr>
              <a:t>Request</a:t>
            </a:r>
          </a:p>
        </p:txBody>
      </p:sp>
      <p:cxnSp>
        <p:nvCxnSpPr>
          <p:cNvPr id="17" name="Straight Arrow Connector 16">
            <a:extLst>
              <a:ext uri="{FF2B5EF4-FFF2-40B4-BE49-F238E27FC236}">
                <a16:creationId xmlns:a16="http://schemas.microsoft.com/office/drawing/2014/main" id="{EB8FD5D3-BB60-42AD-B0F8-BFA388C46251}"/>
              </a:ext>
            </a:extLst>
          </p:cNvPr>
          <p:cNvCxnSpPr>
            <a:cxnSpLocks/>
          </p:cNvCxnSpPr>
          <p:nvPr/>
        </p:nvCxnSpPr>
        <p:spPr bwMode="auto">
          <a:xfrm>
            <a:off x="1115616" y="4869156"/>
            <a:ext cx="7056784" cy="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18" name="Rectangle 17">
            <a:extLst>
              <a:ext uri="{FF2B5EF4-FFF2-40B4-BE49-F238E27FC236}">
                <a16:creationId xmlns:a16="http://schemas.microsoft.com/office/drawing/2014/main" id="{93B30531-376B-440A-ABAE-6F6C143D8BEB}"/>
              </a:ext>
            </a:extLst>
          </p:cNvPr>
          <p:cNvSpPr/>
          <p:nvPr/>
        </p:nvSpPr>
        <p:spPr bwMode="auto">
          <a:xfrm>
            <a:off x="1979712" y="4365104"/>
            <a:ext cx="936104" cy="504044"/>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rPr>
              <a:t>Multi-link teardown</a:t>
            </a:r>
          </a:p>
        </p:txBody>
      </p:sp>
      <p:sp>
        <p:nvSpPr>
          <p:cNvPr id="19" name="Rectangle 18">
            <a:extLst>
              <a:ext uri="{FF2B5EF4-FFF2-40B4-BE49-F238E27FC236}">
                <a16:creationId xmlns:a16="http://schemas.microsoft.com/office/drawing/2014/main" id="{32F2EBA2-9D56-4BD2-B9F1-7461261ADE13}"/>
              </a:ext>
            </a:extLst>
          </p:cNvPr>
          <p:cNvSpPr/>
          <p:nvPr/>
        </p:nvSpPr>
        <p:spPr bwMode="auto">
          <a:xfrm>
            <a:off x="4247964" y="4365104"/>
            <a:ext cx="1116124" cy="504044"/>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a:t>Multi-link setup request</a:t>
            </a:r>
            <a:endParaRPr kumimoji="0" lang="en-US" sz="1200" b="0" i="0" u="none" strike="noStrike" cap="none" normalizeH="0" baseline="0" dirty="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22032518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39BF3A-8AAF-497B-B701-564460DEEBF7}"/>
              </a:ext>
            </a:extLst>
          </p:cNvPr>
          <p:cNvSpPr>
            <a:spLocks noGrp="1"/>
          </p:cNvSpPr>
          <p:nvPr>
            <p:ph type="title"/>
          </p:nvPr>
        </p:nvSpPr>
        <p:spPr/>
        <p:txBody>
          <a:bodyPr/>
          <a:lstStyle/>
          <a:p>
            <a:r>
              <a:rPr lang="en-US" dirty="0"/>
              <a:t>Requirement of Duplicate Detection</a:t>
            </a:r>
          </a:p>
        </p:txBody>
      </p:sp>
      <p:sp>
        <p:nvSpPr>
          <p:cNvPr id="3" name="Content Placeholder 2">
            <a:extLst>
              <a:ext uri="{FF2B5EF4-FFF2-40B4-BE49-F238E27FC236}">
                <a16:creationId xmlns:a16="http://schemas.microsoft.com/office/drawing/2014/main" id="{E5F0D0AD-0452-4B53-9F7B-16DE8AD8475C}"/>
              </a:ext>
            </a:extLst>
          </p:cNvPr>
          <p:cNvSpPr>
            <a:spLocks noGrp="1"/>
          </p:cNvSpPr>
          <p:nvPr>
            <p:ph idx="1"/>
          </p:nvPr>
        </p:nvSpPr>
        <p:spPr>
          <a:xfrm>
            <a:off x="684213" y="1556792"/>
            <a:ext cx="7772400" cy="4114800"/>
          </a:xfrm>
        </p:spPr>
        <p:txBody>
          <a:bodyPr/>
          <a:lstStyle/>
          <a:p>
            <a:endParaRPr lang="en-US" sz="1800" dirty="0"/>
          </a:p>
          <a:p>
            <a:endParaRPr lang="en-US" sz="1800" dirty="0"/>
          </a:p>
          <a:p>
            <a:pPr marL="0" indent="0">
              <a:buNone/>
            </a:pPr>
            <a:endParaRPr lang="en-US" sz="1800" dirty="0"/>
          </a:p>
          <a:p>
            <a:endParaRPr lang="en-US" sz="1800" dirty="0"/>
          </a:p>
          <a:p>
            <a:pPr marL="0" indent="0">
              <a:buNone/>
            </a:pPr>
            <a:endParaRPr lang="en-US" sz="1800" dirty="0"/>
          </a:p>
          <a:p>
            <a:r>
              <a:rPr lang="en-US" sz="1800" dirty="0"/>
              <a:t>Need retransmission in different links (if allowed) to be filtered out if it is a duplicate. Shared SN space across links and in order delivery across links are then required to achieve duplicate check</a:t>
            </a:r>
          </a:p>
          <a:p>
            <a:r>
              <a:rPr lang="en-US" sz="1800" dirty="0"/>
              <a:t>Individual addressed management frame currently shares SN space with group addressed data frame, group addressed management frame, and non-QoS Data frame</a:t>
            </a:r>
          </a:p>
          <a:p>
            <a:r>
              <a:rPr lang="en-US" sz="1800" dirty="0"/>
              <a:t>Retransmission individual addressed MMPDU in different links is not possible to avoid duplicate unless we enable separate shared SN space across links for individual addressed management frame</a:t>
            </a:r>
          </a:p>
          <a:p>
            <a:pPr lvl="1"/>
            <a:r>
              <a:rPr lang="en-US" sz="1400" dirty="0"/>
              <a:t>Receiver only maintains most recent record per MLD for individual addressed management frame to check duplicate which is a straightforward extension of current rule</a:t>
            </a:r>
          </a:p>
          <a:p>
            <a:endParaRPr lang="en-US" sz="1800" dirty="0"/>
          </a:p>
          <a:p>
            <a:endParaRPr lang="en-US" sz="1400" dirty="0"/>
          </a:p>
          <a:p>
            <a:endParaRPr lang="en-US" dirty="0"/>
          </a:p>
        </p:txBody>
      </p:sp>
      <p:sp>
        <p:nvSpPr>
          <p:cNvPr id="4" name="Footer Placeholder 3">
            <a:extLst>
              <a:ext uri="{FF2B5EF4-FFF2-40B4-BE49-F238E27FC236}">
                <a16:creationId xmlns:a16="http://schemas.microsoft.com/office/drawing/2014/main" id="{F594328C-8CAE-4033-B7C8-0D0F5C424704}"/>
              </a:ext>
            </a:extLst>
          </p:cNvPr>
          <p:cNvSpPr>
            <a:spLocks noGrp="1"/>
          </p:cNvSpPr>
          <p:nvPr>
            <p:ph type="ftr" sz="quarter" idx="11"/>
          </p:nvPr>
        </p:nvSpPr>
        <p:spPr/>
        <p:txBody>
          <a:bodyPr/>
          <a:lstStyle/>
          <a:p>
            <a:pPr>
              <a:defRPr/>
            </a:pPr>
            <a:r>
              <a:rPr lang="en-GB"/>
              <a:t>Po-Kai Huang (Intel)</a:t>
            </a:r>
            <a:endParaRPr lang="en-GB" dirty="0"/>
          </a:p>
        </p:txBody>
      </p:sp>
      <p:sp>
        <p:nvSpPr>
          <p:cNvPr id="5" name="Slide Number Placeholder 4">
            <a:extLst>
              <a:ext uri="{FF2B5EF4-FFF2-40B4-BE49-F238E27FC236}">
                <a16:creationId xmlns:a16="http://schemas.microsoft.com/office/drawing/2014/main" id="{86EAE080-1672-4BA1-9E7E-7A145046324A}"/>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4</a:t>
            </a:fld>
            <a:endParaRPr lang="en-GB" altLang="en-US"/>
          </a:p>
        </p:txBody>
      </p:sp>
      <p:grpSp>
        <p:nvGrpSpPr>
          <p:cNvPr id="10" name="Group 9">
            <a:extLst>
              <a:ext uri="{FF2B5EF4-FFF2-40B4-BE49-F238E27FC236}">
                <a16:creationId xmlns:a16="http://schemas.microsoft.com/office/drawing/2014/main" id="{8B9CAA41-5C1A-49E1-8D08-2FE8AAA7D466}"/>
              </a:ext>
            </a:extLst>
          </p:cNvPr>
          <p:cNvGrpSpPr/>
          <p:nvPr/>
        </p:nvGrpSpPr>
        <p:grpSpPr>
          <a:xfrm>
            <a:off x="1187624" y="1484784"/>
            <a:ext cx="6587412" cy="1656184"/>
            <a:chOff x="864908" y="1556792"/>
            <a:chExt cx="7606489" cy="2396481"/>
          </a:xfrm>
        </p:grpSpPr>
        <p:cxnSp>
          <p:nvCxnSpPr>
            <p:cNvPr id="13" name="Straight Arrow Connector 12">
              <a:extLst>
                <a:ext uri="{FF2B5EF4-FFF2-40B4-BE49-F238E27FC236}">
                  <a16:creationId xmlns:a16="http://schemas.microsoft.com/office/drawing/2014/main" id="{A2409F49-4AD2-4787-8F37-743762A83F46}"/>
                </a:ext>
              </a:extLst>
            </p:cNvPr>
            <p:cNvCxnSpPr>
              <a:cxnSpLocks/>
            </p:cNvCxnSpPr>
            <p:nvPr/>
          </p:nvCxnSpPr>
          <p:spPr bwMode="auto">
            <a:xfrm flipV="1">
              <a:off x="1937115" y="2452121"/>
              <a:ext cx="5480521" cy="11407"/>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4" name="Straight Arrow Connector 13">
              <a:extLst>
                <a:ext uri="{FF2B5EF4-FFF2-40B4-BE49-F238E27FC236}">
                  <a16:creationId xmlns:a16="http://schemas.microsoft.com/office/drawing/2014/main" id="{C647CFAF-D478-416F-8C55-EB89B4365AFD}"/>
                </a:ext>
              </a:extLst>
            </p:cNvPr>
            <p:cNvCxnSpPr>
              <a:cxnSpLocks/>
            </p:cNvCxnSpPr>
            <p:nvPr/>
          </p:nvCxnSpPr>
          <p:spPr bwMode="auto">
            <a:xfrm>
              <a:off x="1937115" y="3471644"/>
              <a:ext cx="5480521" cy="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15" name="Rectangle 14">
              <a:extLst>
                <a:ext uri="{FF2B5EF4-FFF2-40B4-BE49-F238E27FC236}">
                  <a16:creationId xmlns:a16="http://schemas.microsoft.com/office/drawing/2014/main" id="{BE3F7038-AFD3-4829-A4A3-83B3C485D586}"/>
                </a:ext>
              </a:extLst>
            </p:cNvPr>
            <p:cNvSpPr/>
            <p:nvPr/>
          </p:nvSpPr>
          <p:spPr bwMode="auto">
            <a:xfrm>
              <a:off x="864908" y="1556792"/>
              <a:ext cx="936104" cy="2396481"/>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50" b="0" i="0" u="none" strike="noStrike" cap="none" normalizeH="0" baseline="0">
                <a:ln>
                  <a:noFill/>
                </a:ln>
                <a:solidFill>
                  <a:schemeClr val="tx1"/>
                </a:solidFill>
                <a:effectLst/>
                <a:latin typeface="Times New Roman" pitchFamily="18" charset="0"/>
              </a:endParaRPr>
            </a:p>
          </p:txBody>
        </p:sp>
        <p:sp>
          <p:nvSpPr>
            <p:cNvPr id="16" name="Rectangle 15">
              <a:extLst>
                <a:ext uri="{FF2B5EF4-FFF2-40B4-BE49-F238E27FC236}">
                  <a16:creationId xmlns:a16="http://schemas.microsoft.com/office/drawing/2014/main" id="{E552D616-A89E-4168-A337-D70386538D56}"/>
                </a:ext>
              </a:extLst>
            </p:cNvPr>
            <p:cNvSpPr/>
            <p:nvPr/>
          </p:nvSpPr>
          <p:spPr bwMode="auto">
            <a:xfrm>
              <a:off x="977670" y="2010543"/>
              <a:ext cx="687239" cy="532657"/>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sz="1050" dirty="0"/>
                <a:t>AP 1</a:t>
              </a:r>
              <a:endParaRPr kumimoji="0" lang="en-US" sz="1050" b="0" i="0" u="none" strike="noStrike" cap="none" normalizeH="0" baseline="0" dirty="0">
                <a:ln>
                  <a:noFill/>
                </a:ln>
                <a:solidFill>
                  <a:schemeClr val="tx1"/>
                </a:solidFill>
                <a:effectLst/>
                <a:latin typeface="Times New Roman" pitchFamily="18" charset="0"/>
              </a:endParaRPr>
            </a:p>
          </p:txBody>
        </p:sp>
        <p:sp>
          <p:nvSpPr>
            <p:cNvPr id="17" name="Rectangle 16">
              <a:extLst>
                <a:ext uri="{FF2B5EF4-FFF2-40B4-BE49-F238E27FC236}">
                  <a16:creationId xmlns:a16="http://schemas.microsoft.com/office/drawing/2014/main" id="{D1632F86-52B6-4B35-BCE9-19CC9ACD44E8}"/>
                </a:ext>
              </a:extLst>
            </p:cNvPr>
            <p:cNvSpPr/>
            <p:nvPr/>
          </p:nvSpPr>
          <p:spPr bwMode="auto">
            <a:xfrm>
              <a:off x="989340" y="3140968"/>
              <a:ext cx="687239" cy="532657"/>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050" b="0" i="0" u="none" strike="noStrike" cap="none" normalizeH="0" baseline="0" dirty="0">
                  <a:ln>
                    <a:noFill/>
                  </a:ln>
                  <a:solidFill>
                    <a:schemeClr val="tx1"/>
                  </a:solidFill>
                  <a:effectLst/>
                  <a:latin typeface="Times New Roman" pitchFamily="18" charset="0"/>
                </a:rPr>
                <a:t>AP 2</a:t>
              </a:r>
            </a:p>
          </p:txBody>
        </p:sp>
        <p:sp>
          <p:nvSpPr>
            <p:cNvPr id="18" name="Rectangle 17">
              <a:extLst>
                <a:ext uri="{FF2B5EF4-FFF2-40B4-BE49-F238E27FC236}">
                  <a16:creationId xmlns:a16="http://schemas.microsoft.com/office/drawing/2014/main" id="{3A1DF176-5ACE-459C-A553-82D3CC3AAB9E}"/>
                </a:ext>
              </a:extLst>
            </p:cNvPr>
            <p:cNvSpPr/>
            <p:nvPr/>
          </p:nvSpPr>
          <p:spPr bwMode="auto">
            <a:xfrm>
              <a:off x="7535293" y="1556792"/>
              <a:ext cx="936104" cy="2396481"/>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50" b="0" i="0" u="none" strike="noStrike" cap="none" normalizeH="0" baseline="0">
                <a:ln>
                  <a:noFill/>
                </a:ln>
                <a:solidFill>
                  <a:schemeClr val="tx1"/>
                </a:solidFill>
                <a:effectLst/>
                <a:latin typeface="Times New Roman" pitchFamily="18" charset="0"/>
              </a:endParaRPr>
            </a:p>
          </p:txBody>
        </p:sp>
        <p:sp>
          <p:nvSpPr>
            <p:cNvPr id="19" name="Rectangle 18">
              <a:extLst>
                <a:ext uri="{FF2B5EF4-FFF2-40B4-BE49-F238E27FC236}">
                  <a16:creationId xmlns:a16="http://schemas.microsoft.com/office/drawing/2014/main" id="{7496CBD1-0144-44EB-9DF6-EE7BCF7221F9}"/>
                </a:ext>
              </a:extLst>
            </p:cNvPr>
            <p:cNvSpPr/>
            <p:nvPr/>
          </p:nvSpPr>
          <p:spPr bwMode="auto">
            <a:xfrm>
              <a:off x="7648055" y="2010543"/>
              <a:ext cx="687239" cy="532657"/>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sz="1050" dirty="0"/>
                <a:t>Non-AP 1</a:t>
              </a:r>
              <a:endParaRPr kumimoji="0" lang="en-US" sz="1050" b="0" i="0" u="none" strike="noStrike" cap="none" normalizeH="0" baseline="0" dirty="0">
                <a:ln>
                  <a:noFill/>
                </a:ln>
                <a:solidFill>
                  <a:schemeClr val="tx1"/>
                </a:solidFill>
                <a:effectLst/>
                <a:latin typeface="Times New Roman" pitchFamily="18" charset="0"/>
              </a:endParaRPr>
            </a:p>
          </p:txBody>
        </p:sp>
        <p:sp>
          <p:nvSpPr>
            <p:cNvPr id="20" name="Rectangle 19">
              <a:extLst>
                <a:ext uri="{FF2B5EF4-FFF2-40B4-BE49-F238E27FC236}">
                  <a16:creationId xmlns:a16="http://schemas.microsoft.com/office/drawing/2014/main" id="{904756D0-0C4D-4F0A-BEAD-1AB67B805F10}"/>
                </a:ext>
              </a:extLst>
            </p:cNvPr>
            <p:cNvSpPr/>
            <p:nvPr/>
          </p:nvSpPr>
          <p:spPr bwMode="auto">
            <a:xfrm>
              <a:off x="7659725" y="3140968"/>
              <a:ext cx="687239" cy="532657"/>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050" b="0" i="0" u="none" strike="noStrike" cap="none" normalizeH="0" baseline="0" dirty="0">
                  <a:ln>
                    <a:noFill/>
                  </a:ln>
                  <a:solidFill>
                    <a:schemeClr val="tx1"/>
                  </a:solidFill>
                  <a:effectLst/>
                  <a:latin typeface="Times New Roman" pitchFamily="18" charset="0"/>
                </a:rPr>
                <a:t>Non-AP 2</a:t>
              </a:r>
            </a:p>
          </p:txBody>
        </p:sp>
        <p:sp>
          <p:nvSpPr>
            <p:cNvPr id="21" name="Rectangle 20">
              <a:extLst>
                <a:ext uri="{FF2B5EF4-FFF2-40B4-BE49-F238E27FC236}">
                  <a16:creationId xmlns:a16="http://schemas.microsoft.com/office/drawing/2014/main" id="{93E38AB9-5159-47F4-B781-31F0EB97E349}"/>
                </a:ext>
              </a:extLst>
            </p:cNvPr>
            <p:cNvSpPr/>
            <p:nvPr/>
          </p:nvSpPr>
          <p:spPr bwMode="auto">
            <a:xfrm>
              <a:off x="2390320" y="1948077"/>
              <a:ext cx="1642939" cy="504044"/>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050" b="0" i="0" u="none" strike="noStrike" cap="none" normalizeH="0" baseline="0" dirty="0">
                  <a:ln>
                    <a:noFill/>
                  </a:ln>
                  <a:solidFill>
                    <a:schemeClr val="tx1"/>
                  </a:solidFill>
                  <a:effectLst/>
                  <a:latin typeface="Times New Roman" pitchFamily="18" charset="0"/>
                </a:rPr>
                <a:t>Management frame 1</a:t>
              </a:r>
            </a:p>
            <a:p>
              <a:pPr marL="0" marR="0" indent="0" algn="l" defTabSz="914400" rtl="0" eaLnBrk="0" fontAlgn="base" latinLnBrk="0" hangingPunct="0">
                <a:lnSpc>
                  <a:spcPct val="100000"/>
                </a:lnSpc>
                <a:spcBef>
                  <a:spcPct val="0"/>
                </a:spcBef>
                <a:spcAft>
                  <a:spcPct val="0"/>
                </a:spcAft>
                <a:buClrTx/>
                <a:buSzTx/>
                <a:buFontTx/>
                <a:buNone/>
                <a:tabLst/>
              </a:pPr>
              <a:r>
                <a:rPr lang="en-US" sz="1050" dirty="0"/>
                <a:t>SN x</a:t>
              </a:r>
              <a:endParaRPr kumimoji="0" lang="en-US" sz="1050" b="0" i="0" u="none" strike="noStrike" cap="none" normalizeH="0" baseline="0" dirty="0">
                <a:ln>
                  <a:noFill/>
                </a:ln>
                <a:solidFill>
                  <a:schemeClr val="tx1"/>
                </a:solidFill>
                <a:effectLst/>
                <a:latin typeface="Times New Roman" pitchFamily="18" charset="0"/>
              </a:endParaRPr>
            </a:p>
          </p:txBody>
        </p:sp>
        <p:sp>
          <p:nvSpPr>
            <p:cNvPr id="22" name="Rectangle 21">
              <a:extLst>
                <a:ext uri="{FF2B5EF4-FFF2-40B4-BE49-F238E27FC236}">
                  <a16:creationId xmlns:a16="http://schemas.microsoft.com/office/drawing/2014/main" id="{5A527C51-825F-4076-A86F-221C0062DD5C}"/>
                </a:ext>
              </a:extLst>
            </p:cNvPr>
            <p:cNvSpPr/>
            <p:nvPr/>
          </p:nvSpPr>
          <p:spPr bwMode="auto">
            <a:xfrm>
              <a:off x="4546034" y="2967600"/>
              <a:ext cx="1642939" cy="504044"/>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050" b="0" i="0" u="none" strike="noStrike" cap="none" normalizeH="0" baseline="0" dirty="0">
                  <a:ln>
                    <a:noFill/>
                  </a:ln>
                  <a:solidFill>
                    <a:schemeClr val="tx1"/>
                  </a:solidFill>
                  <a:effectLst/>
                  <a:latin typeface="Times New Roman" pitchFamily="18" charset="0"/>
                </a:rPr>
                <a:t>Management frame 1</a:t>
              </a:r>
            </a:p>
            <a:p>
              <a:pPr marL="0" marR="0" indent="0" algn="l" defTabSz="914400" rtl="0" eaLnBrk="0" fontAlgn="base" latinLnBrk="0" hangingPunct="0">
                <a:lnSpc>
                  <a:spcPct val="100000"/>
                </a:lnSpc>
                <a:spcBef>
                  <a:spcPct val="0"/>
                </a:spcBef>
                <a:spcAft>
                  <a:spcPct val="0"/>
                </a:spcAft>
                <a:buClrTx/>
                <a:buSzTx/>
                <a:buFontTx/>
                <a:buNone/>
                <a:tabLst/>
              </a:pPr>
              <a:r>
                <a:rPr lang="en-US" sz="1050" dirty="0"/>
                <a:t>SN x</a:t>
              </a:r>
              <a:endParaRPr kumimoji="0" lang="en-US" sz="1050" b="0" i="0" u="none" strike="noStrike" cap="none" normalizeH="0" baseline="0" dirty="0">
                <a:ln>
                  <a:noFill/>
                </a:ln>
                <a:solidFill>
                  <a:schemeClr val="tx1"/>
                </a:solidFill>
                <a:effectLst/>
                <a:latin typeface="Times New Roman" pitchFamily="18" charset="0"/>
              </a:endParaRPr>
            </a:p>
          </p:txBody>
        </p:sp>
      </p:grpSp>
    </p:spTree>
    <p:extLst>
      <p:ext uri="{BB962C8B-B14F-4D97-AF65-F5344CB8AC3E}">
        <p14:creationId xmlns:p14="http://schemas.microsoft.com/office/powerpoint/2010/main" val="4208114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EF1DC4-D500-4B4D-896A-0E7C888CEE57}"/>
              </a:ext>
            </a:extLst>
          </p:cNvPr>
          <p:cNvSpPr>
            <a:spLocks noGrp="1"/>
          </p:cNvSpPr>
          <p:nvPr>
            <p:ph type="title"/>
          </p:nvPr>
        </p:nvSpPr>
        <p:spPr/>
        <p:txBody>
          <a:bodyPr/>
          <a:lstStyle/>
          <a:p>
            <a:r>
              <a:rPr lang="en-US" dirty="0"/>
              <a:t>Requirement of In Order MMPDU Delivery to make PMF replay check work</a:t>
            </a:r>
          </a:p>
        </p:txBody>
      </p:sp>
      <p:sp>
        <p:nvSpPr>
          <p:cNvPr id="3" name="Content Placeholder 2">
            <a:extLst>
              <a:ext uri="{FF2B5EF4-FFF2-40B4-BE49-F238E27FC236}">
                <a16:creationId xmlns:a16="http://schemas.microsoft.com/office/drawing/2014/main" id="{93CD2513-0739-4ADE-98B0-52CB833FCE8B}"/>
              </a:ext>
            </a:extLst>
          </p:cNvPr>
          <p:cNvSpPr>
            <a:spLocks noGrp="1"/>
          </p:cNvSpPr>
          <p:nvPr>
            <p:ph idx="1"/>
          </p:nvPr>
        </p:nvSpPr>
        <p:spPr>
          <a:noFill/>
        </p:spPr>
        <p:txBody>
          <a:bodyPr/>
          <a:lstStyle/>
          <a:p>
            <a:r>
              <a:rPr lang="en-US" sz="1800" dirty="0"/>
              <a:t>Under PMF, which uses PTK and one PN space, different management frame needs in order delivery across links for replay check using PN</a:t>
            </a:r>
          </a:p>
          <a:p>
            <a:endParaRPr lang="en-US" sz="1800" dirty="0"/>
          </a:p>
          <a:p>
            <a:endParaRPr lang="en-US" sz="1800" dirty="0"/>
          </a:p>
          <a:p>
            <a:endParaRPr lang="en-US" sz="1800" dirty="0"/>
          </a:p>
          <a:p>
            <a:endParaRPr lang="en-US" sz="1800" dirty="0"/>
          </a:p>
          <a:p>
            <a:endParaRPr lang="en-US" sz="1800" dirty="0"/>
          </a:p>
          <a:p>
            <a:endParaRPr lang="en-US" sz="1800" dirty="0"/>
          </a:p>
          <a:p>
            <a:pPr marL="0" indent="0">
              <a:buNone/>
            </a:pPr>
            <a:endParaRPr lang="en-US" sz="1800" dirty="0"/>
          </a:p>
          <a:p>
            <a:r>
              <a:rPr lang="en-US" sz="1800" dirty="0"/>
              <a:t>Receiver only maintains one replay counter per MLD for individual addressed management frame to check replay, which is a straightforward extension of current rule</a:t>
            </a:r>
          </a:p>
          <a:p>
            <a:r>
              <a:rPr lang="en-US" sz="1800" dirty="0"/>
              <a:t>Breaking in order delivery rule leads to more complicated design for replay check</a:t>
            </a:r>
          </a:p>
          <a:p>
            <a:endParaRPr lang="en-US" sz="1800" dirty="0"/>
          </a:p>
          <a:p>
            <a:endParaRPr lang="en-US" dirty="0"/>
          </a:p>
          <a:p>
            <a:endParaRPr lang="en-US" dirty="0"/>
          </a:p>
        </p:txBody>
      </p:sp>
      <p:sp>
        <p:nvSpPr>
          <p:cNvPr id="4" name="Footer Placeholder 3">
            <a:extLst>
              <a:ext uri="{FF2B5EF4-FFF2-40B4-BE49-F238E27FC236}">
                <a16:creationId xmlns:a16="http://schemas.microsoft.com/office/drawing/2014/main" id="{6F36B7A3-9EB4-4838-A77B-74B0AA066986}"/>
              </a:ext>
            </a:extLst>
          </p:cNvPr>
          <p:cNvSpPr>
            <a:spLocks noGrp="1"/>
          </p:cNvSpPr>
          <p:nvPr>
            <p:ph type="ftr" sz="quarter" idx="11"/>
          </p:nvPr>
        </p:nvSpPr>
        <p:spPr/>
        <p:txBody>
          <a:bodyPr/>
          <a:lstStyle/>
          <a:p>
            <a:pPr>
              <a:defRPr/>
            </a:pPr>
            <a:r>
              <a:rPr lang="en-GB"/>
              <a:t>Po-Kai Huang (Intel)</a:t>
            </a:r>
            <a:endParaRPr lang="en-GB" dirty="0"/>
          </a:p>
        </p:txBody>
      </p:sp>
      <p:sp>
        <p:nvSpPr>
          <p:cNvPr id="5" name="Slide Number Placeholder 4">
            <a:extLst>
              <a:ext uri="{FF2B5EF4-FFF2-40B4-BE49-F238E27FC236}">
                <a16:creationId xmlns:a16="http://schemas.microsoft.com/office/drawing/2014/main" id="{F76951EC-6C08-46C2-86B7-00EE03FB8EC1}"/>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5</a:t>
            </a:fld>
            <a:endParaRPr lang="en-GB" altLang="en-US"/>
          </a:p>
        </p:txBody>
      </p:sp>
      <p:cxnSp>
        <p:nvCxnSpPr>
          <p:cNvPr id="7" name="Straight Arrow Connector 6">
            <a:extLst>
              <a:ext uri="{FF2B5EF4-FFF2-40B4-BE49-F238E27FC236}">
                <a16:creationId xmlns:a16="http://schemas.microsoft.com/office/drawing/2014/main" id="{506A33FB-F8D5-43DB-8429-DE017FC5AEEB}"/>
              </a:ext>
            </a:extLst>
          </p:cNvPr>
          <p:cNvCxnSpPr>
            <a:cxnSpLocks/>
          </p:cNvCxnSpPr>
          <p:nvPr/>
        </p:nvCxnSpPr>
        <p:spPr bwMode="auto">
          <a:xfrm flipV="1">
            <a:off x="1755236" y="3460233"/>
            <a:ext cx="5480521" cy="11407"/>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0" name="Straight Arrow Connector 9">
            <a:extLst>
              <a:ext uri="{FF2B5EF4-FFF2-40B4-BE49-F238E27FC236}">
                <a16:creationId xmlns:a16="http://schemas.microsoft.com/office/drawing/2014/main" id="{A4D053FC-450A-4555-B53A-B2A1E561E9AC}"/>
              </a:ext>
            </a:extLst>
          </p:cNvPr>
          <p:cNvCxnSpPr>
            <a:cxnSpLocks/>
          </p:cNvCxnSpPr>
          <p:nvPr/>
        </p:nvCxnSpPr>
        <p:spPr bwMode="auto">
          <a:xfrm>
            <a:off x="1755236" y="4479756"/>
            <a:ext cx="5480521" cy="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15" name="Rectangle 14">
            <a:extLst>
              <a:ext uri="{FF2B5EF4-FFF2-40B4-BE49-F238E27FC236}">
                <a16:creationId xmlns:a16="http://schemas.microsoft.com/office/drawing/2014/main" id="{495C1758-2952-4E69-A8BF-38C552EFD3B7}"/>
              </a:ext>
            </a:extLst>
          </p:cNvPr>
          <p:cNvSpPr/>
          <p:nvPr/>
        </p:nvSpPr>
        <p:spPr bwMode="auto">
          <a:xfrm>
            <a:off x="683029" y="2564904"/>
            <a:ext cx="936104" cy="2396481"/>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20" name="Rectangle 19">
            <a:extLst>
              <a:ext uri="{FF2B5EF4-FFF2-40B4-BE49-F238E27FC236}">
                <a16:creationId xmlns:a16="http://schemas.microsoft.com/office/drawing/2014/main" id="{D1A4132E-F4C9-4AC2-9F72-CC693C5732E1}"/>
              </a:ext>
            </a:extLst>
          </p:cNvPr>
          <p:cNvSpPr/>
          <p:nvPr/>
        </p:nvSpPr>
        <p:spPr bwMode="auto">
          <a:xfrm>
            <a:off x="795791" y="3018655"/>
            <a:ext cx="687239" cy="532657"/>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a:t>AP 1</a:t>
            </a:r>
            <a:endParaRPr kumimoji="0" lang="en-US" sz="1200" b="0" i="0" u="none" strike="noStrike" cap="none" normalizeH="0" baseline="0" dirty="0">
              <a:ln>
                <a:noFill/>
              </a:ln>
              <a:solidFill>
                <a:schemeClr val="tx1"/>
              </a:solidFill>
              <a:effectLst/>
              <a:latin typeface="Times New Roman" pitchFamily="18" charset="0"/>
            </a:endParaRPr>
          </a:p>
        </p:txBody>
      </p:sp>
      <p:sp>
        <p:nvSpPr>
          <p:cNvPr id="21" name="Rectangle 20">
            <a:extLst>
              <a:ext uri="{FF2B5EF4-FFF2-40B4-BE49-F238E27FC236}">
                <a16:creationId xmlns:a16="http://schemas.microsoft.com/office/drawing/2014/main" id="{E7737B97-C24E-4E84-AB23-818C16DA3AC8}"/>
              </a:ext>
            </a:extLst>
          </p:cNvPr>
          <p:cNvSpPr/>
          <p:nvPr/>
        </p:nvSpPr>
        <p:spPr bwMode="auto">
          <a:xfrm>
            <a:off x="807461" y="4149080"/>
            <a:ext cx="687239" cy="532657"/>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rPr>
              <a:t>AP 2</a:t>
            </a:r>
          </a:p>
        </p:txBody>
      </p:sp>
      <p:sp>
        <p:nvSpPr>
          <p:cNvPr id="24" name="Rectangle 23">
            <a:extLst>
              <a:ext uri="{FF2B5EF4-FFF2-40B4-BE49-F238E27FC236}">
                <a16:creationId xmlns:a16="http://schemas.microsoft.com/office/drawing/2014/main" id="{94990A48-D62B-4D28-BDB4-FAC6BF6F4096}"/>
              </a:ext>
            </a:extLst>
          </p:cNvPr>
          <p:cNvSpPr/>
          <p:nvPr/>
        </p:nvSpPr>
        <p:spPr bwMode="auto">
          <a:xfrm>
            <a:off x="7353414" y="2564904"/>
            <a:ext cx="936104" cy="2396481"/>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25" name="Rectangle 24">
            <a:extLst>
              <a:ext uri="{FF2B5EF4-FFF2-40B4-BE49-F238E27FC236}">
                <a16:creationId xmlns:a16="http://schemas.microsoft.com/office/drawing/2014/main" id="{9054A7D9-C822-40F3-AE01-1426CF1E2B7E}"/>
              </a:ext>
            </a:extLst>
          </p:cNvPr>
          <p:cNvSpPr/>
          <p:nvPr/>
        </p:nvSpPr>
        <p:spPr bwMode="auto">
          <a:xfrm>
            <a:off x="7466176" y="3018655"/>
            <a:ext cx="687239" cy="532657"/>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a:t>Non-AP 1</a:t>
            </a:r>
            <a:endParaRPr kumimoji="0" lang="en-US" sz="1200" b="0" i="0" u="none" strike="noStrike" cap="none" normalizeH="0" baseline="0" dirty="0">
              <a:ln>
                <a:noFill/>
              </a:ln>
              <a:solidFill>
                <a:schemeClr val="tx1"/>
              </a:solidFill>
              <a:effectLst/>
              <a:latin typeface="Times New Roman" pitchFamily="18" charset="0"/>
            </a:endParaRPr>
          </a:p>
        </p:txBody>
      </p:sp>
      <p:sp>
        <p:nvSpPr>
          <p:cNvPr id="26" name="Rectangle 25">
            <a:extLst>
              <a:ext uri="{FF2B5EF4-FFF2-40B4-BE49-F238E27FC236}">
                <a16:creationId xmlns:a16="http://schemas.microsoft.com/office/drawing/2014/main" id="{597A6DDB-8F14-4AF6-BEAD-5FFA8D37C45A}"/>
              </a:ext>
            </a:extLst>
          </p:cNvPr>
          <p:cNvSpPr/>
          <p:nvPr/>
        </p:nvSpPr>
        <p:spPr bwMode="auto">
          <a:xfrm>
            <a:off x="7477846" y="4149080"/>
            <a:ext cx="687239" cy="532657"/>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rPr>
              <a:t>Non-AP 2</a:t>
            </a:r>
          </a:p>
        </p:txBody>
      </p:sp>
      <p:sp>
        <p:nvSpPr>
          <p:cNvPr id="27" name="Rectangle 26">
            <a:extLst>
              <a:ext uri="{FF2B5EF4-FFF2-40B4-BE49-F238E27FC236}">
                <a16:creationId xmlns:a16="http://schemas.microsoft.com/office/drawing/2014/main" id="{B7FF2147-EFDC-484F-9ADA-7321D42F65D7}"/>
              </a:ext>
            </a:extLst>
          </p:cNvPr>
          <p:cNvSpPr/>
          <p:nvPr/>
        </p:nvSpPr>
        <p:spPr bwMode="auto">
          <a:xfrm>
            <a:off x="2208441" y="2956189"/>
            <a:ext cx="1642939" cy="504044"/>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rPr>
              <a:t>Management frame 1</a:t>
            </a:r>
          </a:p>
          <a:p>
            <a:pPr marL="0" marR="0" indent="0" algn="l" defTabSz="914400" rtl="0" eaLnBrk="0" fontAlgn="base" latinLnBrk="0" hangingPunct="0">
              <a:lnSpc>
                <a:spcPct val="100000"/>
              </a:lnSpc>
              <a:spcBef>
                <a:spcPct val="0"/>
              </a:spcBef>
              <a:spcAft>
                <a:spcPct val="0"/>
              </a:spcAft>
              <a:buClrTx/>
              <a:buSzTx/>
              <a:buFontTx/>
              <a:buNone/>
              <a:tabLst/>
            </a:pPr>
            <a:r>
              <a:rPr lang="en-US" dirty="0"/>
              <a:t>PN x</a:t>
            </a:r>
            <a:endParaRPr kumimoji="0" lang="en-US" sz="1200" b="0" i="0" u="none" strike="noStrike" cap="none" normalizeH="0" baseline="0" dirty="0">
              <a:ln>
                <a:noFill/>
              </a:ln>
              <a:solidFill>
                <a:schemeClr val="tx1"/>
              </a:solidFill>
              <a:effectLst/>
              <a:latin typeface="Times New Roman" pitchFamily="18" charset="0"/>
            </a:endParaRPr>
          </a:p>
        </p:txBody>
      </p:sp>
      <p:sp>
        <p:nvSpPr>
          <p:cNvPr id="28" name="Rectangle 27">
            <a:extLst>
              <a:ext uri="{FF2B5EF4-FFF2-40B4-BE49-F238E27FC236}">
                <a16:creationId xmlns:a16="http://schemas.microsoft.com/office/drawing/2014/main" id="{59B0E284-E772-45B3-8344-DAA3697A2904}"/>
              </a:ext>
            </a:extLst>
          </p:cNvPr>
          <p:cNvSpPr/>
          <p:nvPr/>
        </p:nvSpPr>
        <p:spPr bwMode="auto">
          <a:xfrm>
            <a:off x="4364155" y="3975712"/>
            <a:ext cx="1642939" cy="504044"/>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rPr>
              <a:t>Management frame 1</a:t>
            </a:r>
          </a:p>
          <a:p>
            <a:pPr marL="0" marR="0" indent="0" algn="l" defTabSz="914400" rtl="0" eaLnBrk="0" fontAlgn="base" latinLnBrk="0" hangingPunct="0">
              <a:lnSpc>
                <a:spcPct val="100000"/>
              </a:lnSpc>
              <a:spcBef>
                <a:spcPct val="0"/>
              </a:spcBef>
              <a:spcAft>
                <a:spcPct val="0"/>
              </a:spcAft>
              <a:buClrTx/>
              <a:buSzTx/>
              <a:buFontTx/>
              <a:buNone/>
              <a:tabLst/>
            </a:pPr>
            <a:r>
              <a:rPr lang="en-US" dirty="0"/>
              <a:t>PN x</a:t>
            </a:r>
            <a:endParaRPr kumimoji="0" lang="en-US" sz="1200" b="0" i="0" u="none" strike="noStrike" cap="none" normalizeH="0" baseline="0" dirty="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2155310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401D48-0791-409F-84ED-B556B16D00F0}"/>
              </a:ext>
            </a:extLst>
          </p:cNvPr>
          <p:cNvSpPr>
            <a:spLocks noGrp="1"/>
          </p:cNvSpPr>
          <p:nvPr>
            <p:ph type="title"/>
          </p:nvPr>
        </p:nvSpPr>
        <p:spPr/>
        <p:txBody>
          <a:bodyPr/>
          <a:lstStyle/>
          <a:p>
            <a:r>
              <a:rPr lang="en-US" dirty="0"/>
              <a:t>Exception</a:t>
            </a:r>
          </a:p>
        </p:txBody>
      </p:sp>
      <p:sp>
        <p:nvSpPr>
          <p:cNvPr id="3" name="Content Placeholder 2">
            <a:extLst>
              <a:ext uri="{FF2B5EF4-FFF2-40B4-BE49-F238E27FC236}">
                <a16:creationId xmlns:a16="http://schemas.microsoft.com/office/drawing/2014/main" id="{8B647F9B-35B3-4466-B198-58D5CAF62A6F}"/>
              </a:ext>
            </a:extLst>
          </p:cNvPr>
          <p:cNvSpPr>
            <a:spLocks noGrp="1"/>
          </p:cNvSpPr>
          <p:nvPr>
            <p:ph idx="1"/>
          </p:nvPr>
        </p:nvSpPr>
        <p:spPr/>
        <p:txBody>
          <a:bodyPr/>
          <a:lstStyle/>
          <a:p>
            <a:r>
              <a:rPr lang="en-US" sz="2000" dirty="0"/>
              <a:t>We propose to exclude the following individual addressed frames for further consideration</a:t>
            </a:r>
          </a:p>
          <a:p>
            <a:pPr lvl="1"/>
            <a:r>
              <a:rPr lang="en-US" sz="1800" dirty="0"/>
              <a:t>Sounding feedback:</a:t>
            </a:r>
          </a:p>
          <a:p>
            <a:pPr lvl="2"/>
            <a:r>
              <a:rPr lang="en-US" sz="1600" dirty="0"/>
              <a:t>Maybe sent at any time to break in order requirement </a:t>
            </a:r>
          </a:p>
          <a:p>
            <a:pPr lvl="2"/>
            <a:r>
              <a:rPr lang="en-US" sz="1600" dirty="0"/>
              <a:t>Usually handle in hardware and is hard to use sharing SN space across links</a:t>
            </a:r>
          </a:p>
          <a:p>
            <a:pPr lvl="1"/>
            <a:r>
              <a:rPr lang="en-US" sz="1800" dirty="0"/>
              <a:t>FTM and LMR:</a:t>
            </a:r>
          </a:p>
          <a:p>
            <a:pPr lvl="2"/>
            <a:r>
              <a:rPr lang="en-US" sz="1600" dirty="0"/>
              <a:t>Maybe sent at any time to break in order requirement</a:t>
            </a:r>
          </a:p>
          <a:p>
            <a:pPr lvl="2"/>
            <a:r>
              <a:rPr lang="en-US" sz="1600" dirty="0"/>
              <a:t>Discuss separately in 11az and should be discussed separately in 11be</a:t>
            </a:r>
          </a:p>
          <a:p>
            <a:pPr lvl="1"/>
            <a:r>
              <a:rPr lang="en-US" sz="1800" dirty="0"/>
              <a:t>Probe response</a:t>
            </a:r>
          </a:p>
          <a:p>
            <a:pPr lvl="2"/>
            <a:r>
              <a:rPr lang="en-US" sz="1600" dirty="0"/>
              <a:t>Includes TSF and is hard to use sharing SN space across links</a:t>
            </a:r>
          </a:p>
          <a:p>
            <a:r>
              <a:rPr lang="en-US" sz="2000" dirty="0"/>
              <a:t>For QMF, we propose to focus on the basic rule first, then discuss extension to QMF separately.</a:t>
            </a:r>
          </a:p>
        </p:txBody>
      </p:sp>
      <p:sp>
        <p:nvSpPr>
          <p:cNvPr id="4" name="Footer Placeholder 3">
            <a:extLst>
              <a:ext uri="{FF2B5EF4-FFF2-40B4-BE49-F238E27FC236}">
                <a16:creationId xmlns:a16="http://schemas.microsoft.com/office/drawing/2014/main" id="{532B0321-6E18-4EE3-8DA7-3E109F56180D}"/>
              </a:ext>
            </a:extLst>
          </p:cNvPr>
          <p:cNvSpPr>
            <a:spLocks noGrp="1"/>
          </p:cNvSpPr>
          <p:nvPr>
            <p:ph type="ftr" sz="quarter" idx="11"/>
          </p:nvPr>
        </p:nvSpPr>
        <p:spPr/>
        <p:txBody>
          <a:bodyPr/>
          <a:lstStyle/>
          <a:p>
            <a:pPr>
              <a:defRPr/>
            </a:pPr>
            <a:r>
              <a:rPr lang="en-GB"/>
              <a:t>Po-Kai Huang (Intel)</a:t>
            </a:r>
            <a:endParaRPr lang="en-GB" dirty="0"/>
          </a:p>
        </p:txBody>
      </p:sp>
      <p:sp>
        <p:nvSpPr>
          <p:cNvPr id="5" name="Slide Number Placeholder 4">
            <a:extLst>
              <a:ext uri="{FF2B5EF4-FFF2-40B4-BE49-F238E27FC236}">
                <a16:creationId xmlns:a16="http://schemas.microsoft.com/office/drawing/2014/main" id="{C48E4795-DCAE-4C14-9B6F-909AE33855AE}"/>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6</a:t>
            </a:fld>
            <a:endParaRPr lang="en-GB" altLang="en-US"/>
          </a:p>
        </p:txBody>
      </p:sp>
    </p:spTree>
    <p:extLst>
      <p:ext uri="{BB962C8B-B14F-4D97-AF65-F5344CB8AC3E}">
        <p14:creationId xmlns:p14="http://schemas.microsoft.com/office/powerpoint/2010/main" val="8524790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871730-E5BE-44F3-9F0F-FD4E05BF1359}"/>
              </a:ext>
            </a:extLst>
          </p:cNvPr>
          <p:cNvSpPr>
            <a:spLocks noGrp="1"/>
          </p:cNvSpPr>
          <p:nvPr>
            <p:ph type="title"/>
          </p:nvPr>
        </p:nvSpPr>
        <p:spPr/>
        <p:txBody>
          <a:bodyPr/>
          <a:lstStyle/>
          <a:p>
            <a:r>
              <a:rPr lang="en-US" dirty="0"/>
              <a:t>Proposal for Transmitter MLD</a:t>
            </a:r>
          </a:p>
        </p:txBody>
      </p:sp>
      <p:sp>
        <p:nvSpPr>
          <p:cNvPr id="3" name="Content Placeholder 2">
            <a:extLst>
              <a:ext uri="{FF2B5EF4-FFF2-40B4-BE49-F238E27FC236}">
                <a16:creationId xmlns:a16="http://schemas.microsoft.com/office/drawing/2014/main" id="{5068B8E3-567D-4D5C-9C9F-5B8441BC45F6}"/>
              </a:ext>
            </a:extLst>
          </p:cNvPr>
          <p:cNvSpPr>
            <a:spLocks noGrp="1"/>
          </p:cNvSpPr>
          <p:nvPr>
            <p:ph idx="1"/>
          </p:nvPr>
        </p:nvSpPr>
        <p:spPr/>
        <p:txBody>
          <a:bodyPr/>
          <a:lstStyle/>
          <a:p>
            <a:r>
              <a:rPr lang="en-US" sz="1800" dirty="0"/>
              <a:t>Requirement for only one outstanding frame:</a:t>
            </a:r>
          </a:p>
          <a:p>
            <a:pPr lvl="1"/>
            <a:r>
              <a:rPr lang="en-US" sz="1600" b="0" dirty="0"/>
              <a:t>A MLD shall have no more than one outstanding MMPDU (except sounding feedback, probe response, FTM, and LMR)</a:t>
            </a:r>
            <a:r>
              <a:rPr lang="en-US" sz="1600" dirty="0"/>
              <a:t> </a:t>
            </a:r>
            <a:r>
              <a:rPr lang="en-US" sz="1600" b="0" dirty="0"/>
              <a:t>transmitted to another MLD in any links at any time</a:t>
            </a:r>
          </a:p>
          <a:p>
            <a:pPr lvl="1"/>
            <a:r>
              <a:rPr lang="en-US" sz="1600" i="1" dirty="0"/>
              <a:t>Note - The term outstanding refers to an MPDU containing all or part of an MSDU or MMPDU for which transmission has been started, and for which delivery of the MSDU or MMPDU has not yet been completed (i.e., an acknowledgment of the final fragment (#1452)or only corresponding MPDU has not been received and the MSDU or MMPDU has not been discarded due to retries, lifetime, or for some other reason).</a:t>
            </a:r>
            <a:endParaRPr lang="en-US" sz="1800" dirty="0"/>
          </a:p>
          <a:p>
            <a:r>
              <a:rPr lang="en-US" sz="1800" dirty="0"/>
              <a:t>Requirement to continue the transmission attempt of the failed MMPDU</a:t>
            </a:r>
          </a:p>
          <a:p>
            <a:pPr lvl="1"/>
            <a:r>
              <a:rPr lang="en-US" sz="1600" dirty="0"/>
              <a:t>A MLD continues the transmission attempt of the failed MMPDU (except sounding feedback, probe response, FTM, and LMR) until retry limit is met or the MMPDU is successfully delivered whichever occurs first</a:t>
            </a:r>
          </a:p>
          <a:p>
            <a:r>
              <a:rPr lang="en-US" sz="1800" dirty="0"/>
              <a:t>The above rule is very similar to individual addressed data frame without BA and does not involve further complicated design</a:t>
            </a:r>
          </a:p>
          <a:p>
            <a:pPr marL="0" indent="0">
              <a:buNone/>
            </a:pPr>
            <a:br>
              <a:rPr lang="en-US" sz="2000" b="0" dirty="0"/>
            </a:br>
            <a:endParaRPr lang="en-US" sz="2000" dirty="0"/>
          </a:p>
        </p:txBody>
      </p:sp>
      <p:sp>
        <p:nvSpPr>
          <p:cNvPr id="4" name="Footer Placeholder 3">
            <a:extLst>
              <a:ext uri="{FF2B5EF4-FFF2-40B4-BE49-F238E27FC236}">
                <a16:creationId xmlns:a16="http://schemas.microsoft.com/office/drawing/2014/main" id="{7E75FCDF-D94B-4D68-8DC2-DA1ACA415388}"/>
              </a:ext>
            </a:extLst>
          </p:cNvPr>
          <p:cNvSpPr>
            <a:spLocks noGrp="1"/>
          </p:cNvSpPr>
          <p:nvPr>
            <p:ph type="ftr" sz="quarter" idx="11"/>
          </p:nvPr>
        </p:nvSpPr>
        <p:spPr/>
        <p:txBody>
          <a:bodyPr/>
          <a:lstStyle/>
          <a:p>
            <a:pPr>
              <a:defRPr/>
            </a:pPr>
            <a:r>
              <a:rPr lang="en-GB"/>
              <a:t>Po-Kai Huang (Intel)</a:t>
            </a:r>
            <a:endParaRPr lang="en-GB" dirty="0"/>
          </a:p>
        </p:txBody>
      </p:sp>
      <p:sp>
        <p:nvSpPr>
          <p:cNvPr id="5" name="Slide Number Placeholder 4">
            <a:extLst>
              <a:ext uri="{FF2B5EF4-FFF2-40B4-BE49-F238E27FC236}">
                <a16:creationId xmlns:a16="http://schemas.microsoft.com/office/drawing/2014/main" id="{9244100A-46EF-4C0A-B0CD-4CFE5D7BD512}"/>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7</a:t>
            </a:fld>
            <a:endParaRPr lang="en-GB" altLang="en-US"/>
          </a:p>
        </p:txBody>
      </p:sp>
    </p:spTree>
    <p:extLst>
      <p:ext uri="{BB962C8B-B14F-4D97-AF65-F5344CB8AC3E}">
        <p14:creationId xmlns:p14="http://schemas.microsoft.com/office/powerpoint/2010/main" val="26406316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ABD2A8-8C13-42E9-A2D5-0AE3BD813049}"/>
              </a:ext>
            </a:extLst>
          </p:cNvPr>
          <p:cNvSpPr>
            <a:spLocks noGrp="1"/>
          </p:cNvSpPr>
          <p:nvPr>
            <p:ph type="title"/>
          </p:nvPr>
        </p:nvSpPr>
        <p:spPr/>
        <p:txBody>
          <a:bodyPr/>
          <a:lstStyle/>
          <a:p>
            <a:r>
              <a:rPr lang="en-US" dirty="0"/>
              <a:t>Proposal for SN space</a:t>
            </a:r>
          </a:p>
        </p:txBody>
      </p:sp>
      <p:sp>
        <p:nvSpPr>
          <p:cNvPr id="3" name="Content Placeholder 2">
            <a:extLst>
              <a:ext uri="{FF2B5EF4-FFF2-40B4-BE49-F238E27FC236}">
                <a16:creationId xmlns:a16="http://schemas.microsoft.com/office/drawing/2014/main" id="{BDC4D22B-042A-4DFD-8F3B-A2732B6E4C9B}"/>
              </a:ext>
            </a:extLst>
          </p:cNvPr>
          <p:cNvSpPr>
            <a:spLocks noGrp="1"/>
          </p:cNvSpPr>
          <p:nvPr>
            <p:ph idx="1"/>
          </p:nvPr>
        </p:nvSpPr>
        <p:spPr/>
        <p:txBody>
          <a:bodyPr/>
          <a:lstStyle/>
          <a:p>
            <a:r>
              <a:rPr lang="en-US" sz="2000" dirty="0"/>
              <a:t>Proposal: Expand Table 10-5—Transmitter sequence number spaces to have a new entry for delivering individual addressed management frame (except sounding feedback and probe response, LMR and FTM) Indexed by &lt;destined MLD Address&gt;</a:t>
            </a:r>
            <a:endParaRPr lang="en-US" sz="1800" dirty="0"/>
          </a:p>
          <a:p>
            <a:pPr lvl="1"/>
            <a:r>
              <a:rPr lang="en-US" sz="1800" dirty="0"/>
              <a:t>Aligned with the direction that we already have shared PTK and PN space</a:t>
            </a:r>
          </a:p>
          <a:p>
            <a:pPr lvl="1"/>
            <a:r>
              <a:rPr lang="en-US" sz="1800" dirty="0"/>
              <a:t>Extension of existing rule about duplicate detection and replay detection to MLD is then natural</a:t>
            </a:r>
          </a:p>
          <a:p>
            <a:pPr lvl="1"/>
            <a:r>
              <a:rPr lang="en-US" sz="1800" dirty="0"/>
              <a:t>Implementation can be done because of similar requirement for individual addressed data frame</a:t>
            </a:r>
          </a:p>
          <a:p>
            <a:pPr lvl="1"/>
            <a:r>
              <a:rPr lang="en-US" sz="1800" dirty="0"/>
              <a:t>Retransmission of management frame in different link (if allowed) is feasible</a:t>
            </a:r>
          </a:p>
          <a:p>
            <a:pPr lvl="1"/>
            <a:r>
              <a:rPr lang="en-US" sz="1800" dirty="0"/>
              <a:t>There is no complication for operation with legacy STAs</a:t>
            </a:r>
          </a:p>
          <a:p>
            <a:pPr indent="-285750"/>
            <a:endParaRPr lang="en-US" sz="1800" dirty="0"/>
          </a:p>
          <a:p>
            <a:pPr lvl="1"/>
            <a:endParaRPr lang="en-US" sz="1400" dirty="0"/>
          </a:p>
        </p:txBody>
      </p:sp>
      <p:sp>
        <p:nvSpPr>
          <p:cNvPr id="4" name="Footer Placeholder 3">
            <a:extLst>
              <a:ext uri="{FF2B5EF4-FFF2-40B4-BE49-F238E27FC236}">
                <a16:creationId xmlns:a16="http://schemas.microsoft.com/office/drawing/2014/main" id="{97589E79-1373-4006-AA71-44737F5AD93F}"/>
              </a:ext>
            </a:extLst>
          </p:cNvPr>
          <p:cNvSpPr>
            <a:spLocks noGrp="1"/>
          </p:cNvSpPr>
          <p:nvPr>
            <p:ph type="ftr" sz="quarter" idx="11"/>
          </p:nvPr>
        </p:nvSpPr>
        <p:spPr/>
        <p:txBody>
          <a:bodyPr/>
          <a:lstStyle/>
          <a:p>
            <a:pPr>
              <a:defRPr/>
            </a:pPr>
            <a:r>
              <a:rPr lang="en-GB"/>
              <a:t>Po-Kai Huang (Intel)</a:t>
            </a:r>
            <a:endParaRPr lang="en-GB" dirty="0"/>
          </a:p>
        </p:txBody>
      </p:sp>
      <p:sp>
        <p:nvSpPr>
          <p:cNvPr id="5" name="Slide Number Placeholder 4">
            <a:extLst>
              <a:ext uri="{FF2B5EF4-FFF2-40B4-BE49-F238E27FC236}">
                <a16:creationId xmlns:a16="http://schemas.microsoft.com/office/drawing/2014/main" id="{F1224407-9270-43FC-AF6A-C48C3FF53B82}"/>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8</a:t>
            </a:fld>
            <a:endParaRPr lang="en-GB" altLang="en-US"/>
          </a:p>
        </p:txBody>
      </p:sp>
    </p:spTree>
    <p:extLst>
      <p:ext uri="{BB962C8B-B14F-4D97-AF65-F5344CB8AC3E}">
        <p14:creationId xmlns:p14="http://schemas.microsoft.com/office/powerpoint/2010/main" val="42126645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5EC086-47D6-4E6E-AC98-B1A86879F9CC}"/>
              </a:ext>
            </a:extLst>
          </p:cNvPr>
          <p:cNvSpPr>
            <a:spLocks noGrp="1"/>
          </p:cNvSpPr>
          <p:nvPr>
            <p:ph type="title"/>
          </p:nvPr>
        </p:nvSpPr>
        <p:spPr/>
        <p:txBody>
          <a:bodyPr/>
          <a:lstStyle/>
          <a:p>
            <a:r>
              <a:rPr lang="en-US" dirty="0"/>
              <a:t>Proposal for Receiver MLD</a:t>
            </a:r>
          </a:p>
        </p:txBody>
      </p:sp>
      <p:sp>
        <p:nvSpPr>
          <p:cNvPr id="3" name="Content Placeholder 2">
            <a:extLst>
              <a:ext uri="{FF2B5EF4-FFF2-40B4-BE49-F238E27FC236}">
                <a16:creationId xmlns:a16="http://schemas.microsoft.com/office/drawing/2014/main" id="{3931BD78-D20E-491E-AC4A-C0F0F75ED9B6}"/>
              </a:ext>
            </a:extLst>
          </p:cNvPr>
          <p:cNvSpPr>
            <a:spLocks noGrp="1"/>
          </p:cNvSpPr>
          <p:nvPr>
            <p:ph idx="1"/>
          </p:nvPr>
        </p:nvSpPr>
        <p:spPr/>
        <p:txBody>
          <a:bodyPr/>
          <a:lstStyle/>
          <a:p>
            <a:r>
              <a:rPr lang="en-US" sz="2200" dirty="0"/>
              <a:t>Extend baseline rule to MLD level</a:t>
            </a:r>
            <a:endParaRPr lang="en-US" sz="1600" dirty="0"/>
          </a:p>
          <a:p>
            <a:pPr lvl="2"/>
            <a:r>
              <a:rPr lang="en-US" sz="1600" dirty="0"/>
              <a:t>Expand Table 10-6—Receiver caches to have a new entry for individual addressed management frame (except sounding feedback and probe response, LMR and FTM) indexed by &lt;peer MLD address, sequence number</a:t>
            </a:r>
          </a:p>
          <a:p>
            <a:pPr lvl="2"/>
            <a:r>
              <a:rPr lang="en-US" sz="1600" dirty="0"/>
              <a:t>Maintain at least the most recent record of &lt;peer MLD address, sequence number&gt; for received individual addressed MMPDU (except sounding feedback and probe response, LMR and FTM) </a:t>
            </a:r>
          </a:p>
          <a:p>
            <a:pPr lvl="2"/>
            <a:r>
              <a:rPr lang="en-US" sz="1600" dirty="0"/>
              <a:t>Drop the MMPDU (except sounding feedback and probe response, LMR and FTM) with retry bit set and record match</a:t>
            </a:r>
          </a:p>
          <a:p>
            <a:r>
              <a:rPr lang="en-US" sz="2200" dirty="0"/>
              <a:t>The above rule is very similar to individual addressed data frame without BA</a:t>
            </a:r>
          </a:p>
          <a:p>
            <a:r>
              <a:rPr lang="en-US" sz="2200" dirty="0"/>
              <a:t>There is a recommendation in baseline to have separate entry for individual addressed management frame anyway</a:t>
            </a:r>
          </a:p>
        </p:txBody>
      </p:sp>
      <p:sp>
        <p:nvSpPr>
          <p:cNvPr id="4" name="Footer Placeholder 3">
            <a:extLst>
              <a:ext uri="{FF2B5EF4-FFF2-40B4-BE49-F238E27FC236}">
                <a16:creationId xmlns:a16="http://schemas.microsoft.com/office/drawing/2014/main" id="{A67F1013-C616-45B8-A256-67E25A46AF87}"/>
              </a:ext>
            </a:extLst>
          </p:cNvPr>
          <p:cNvSpPr>
            <a:spLocks noGrp="1"/>
          </p:cNvSpPr>
          <p:nvPr>
            <p:ph type="ftr" sz="quarter" idx="11"/>
          </p:nvPr>
        </p:nvSpPr>
        <p:spPr/>
        <p:txBody>
          <a:bodyPr/>
          <a:lstStyle/>
          <a:p>
            <a:pPr>
              <a:defRPr/>
            </a:pPr>
            <a:r>
              <a:rPr lang="en-GB"/>
              <a:t>Po-Kai Huang (Intel)</a:t>
            </a:r>
            <a:endParaRPr lang="en-GB" dirty="0"/>
          </a:p>
        </p:txBody>
      </p:sp>
      <p:sp>
        <p:nvSpPr>
          <p:cNvPr id="5" name="Slide Number Placeholder 4">
            <a:extLst>
              <a:ext uri="{FF2B5EF4-FFF2-40B4-BE49-F238E27FC236}">
                <a16:creationId xmlns:a16="http://schemas.microsoft.com/office/drawing/2014/main" id="{94DB2643-AF81-4349-BA39-F291A9A72A6F}"/>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9</a:t>
            </a:fld>
            <a:endParaRPr lang="en-GB" altLang="en-US"/>
          </a:p>
        </p:txBody>
      </p:sp>
    </p:spTree>
    <p:extLst>
      <p:ext uri="{BB962C8B-B14F-4D97-AF65-F5344CB8AC3E}">
        <p14:creationId xmlns:p14="http://schemas.microsoft.com/office/powerpoint/2010/main" val="4151507740"/>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58816</TotalTime>
  <Words>1473</Words>
  <Application>Microsoft Office PowerPoint</Application>
  <PresentationFormat>On-screen Show (4:3)</PresentationFormat>
  <Paragraphs>181</Paragraphs>
  <Slides>12</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Qualcomm Office Regular</vt:lpstr>
      <vt:lpstr>Qualcomm Regular</vt:lpstr>
      <vt:lpstr>Arial</vt:lpstr>
      <vt:lpstr>Times New Roman</vt:lpstr>
      <vt:lpstr>802-11-Submission</vt:lpstr>
      <vt:lpstr>Multi-link Individual Addressed Management Frame Delivery </vt:lpstr>
      <vt:lpstr>Background</vt:lpstr>
      <vt:lpstr>Requirement of In Order MMPDU Delivery to maintain functionalities</vt:lpstr>
      <vt:lpstr>Requirement of Duplicate Detection</vt:lpstr>
      <vt:lpstr>Requirement of In Order MMPDU Delivery to make PMF replay check work</vt:lpstr>
      <vt:lpstr>Exception</vt:lpstr>
      <vt:lpstr>Proposal for Transmitter MLD</vt:lpstr>
      <vt:lpstr>Proposal for SN space</vt:lpstr>
      <vt:lpstr>Proposal for Receiver MLD</vt:lpstr>
      <vt:lpstr>Conclusion</vt:lpstr>
      <vt:lpstr>Straw Poll</vt:lpstr>
      <vt:lpstr>PowerPoint Presentation</vt:lpstr>
    </vt:vector>
  </TitlesOfParts>
  <Company>Qualcomm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WNG SC Agenda</dc:title>
  <dc:creator>jlansfor@qti.qualcomm.com</dc:creator>
  <cp:keywords>CTPClassification=CTP_NT</cp:keywords>
  <cp:lastModifiedBy>Huang, Po-kai</cp:lastModifiedBy>
  <cp:revision>2360</cp:revision>
  <cp:lastPrinted>1998-02-10T13:28:06Z</cp:lastPrinted>
  <dcterms:created xsi:type="dcterms:W3CDTF">2004-12-02T14:01:45Z</dcterms:created>
  <dcterms:modified xsi:type="dcterms:W3CDTF">2020-10-21T14:23:03Z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TitusGUID">
    <vt:lpwstr>b28e998a-6813-414e-8012-242fab604f4a</vt:lpwstr>
  </property>
  <property fmtid="{D5CDD505-2E9C-101B-9397-08002B2CF9AE}" pid="4" name="CTP_TimeStamp">
    <vt:lpwstr>2020-08-13 22:39:08Z</vt:lpwstr>
  </property>
  <property fmtid="{D5CDD505-2E9C-101B-9397-08002B2CF9AE}" pid="5" name="CTP_BU">
    <vt:lpwstr>NA</vt:lpwstr>
  </property>
  <property fmtid="{D5CDD505-2E9C-101B-9397-08002B2CF9AE}" pid="6" name="CTP_IDSID">
    <vt:lpwstr>NA</vt:lpwstr>
  </property>
  <property fmtid="{D5CDD505-2E9C-101B-9397-08002B2CF9AE}" pid="7" name="CTP_WWID">
    <vt:lpwstr>NA</vt:lpwstr>
  </property>
  <property fmtid="{D5CDD505-2E9C-101B-9397-08002B2CF9AE}" pid="8" name="CTPClassification">
    <vt:lpwstr>CTP_NT</vt:lpwstr>
  </property>
</Properties>
</file>