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57" r:id="rId3"/>
    <p:sldId id="309" r:id="rId4"/>
    <p:sldId id="316" r:id="rId5"/>
    <p:sldId id="287" r:id="rId6"/>
    <p:sldId id="308" r:id="rId7"/>
    <p:sldId id="300" r:id="rId8"/>
    <p:sldId id="301" r:id="rId9"/>
    <p:sldId id="303" r:id="rId10"/>
    <p:sldId id="304" r:id="rId11"/>
    <p:sldId id="305" r:id="rId12"/>
    <p:sldId id="302" r:id="rId13"/>
    <p:sldId id="306" r:id="rId14"/>
    <p:sldId id="311" r:id="rId15"/>
    <p:sldId id="312" r:id="rId16"/>
    <p:sldId id="297" r:id="rId17"/>
    <p:sldId id="314" r:id="rId18"/>
    <p:sldId id="264" r:id="rId19"/>
    <p:sldId id="319" r:id="rId20"/>
    <p:sldId id="324" r:id="rId21"/>
    <p:sldId id="322" r:id="rId22"/>
    <p:sldId id="321" r:id="rId23"/>
    <p:sldId id="320" r:id="rId24"/>
    <p:sldId id="327" r:id="rId25"/>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0" autoAdjust="0"/>
    <p:restoredTop sz="94666"/>
  </p:normalViewPr>
  <p:slideViewPr>
    <p:cSldViewPr>
      <p:cViewPr varScale="1">
        <p:scale>
          <a:sx n="136" d="100"/>
          <a:sy n="136" d="100"/>
        </p:scale>
        <p:origin x="200" y="192"/>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802.11-20/0846</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June 2020</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802.11-20/0846</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June 2020</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802.11-20/0846</a:t>
            </a:r>
            <a:endParaRPr lang="en-US"/>
          </a:p>
        </p:txBody>
      </p:sp>
      <p:sp>
        <p:nvSpPr>
          <p:cNvPr id="5" name="Rectangle 3"/>
          <p:cNvSpPr>
            <a:spLocks noGrp="1" noChangeArrowheads="1"/>
          </p:cNvSpPr>
          <p:nvPr>
            <p:ph type="dt"/>
          </p:nvPr>
        </p:nvSpPr>
        <p:spPr>
          <a:ln/>
        </p:spPr>
        <p:txBody>
          <a:bodyPr/>
          <a:lstStyle/>
          <a:p>
            <a:r>
              <a:rPr lang="en-GB"/>
              <a:t>June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802.11-20/0846</a:t>
            </a:r>
            <a:endParaRPr lang="en-US"/>
          </a:p>
        </p:txBody>
      </p:sp>
      <p:sp>
        <p:nvSpPr>
          <p:cNvPr id="5" name="Rectangle 3"/>
          <p:cNvSpPr>
            <a:spLocks noGrp="1" noChangeArrowheads="1"/>
          </p:cNvSpPr>
          <p:nvPr>
            <p:ph type="dt"/>
          </p:nvPr>
        </p:nvSpPr>
        <p:spPr>
          <a:ln/>
        </p:spPr>
        <p:txBody>
          <a:bodyPr/>
          <a:lstStyle/>
          <a:p>
            <a:r>
              <a:rPr lang="en-GB"/>
              <a:t>June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802.11-20/0846</a:t>
            </a:r>
            <a:endParaRPr lang="en-US"/>
          </a:p>
        </p:txBody>
      </p:sp>
      <p:sp>
        <p:nvSpPr>
          <p:cNvPr id="5" name="Rectangle 3"/>
          <p:cNvSpPr>
            <a:spLocks noGrp="1" noChangeArrowheads="1"/>
          </p:cNvSpPr>
          <p:nvPr>
            <p:ph type="dt"/>
          </p:nvPr>
        </p:nvSpPr>
        <p:spPr>
          <a:ln/>
        </p:spPr>
        <p:txBody>
          <a:bodyPr/>
          <a:lstStyle/>
          <a:p>
            <a:r>
              <a:rPr lang="en-GB"/>
              <a:t>June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June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June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June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June 2020</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June 2020</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June 2020</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June 2020</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June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June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June 2020</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802.11-20/0872r0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1665685" y="250031"/>
            <a:ext cx="1727588" cy="204788"/>
          </a:xfrm>
        </p:spPr>
        <p:txBody>
          <a:bodyPr/>
          <a:lstStyle/>
          <a:p>
            <a:r>
              <a:rPr lang="en-GB"/>
              <a:t>June 2020</a:t>
            </a:r>
            <a:endParaRPr lang="en-GB" dirty="0"/>
          </a:p>
        </p:txBody>
      </p:sp>
      <p:sp>
        <p:nvSpPr>
          <p:cNvPr id="7"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June 02, 2020</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2020-06-09</a:t>
            </a:r>
          </a:p>
        </p:txBody>
      </p:sp>
      <p:graphicFrame>
        <p:nvGraphicFramePr>
          <p:cNvPr id="3075" name="Object 3"/>
          <p:cNvGraphicFramePr>
            <a:graphicFrameLocks noChangeAspect="1"/>
          </p:cNvGraphicFramePr>
          <p:nvPr>
            <p:extLst>
              <p:ext uri="{D42A27DB-BD31-4B8C-83A1-F6EECF244321}">
                <p14:modId xmlns:p14="http://schemas.microsoft.com/office/powerpoint/2010/main" val="3245102069"/>
              </p:ext>
            </p:extLst>
          </p:nvPr>
        </p:nvGraphicFramePr>
        <p:xfrm>
          <a:off x="3076576" y="2407444"/>
          <a:ext cx="3069431" cy="931069"/>
        </p:xfrm>
        <a:graphic>
          <a:graphicData uri="http://schemas.openxmlformats.org/presentationml/2006/ole">
            <mc:AlternateContent xmlns:mc="http://schemas.openxmlformats.org/markup-compatibility/2006">
              <mc:Choice xmlns:v="urn:schemas-microsoft-com:vml" Requires="v">
                <p:oleObj spid="_x0000_s3167" name="Document" r:id="rId4" imgW="8255000" imgH="2514600" progId="">
                  <p:embed/>
                </p:oleObj>
              </mc:Choice>
              <mc:Fallback>
                <p:oleObj name="Document" r:id="rId4" imgW="8255000" imgH="2514600" progId="">
                  <p:embed/>
                  <p:pic>
                    <p:nvPicPr>
                      <p:cNvPr id="0" name="Picture 4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76576" y="2407444"/>
                        <a:ext cx="3069431" cy="93106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1428750" y="1371600"/>
            <a:ext cx="6286500"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472679"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Bylaws</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2"/>
              </a:rPr>
              <a:t>http://standards.ieee.org/develop/policies/bylaws/sect6-7.html#6</a:t>
            </a:r>
            <a:r>
              <a:rPr lang="en-US" sz="12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Operations Manual</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3"/>
              </a:rPr>
              <a:t>http://standards.ieee.org/develop/policies/opman/sect6.html#6.3</a:t>
            </a:r>
            <a:r>
              <a:rPr lang="en-US" sz="1200" b="1" dirty="0">
                <a:ea typeface="Calibri" pitchFamily="-111" charset="0"/>
                <a:cs typeface="Calibri" pitchFamily="-111" charset="0"/>
              </a:rPr>
              <a:t> )</a:t>
            </a:r>
          </a:p>
          <a:p>
            <a:pPr marL="472679" lvl="1">
              <a:lnSpc>
                <a:spcPct val="90000"/>
              </a:lnSpc>
              <a:spcBef>
                <a:spcPct val="20000"/>
              </a:spcBef>
              <a:buClr>
                <a:srgbClr val="CC3300"/>
              </a:buClr>
              <a:buSzPct val="50000"/>
            </a:pPr>
            <a:endParaRPr lang="en-US" dirty="0">
              <a:solidFill>
                <a:srgbClr val="000099"/>
              </a:solidFill>
            </a:endParaRPr>
          </a:p>
          <a:p>
            <a:pPr marL="472679"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472679"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472679" lvl="1">
              <a:lnSpc>
                <a:spcPct val="90000"/>
              </a:lnSpc>
              <a:buClr>
                <a:srgbClr val="CC3300"/>
              </a:buClr>
              <a:buSzPct val="50000"/>
            </a:pPr>
            <a:endParaRPr lang="en-US" sz="2100" b="1" dirty="0">
              <a:ea typeface="Calibri" pitchFamily="-111" charset="0"/>
              <a:cs typeface="Calibri" pitchFamily="-111" charset="0"/>
            </a:endParaRPr>
          </a:p>
          <a:p>
            <a:pPr marL="472679" lvl="1" algn="ctr">
              <a:lnSpc>
                <a:spcPct val="90000"/>
              </a:lnSpc>
              <a:buClr>
                <a:srgbClr val="CC3300"/>
              </a:buClr>
              <a:buSzPct val="50000"/>
            </a:pPr>
            <a:r>
              <a:rPr lang="en-US" sz="2100" b="1" dirty="0">
                <a:ea typeface="Calibri" pitchFamily="-111" charset="0"/>
                <a:cs typeface="Calibri" pitchFamily="-111" charset="0"/>
              </a:rPr>
              <a:t>	If you have questions, contact the IEEE-SA Standards Board Patent Committee Administrator at </a:t>
            </a:r>
            <a:r>
              <a:rPr lang="en-US" sz="2100" b="1" dirty="0">
                <a:ea typeface="Calibri" pitchFamily="-111" charset="0"/>
                <a:cs typeface="Calibri" pitchFamily="-111" charset="0"/>
                <a:hlinkClick r:id="rId5"/>
              </a:rPr>
              <a:t>patcom@ieee.org</a:t>
            </a:r>
            <a:endParaRPr lang="en-US" sz="21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2020</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2020</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1657350" y="1314450"/>
            <a:ext cx="5828110" cy="3084910"/>
          </a:xfrm>
        </p:spPr>
        <p:txBody>
          <a:bodyPr/>
          <a:lstStyle/>
          <a:p>
            <a:pPr>
              <a:spcBef>
                <a:spcPct val="20000"/>
              </a:spcBef>
              <a:buSzPct val="150000"/>
              <a:buFontTx/>
              <a:buChar char="•"/>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2020</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1657350" y="971550"/>
            <a:ext cx="5828110" cy="3084910"/>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3.4.1 “Chair”, list item </a:t>
            </a:r>
            <a:r>
              <a:rPr lang="en-GB" sz="1050" dirty="0" err="1">
                <a:ea typeface="MS Gothic" pitchFamily="49" charset="-128"/>
                <a:cs typeface="MS Gothic" pitchFamily="49" charset="-128"/>
              </a:rPr>
              <a:t>x</a:t>
            </a:r>
            <a:r>
              <a:rPr lang="en-GB" sz="1050" dirty="0">
                <a:ea typeface="MS Gothic" pitchFamily="49" charset="-128"/>
                <a:cs typeface="MS Gothic" pitchFamily="49" charset="-128"/>
              </a:rPr>
              <a:t>.</a:t>
            </a: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2020</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Attendance</a:t>
            </a:r>
          </a:p>
        </p:txBody>
      </p:sp>
      <p:sp>
        <p:nvSpPr>
          <p:cNvPr id="8" name="Textplatzhalter 7"/>
          <p:cNvSpPr>
            <a:spLocks noGrp="1"/>
          </p:cNvSpPr>
          <p:nvPr>
            <p:ph type="body" idx="1"/>
          </p:nvPr>
        </p:nvSpPr>
        <p:spPr/>
        <p:txBody>
          <a:bodyPr/>
          <a:lstStyle/>
          <a:p>
            <a:r>
              <a:rPr lang="en-US" dirty="0"/>
              <a:t>Use IMAT</a:t>
            </a:r>
          </a:p>
        </p:txBody>
      </p:sp>
      <p:sp>
        <p:nvSpPr>
          <p:cNvPr id="6" name="Datumsplatzhalter 5"/>
          <p:cNvSpPr>
            <a:spLocks noGrp="1"/>
          </p:cNvSpPr>
          <p:nvPr>
            <p:ph type="dt" idx="10"/>
          </p:nvPr>
        </p:nvSpPr>
        <p:spPr/>
        <p:txBody>
          <a:bodyPr/>
          <a:lstStyle/>
          <a:p>
            <a:r>
              <a:rPr lang="en-GB"/>
              <a:t>June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570312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June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1697211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AOB</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June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Adjourn</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June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36812643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1678761" y="267874"/>
            <a:ext cx="1781167" cy="204788"/>
          </a:xfrm>
        </p:spPr>
        <p:txBody>
          <a:bodyPr/>
          <a:lstStyle/>
          <a:p>
            <a:r>
              <a:rPr lang="en-GB"/>
              <a:t>June 2020</a:t>
            </a:r>
          </a:p>
        </p:txBody>
      </p:sp>
      <p:sp>
        <p:nvSpPr>
          <p:cNvPr id="5" name="Footer Placeholder 4"/>
          <p:cNvSpPr>
            <a:spLocks noGrp="1"/>
          </p:cNvSpPr>
          <p:nvPr>
            <p:ph type="ftr" idx="14"/>
          </p:nvPr>
        </p:nvSpPr>
        <p:spPr>
          <a:xfrm>
            <a:off x="5804306" y="4856560"/>
            <a:ext cx="1745448" cy="135731"/>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18</a:t>
            </a:fld>
            <a:endParaRPr lang="en-GB"/>
          </a:p>
        </p:txBody>
      </p:sp>
      <p:sp>
        <p:nvSpPr>
          <p:cNvPr id="11265"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References</a:t>
            </a:r>
          </a:p>
        </p:txBody>
      </p:sp>
      <p:sp>
        <p:nvSpPr>
          <p:cNvPr id="11266" name="Rectangle 2"/>
          <p:cNvSpPr>
            <a:spLocks noGrp="1" noChangeArrowheads="1"/>
          </p:cNvSpPr>
          <p:nvPr>
            <p:ph type="body" idx="1"/>
          </p:nvPr>
        </p:nvSpPr>
        <p:spPr>
          <a:xfrm>
            <a:off x="1657350" y="1485901"/>
            <a:ext cx="5829300" cy="3156347"/>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73DF66-C11D-784F-87AD-C32B2FB505ED}"/>
              </a:ext>
            </a:extLst>
          </p:cNvPr>
          <p:cNvSpPr>
            <a:spLocks noGrp="1"/>
          </p:cNvSpPr>
          <p:nvPr>
            <p:ph type="title"/>
          </p:nvPr>
        </p:nvSpPr>
        <p:spPr/>
        <p:txBody>
          <a:bodyPr/>
          <a:lstStyle/>
          <a:p>
            <a:r>
              <a:rPr lang="en-US" dirty="0"/>
              <a:t>Telco Schedule</a:t>
            </a:r>
          </a:p>
        </p:txBody>
      </p:sp>
      <p:sp>
        <p:nvSpPr>
          <p:cNvPr id="3" name="Content Placeholder 2">
            <a:extLst>
              <a:ext uri="{FF2B5EF4-FFF2-40B4-BE49-F238E27FC236}">
                <a16:creationId xmlns:a16="http://schemas.microsoft.com/office/drawing/2014/main" id="{04903EC3-F6D5-4042-8F5C-10F6C4911CF2}"/>
              </a:ext>
            </a:extLst>
          </p:cNvPr>
          <p:cNvSpPr>
            <a:spLocks noGrp="1"/>
          </p:cNvSpPr>
          <p:nvPr>
            <p:ph idx="1"/>
          </p:nvPr>
        </p:nvSpPr>
        <p:spPr>
          <a:xfrm>
            <a:off x="685801" y="1485900"/>
            <a:ext cx="7770813" cy="3084910"/>
          </a:xfrm>
        </p:spPr>
        <p:txBody>
          <a:bodyPr/>
          <a:lstStyle/>
          <a:p>
            <a:pPr>
              <a:buFont typeface="Arial" panose="020B0604020202020204" pitchFamily="34" charset="0"/>
              <a:buChar char="•"/>
            </a:pPr>
            <a:r>
              <a:rPr lang="en-US" dirty="0"/>
              <a:t>Tuesdays, 10:00h ET for 1 hour</a:t>
            </a:r>
          </a:p>
          <a:p>
            <a:pPr>
              <a:buFont typeface="Arial" panose="020B0604020202020204" pitchFamily="34" charset="0"/>
              <a:buChar char="•"/>
            </a:pPr>
            <a:r>
              <a:rPr lang="en-US" dirty="0"/>
              <a:t>Dates</a:t>
            </a:r>
          </a:p>
          <a:p>
            <a:pPr lvl="1">
              <a:buFont typeface="Arial" panose="020B0604020202020204" pitchFamily="34" charset="0"/>
              <a:buChar char="•"/>
            </a:pPr>
            <a:r>
              <a:rPr lang="en-US" dirty="0"/>
              <a:t>June 9 </a:t>
            </a:r>
          </a:p>
          <a:p>
            <a:pPr lvl="1">
              <a:buFont typeface="Arial" panose="020B0604020202020204" pitchFamily="34" charset="0"/>
              <a:buChar char="•"/>
            </a:pPr>
            <a:r>
              <a:rPr lang="en-US" dirty="0"/>
              <a:t>June 23</a:t>
            </a:r>
            <a:endParaRPr lang="en-US" i="1" strike="sngStrike" dirty="0"/>
          </a:p>
          <a:p>
            <a:pPr lvl="1">
              <a:buFont typeface="Arial" panose="020B0604020202020204" pitchFamily="34" charset="0"/>
              <a:buChar char="•"/>
            </a:pPr>
            <a:r>
              <a:rPr lang="en-US" dirty="0"/>
              <a:t>July 14</a:t>
            </a:r>
          </a:p>
          <a:p>
            <a:pPr lvl="1">
              <a:buFont typeface="Arial" panose="020B0604020202020204" pitchFamily="34" charset="0"/>
              <a:buChar char="•"/>
            </a:pPr>
            <a:r>
              <a:rPr lang="en-US" dirty="0"/>
              <a:t>July 28</a:t>
            </a:r>
          </a:p>
          <a:p>
            <a:pPr lvl="1">
              <a:buFont typeface="Arial" panose="020B0604020202020204" pitchFamily="34" charset="0"/>
              <a:buChar char="•"/>
            </a:pPr>
            <a:r>
              <a:rPr lang="en-US" dirty="0"/>
              <a:t>August 11</a:t>
            </a:r>
          </a:p>
          <a:p>
            <a:pPr lvl="1">
              <a:buFont typeface="Arial" panose="020B0604020202020204" pitchFamily="34" charset="0"/>
              <a:buChar char="•"/>
            </a:pPr>
            <a:r>
              <a:rPr lang="en-US" dirty="0"/>
              <a:t>August 25</a:t>
            </a:r>
          </a:p>
          <a:p>
            <a:pPr lvl="1">
              <a:buFont typeface="Arial" panose="020B0604020202020204" pitchFamily="34" charset="0"/>
              <a:buChar char="•"/>
            </a:pPr>
            <a:r>
              <a:rPr lang="en-US" dirty="0"/>
              <a:t>September 15 (f2f meeting)</a:t>
            </a:r>
          </a:p>
          <a:p>
            <a:endParaRPr lang="en-US" dirty="0"/>
          </a:p>
        </p:txBody>
      </p:sp>
      <p:sp>
        <p:nvSpPr>
          <p:cNvPr id="4" name="Slide Number Placeholder 3">
            <a:extLst>
              <a:ext uri="{FF2B5EF4-FFF2-40B4-BE49-F238E27FC236}">
                <a16:creationId xmlns:a16="http://schemas.microsoft.com/office/drawing/2014/main" id="{BF8402C6-13B2-7B42-BC75-B27B4431D1F7}"/>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909D2C61-D73A-3A4F-972E-0538DC28A8C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64DC2A8C-5863-424F-BB79-5AE151C7D638}"/>
              </a:ext>
            </a:extLst>
          </p:cNvPr>
          <p:cNvSpPr>
            <a:spLocks noGrp="1"/>
          </p:cNvSpPr>
          <p:nvPr>
            <p:ph type="dt" idx="15"/>
          </p:nvPr>
        </p:nvSpPr>
        <p:spPr/>
        <p:txBody>
          <a:bodyPr/>
          <a:lstStyle/>
          <a:p>
            <a:r>
              <a:rPr lang="en-GB"/>
              <a:t>June 2020</a:t>
            </a:r>
            <a:endParaRPr lang="en-GB" dirty="0"/>
          </a:p>
        </p:txBody>
      </p:sp>
    </p:spTree>
    <p:extLst>
      <p:ext uri="{BB962C8B-B14F-4D97-AF65-F5344CB8AC3E}">
        <p14:creationId xmlns:p14="http://schemas.microsoft.com/office/powerpoint/2010/main" val="9985137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1665685" y="250031"/>
            <a:ext cx="1941902" cy="204788"/>
          </a:xfrm>
        </p:spPr>
        <p:txBody>
          <a:bodyPr/>
          <a:lstStyle/>
          <a:p>
            <a:r>
              <a:rPr lang="en-GB"/>
              <a:t>June 2020</a:t>
            </a:r>
            <a:endParaRPr lang="en-GB" dirty="0"/>
          </a:p>
        </p:txBody>
      </p:sp>
      <p:sp>
        <p:nvSpPr>
          <p:cNvPr id="5"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1657350" y="1485900"/>
            <a:ext cx="5829300"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 June 09, 2020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Timeline</a:t>
            </a:r>
          </a:p>
        </p:txBody>
      </p:sp>
      <p:sp>
        <p:nvSpPr>
          <p:cNvPr id="8" name="Textplatzhalter 7"/>
          <p:cNvSpPr>
            <a:spLocks noGrp="1"/>
          </p:cNvSpPr>
          <p:nvPr>
            <p:ph type="body" idx="1"/>
          </p:nvPr>
        </p:nvSpPr>
        <p:spPr/>
        <p:txBody>
          <a:bodyPr/>
          <a:lstStyle/>
          <a:p>
            <a:r>
              <a:rPr lang="en-US" dirty="0"/>
              <a:t>Information item – was discussed during call on April 28</a:t>
            </a:r>
          </a:p>
        </p:txBody>
      </p:sp>
      <p:sp>
        <p:nvSpPr>
          <p:cNvPr id="6" name="Datumsplatzhalter 5"/>
          <p:cNvSpPr>
            <a:spLocks noGrp="1"/>
          </p:cNvSpPr>
          <p:nvPr>
            <p:ph type="dt" idx="10"/>
          </p:nvPr>
        </p:nvSpPr>
        <p:spPr/>
        <p:txBody>
          <a:bodyPr/>
          <a:lstStyle/>
          <a:p>
            <a:r>
              <a:rPr lang="en-GB"/>
              <a:t>June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34038398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June 2020</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21</a:t>
            </a:fld>
            <a:endParaRPr lang="en-GB"/>
          </a:p>
        </p:txBody>
      </p:sp>
    </p:spTree>
    <p:extLst>
      <p:ext uri="{BB962C8B-B14F-4D97-AF65-F5344CB8AC3E}">
        <p14:creationId xmlns:p14="http://schemas.microsoft.com/office/powerpoint/2010/main" val="34387422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strike="sngStrike" dirty="0">
                <a:solidFill>
                  <a:schemeClr val="tx1"/>
                </a:solidFill>
              </a:rPr>
              <a:t>May 2020			Initial WGLB (D1.0)</a:t>
            </a:r>
          </a:p>
          <a:p>
            <a:pPr marL="0" indent="0">
              <a:lnSpc>
                <a:spcPct val="80000"/>
              </a:lnSpc>
            </a:pPr>
            <a:r>
              <a:rPr lang="en-US" altLang="en-US" dirty="0">
                <a:solidFill>
                  <a:srgbClr val="FF0000"/>
                </a:solidFill>
              </a:rPr>
              <a:t>June 2020			Call for comments on D0.1</a:t>
            </a:r>
          </a:p>
          <a:p>
            <a:pPr marL="0" indent="0">
              <a:lnSpc>
                <a:spcPct val="80000"/>
              </a:lnSpc>
            </a:pPr>
            <a:r>
              <a:rPr lang="en-US" altLang="en-US" dirty="0">
                <a:solidFill>
                  <a:srgbClr val="FF0000"/>
                </a:solidFill>
              </a:rPr>
              <a:t>September 2020	Initial WGLB (D1.0)</a:t>
            </a:r>
          </a:p>
          <a:p>
            <a:pPr marL="0" indent="0">
              <a:lnSpc>
                <a:spcPct val="80000"/>
              </a:lnSpc>
            </a:pPr>
            <a:r>
              <a:rPr lang="en-US" altLang="en-US" dirty="0">
                <a:solidFill>
                  <a:srgbClr val="FF0000"/>
                </a:solidFill>
              </a:rPr>
              <a:t>Shift following dates by 2-3 months</a:t>
            </a:r>
            <a:endParaRPr lang="en-US" altLang="en-US" dirty="0">
              <a:solidFill>
                <a:schemeClr val="tx1"/>
              </a:solidFill>
            </a:endParaRPr>
          </a:p>
          <a:p>
            <a:pPr marL="0" indent="0">
              <a:lnSpc>
                <a:spcPct val="80000"/>
              </a:lnSpc>
            </a:pPr>
            <a:r>
              <a:rPr lang="en-US" altLang="en-US" dirty="0">
                <a:solidFill>
                  <a:schemeClr val="tx1"/>
                </a:solidFill>
              </a:rPr>
              <a:t>November 2020	D2.0 WGLB Recirculation LB</a:t>
            </a:r>
          </a:p>
          <a:p>
            <a:pPr marL="0" indent="0">
              <a:lnSpc>
                <a:spcPct val="80000"/>
              </a:lnSpc>
            </a:pPr>
            <a:r>
              <a:rPr lang="en-US" altLang="en-US" dirty="0">
                <a:solidFill>
                  <a:schemeClr val="tx1"/>
                </a:solidFill>
              </a:rPr>
              <a:t>May 2021			Form SB Pool</a:t>
            </a:r>
          </a:p>
          <a:p>
            <a:pPr marL="0" indent="0">
              <a:lnSpc>
                <a:spcPct val="80000"/>
              </a:lnSpc>
            </a:pPr>
            <a:r>
              <a:rPr lang="en-US" altLang="en-US" dirty="0">
                <a:solidFill>
                  <a:schemeClr val="tx1"/>
                </a:solidFill>
              </a:rPr>
              <a:t>May 2021			MEC/MDR done</a:t>
            </a:r>
          </a:p>
          <a:p>
            <a:pPr marL="0" indent="0">
              <a:lnSpc>
                <a:spcPct val="80000"/>
              </a:lnSpc>
            </a:pPr>
            <a:r>
              <a:rPr lang="en-US" altLang="en-US" dirty="0">
                <a:solidFill>
                  <a:schemeClr val="tx1"/>
                </a:solidFill>
              </a:rPr>
              <a:t>July 2021			Initial SB</a:t>
            </a:r>
          </a:p>
          <a:p>
            <a:pPr marL="0" indent="0">
              <a:lnSpc>
                <a:spcPct val="80000"/>
              </a:lnSpc>
            </a:pPr>
            <a:r>
              <a:rPr lang="en-US" altLang="en-US" dirty="0">
                <a:solidFill>
                  <a:schemeClr val="tx1"/>
                </a:solidFill>
              </a:rPr>
              <a:t>Nov 2021			Recirculation SB</a:t>
            </a:r>
          </a:p>
          <a:p>
            <a:pPr marL="0" indent="0">
              <a:lnSpc>
                <a:spcPct val="80000"/>
              </a:lnSpc>
            </a:pPr>
            <a:r>
              <a:rPr lang="en-US" altLang="en-US" dirty="0">
                <a:solidFill>
                  <a:schemeClr val="tx1"/>
                </a:solidFill>
              </a:rPr>
              <a:t>Mar 2022			Final WG/EC approval</a:t>
            </a:r>
          </a:p>
          <a:p>
            <a:pPr marL="0" indent="0">
              <a:lnSpc>
                <a:spcPct val="80000"/>
              </a:lnSpc>
            </a:pPr>
            <a:r>
              <a:rPr lang="en-US" altLang="en-US" dirty="0">
                <a:solidFill>
                  <a:schemeClr val="tx1"/>
                </a:solidFill>
              </a:rPr>
              <a:t>Apr 2022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a:p>
            <a:endParaRPr lang="en-US" dirty="0"/>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June 2020</a:t>
            </a:r>
            <a:endParaRPr lang="en-GB" dirty="0"/>
          </a:p>
        </p:txBody>
      </p:sp>
    </p:spTree>
    <p:extLst>
      <p:ext uri="{BB962C8B-B14F-4D97-AF65-F5344CB8AC3E}">
        <p14:creationId xmlns:p14="http://schemas.microsoft.com/office/powerpoint/2010/main" val="11778568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June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June 2020</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1657350" y="1113588"/>
            <a:ext cx="5828110" cy="3084910"/>
          </a:xfrm>
        </p:spPr>
        <p:txBody>
          <a:bodyPr/>
          <a:lstStyle/>
          <a:p>
            <a:r>
              <a:rPr lang="en-GB" sz="1350" dirty="0"/>
              <a:t>IEEE 802.1bc Enhanced Broadcast Services Telco </a:t>
            </a:r>
            <a:br>
              <a:rPr lang="en-GB" sz="450" dirty="0"/>
            </a:br>
            <a:endParaRPr lang="en-GB" sz="450" dirty="0"/>
          </a:p>
          <a:p>
            <a:endParaRPr lang="en-GB" sz="450" dirty="0"/>
          </a:p>
          <a:p>
            <a:r>
              <a:rPr lang="de-DE" sz="1050" dirty="0" err="1"/>
              <a:t>Join</a:t>
            </a:r>
            <a:r>
              <a:rPr lang="de-DE" sz="1050" dirty="0"/>
              <a:t> </a:t>
            </a:r>
            <a:r>
              <a:rPr lang="de-DE" sz="1050" dirty="0" err="1"/>
              <a:t>the</a:t>
            </a:r>
            <a:r>
              <a:rPr lang="de-DE" sz="1050" dirty="0"/>
              <a:t> </a:t>
            </a:r>
            <a:r>
              <a:rPr lang="de-DE" sz="1050" dirty="0" err="1"/>
              <a:t>Webex</a:t>
            </a:r>
            <a:r>
              <a:rPr lang="de-DE" sz="1050" dirty="0"/>
              <a:t> </a:t>
            </a:r>
            <a:r>
              <a:rPr lang="de-DE" sz="1050" dirty="0" err="1"/>
              <a:t>meeting</a:t>
            </a:r>
            <a:r>
              <a:rPr lang="de-DE" sz="1050" dirty="0"/>
              <a:t> </a:t>
            </a:r>
            <a:r>
              <a:rPr lang="de-DE" sz="1050" dirty="0" err="1"/>
              <a:t>here</a:t>
            </a:r>
            <a:r>
              <a:rPr lang="de-DE" sz="1050" dirty="0"/>
              <a:t>:</a:t>
            </a:r>
          </a:p>
          <a:p>
            <a:r>
              <a:rPr lang="de-DE" sz="1050" dirty="0"/>
              <a:t>https://</a:t>
            </a:r>
            <a:r>
              <a:rPr lang="de-DE" sz="1050" dirty="0" err="1"/>
              <a:t>ieeesa.webex.com</a:t>
            </a:r>
            <a:r>
              <a:rPr lang="de-DE" sz="1050" dirty="0"/>
              <a:t>/</a:t>
            </a:r>
            <a:r>
              <a:rPr lang="de-DE" sz="1050" dirty="0" err="1"/>
              <a:t>ieeesa</a:t>
            </a:r>
            <a:r>
              <a:rPr lang="de-DE" sz="1050" dirty="0"/>
              <a:t>/</a:t>
            </a:r>
            <a:r>
              <a:rPr lang="de-DE" sz="1050" dirty="0" err="1"/>
              <a:t>j.php?MTID</a:t>
            </a:r>
            <a:r>
              <a:rPr lang="de-DE" sz="1050" dirty="0"/>
              <a:t>=m3b008705eea7d9a644536c6b697f3fc4</a:t>
            </a:r>
          </a:p>
          <a:p>
            <a:endParaRPr lang="de-DE" sz="1050" dirty="0"/>
          </a:p>
          <a:p>
            <a:r>
              <a:rPr lang="de-DE" sz="1050" dirty="0"/>
              <a:t>Meeting </a:t>
            </a:r>
            <a:r>
              <a:rPr lang="de-DE" sz="1050" dirty="0" err="1"/>
              <a:t>number</a:t>
            </a:r>
            <a:r>
              <a:rPr lang="de-DE" sz="1050" dirty="0"/>
              <a:t>: 710 237 277</a:t>
            </a:r>
          </a:p>
          <a:p>
            <a:r>
              <a:rPr lang="de-DE" sz="1050" dirty="0"/>
              <a:t>Meeting </a:t>
            </a:r>
            <a:r>
              <a:rPr lang="de-DE" sz="1050" dirty="0" err="1"/>
              <a:t>password</a:t>
            </a:r>
            <a:r>
              <a:rPr lang="de-DE" sz="1050" dirty="0"/>
              <a:t>: </a:t>
            </a:r>
            <a:r>
              <a:rPr lang="de-DE" sz="1050" dirty="0" err="1"/>
              <a:t>wireless</a:t>
            </a:r>
            <a:r>
              <a:rPr lang="de-DE" sz="1050" dirty="0"/>
              <a:t> (94735377 </a:t>
            </a:r>
            <a:r>
              <a:rPr lang="de-DE" sz="1050" dirty="0" err="1"/>
              <a:t>from</a:t>
            </a:r>
            <a:r>
              <a:rPr lang="de-DE" sz="1050" dirty="0"/>
              <a:t> </a:t>
            </a:r>
            <a:r>
              <a:rPr lang="de-DE" sz="1050" dirty="0" err="1"/>
              <a:t>phones</a:t>
            </a:r>
            <a:r>
              <a:rPr lang="de-DE" sz="1050" dirty="0"/>
              <a:t> </a:t>
            </a:r>
            <a:r>
              <a:rPr lang="de-DE" sz="1050" dirty="0" err="1"/>
              <a:t>and</a:t>
            </a:r>
            <a:r>
              <a:rPr lang="de-DE" sz="1050" dirty="0"/>
              <a:t> </a:t>
            </a:r>
            <a:r>
              <a:rPr lang="de-DE" sz="1050" dirty="0" err="1"/>
              <a:t>video</a:t>
            </a:r>
            <a:r>
              <a:rPr lang="de-DE" sz="1050" dirty="0"/>
              <a:t> </a:t>
            </a:r>
            <a:r>
              <a:rPr lang="de-DE" sz="1050" dirty="0" err="1"/>
              <a:t>systems</a:t>
            </a:r>
            <a:r>
              <a:rPr lang="de-DE" sz="1050" dirty="0"/>
              <a:t>)</a:t>
            </a:r>
          </a:p>
          <a:p>
            <a:endParaRPr lang="de-DE" sz="1050" dirty="0"/>
          </a:p>
          <a:p>
            <a:r>
              <a:rPr lang="de-DE" sz="1050" dirty="0" err="1"/>
              <a:t>Join</a:t>
            </a:r>
            <a:r>
              <a:rPr lang="de-DE" sz="1050" dirty="0"/>
              <a:t> </a:t>
            </a:r>
            <a:r>
              <a:rPr lang="de-DE" sz="1050" dirty="0" err="1"/>
              <a:t>by</a:t>
            </a:r>
            <a:r>
              <a:rPr lang="de-DE" sz="1050" dirty="0"/>
              <a:t> </a:t>
            </a:r>
            <a:r>
              <a:rPr lang="de-DE" sz="1050" dirty="0" err="1"/>
              <a:t>phone</a:t>
            </a:r>
            <a:r>
              <a:rPr lang="de-DE" sz="1050" dirty="0"/>
              <a:t>:</a:t>
            </a:r>
          </a:p>
          <a:p>
            <a:r>
              <a:rPr lang="de-DE" sz="1050" dirty="0"/>
              <a:t>   </a:t>
            </a:r>
            <a:r>
              <a:rPr lang="de-DE" sz="1050" dirty="0" err="1"/>
              <a:t>Tap</a:t>
            </a:r>
            <a:r>
              <a:rPr lang="de-DE" sz="1050" dirty="0"/>
              <a:t> </a:t>
            </a:r>
            <a:r>
              <a:rPr lang="de-DE" sz="1050" dirty="0" err="1"/>
              <a:t>to</a:t>
            </a:r>
            <a:r>
              <a:rPr lang="de-DE" sz="1050" dirty="0"/>
              <a:t> </a:t>
            </a:r>
            <a:r>
              <a:rPr lang="de-DE" sz="1050" dirty="0" err="1"/>
              <a:t>call</a:t>
            </a:r>
            <a:r>
              <a:rPr lang="de-DE" sz="1050" dirty="0"/>
              <a:t> in </a:t>
            </a:r>
            <a:r>
              <a:rPr lang="de-DE" sz="1050" dirty="0" err="1"/>
              <a:t>from</a:t>
            </a:r>
            <a:r>
              <a:rPr lang="de-DE" sz="1050" dirty="0"/>
              <a:t> a mobile </a:t>
            </a:r>
            <a:r>
              <a:rPr lang="de-DE" sz="1050" dirty="0" err="1"/>
              <a:t>device</a:t>
            </a:r>
            <a:r>
              <a:rPr lang="de-DE" sz="1050" dirty="0"/>
              <a:t> (</a:t>
            </a:r>
            <a:r>
              <a:rPr lang="de-DE" sz="1050" dirty="0" err="1"/>
              <a:t>attendees</a:t>
            </a:r>
            <a:r>
              <a:rPr lang="de-DE" sz="1050" dirty="0"/>
              <a:t> </a:t>
            </a:r>
            <a:r>
              <a:rPr lang="de-DE" sz="1050" dirty="0" err="1"/>
              <a:t>only</a:t>
            </a:r>
            <a:r>
              <a:rPr lang="de-DE" sz="1050" dirty="0"/>
              <a:t>)</a:t>
            </a:r>
          </a:p>
          <a:p>
            <a:r>
              <a:rPr lang="de-DE" sz="1050" dirty="0"/>
              <a:t>  &lt;a </a:t>
            </a:r>
            <a:r>
              <a:rPr lang="de-DE" sz="1050" dirty="0" err="1"/>
              <a:t>href</a:t>
            </a:r>
            <a:r>
              <a:rPr lang="de-DE" sz="1050" dirty="0"/>
              <a:t>="</a:t>
            </a:r>
            <a:r>
              <a:rPr lang="de-DE" sz="1050" dirty="0" err="1"/>
              <a:t>tel</a:t>
            </a:r>
            <a:r>
              <a:rPr lang="de-DE" sz="1050" dirty="0"/>
              <a:t>:+1-408-418-9388,,*710237277##"&gt;+1-408-418-9388&lt;/a&gt; USA Toll&lt;</a:t>
            </a:r>
            <a:r>
              <a:rPr lang="de-DE" sz="1050" dirty="0" err="1"/>
              <a:t>br</a:t>
            </a:r>
            <a:r>
              <a:rPr lang="de-DE" sz="1050" dirty="0"/>
              <a:t>&gt;&lt;a </a:t>
            </a:r>
            <a:r>
              <a:rPr lang="de-DE" sz="1050" dirty="0" err="1"/>
              <a:t>href</a:t>
            </a:r>
            <a:r>
              <a:rPr lang="de-DE" sz="1050" dirty="0"/>
              <a:t>="https://</a:t>
            </a:r>
            <a:r>
              <a:rPr lang="de-DE" sz="1050" dirty="0" err="1"/>
              <a:t>ieeesa.webex.com</a:t>
            </a:r>
            <a:r>
              <a:rPr lang="de-DE" sz="1050" dirty="0"/>
              <a:t>/</a:t>
            </a:r>
            <a:r>
              <a:rPr lang="de-DE" sz="1050" dirty="0" err="1"/>
              <a:t>ieeesa</a:t>
            </a:r>
            <a:r>
              <a:rPr lang="de-DE" sz="1050" dirty="0"/>
              <a:t>/</a:t>
            </a:r>
            <a:r>
              <a:rPr lang="de-DE" sz="1050" dirty="0" err="1"/>
              <a:t>globalcallin.php?MTID</a:t>
            </a:r>
            <a:r>
              <a:rPr lang="de-DE" sz="1050" dirty="0"/>
              <a:t>=m3b008705eea7d9a644536c6b697f3fc4"&gt;Global </a:t>
            </a:r>
            <a:r>
              <a:rPr lang="de-DE" sz="1050" dirty="0" err="1"/>
              <a:t>call</a:t>
            </a:r>
            <a:r>
              <a:rPr lang="de-DE" sz="1050" dirty="0"/>
              <a:t>-in </a:t>
            </a:r>
            <a:r>
              <a:rPr lang="de-DE" sz="1050" dirty="0" err="1"/>
              <a:t>numbers</a:t>
            </a:r>
            <a:r>
              <a:rPr lang="de-DE" sz="1050" dirty="0"/>
              <a:t>&lt;/a&gt;</a:t>
            </a:r>
          </a:p>
          <a:p>
            <a:r>
              <a:rPr lang="de-DE" sz="1050" dirty="0"/>
              <a:t>Access </a:t>
            </a:r>
            <a:r>
              <a:rPr lang="de-DE" sz="1050" dirty="0" err="1"/>
              <a:t>code</a:t>
            </a:r>
            <a:r>
              <a:rPr lang="de-DE" sz="1050" dirty="0"/>
              <a:t>: 710 237 277</a:t>
            </a:r>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June 2020</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Call Meeting to Order</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June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Approval of Agenda</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June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1657350" y="1275606"/>
            <a:ext cx="5828110" cy="3084910"/>
          </a:xfrm>
        </p:spPr>
        <p:txBody>
          <a:bodyPr/>
          <a:lstStyle/>
          <a:p>
            <a:pPr>
              <a:buFont typeface="Arial" panose="020B0604020202020204" pitchFamily="34" charset="0"/>
              <a:buChar char="•"/>
            </a:pPr>
            <a:r>
              <a:rPr lang="en-US" sz="1500" dirty="0"/>
              <a:t>Call Meeting to order</a:t>
            </a:r>
          </a:p>
          <a:p>
            <a:pPr>
              <a:buFont typeface="Arial" panose="020B0604020202020204" pitchFamily="34" charset="0"/>
              <a:buChar char="•"/>
            </a:pPr>
            <a:r>
              <a:rPr lang="en-US" sz="1500" dirty="0"/>
              <a:t>Approval of agenda</a:t>
            </a:r>
          </a:p>
          <a:p>
            <a:pPr>
              <a:buFont typeface="Arial" panose="020B0604020202020204" pitchFamily="34" charset="0"/>
              <a:buChar char="•"/>
            </a:pPr>
            <a:r>
              <a:rPr lang="en-US" sz="1500" dirty="0"/>
              <a:t>Review Patent Policy &amp; Call for Essential Patents</a:t>
            </a:r>
          </a:p>
          <a:p>
            <a:pPr>
              <a:buFont typeface="Arial" panose="020B0604020202020204" pitchFamily="34" charset="0"/>
              <a:buChar char="•"/>
            </a:pPr>
            <a:r>
              <a:rPr lang="en-US" sz="1500" dirty="0"/>
              <a:t>Attendance – IMAT</a:t>
            </a:r>
          </a:p>
          <a:p>
            <a:pPr>
              <a:buFont typeface="Arial" panose="020B0604020202020204" pitchFamily="34" charset="0"/>
              <a:buChar char="•"/>
            </a:pPr>
            <a:r>
              <a:rPr lang="en-US" sz="1500" dirty="0"/>
              <a:t>Editor report: update on speculative SFD (11-20/677r1)</a:t>
            </a:r>
          </a:p>
          <a:p>
            <a:pPr>
              <a:buFont typeface="Arial" panose="020B0604020202020204" pitchFamily="34" charset="0"/>
              <a:buChar char="•"/>
            </a:pPr>
            <a:r>
              <a:rPr lang="de-DE" sz="1500" dirty="0"/>
              <a:t>Submission </a:t>
            </a:r>
          </a:p>
          <a:p>
            <a:pPr lvl="1">
              <a:buFont typeface="Arial" panose="020B0604020202020204" pitchFamily="34" charset="0"/>
              <a:buChar char="•"/>
            </a:pPr>
            <a:r>
              <a:rPr lang="de-DE" sz="1200" dirty="0"/>
              <a:t>11-20/0039r1 – </a:t>
            </a:r>
            <a:r>
              <a:rPr lang="de-DE" sz="1200" dirty="0" err="1"/>
              <a:t>Draft</a:t>
            </a:r>
            <a:r>
              <a:rPr lang="de-DE" sz="1200" dirty="0"/>
              <a:t> Text </a:t>
            </a:r>
            <a:r>
              <a:rPr lang="de-DE" sz="1200" dirty="0" err="1"/>
              <a:t>for</a:t>
            </a:r>
            <a:r>
              <a:rPr lang="de-DE" sz="1200" dirty="0"/>
              <a:t> 11.55 </a:t>
            </a:r>
            <a:r>
              <a:rPr lang="de-DE" sz="1200" dirty="0" err="1"/>
              <a:t>eBCS</a:t>
            </a:r>
            <a:r>
              <a:rPr lang="de-DE" sz="1200" dirty="0"/>
              <a:t> Info (H. Morioka)</a:t>
            </a:r>
          </a:p>
          <a:p>
            <a:pPr>
              <a:buFont typeface="Arial" panose="020B0604020202020204" pitchFamily="34" charset="0"/>
              <a:buChar char="•"/>
            </a:pPr>
            <a:r>
              <a:rPr lang="en-US" sz="1500" dirty="0"/>
              <a:t>AOB</a:t>
            </a:r>
          </a:p>
          <a:p>
            <a:pPr>
              <a:buFont typeface="Arial" panose="020B0604020202020204" pitchFamily="34" charset="0"/>
              <a:buChar char="•"/>
            </a:pPr>
            <a:r>
              <a:rPr lang="en-US" sz="1500" dirty="0"/>
              <a:t>Adjourn</a:t>
            </a:r>
          </a:p>
          <a:p>
            <a:pPr>
              <a:buFont typeface="Arial" panose="020B0604020202020204" pitchFamily="34" charset="0"/>
              <a:buChar char="•"/>
            </a:pPr>
            <a:r>
              <a:rPr lang="en-US" sz="1500" dirty="0"/>
              <a:t>Annex</a:t>
            </a:r>
          </a:p>
          <a:p>
            <a:pPr lvl="1">
              <a:buFont typeface="Arial" panose="020B0604020202020204" pitchFamily="34" charset="0"/>
              <a:buChar char="•"/>
            </a:pPr>
            <a:r>
              <a:rPr lang="en-US" sz="1200" dirty="0"/>
              <a:t>Telco Schedule (information item)</a:t>
            </a:r>
          </a:p>
          <a:p>
            <a:pPr lvl="1">
              <a:buFont typeface="Arial" panose="020B0604020202020204" pitchFamily="34" charset="0"/>
              <a:buChar char="•"/>
            </a:pPr>
            <a:r>
              <a:rPr lang="en-US" sz="1200" dirty="0" err="1"/>
              <a:t>TGbc</a:t>
            </a:r>
            <a:r>
              <a:rPr lang="en-US" sz="1200" dirty="0"/>
              <a:t> motion allowance (information item per mail of WG chair)</a:t>
            </a:r>
          </a:p>
          <a:p>
            <a:pPr lvl="1">
              <a:buFont typeface="Arial" panose="020B0604020202020204" pitchFamily="34" charset="0"/>
              <a:buChar char="•"/>
            </a:pPr>
            <a:r>
              <a:rPr lang="en-US" sz="1200" dirty="0" err="1"/>
              <a:t>TGbc</a:t>
            </a:r>
            <a:r>
              <a:rPr lang="en-US" sz="1200" dirty="0"/>
              <a:t> Schedule (information item)</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June 2020</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June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2020</a:t>
            </a:r>
            <a:endParaRPr lang="en-GB" dirty="0"/>
          </a:p>
        </p:txBody>
      </p:sp>
      <p:sp>
        <p:nvSpPr>
          <p:cNvPr id="7" name="Inhaltsplatzhalter 6"/>
          <p:cNvSpPr>
            <a:spLocks noGrp="1"/>
          </p:cNvSpPr>
          <p:nvPr>
            <p:ph idx="1"/>
          </p:nvPr>
        </p:nvSpPr>
        <p:spPr>
          <a:xfrm>
            <a:off x="1657350" y="1428750"/>
            <a:ext cx="5828110" cy="3084910"/>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1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1657350" y="1028700"/>
            <a:ext cx="5828110" cy="3084910"/>
          </a:xfrm>
        </p:spPr>
        <p:txBody>
          <a:bodyPr/>
          <a:lstStyle/>
          <a:p>
            <a:pPr>
              <a:lnSpc>
                <a:spcPct val="80000"/>
              </a:lnSpc>
              <a:spcBef>
                <a:spcPct val="20000"/>
              </a:spcBef>
              <a:spcAft>
                <a:spcPct val="40000"/>
              </a:spcAft>
              <a:buSzPct val="150000"/>
              <a:buFontTx/>
              <a:buChar char="•"/>
            </a:pPr>
            <a:r>
              <a:rPr lang="en-US" sz="15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2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June 2020</a:t>
            </a:r>
            <a:endParaRPr lang="en-GB" dirty="0"/>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572</TotalTime>
  <Words>1904</Words>
  <Application>Microsoft Macintosh PowerPoint</Application>
  <PresentationFormat>On-screen Show (16:9)</PresentationFormat>
  <Paragraphs>232</Paragraphs>
  <Slides>24</Slides>
  <Notes>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2" baseType="lpstr">
      <vt:lpstr>Arial Unicode MS</vt:lpstr>
      <vt:lpstr>MS Gothic</vt:lpstr>
      <vt:lpstr>Arial</vt:lpstr>
      <vt:lpstr>Calibri</vt:lpstr>
      <vt:lpstr>Monotype Sorts</vt:lpstr>
      <vt:lpstr>Times New Roman</vt:lpstr>
      <vt:lpstr>802-11-BCS-Chair-Slides-Template</vt:lpstr>
      <vt:lpstr>Document</vt:lpstr>
      <vt:lpstr>Agenda TGbc Telco June 02, 2020</vt:lpstr>
      <vt:lpstr>Abstract</vt:lpstr>
      <vt:lpstr>Dial-in Information</vt:lpstr>
      <vt:lpstr>Call Meeting to Order</vt:lpstr>
      <vt:lpstr>Approval of Agenda</vt:lpstr>
      <vt:lpstr>Agenda</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Attendance</vt:lpstr>
      <vt:lpstr>Submissions</vt:lpstr>
      <vt:lpstr>AOB</vt:lpstr>
      <vt:lpstr>Adjourn</vt:lpstr>
      <vt:lpstr>References</vt:lpstr>
      <vt:lpstr>Telco Schedule</vt:lpstr>
      <vt:lpstr>Timeline</vt:lpstr>
      <vt:lpstr>PowerPoint Presentation</vt:lpstr>
      <vt:lpstr>Current TGbc Schedule</vt:lpstr>
      <vt:lpstr>Permission for Motions (information item) </vt:lpstr>
      <vt:lpstr>Rule change (per WG Chair announcement)</vt:lpstr>
    </vt:vector>
  </TitlesOfParts>
  <Manager/>
  <Company/>
  <LinksUpToDate>false</LinksUpToDate>
  <SharedDoc>false</SharedDoc>
  <HyperlinkBase/>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June 02 2020 TGbc Telco Agenda</dc:title>
  <dc:subject/>
  <dc:creator>Marc Emmelmann</dc:creator>
  <cp:keywords/>
  <dc:description/>
  <cp:lastModifiedBy>Emmelmann, Marc</cp:lastModifiedBy>
  <cp:revision>68</cp:revision>
  <cp:lastPrinted>1601-01-01T00:00:00Z</cp:lastPrinted>
  <dcterms:created xsi:type="dcterms:W3CDTF">2020-02-25T15:01:23Z</dcterms:created>
  <dcterms:modified xsi:type="dcterms:W3CDTF">2020-06-08T16:19:46Z</dcterms:modified>
  <cp:category/>
</cp:coreProperties>
</file>