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0"/>
  </p:notesMasterIdLst>
  <p:handoutMasterIdLst>
    <p:handoutMasterId r:id="rId31"/>
  </p:handoutMasterIdLst>
  <p:sldIdLst>
    <p:sldId id="269" r:id="rId3"/>
    <p:sldId id="370" r:id="rId4"/>
    <p:sldId id="419" r:id="rId5"/>
    <p:sldId id="423" r:id="rId6"/>
    <p:sldId id="427" r:id="rId7"/>
    <p:sldId id="465" r:id="rId8"/>
    <p:sldId id="409" r:id="rId9"/>
    <p:sldId id="371" r:id="rId10"/>
    <p:sldId id="407" r:id="rId11"/>
    <p:sldId id="435" r:id="rId12"/>
    <p:sldId id="436" r:id="rId13"/>
    <p:sldId id="372" r:id="rId14"/>
    <p:sldId id="430" r:id="rId15"/>
    <p:sldId id="378" r:id="rId16"/>
    <p:sldId id="374" r:id="rId17"/>
    <p:sldId id="422" r:id="rId18"/>
    <p:sldId id="397" r:id="rId19"/>
    <p:sldId id="398" r:id="rId20"/>
    <p:sldId id="379" r:id="rId21"/>
    <p:sldId id="383" r:id="rId22"/>
    <p:sldId id="458" r:id="rId23"/>
    <p:sldId id="464" r:id="rId24"/>
    <p:sldId id="459" r:id="rId25"/>
    <p:sldId id="460" r:id="rId26"/>
    <p:sldId id="461" r:id="rId27"/>
    <p:sldId id="462" r:id="rId28"/>
    <p:sldId id="463" r:id="rId29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49" autoAdjust="0"/>
    <p:restoredTop sz="95394" autoAdjust="0"/>
  </p:normalViewPr>
  <p:slideViewPr>
    <p:cSldViewPr>
      <p:cViewPr varScale="1">
        <p:scale>
          <a:sx n="100" d="100"/>
          <a:sy n="100" d="100"/>
        </p:scale>
        <p:origin x="7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802.11-20-869r0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2020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802.11-20-869r0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2020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40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34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6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03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802.11-20-869r0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802.11-20-869r0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2020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802.11-20-869r0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July 2020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802.11-20/0869r0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20/19-20-0022-00-0000-july-2020-wg-agenda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9/dcn/18/19-18-0093-00-S1GH-par-as-approved-by-revcom-dec-2018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1625-02-0000-comment-resolution-guide.doc" TargetMode="External"/><Relationship Id="rId7" Type="http://schemas.openxmlformats.org/officeDocument/2006/relationships/hyperlink" Target="https://mentor.ieee.org/802.11/dcn/18/11-18-1410-00-00ax-lb233-cr-spatial-reuse.docx" TargetMode="External"/><Relationship Id="rId2" Type="http://schemas.openxmlformats.org/officeDocument/2006/relationships/hyperlink" Target="https://mentor.ieee.org/802.11/dcn/13/11-13-0230-03-0000-comment-resolution-tutorial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669-04-000m-revmd-mac-comments-assigned-to-hamilton.docx" TargetMode="External"/><Relationship Id="rId5" Type="http://schemas.openxmlformats.org/officeDocument/2006/relationships/hyperlink" Target="https://mentor.ieee.org/802.11/dcn/18/11-18-0930-00-000m-cid-1007.docx" TargetMode="External"/><Relationship Id="rId4" Type="http://schemas.openxmlformats.org/officeDocument/2006/relationships/hyperlink" Target="https://mentor.ieee.org/802.11/dcn/18/11-18-0237-00-000m-cid-177.doc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23-00-0000-liaison-from-itu-t-focus-group-on-vehicular-multimedia-fg-vm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0706-00-0000-liaison-from-etsi-erm-tg11-on-the-2-4-ghz-srdoc.docx" TargetMode="External"/><Relationship Id="rId4" Type="http://schemas.openxmlformats.org/officeDocument/2006/relationships/hyperlink" Target="https://mentor.ieee.org/802.11/dcn/20/11-20-0513-00-0000-liaison-from-etsi-isg-fifth-generation-fixed-network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20-0024" TargetMode="External"/><Relationship Id="rId3" Type="http://schemas.openxmlformats.org/officeDocument/2006/relationships/hyperlink" Target="https://mentor.ieee.org/802.11/dcn/11-20-0868" TargetMode="External"/><Relationship Id="rId7" Type="http://schemas.openxmlformats.org/officeDocument/2006/relationships/hyperlink" Target="https://mentor.ieee.org/802.11/dcn/11-20-0323" TargetMode="External"/><Relationship Id="rId12" Type="http://schemas.openxmlformats.org/officeDocument/2006/relationships/hyperlink" Target="https://mentor.ieee.org/802.11/dcn/11-20-001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20-0944" TargetMode="External"/><Relationship Id="rId11" Type="http://schemas.openxmlformats.org/officeDocument/2006/relationships/hyperlink" Target="https://mentor.ieee.org/802.11/dcn/11-20-0326" TargetMode="External"/><Relationship Id="rId5" Type="http://schemas.openxmlformats.org/officeDocument/2006/relationships/hyperlink" Target="https://mentor.ieee.org/802.11/dcn/11-20-0324" TargetMode="External"/><Relationship Id="rId10" Type="http://schemas.openxmlformats.org/officeDocument/2006/relationships/hyperlink" Target="https://mentor.ieee.org/802.11/dcn/11-20-0325" TargetMode="External"/><Relationship Id="rId4" Type="http://schemas.openxmlformats.org/officeDocument/2006/relationships/hyperlink" Target="https://mentor.ieee.org/802.11/dcn/11-20-0869" TargetMode="External"/><Relationship Id="rId9" Type="http://schemas.openxmlformats.org/officeDocument/2006/relationships/hyperlink" Target="https://mentor.ieee.org/802.11/dcn/11-20-0867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2020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2020-07-01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55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18-20/xxx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Meeting </a:t>
            </a:r>
            <a:r>
              <a:rPr lang="en-US" altLang="en-US" dirty="0"/>
              <a:t>times: </a:t>
            </a:r>
            <a:r>
              <a:rPr lang="en-US" altLang="en-US" dirty="0" smtClean="0"/>
              <a:t>None during the WG11 Plenary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smtClean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Recent </a:t>
            </a:r>
            <a:r>
              <a:rPr lang="en-US" altLang="en-US" dirty="0" smtClean="0"/>
              <a:t>Americas, European </a:t>
            </a:r>
            <a:r>
              <a:rPr lang="en-US" altLang="en-US" dirty="0"/>
              <a:t>ETSI, CEPT and </a:t>
            </a:r>
            <a:r>
              <a:rPr lang="en-US" altLang="en-US" dirty="0" smtClean="0"/>
              <a:t>Asia Pacific activities </a:t>
            </a:r>
            <a:r>
              <a:rPr lang="en-US" altLang="en-US" dirty="0"/>
              <a:t>status and </a:t>
            </a:r>
            <a:r>
              <a:rPr lang="en-US" altLang="en-US" dirty="0" smtClean="0"/>
              <a:t>discussion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WRC-19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FCC 5.9 GHz NPRM response and reply comments</a:t>
            </a: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19-20/0022</a:t>
            </a:r>
            <a:endParaRPr lang="en-US" dirty="0" smtClean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mentor.ieee.org/802.19/dcn/20/19-20-0022-00-0000-july-2020-wg-agenda.xlsx</a:t>
            </a:r>
            <a:r>
              <a:rPr lang="en-US" dirty="0" smtClean="0"/>
              <a:t> </a:t>
            </a:r>
            <a:r>
              <a:rPr lang="en-US" altLang="en-US" dirty="0" smtClean="0"/>
              <a:t>Meeting </a:t>
            </a:r>
            <a:r>
              <a:rPr lang="en-US" altLang="en-US" dirty="0"/>
              <a:t>times: Monday </a:t>
            </a:r>
            <a:r>
              <a:rPr lang="en-US" altLang="en-US" dirty="0" smtClean="0"/>
              <a:t>4-5 PM 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802.19.3 (</a:t>
            </a:r>
            <a:r>
              <a:rPr lang="en-US" dirty="0">
                <a:hlinkClick r:id="rId4"/>
              </a:rPr>
              <a:t>Sub-1GHz </a:t>
            </a:r>
            <a:r>
              <a:rPr lang="en-US" dirty="0" smtClean="0">
                <a:hlinkClick r:id="rId4"/>
              </a:rPr>
              <a:t>Coexistence PAR 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802.19.3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799676"/>
              </p:ext>
            </p:extLst>
          </p:nvPr>
        </p:nvGraphicFramePr>
        <p:xfrm>
          <a:off x="533401" y="4114800"/>
          <a:ext cx="5181600" cy="1885500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WLAN Sensing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RCM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Random and Changing MAC Addresses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ITU Liaison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4188087"/>
              </p:ext>
            </p:extLst>
          </p:nvPr>
        </p:nvGraphicFramePr>
        <p:xfrm>
          <a:off x="6248400" y="2133600"/>
          <a:ext cx="5744499" cy="3229920"/>
        </p:xfrm>
        <a:graphic>
          <a:graphicData uri="http://schemas.openxmlformats.org/drawingml/2006/table">
            <a:tbl>
              <a:tblPr/>
              <a:tblGrid>
                <a:gridCol w="838296"/>
                <a:gridCol w="1128150"/>
                <a:gridCol w="3778053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Enhanced Broadcast Service (BCS)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Enhancements for Next Gen V2X (NGV)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556129"/>
              </p:ext>
            </p:extLst>
          </p:nvPr>
        </p:nvGraphicFramePr>
        <p:xfrm>
          <a:off x="2954528" y="1447800"/>
          <a:ext cx="6045200" cy="4582477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2023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304800" y="6073933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hlinkClick r:id="rId2"/>
              </a:rPr>
              <a:t>http://www.ieee802.org/11/PARs/index.html</a:t>
            </a:r>
            <a:endParaRPr lang="en-US" sz="1800" dirty="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136859"/>
            <a:ext cx="27432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since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159169"/>
              </p:ext>
            </p:extLst>
          </p:nvPr>
        </p:nvGraphicFramePr>
        <p:xfrm>
          <a:off x="152400" y="897598"/>
          <a:ext cx="11734800" cy="4995954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SEGEV (Assaf KASHER Acting)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WANG, 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GB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Bahar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SADEGHI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LEPP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Dennis SUNDMAN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Claudio DASILVA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RCM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77631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758459" y="5965584"/>
            <a:ext cx="633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SA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60538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221687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6629400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6629400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5423904" y="2324398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6632348" y="2935317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4270148" y="36576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802.11be 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TGbe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66294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4215179" y="236220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802.11bc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(BCS)</a:t>
            </a: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4228009" y="423545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802.11bd</a:t>
            </a:r>
            <a:b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NGV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28009" y="487842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117427" y="268783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Random and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Changing MAC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Addresses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(RCM)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46"/>
          <p:cNvSpPr>
            <a:spLocks noChangeArrowheads="1"/>
          </p:cNvSpPr>
          <p:nvPr/>
        </p:nvSpPr>
        <p:spPr bwMode="auto">
          <a:xfrm>
            <a:off x="3110678" y="3684990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WLAN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Sensing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(SENS)SG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0" name="AutoShape 46"/>
          <p:cNvSpPr>
            <a:spLocks noChangeArrowheads="1"/>
          </p:cNvSpPr>
          <p:nvPr/>
        </p:nvSpPr>
        <p:spPr bwMode="auto">
          <a:xfrm>
            <a:off x="298027" y="3140798"/>
            <a:ext cx="997373" cy="840755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ITU Liaison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(ITU) AHG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304800" y="5182748"/>
            <a:ext cx="82266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387707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Liaison  </a:t>
            </a: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Topics</a:t>
            </a:r>
          </a:p>
        </p:txBody>
      </p:sp>
      <p:sp>
        <p:nvSpPr>
          <p:cNvPr id="56" name="AutoShape 37"/>
          <p:cNvSpPr>
            <a:spLocks/>
          </p:cNvSpPr>
          <p:nvPr/>
        </p:nvSpPr>
        <p:spPr bwMode="auto">
          <a:xfrm rot="-5400000">
            <a:off x="848856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218547"/>
              </p:ext>
            </p:extLst>
          </p:nvPr>
        </p:nvGraphicFramePr>
        <p:xfrm>
          <a:off x="750357" y="1524000"/>
          <a:ext cx="10908243" cy="46869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227500"/>
                <a:gridCol w="1143000"/>
                <a:gridCol w="867636"/>
                <a:gridCol w="656364"/>
                <a:gridCol w="838200"/>
                <a:gridCol w="666193"/>
                <a:gridCol w="765268"/>
                <a:gridCol w="969300"/>
                <a:gridCol w="720252"/>
                <a:gridCol w="688987"/>
                <a:gridCol w="762000"/>
                <a:gridCol w="838200"/>
              </a:tblGrid>
              <a:tr h="16151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 PAR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</a:t>
                      </a:r>
                      <a:r>
                        <a:rPr lang="en-US" sz="20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SG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19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60.4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94.5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kern="120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 CSD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SENS SG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03-30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60.1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WFA ANA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WG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04-09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88.5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 D0.3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TGbd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04-13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 Ext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TGba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50.7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99.3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 Ext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TGax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04-23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52.3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GB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</a:t>
                      </a:r>
                      <a:endParaRPr lang="en-GB" sz="20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</a:t>
            </a:r>
            <a:r>
              <a:rPr lang="en-GB" sz="2800" b="0" dirty="0" smtClean="0"/>
              <a:t>herein, </a:t>
            </a:r>
            <a:r>
              <a:rPr lang="en-GB" sz="2800" b="0" dirty="0"/>
              <a:t>forms the opening report of the IEEE 802.11 Working Group for </a:t>
            </a:r>
            <a:r>
              <a:rPr lang="en-GB" sz="2800" b="0" dirty="0" smtClean="0"/>
              <a:t>July 2020.</a:t>
            </a:r>
            <a:endParaRPr lang="en-GB" sz="2800" b="0" dirty="0"/>
          </a:p>
          <a:p>
            <a:r>
              <a:rPr lang="en-GB" sz="2800" b="0" dirty="0" smtClean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2019-12-20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121550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115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0" dirty="0" smtClean="0">
                          <a:effectLst/>
                        </a:rPr>
                        <a:t>50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323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GB" altLang="en-US" sz="2800" dirty="0" smtClean="0"/>
              <a:t>Comment resolution resources </a:t>
            </a:r>
          </a:p>
          <a:p>
            <a:pPr lvl="1">
              <a:defRPr/>
            </a:pPr>
            <a:r>
              <a:rPr lang="en-GB" altLang="en-US" dirty="0" smtClean="0"/>
              <a:t>See </a:t>
            </a:r>
            <a:r>
              <a:rPr lang="en-GB" altLang="en-US" dirty="0" smtClean="0">
                <a:hlinkClick r:id="rId2"/>
              </a:rPr>
              <a:t>https://mentor.ieee.org/802.11/dcn/13/11-13-0230-03-0000-comment-resolution-tutorial.ppt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See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mentor.ieee.org/802.11/dcn/11/11-11-1625-02-0000-comment-resolution-guide.doc</a:t>
            </a:r>
            <a:r>
              <a:rPr lang="en-US" altLang="en-US" dirty="0" smtClean="0"/>
              <a:t> </a:t>
            </a:r>
            <a:endParaRPr lang="en-GB" altLang="en-US" dirty="0" smtClean="0"/>
          </a:p>
          <a:p>
            <a:pPr>
              <a:defRPr/>
            </a:pPr>
            <a:r>
              <a:rPr lang="en-US" altLang="en-US" sz="2800" dirty="0" smtClean="0"/>
              <a:t>There are many examples of good practice for documentation of comment analysis and resolution; ensures there is a record of comment consideration and agreed resolution</a:t>
            </a:r>
          </a:p>
          <a:p>
            <a:pPr lvl="1">
              <a:defRPr/>
            </a:pPr>
            <a:r>
              <a:rPr lang="en-GB" altLang="en-US" dirty="0" smtClean="0">
                <a:hlinkClick r:id="rId4"/>
              </a:rPr>
              <a:t>https://mentor.ieee.org/802.11/dcn/18/11-18-0237-00-000m-cid-177.docx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5"/>
              </a:rPr>
              <a:t>https://mentor.ieee.org/802.11/dcn/18/11-18-0930-00-000m-cid-1007.docx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r>
              <a:rPr lang="en-GB" altLang="en-US" dirty="0" smtClean="0">
                <a:hlinkClick r:id="rId6"/>
              </a:rPr>
              <a:t>https://mentor.ieee.org/802.11/dcn/18/11-18-0669-04-000m-revmd-mac-comments-assigned-to-hamilton.docx</a:t>
            </a:r>
            <a:endParaRPr lang="en-GB" altLang="en-US" dirty="0" smtClean="0"/>
          </a:p>
          <a:p>
            <a:pPr lvl="1">
              <a:defRPr/>
            </a:pPr>
            <a:r>
              <a:rPr lang="en-GB" altLang="en-US" dirty="0" smtClean="0">
                <a:hlinkClick r:id="rId7"/>
              </a:rPr>
              <a:t>https://mentor.ieee.org/802.11/dcn/18/11-18-1410-00-00ax-lb233-cr-spatial-reuse.docx</a:t>
            </a:r>
            <a:r>
              <a:rPr lang="en-GB" altLang="en-US" dirty="0" smtClean="0"/>
              <a:t> </a:t>
            </a:r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M5.1 Comment Resolution Resources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idx="1"/>
          </p:nvPr>
        </p:nvSpPr>
        <p:spPr>
          <a:xfrm>
            <a:off x="533400" y="1814513"/>
            <a:ext cx="11125200" cy="4129087"/>
          </a:xfrm>
        </p:spPr>
        <p:txBody>
          <a:bodyPr/>
          <a:lstStyle/>
          <a:p>
            <a:pPr>
              <a:defRPr/>
            </a:pPr>
            <a:r>
              <a:rPr lang="en-US" altLang="en-US" sz="2800" dirty="0" smtClean="0"/>
              <a:t>Open of call for nominations – all positions</a:t>
            </a:r>
          </a:p>
          <a:p>
            <a:pPr>
              <a:defRPr/>
            </a:pPr>
            <a:r>
              <a:rPr lang="en-US" altLang="en-US" sz="2800" dirty="0" smtClean="0"/>
              <a:t>Nominations received</a:t>
            </a:r>
          </a:p>
          <a:p>
            <a:pPr>
              <a:defRPr/>
            </a:pPr>
            <a:r>
              <a:rPr lang="en-US" altLang="en-US" sz="2800" dirty="0" smtClean="0"/>
              <a:t>Close of Call for nominations</a:t>
            </a:r>
          </a:p>
          <a:p>
            <a:pPr>
              <a:defRPr/>
            </a:pPr>
            <a:r>
              <a:rPr lang="en-US" altLang="en-US" sz="2800" dirty="0" smtClean="0"/>
              <a:t>Nominee Statements</a:t>
            </a: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lvl="1">
              <a:defRPr/>
            </a:pPr>
            <a:endParaRPr lang="en-GB" altLang="en-US" dirty="0" smtClean="0"/>
          </a:p>
          <a:p>
            <a:pPr marL="457200" lvl="1" indent="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sz="2800" dirty="0" smtClean="0"/>
          </a:p>
          <a:p>
            <a:pPr>
              <a:defRPr/>
            </a:pPr>
            <a:endParaRPr lang="en-GB" altLang="en-US" sz="2800" dirty="0" smtClean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M5.2 WG Officer Nominations</a:t>
            </a:r>
          </a:p>
        </p:txBody>
      </p:sp>
      <p:sp>
        <p:nvSpPr>
          <p:cNvPr id="1741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Members by country </a:t>
            </a:r>
            <a:r>
              <a:rPr lang="en-US" dirty="0"/>
              <a:t>a</a:t>
            </a:r>
            <a:r>
              <a:rPr lang="en-US" dirty="0" smtClean="0"/>
              <a:t>nd </a:t>
            </a:r>
            <a:r>
              <a:rPr lang="en-US" dirty="0"/>
              <a:t>r</a:t>
            </a:r>
            <a:r>
              <a:rPr lang="en-US" dirty="0" smtClean="0"/>
              <a:t>egion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564478"/>
            <a:ext cx="8850113" cy="483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52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2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0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887" y="892258"/>
            <a:ext cx="10080226" cy="550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6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meetings; No Photography </a:t>
            </a:r>
            <a:r>
              <a:rPr lang="en-GB" dirty="0"/>
              <a:t>or recording </a:t>
            </a:r>
            <a:endParaRPr lang="en-GB" dirty="0" smtClean="0"/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</a:t>
            </a:r>
            <a:r>
              <a:rPr lang="en-GB" dirty="0" smtClean="0"/>
              <a:t>(Jan 2019 IEEE-SA </a:t>
            </a:r>
            <a:r>
              <a:rPr lang="en-GB" dirty="0"/>
              <a:t>Standards Board Ops Manual </a:t>
            </a:r>
            <a:r>
              <a:rPr lang="en-GB" dirty="0" smtClean="0"/>
              <a:t>5.3.3.2)</a:t>
            </a:r>
            <a:endParaRPr lang="en-GB" sz="1400" dirty="0"/>
          </a:p>
          <a:p>
            <a:pPr lvl="0"/>
            <a:r>
              <a:rPr lang="en-GB" dirty="0"/>
              <a:t>Laptop speakers, cell phone / tablet ringers </a:t>
            </a:r>
            <a:r>
              <a:rPr lang="en-GB" dirty="0" smtClean="0"/>
              <a:t>off</a:t>
            </a:r>
          </a:p>
          <a:p>
            <a:pPr lvl="0"/>
            <a:r>
              <a:rPr lang="en-GB" dirty="0" smtClean="0"/>
              <a:t>Mute when not speaking (teleconference)</a:t>
            </a:r>
          </a:p>
          <a:p>
            <a:r>
              <a:rPr lang="en-US" dirty="0"/>
              <a:t>Use chat window to </a:t>
            </a:r>
            <a:r>
              <a:rPr lang="en-US" dirty="0" smtClean="0"/>
              <a:t>enter the queue </a:t>
            </a:r>
            <a:r>
              <a:rPr lang="en-GB" dirty="0"/>
              <a:t>(teleconference)</a:t>
            </a:r>
          </a:p>
          <a:p>
            <a:pPr lvl="0"/>
            <a:r>
              <a:rPr lang="en-GB" dirty="0" smtClean="0"/>
              <a:t>Wear badges </a:t>
            </a:r>
            <a:r>
              <a:rPr lang="en-GB" dirty="0"/>
              <a:t>at all times in meeting </a:t>
            </a:r>
            <a:r>
              <a:rPr lang="en-GB" dirty="0" smtClean="0"/>
              <a:t>areas (face to face meetings)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8" y="1752599"/>
            <a:ext cx="10363200" cy="472281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</a:t>
            </a:r>
            <a:r>
              <a:rPr lang="en-GB" dirty="0" smtClean="0"/>
              <a:t>ew Liaison documents received</a:t>
            </a:r>
          </a:p>
          <a:p>
            <a:r>
              <a:rPr lang="en-US" b="0" dirty="0" smtClean="0"/>
              <a:t>From ITU-T Focus Group on Vehicular Multimedia: </a:t>
            </a:r>
            <a:r>
              <a:rPr lang="en-US" b="0" dirty="0">
                <a:hlinkClick r:id="rId3"/>
              </a:rPr>
              <a:t>https://</a:t>
            </a:r>
            <a:r>
              <a:rPr lang="en-US" b="0" dirty="0" smtClean="0">
                <a:hlinkClick r:id="rId3"/>
              </a:rPr>
              <a:t>mentor.ieee.org/802.11/dcn/20/11-20-0223-00-0000-liaison-from-itu-t-focus-group-on-vehicular-multimedia-fg-vm.docx</a:t>
            </a:r>
            <a:r>
              <a:rPr lang="en-US" b="0" dirty="0" smtClean="0"/>
              <a:t> </a:t>
            </a:r>
          </a:p>
          <a:p>
            <a:r>
              <a:rPr lang="en-US" b="0" dirty="0" smtClean="0"/>
              <a:t>From ETSI ISG Fifth Generation Fixed Network: </a:t>
            </a:r>
            <a:r>
              <a:rPr lang="en-US" b="0" dirty="0" smtClean="0">
                <a:hlinkClick r:id="rId4"/>
              </a:rPr>
              <a:t>https://mentor.ieee.org/802.11/dcn/20/11-20-0513-00-0000-liaison-from-etsi-isg-fifth-generation-fixed-network.docx</a:t>
            </a:r>
            <a:r>
              <a:rPr lang="en-US" b="0" dirty="0" smtClean="0"/>
              <a:t> </a:t>
            </a:r>
            <a:endParaRPr lang="en-GB" b="0" dirty="0" smtClean="0"/>
          </a:p>
          <a:p>
            <a:r>
              <a:rPr lang="en-US" b="0" dirty="0" smtClean="0"/>
              <a:t>From </a:t>
            </a:r>
            <a:r>
              <a:rPr lang="en-US" b="0" dirty="0"/>
              <a:t>ETSI ERM TG11: 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>
                <a:hlinkClick r:id="rId5"/>
              </a:rPr>
              <a:t>https</a:t>
            </a:r>
            <a:r>
              <a:rPr lang="en-US" b="0" dirty="0">
                <a:hlinkClick r:id="rId5"/>
              </a:rPr>
              <a:t>://</a:t>
            </a:r>
            <a:r>
              <a:rPr lang="en-US" b="0" dirty="0" smtClean="0">
                <a:hlinkClick r:id="rId5"/>
              </a:rPr>
              <a:t>mentor.ieee.org/802.11/dcn/20/11-20-0706-00-0000-liaison-from-etsi-erm-tg11-on-the-2-4-ghz-srdoc.docx</a:t>
            </a:r>
            <a:r>
              <a:rPr lang="en-US" b="0" dirty="0" smtClean="0"/>
              <a:t> </a:t>
            </a:r>
            <a:endParaRPr lang="en-US" b="0" dirty="0" smtClean="0"/>
          </a:p>
          <a:p>
            <a:r>
              <a:rPr lang="en-US" b="0" dirty="0" smtClean="0"/>
              <a:t>ETSI BRAN liaison 6GHz </a:t>
            </a:r>
            <a:r>
              <a:rPr lang="en-US" b="0" dirty="0" err="1" smtClean="0"/>
              <a:t>adaptivity</a:t>
            </a:r>
            <a:r>
              <a:rPr lang="en-US" b="0" dirty="0" smtClean="0"/>
              <a:t> – 106004r2 - expected</a:t>
            </a:r>
            <a:endParaRPr lang="en-US" b="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February 2020 </a:t>
            </a:r>
          </a:p>
          <a:p>
            <a:pPr marL="0" indent="0">
              <a:buNone/>
            </a:pPr>
            <a:r>
              <a:rPr lang="en-US" altLang="en-US" b="0" dirty="0" smtClean="0"/>
              <a:t>P802.11ba to SA Ballot</a:t>
            </a:r>
          </a:p>
          <a:p>
            <a:pPr marL="0" indent="0">
              <a:buNone/>
            </a:pPr>
            <a:r>
              <a:rPr lang="en-GB" altLang="en-US" sz="2800" dirty="0" smtClean="0"/>
              <a:t>March </a:t>
            </a:r>
            <a:r>
              <a:rPr lang="en-GB" altLang="en-US" sz="2800" dirty="0"/>
              <a:t>2020 </a:t>
            </a:r>
            <a:endParaRPr lang="en-GB" altLang="en-US" sz="2800" dirty="0" smtClean="0"/>
          </a:p>
          <a:p>
            <a:pPr marL="0" indent="0">
              <a:buNone/>
            </a:pPr>
            <a:r>
              <a:rPr lang="en-US" altLang="en-US" sz="2800" b="0" dirty="0" smtClean="0"/>
              <a:t>SENS SG Extension</a:t>
            </a:r>
          </a:p>
          <a:p>
            <a:pPr marL="0" indent="0">
              <a:buNone/>
            </a:pPr>
            <a:r>
              <a:rPr lang="en-US" altLang="en-US" sz="2800" b="0" dirty="0" smtClean="0"/>
              <a:t>RCM SG first </a:t>
            </a:r>
            <a:r>
              <a:rPr lang="en-US" altLang="en-US" sz="2800" b="0" dirty="0" err="1" smtClean="0"/>
              <a:t>recharter</a:t>
            </a:r>
            <a:endParaRPr lang="en-US" altLang="en-US" sz="2800" b="0" dirty="0" smtClean="0"/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/>
              <a:t>April 2020 </a:t>
            </a:r>
          </a:p>
          <a:p>
            <a:pPr marL="0" indent="0">
              <a:buNone/>
            </a:pPr>
            <a:r>
              <a:rPr lang="en-US" altLang="en-US" b="0" dirty="0"/>
              <a:t>RCM SG formation</a:t>
            </a:r>
          </a:p>
          <a:p>
            <a:pPr marL="0" indent="0">
              <a:buNone/>
            </a:pPr>
            <a:r>
              <a:rPr lang="en-GB" altLang="en-US" dirty="0" smtClean="0"/>
              <a:t>May </a:t>
            </a:r>
            <a:r>
              <a:rPr lang="en-GB" altLang="en-US" dirty="0"/>
              <a:t>2020 </a:t>
            </a:r>
          </a:p>
          <a:p>
            <a:pPr marL="0" indent="0">
              <a:buNone/>
            </a:pPr>
            <a:r>
              <a:rPr lang="en-US" altLang="en-US" b="0" dirty="0"/>
              <a:t>SENS SG first </a:t>
            </a:r>
            <a:r>
              <a:rPr lang="en-US" altLang="en-US" b="0" dirty="0" smtClean="0"/>
              <a:t>extension (SASB 6 month)</a:t>
            </a:r>
            <a:endParaRPr lang="en-US" altLang="en-US" b="0" dirty="0"/>
          </a:p>
          <a:p>
            <a:endParaRPr lang="en-GB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Upcoming 802 EC actions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July/August</a:t>
            </a:r>
          </a:p>
          <a:p>
            <a:pPr marL="0" indent="0">
              <a:buNone/>
            </a:pPr>
            <a:r>
              <a:rPr lang="en-US" altLang="en-US" b="0" dirty="0" smtClean="0"/>
              <a:t>P802.11ba PAR Extension</a:t>
            </a:r>
          </a:p>
          <a:p>
            <a:pPr marL="0" indent="0">
              <a:buNone/>
            </a:pPr>
            <a:r>
              <a:rPr lang="en-US" altLang="en-US" b="0" dirty="0" smtClean="0"/>
              <a:t>P802.11ax PAR Extension</a:t>
            </a:r>
          </a:p>
          <a:p>
            <a:pPr marL="0" indent="0">
              <a:buNone/>
            </a:pPr>
            <a:r>
              <a:rPr lang="en-US" altLang="en-US" b="0" dirty="0" smtClean="0"/>
              <a:t>P802.11bf PAR, CSD (Sensing)</a:t>
            </a:r>
          </a:p>
          <a:p>
            <a:pPr marL="0" indent="0">
              <a:buNone/>
            </a:pPr>
            <a:r>
              <a:rPr lang="en-US" altLang="en-US" b="0" dirty="0" smtClean="0"/>
              <a:t>First SENS SG Re-Charter (July plenary to Nov plenary)</a:t>
            </a:r>
          </a:p>
          <a:p>
            <a:pPr marL="0" indent="0">
              <a:buNone/>
            </a:pPr>
            <a:r>
              <a:rPr lang="en-US" altLang="en-US" b="0" dirty="0"/>
              <a:t>RCM </a:t>
            </a:r>
            <a:r>
              <a:rPr lang="en-US" altLang="en-US" b="0" dirty="0" smtClean="0"/>
              <a:t>SG Re-Charter (July Nov plenary)</a:t>
            </a:r>
          </a:p>
          <a:p>
            <a:pPr marL="0" indent="0">
              <a:buNone/>
            </a:pPr>
            <a:endParaRPr lang="en-US" altLang="en-US" sz="2800" b="0" dirty="0"/>
          </a:p>
          <a:p>
            <a:pPr marL="0" indent="0">
              <a:buNone/>
            </a:pPr>
            <a:endParaRPr lang="en-US" altLang="en-US" sz="2800" b="0" dirty="0" smtClean="0"/>
          </a:p>
          <a:p>
            <a:endParaRPr lang="en-US" altLang="en-US" b="0" dirty="0"/>
          </a:p>
          <a:p>
            <a:endParaRPr lang="en-US" altLang="en-US" b="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 marL="0" indent="0">
              <a:buNone/>
            </a:pPr>
            <a:endParaRPr lang="en-US" alt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 smtClean="0"/>
              <a:t>October 2020</a:t>
            </a:r>
            <a:endParaRPr lang="en-GB" altLang="en-US" dirty="0"/>
          </a:p>
          <a:p>
            <a:pPr marL="0" indent="0">
              <a:buNone/>
            </a:pPr>
            <a:r>
              <a:rPr lang="en-US" altLang="en-US" b="0" dirty="0" smtClean="0"/>
              <a:t>RCM </a:t>
            </a:r>
            <a:r>
              <a:rPr lang="en-US" altLang="en-US" b="0" dirty="0"/>
              <a:t>SG first </a:t>
            </a:r>
            <a:r>
              <a:rPr lang="en-US" altLang="en-US" b="0" dirty="0" smtClean="0"/>
              <a:t>extension</a:t>
            </a:r>
            <a:endParaRPr lang="en-US" altLang="en-US" b="0" dirty="0"/>
          </a:p>
          <a:p>
            <a:endParaRPr lang="en-GB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1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 smtClean="0"/>
              <a:t>Approved 2020</a:t>
            </a:r>
          </a:p>
          <a:p>
            <a:r>
              <a:rPr lang="en-US" altLang="en-US" sz="2800" b="0" dirty="0" smtClean="0"/>
              <a:t>None to date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2020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129510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https://mentor.ieee.org/802.11/dcn/11-20-0868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https://mentor.ieee.org/802.11/dcn/11-20-0869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 slides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https://mentor.ieee.org/802.11/dcn/11-20-0324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https://mentor.ieee.org/802.11/dcn/11-20-0944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https://mentor.ieee.org/802.11/dcn/11-20-0323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https://mentor.ieee.org/802-ec/dcn/19/ec-20-0024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https://mentor.ieee.org/802.11/dcn/11-20-0867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https://mentor.ieee.org/802.11/dcn/11-20-0325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https://mentor.ieee.org/802.11/dcn/11-20-0326</a:t>
                      </a:r>
                      <a:endParaRPr lang="en-GB" sz="20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https://mentor.ieee.org/802.11/dcn/11-20-0015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 (only .11 credit for .18 attendance),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802E, 802.1CF</a:t>
            </a:r>
          </a:p>
          <a:p>
            <a:r>
              <a:rPr lang="en-US" altLang="en-US" dirty="0" smtClean="0"/>
              <a:t>For the July 2020 electronic plenary, reciprocal credit is given for other WG/TAG meetings which occur during the WG11 plenary session, Monday July 13, 2020 9am Eastern to Thursday, July 16, 2020 11am Eastern</a:t>
            </a:r>
            <a:endParaRPr lang="en-GB" altLang="en-US" dirty="0" smtClean="0"/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2020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135064</TotalTime>
  <Words>1843</Words>
  <Application>Microsoft Office PowerPoint</Application>
  <PresentationFormat>Widescreen</PresentationFormat>
  <Paragraphs>699</Paragraphs>
  <Slides>27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802.11 Working Group Opening Report July 2020</vt:lpstr>
      <vt:lpstr>Introduction</vt:lpstr>
      <vt:lpstr>M1.3 Meeting Decorum</vt:lpstr>
      <vt:lpstr>M2.3.1 Summary of Liaisons - Incoming</vt:lpstr>
      <vt:lpstr>M2.4 802 EC decisions</vt:lpstr>
      <vt:lpstr>M2.4 Upcoming 802 EC actions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M5.1 Comment Resolution Resources</vt:lpstr>
      <vt:lpstr>M5.2 WG Officer Nominations</vt:lpstr>
      <vt:lpstr>background data</vt:lpstr>
      <vt:lpstr>Members by country and region</vt:lpstr>
      <vt:lpstr>PowerPoint Presentation</vt:lpstr>
      <vt:lpstr>PowerPoint Presentation</vt:lpstr>
      <vt:lpstr>PowerPoint Presentation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July 2020</cp:keywords>
  <cp:lastModifiedBy>Stanley, Dorothy</cp:lastModifiedBy>
  <cp:revision>2157</cp:revision>
  <cp:lastPrinted>1998-02-10T13:28:06Z</cp:lastPrinted>
  <dcterms:created xsi:type="dcterms:W3CDTF">1998-02-10T13:07:52Z</dcterms:created>
  <dcterms:modified xsi:type="dcterms:W3CDTF">2020-07-01T20:02:59Z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