
<file path=[Content_Types].xml><?xml version="1.0" encoding="utf-8"?>
<Types xmlns="http://schemas.openxmlformats.org/package/2006/content-types">
  <Default Extension="doc" ContentType="application/msword"/>
  <Default Extension="docx" ContentType="application/vnd.openxmlformats-officedocument.wordprocessingml.documen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4"/>
  </p:sldMasterIdLst>
  <p:notesMasterIdLst>
    <p:notesMasterId r:id="rId40"/>
  </p:notesMasterIdLst>
  <p:handoutMasterIdLst>
    <p:handoutMasterId r:id="rId41"/>
  </p:handoutMasterIdLst>
  <p:sldIdLst>
    <p:sldId id="269" r:id="rId5"/>
    <p:sldId id="286" r:id="rId6"/>
    <p:sldId id="1722" r:id="rId7"/>
    <p:sldId id="1723" r:id="rId8"/>
    <p:sldId id="1724" r:id="rId9"/>
    <p:sldId id="738" r:id="rId10"/>
    <p:sldId id="1726" r:id="rId11"/>
    <p:sldId id="1753" r:id="rId12"/>
    <p:sldId id="1725" r:id="rId13"/>
    <p:sldId id="1752" r:id="rId14"/>
    <p:sldId id="1727" r:id="rId15"/>
    <p:sldId id="1728" r:id="rId16"/>
    <p:sldId id="1730" r:id="rId17"/>
    <p:sldId id="1731" r:id="rId18"/>
    <p:sldId id="1729" r:id="rId19"/>
    <p:sldId id="1735" r:id="rId20"/>
    <p:sldId id="1734" r:id="rId21"/>
    <p:sldId id="1737" r:id="rId22"/>
    <p:sldId id="1746" r:id="rId23"/>
    <p:sldId id="1745" r:id="rId24"/>
    <p:sldId id="1747" r:id="rId25"/>
    <p:sldId id="1748" r:id="rId26"/>
    <p:sldId id="1755" r:id="rId27"/>
    <p:sldId id="1756" r:id="rId28"/>
    <p:sldId id="1741" r:id="rId29"/>
    <p:sldId id="1743" r:id="rId30"/>
    <p:sldId id="1757" r:id="rId31"/>
    <p:sldId id="1758" r:id="rId32"/>
    <p:sldId id="1759" r:id="rId33"/>
    <p:sldId id="1760" r:id="rId34"/>
    <p:sldId id="305" r:id="rId35"/>
    <p:sldId id="1754" r:id="rId36"/>
    <p:sldId id="1732" r:id="rId37"/>
    <p:sldId id="1733" r:id="rId38"/>
    <p:sldId id="1736"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00"/>
    <a:srgbClr val="FF0000"/>
    <a:srgbClr val="FF9999"/>
    <a:srgbClr val="FFCC99"/>
    <a:srgbClr val="99FF99"/>
    <a:srgbClr val="B2B2B2"/>
    <a:srgbClr val="FFCCCC"/>
    <a:srgbClr val="FF6600"/>
    <a:srgbClr val="2D2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18" autoAdjust="0"/>
    <p:restoredTop sz="71403" autoAdjust="0"/>
  </p:normalViewPr>
  <p:slideViewPr>
    <p:cSldViewPr>
      <p:cViewPr varScale="1">
        <p:scale>
          <a:sx n="110" d="100"/>
          <a:sy n="110" d="100"/>
        </p:scale>
        <p:origin x="190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802.11-17/0291r0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802.11-17/0291r0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2017</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802.11-20/0860r0</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63379"/>
            <a:ext cx="87684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Jun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package" Target="../embeddings/Microsoft_Word_Document.docx"/><Relationship Id="rId3" Type="http://schemas.openxmlformats.org/officeDocument/2006/relationships/hyperlink" Target="https://docbox.etsi.org/ERM/ERM/70-DRAFTS/00590/ERM-590v111_0017.doc" TargetMode="Externa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Word_97_-_2003_Document.doc"/><Relationship Id="rId5" Type="http://schemas.openxmlformats.org/officeDocument/2006/relationships/hyperlink" Target="http://www.ieee802.org/11/private/ETSI_documents/ERMTG11/05-CONTRIBUTIONS/2020/ERMTG11(20)000016.docx" TargetMode="External"/><Relationship Id="rId4" Type="http://schemas.openxmlformats.org/officeDocument/2006/relationships/hyperlink" Target="https://docbox.etsi.org/ERM/ERMTG11/05-CONTRIBUTIONS/2020/ERMTG11(20)000016.docx" TargetMode="External"/><Relationship Id="rId9"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11/private/ETSI_documents/ERMTG11/05-CONTRIBUTIONS/2020/ERMTG11(20)000016.docx" TargetMode="External"/><Relationship Id="rId2" Type="http://schemas.openxmlformats.org/officeDocument/2006/relationships/hyperlink" Target="https://docbox.etsi.org/ERM/ERMTG11/05-CONTRIBUTIONS/2020/ERMTG11(20)000016.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docbox.etsi.org/ERM/ERM/70-DRAFTS/00590/ERM-590v111_0017.doc"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0861-00-coex-proposed-ls-to-etsi-erm-tg11-in-response-to-a-ls-wrt-ieee-802-11-section-in-tr-103-665-2-4-ghz-srdoc.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0/11-20-0706-00-0000-liaison-from-etsi-erm-tg11-on-the-2-4-ghz-srdoc.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a:t>Andrew 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a:solidFill>
                  <a:schemeClr val="accent6"/>
                </a:solidFill>
              </a:rPr>
              <a:t>Agenda for</a:t>
            </a:r>
            <a:br>
              <a:rPr lang="en-US" dirty="0">
                <a:solidFill>
                  <a:schemeClr val="accent6"/>
                </a:solidFill>
              </a:rPr>
            </a:br>
            <a:r>
              <a:rPr lang="en-US" dirty="0">
                <a:solidFill>
                  <a:schemeClr val="accent6"/>
                </a:solidFill>
              </a:rPr>
              <a:t>IEEE 802.11 Coex SC teleconference on 4 June 2020 to consider a LS from </a:t>
            </a:r>
            <a:r>
              <a:rPr lang="en-AU" dirty="0">
                <a:solidFill>
                  <a:schemeClr val="accent6"/>
                </a:solidFill>
              </a:rPr>
              <a:t>ETSI ERM TG11 </a:t>
            </a:r>
            <a:endParaRPr lang="en-US" dirty="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4 June 2019</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83578594"/>
              </p:ext>
            </p:extLst>
          </p:nvPr>
        </p:nvGraphicFramePr>
        <p:xfrm>
          <a:off x="685800" y="3429000"/>
          <a:ext cx="7696200" cy="762000"/>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91318">
                <a:tc>
                  <a:txBody>
                    <a:bodyPr/>
                    <a:lstStyle/>
                    <a:p>
                      <a:pPr>
                        <a:spcAft>
                          <a:spcPts val="0"/>
                        </a:spcAft>
                      </a:pPr>
                      <a:r>
                        <a:rPr lang="en-US" sz="1200" dirty="0">
                          <a:effectLst/>
                        </a:rPr>
                        <a:t>Andrew 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US" dirty="0"/>
              <a:t>What does LS from </a:t>
            </a:r>
            <a:r>
              <a:rPr lang="en-AU" dirty="0"/>
              <a:t>ETSI ERM TG11 say</a:t>
            </a:r>
            <a:r>
              <a:rPr lang="en-AU" i="1" dirty="0"/>
              <a:t>?</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9467808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highlights an activity by ETSI ERM TG11 to inform an update of the EC Decision on SRDs</a:t>
            </a:r>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Dear Dorothy,</a:t>
            </a:r>
            <a:endParaRPr lang="en-AU" sz="1800" i="1" dirty="0"/>
          </a:p>
          <a:p>
            <a:pPr marL="184150" lvl="2" indent="0">
              <a:buNone/>
            </a:pPr>
            <a:r>
              <a:rPr lang="en-GB" sz="1800" i="1" dirty="0"/>
              <a:t>On a request from CEPT WGFM, ETSI ERM TG11 is drafting an ETSI System Reference Document (TR 103 665) describing all current (and potential future) Wideband Data Transmission Systems and their technologies operating in the license exempt 2.4 GHz band. The information will be taken into account when preparing for the 8</a:t>
            </a:r>
            <a:r>
              <a:rPr lang="en-GB" sz="1800" i="1" baseline="30000" dirty="0"/>
              <a:t>th</a:t>
            </a:r>
            <a:r>
              <a:rPr lang="en-GB" sz="1800" i="1" dirty="0"/>
              <a:t> update of the European Commission Decision on SRDs. </a:t>
            </a:r>
            <a:endParaRPr lang="en-AU" sz="1800" i="1" dirty="0"/>
          </a:p>
          <a:p>
            <a:pPr marL="184150" lvl="2" indent="0">
              <a:buNone/>
            </a:pPr>
            <a:r>
              <a:rPr lang="en-GB" sz="1800" i="1" dirty="0"/>
              <a:t>. </a:t>
            </a:r>
          </a:p>
          <a:p>
            <a:pPr marL="184150" lvl="2" indent="0">
              <a:buNone/>
            </a:pPr>
            <a:r>
              <a:rPr lang="en-GB" sz="1800" i="1" dirty="0"/>
              <a:t>…</a:t>
            </a:r>
            <a:endParaRPr lang="en-AU" sz="1800" i="1"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1805294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Part of the update is relevant to the operation of 802.11 in the 2.4 GHz band in Europe</a:t>
            </a:r>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a:t>
            </a:r>
            <a:endParaRPr lang="en-AU" sz="1800" i="1" dirty="0"/>
          </a:p>
          <a:p>
            <a:pPr marL="184150" lvl="2" indent="0">
              <a:buNone/>
            </a:pPr>
            <a:r>
              <a:rPr lang="en-GB" sz="1800" i="1" dirty="0"/>
              <a:t>The IEEE 802.11 technology is described in clause 8.1 of TR 103 665 and input for this clause was provided by Wi-Fi manufacturers active in ETSI ERM TG11 </a:t>
            </a:r>
          </a:p>
          <a:p>
            <a:pPr marL="184150" lvl="2" indent="0">
              <a:buNone/>
            </a:pPr>
            <a:r>
              <a:rPr lang="en-GB" sz="1800" i="1" dirty="0"/>
              <a:t>…</a:t>
            </a:r>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582606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highlights potential concerns for the 802.11 community related to a submission from </a:t>
            </a:r>
            <a:r>
              <a:rPr lang="en-GB" dirty="0"/>
              <a:t>Qorvo</a:t>
            </a:r>
            <a:endParaRPr lang="en-AU" dirty="0"/>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a:t>
            </a:r>
            <a:endParaRPr lang="en-AU" sz="1800" i="1" dirty="0"/>
          </a:p>
          <a:p>
            <a:pPr marL="184150" lvl="2" indent="0">
              <a:buNone/>
            </a:pPr>
            <a:r>
              <a:rPr lang="en-GB" sz="1800" i="1" dirty="0"/>
              <a:t>During the TG11 </a:t>
            </a:r>
            <a:r>
              <a:rPr lang="en-GB" sz="1800" i="1" dirty="0" err="1"/>
              <a:t>GotoMeeting</a:t>
            </a:r>
            <a:r>
              <a:rPr lang="en-GB" sz="1800" i="1" dirty="0"/>
              <a:t> of April 9, we received a contribution from Qorvo (ERMTG11(20)000016) proposing several amendments/additions to clause 8.1 on IEEE 802.11.  However, Wi-Fi manufacturers raised concerns with some of the assumptions and proposals made in the document and therefore suggested ETSI ERM TG11 liaise with the IEEE 802.11 WG. </a:t>
            </a:r>
          </a:p>
          <a:p>
            <a:pPr marL="184150" lvl="2" indent="0">
              <a:buNone/>
            </a:pPr>
            <a:r>
              <a:rPr lang="en-GB" sz="1800" i="1" dirty="0"/>
              <a:t>…</a:t>
            </a:r>
            <a:endParaRPr lang="en-AU" sz="1800" i="1"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3281412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provided links to the </a:t>
            </a:r>
            <a:r>
              <a:rPr lang="en-GB" dirty="0"/>
              <a:t>current draft 17 of TR 103 665 and the proposal from Qorvo</a:t>
            </a:r>
            <a:endParaRPr lang="en-AU" dirty="0"/>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dirty="0"/>
              <a:t>Liaison received from ETSI ERM TG11</a:t>
            </a:r>
            <a:endParaRPr lang="en-GB" dirty="0"/>
          </a:p>
          <a:p>
            <a:pPr marL="184150" lvl="2" indent="0">
              <a:buNone/>
            </a:pPr>
            <a:r>
              <a:rPr lang="en-GB" i="1" dirty="0"/>
              <a:t>…</a:t>
            </a:r>
            <a:endParaRPr lang="en-AU" i="1" dirty="0"/>
          </a:p>
          <a:p>
            <a:pPr marL="184150" lvl="2" indent="0">
              <a:buNone/>
            </a:pPr>
            <a:r>
              <a:rPr lang="en-GB" i="1" dirty="0"/>
              <a:t>The current draft 17 of TR 103 665 can be downloaded using the below link: </a:t>
            </a:r>
            <a:r>
              <a:rPr lang="en-GB" i="1" dirty="0">
                <a:hlinkClick r:id="rId3"/>
              </a:rPr>
              <a:t>link</a:t>
            </a:r>
            <a:endParaRPr lang="en-AU" i="1" dirty="0"/>
          </a:p>
          <a:p>
            <a:pPr marL="184150" lvl="2" indent="0">
              <a:buNone/>
            </a:pPr>
            <a:r>
              <a:rPr lang="en-GB" i="1" dirty="0"/>
              <a:t>The document from Qorvo (ERMTG11(20)000016) is attached to this Liaison Statement. </a:t>
            </a:r>
            <a:r>
              <a:rPr lang="en-GB" i="1" dirty="0">
                <a:hlinkClick r:id="rId4"/>
              </a:rPr>
              <a:t>link</a:t>
            </a:r>
            <a:endParaRPr lang="en-AU" i="1" dirty="0"/>
          </a:p>
          <a:p>
            <a:pPr marL="184150" lvl="2" indent="0">
              <a:buNone/>
            </a:pPr>
            <a:r>
              <a:rPr lang="en-GB" i="1" dirty="0"/>
              <a:t>…</a:t>
            </a:r>
          </a:p>
          <a:p>
            <a:pPr lvl="2"/>
            <a:endParaRPr lang="en-GB" dirty="0"/>
          </a:p>
          <a:p>
            <a:r>
              <a:rPr lang="en-GB" dirty="0"/>
              <a:t>Documents also embedded here</a:t>
            </a:r>
          </a:p>
          <a:p>
            <a:pPr lvl="1"/>
            <a:r>
              <a:rPr lang="en-GB" dirty="0"/>
              <a:t>Draft 17 of TR 103 665</a:t>
            </a:r>
          </a:p>
          <a:p>
            <a:pPr lvl="1"/>
            <a:endParaRPr lang="en-US" altLang="en-US" dirty="0">
              <a:solidFill>
                <a:srgbClr val="000000"/>
              </a:solidFill>
              <a:latin typeface="Arial Unicode MS"/>
              <a:hlinkClick r:id="rId5"/>
            </a:endParaRPr>
          </a:p>
          <a:p>
            <a:pPr lvl="1"/>
            <a:r>
              <a:rPr lang="en-US" altLang="en-US" dirty="0">
                <a:solidFill>
                  <a:srgbClr val="000000"/>
                </a:solidFill>
                <a:latin typeface="Arial Unicode MS"/>
                <a:hlinkClick r:id="rId5"/>
              </a:rPr>
              <a:t>ERMTG11(20)000016.docx</a:t>
            </a:r>
            <a:endParaRPr lang="en-GB"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r>
              <a:rPr lang="en-US"/>
              <a:t>Slide </a:t>
            </a:r>
            <a:fld id="{EF4002E7-DB4D-4CC3-8382-1939D19420D8}" type="slidenum">
              <a:rPr lang="en-US" smtClean="0"/>
              <a:pPr/>
              <a:t>14</a:t>
            </a:fld>
            <a:endParaRPr lang="en-US"/>
          </a:p>
        </p:txBody>
      </p:sp>
      <p:graphicFrame>
        <p:nvGraphicFramePr>
          <p:cNvPr id="10" name="Object 9">
            <a:extLst>
              <a:ext uri="{FF2B5EF4-FFF2-40B4-BE49-F238E27FC236}">
                <a16:creationId xmlns:a16="http://schemas.microsoft.com/office/drawing/2014/main" id="{5C50DF1A-5420-4227-906F-EC8F68973724}"/>
              </a:ext>
            </a:extLst>
          </p:cNvPr>
          <p:cNvGraphicFramePr>
            <a:graphicFrameLocks noChangeAspect="1"/>
          </p:cNvGraphicFramePr>
          <p:nvPr>
            <p:extLst>
              <p:ext uri="{D42A27DB-BD31-4B8C-83A1-F6EECF244321}">
                <p14:modId xmlns:p14="http://schemas.microsoft.com/office/powerpoint/2010/main" val="1116215275"/>
              </p:ext>
            </p:extLst>
          </p:nvPr>
        </p:nvGraphicFramePr>
        <p:xfrm>
          <a:off x="4892675" y="4572000"/>
          <a:ext cx="914400" cy="806450"/>
        </p:xfrm>
        <a:graphic>
          <a:graphicData uri="http://schemas.openxmlformats.org/presentationml/2006/ole">
            <mc:AlternateContent xmlns:mc="http://schemas.openxmlformats.org/markup-compatibility/2006">
              <mc:Choice xmlns:v="urn:schemas-microsoft-com:vml" Requires="v">
                <p:oleObj spid="_x0000_s2054" name="Document" showAsIcon="1" r:id="rId6" imgW="914597" imgH="806311" progId="Word.Document.8">
                  <p:embed/>
                </p:oleObj>
              </mc:Choice>
              <mc:Fallback>
                <p:oleObj name="Document" showAsIcon="1" r:id="rId6" imgW="914597" imgH="806311" progId="Word.Document.8">
                  <p:embed/>
                  <p:pic>
                    <p:nvPicPr>
                      <p:cNvPr id="0" name=""/>
                      <p:cNvPicPr/>
                      <p:nvPr/>
                    </p:nvPicPr>
                    <p:blipFill>
                      <a:blip r:embed="rId7"/>
                      <a:stretch>
                        <a:fillRect/>
                      </a:stretch>
                    </p:blipFill>
                    <p:spPr>
                      <a:xfrm>
                        <a:off x="4892675" y="4572000"/>
                        <a:ext cx="914400" cy="80645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5DCE72EC-E549-4A63-A6C4-475D36EC513D}"/>
              </a:ext>
            </a:extLst>
          </p:cNvPr>
          <p:cNvGraphicFramePr>
            <a:graphicFrameLocks noChangeAspect="1"/>
          </p:cNvGraphicFramePr>
          <p:nvPr>
            <p:extLst>
              <p:ext uri="{D42A27DB-BD31-4B8C-83A1-F6EECF244321}">
                <p14:modId xmlns:p14="http://schemas.microsoft.com/office/powerpoint/2010/main" val="2777164310"/>
              </p:ext>
            </p:extLst>
          </p:nvPr>
        </p:nvGraphicFramePr>
        <p:xfrm>
          <a:off x="4910092" y="5518150"/>
          <a:ext cx="914400" cy="806450"/>
        </p:xfrm>
        <a:graphic>
          <a:graphicData uri="http://schemas.openxmlformats.org/presentationml/2006/ole">
            <mc:AlternateContent xmlns:mc="http://schemas.openxmlformats.org/markup-compatibility/2006">
              <mc:Choice xmlns:v="urn:schemas-microsoft-com:vml" Requires="v">
                <p:oleObj spid="_x0000_s2055" name="Document" showAsIcon="1" r:id="rId8" imgW="914597" imgH="806311" progId="Word.Document.12">
                  <p:embed/>
                </p:oleObj>
              </mc:Choice>
              <mc:Fallback>
                <p:oleObj name="Document" showAsIcon="1" r:id="rId8" imgW="914597" imgH="806311" progId="Word.Document.12">
                  <p:embed/>
                  <p:pic>
                    <p:nvPicPr>
                      <p:cNvPr id="0" name=""/>
                      <p:cNvPicPr/>
                      <p:nvPr/>
                    </p:nvPicPr>
                    <p:blipFill>
                      <a:blip r:embed="rId9"/>
                      <a:stretch>
                        <a:fillRect/>
                      </a:stretch>
                    </p:blipFill>
                    <p:spPr>
                      <a:xfrm>
                        <a:off x="4910092" y="551815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4013605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8A79-304A-4F5D-97A9-F39D601B6435}"/>
              </a:ext>
            </a:extLst>
          </p:cNvPr>
          <p:cNvSpPr>
            <a:spLocks noGrp="1"/>
          </p:cNvSpPr>
          <p:nvPr>
            <p:ph type="title"/>
          </p:nvPr>
        </p:nvSpPr>
        <p:spPr/>
        <p:txBody>
          <a:bodyPr/>
          <a:lstStyle/>
          <a:p>
            <a:r>
              <a:rPr lang="en-AU" dirty="0"/>
              <a:t>The LS requests a review of clause 8.1 in </a:t>
            </a:r>
            <a:r>
              <a:rPr lang="en-GB" dirty="0"/>
              <a:t>TR 103 665 and the proposal from Qorvo</a:t>
            </a:r>
            <a:endParaRPr lang="en-AU" dirty="0"/>
          </a:p>
        </p:txBody>
      </p:sp>
      <p:sp>
        <p:nvSpPr>
          <p:cNvPr id="3" name="Content Placeholder 2">
            <a:extLst>
              <a:ext uri="{FF2B5EF4-FFF2-40B4-BE49-F238E27FC236}">
                <a16:creationId xmlns:a16="http://schemas.microsoft.com/office/drawing/2014/main" id="{1CFE766D-6C86-462C-B177-BCE84938E954}"/>
              </a:ext>
            </a:extLst>
          </p:cNvPr>
          <p:cNvSpPr>
            <a:spLocks noGrp="1"/>
          </p:cNvSpPr>
          <p:nvPr>
            <p:ph idx="1"/>
          </p:nvPr>
        </p:nvSpPr>
        <p:spPr/>
        <p:txBody>
          <a:bodyPr/>
          <a:lstStyle/>
          <a:p>
            <a:r>
              <a:rPr lang="en-AU" i="1" dirty="0"/>
              <a:t>Liaison received from ETSI ERM TG11</a:t>
            </a:r>
            <a:endParaRPr lang="en-GB" dirty="0"/>
          </a:p>
          <a:p>
            <a:pPr marL="184150" lvl="2" indent="0">
              <a:buNone/>
            </a:pPr>
            <a:r>
              <a:rPr lang="en-GB" sz="1800" i="1" dirty="0"/>
              <a:t>…</a:t>
            </a:r>
          </a:p>
          <a:p>
            <a:pPr marL="184150" lvl="2" indent="0">
              <a:buNone/>
            </a:pPr>
            <a:r>
              <a:rPr lang="en-GB" sz="1800" i="1" dirty="0"/>
              <a:t>We would like IEEE 802.11 WG to review the current clause 8.1. in TR 103 665.  We would also like you to review the proposals made in ERMTG11(20)000016 and provide your feedback back to us. </a:t>
            </a:r>
            <a:endParaRPr lang="en-AU" sz="1800" i="1" dirty="0"/>
          </a:p>
          <a:p>
            <a:pPr marL="184150" lvl="2" indent="0">
              <a:buNone/>
            </a:pPr>
            <a:r>
              <a:rPr lang="en-GB" sz="1800" i="1" dirty="0"/>
              <a:t>If you have any question regarding this LS don’t hesitate to contact me.</a:t>
            </a:r>
            <a:endParaRPr lang="en-AU" sz="1800" i="1" dirty="0"/>
          </a:p>
          <a:p>
            <a:pPr marL="184150" lvl="2" indent="0">
              <a:buNone/>
            </a:pPr>
            <a:r>
              <a:rPr lang="en-GB" sz="1800" i="1" dirty="0"/>
              <a:t>Best regards,</a:t>
            </a:r>
            <a:endParaRPr lang="en-AU" sz="1800" i="1" dirty="0"/>
          </a:p>
          <a:p>
            <a:pPr marL="184150" lvl="2" indent="0">
              <a:buNone/>
            </a:pPr>
            <a:r>
              <a:rPr lang="en-GB" sz="1800" i="1" dirty="0"/>
              <a:t>Edgard Vangeel</a:t>
            </a:r>
            <a:br>
              <a:rPr lang="en-AU" sz="1800" i="1" dirty="0"/>
            </a:br>
            <a:r>
              <a:rPr lang="en-GB" sz="1800" i="1" dirty="0"/>
              <a:t>Chairman ETSI ERM TG11</a:t>
            </a:r>
            <a:endParaRPr lang="en-AU" sz="1800" i="1" dirty="0"/>
          </a:p>
          <a:p>
            <a:r>
              <a:rPr lang="en-GB" sz="2000" i="1" dirty="0"/>
              <a:t> </a:t>
            </a:r>
            <a:endParaRPr lang="en-AU" sz="2000" i="1" dirty="0"/>
          </a:p>
          <a:p>
            <a:endParaRPr lang="en-AU" dirty="0"/>
          </a:p>
        </p:txBody>
      </p:sp>
      <p:sp>
        <p:nvSpPr>
          <p:cNvPr id="4" name="Footer Placeholder 3">
            <a:extLst>
              <a:ext uri="{FF2B5EF4-FFF2-40B4-BE49-F238E27FC236}">
                <a16:creationId xmlns:a16="http://schemas.microsoft.com/office/drawing/2014/main" id="{1036A6A4-FAFD-4012-BAAB-7F25ECE94B6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9BEDDD7C-1C30-4856-BE6A-08D516DE25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00608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US" dirty="0"/>
              <a:t>What is the background of the LS</a:t>
            </a:r>
            <a:br>
              <a:rPr lang="en-US" dirty="0"/>
            </a:br>
            <a:r>
              <a:rPr lang="en-US" dirty="0"/>
              <a:t>from ETSI ERM TG11?</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957737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p:txBody>
          <a:bodyPr/>
          <a:lstStyle/>
          <a:p>
            <a:r>
              <a:rPr lang="en-GB" dirty="0"/>
              <a:t>Qorvo made a proposal to CEPT in Sept 2018 to remove the Power Density limit for non-hoppers</a:t>
            </a: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r>
              <a:rPr lang="en-GB" dirty="0"/>
              <a:t>Qorvo proposal</a:t>
            </a:r>
          </a:p>
          <a:p>
            <a:pPr lvl="1"/>
            <a:r>
              <a:rPr lang="nl-BE" dirty="0"/>
              <a:t>CEPT regulations are reviewed &amp; revised on a regular basis</a:t>
            </a:r>
          </a:p>
          <a:p>
            <a:pPr lvl="1"/>
            <a:r>
              <a:rPr lang="en-GB" dirty="0"/>
              <a:t>In September 2018, Qorvo sent a request directly to CEPT proposing to remove the Power Density limit of 10 </a:t>
            </a:r>
            <a:r>
              <a:rPr lang="en-GB" dirty="0" err="1"/>
              <a:t>mW</a:t>
            </a:r>
            <a:r>
              <a:rPr lang="en-GB" dirty="0"/>
              <a:t>/MHz for non-hoppers, for both adaptive &amp; non-adaptive systems</a:t>
            </a:r>
          </a:p>
          <a:p>
            <a:pPr lvl="2"/>
            <a:r>
              <a:rPr lang="en-GB" dirty="0"/>
              <a:t>The request was slightly misleading in that it included a proposal as a </a:t>
            </a:r>
            <a:r>
              <a:rPr lang="en-GB" i="1" dirty="0"/>
              <a:t>quid pro quo</a:t>
            </a:r>
            <a:r>
              <a:rPr lang="en-GB" dirty="0"/>
              <a:t> to limit the medium utilisation (MU) of non-adaptive systems to 10% … but this was already the limit for such non-adaptive systems which were also subject to the Power Density requirement! </a:t>
            </a:r>
          </a:p>
          <a:p>
            <a:pPr lvl="1"/>
            <a:r>
              <a:rPr lang="en-GB" dirty="0"/>
              <a:t>This proposal was for the 7</a:t>
            </a:r>
            <a:r>
              <a:rPr lang="en-GB" baseline="30000" dirty="0"/>
              <a:t>th</a:t>
            </a:r>
            <a:r>
              <a:rPr lang="en-GB" dirty="0"/>
              <a:t> update of the EC Decision 2006/771/EC and was submitted by Qorvo without consulting ETSI ERM TG11</a:t>
            </a:r>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942756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a:xfrm>
            <a:off x="685799" y="685800"/>
            <a:ext cx="8077201" cy="1066800"/>
          </a:xfrm>
        </p:spPr>
        <p:txBody>
          <a:bodyPr/>
          <a:lstStyle/>
          <a:p>
            <a:r>
              <a:rPr lang="en-AU" dirty="0"/>
              <a:t>After some confusion, ETSI ERM TG11 is now responding to a CEPT request by updating </a:t>
            </a:r>
            <a:r>
              <a:rPr lang="en-GB" dirty="0"/>
              <a:t>TR 103 665 </a:t>
            </a: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r>
              <a:rPr lang="en-GB" dirty="0"/>
              <a:t>Process issues</a:t>
            </a:r>
          </a:p>
          <a:p>
            <a:pPr lvl="1"/>
            <a:r>
              <a:rPr lang="en-GB" dirty="0"/>
              <a:t>CEPT WGFM discussed the matter in Sep 2018, and “</a:t>
            </a:r>
            <a:r>
              <a:rPr lang="en-US" i="1" dirty="0"/>
              <a:t>delegated authority to SRDMG to inform/consult ETSI and request studies in SE24 with regard to proposed changes</a:t>
            </a:r>
            <a:r>
              <a:rPr lang="en-US" dirty="0"/>
              <a:t>”</a:t>
            </a:r>
          </a:p>
          <a:p>
            <a:pPr lvl="2"/>
            <a:r>
              <a:rPr lang="en-GB" dirty="0"/>
              <a:t>SRDMG in Dec 2018 agreed on a LS to be send to WGSE, requesting studies on a possible revision of the regulation for Wideband Systems in 2.4 GHz</a:t>
            </a:r>
          </a:p>
          <a:p>
            <a:pPr lvl="2"/>
            <a:r>
              <a:rPr lang="en-GB" dirty="0"/>
              <a:t>That request contained the wording </a:t>
            </a:r>
            <a:r>
              <a:rPr lang="en-GB" i="1" dirty="0"/>
              <a:t>“WGFM considers the following subjects relevant….”</a:t>
            </a:r>
            <a:r>
              <a:rPr lang="en-GB" dirty="0"/>
              <a:t> but this wording were never discussed by WGFM</a:t>
            </a:r>
          </a:p>
          <a:p>
            <a:pPr lvl="2"/>
            <a:r>
              <a:rPr lang="en-GB" dirty="0"/>
              <a:t>The instruction to inform/consult ETSI was never executed</a:t>
            </a:r>
          </a:p>
          <a:p>
            <a:pPr lvl="2"/>
            <a:r>
              <a:rPr lang="en-GB" dirty="0"/>
              <a:t>The WGSE chairman realised something was wrong and he refused to make a decision during the Jan 2019 meeting, instead asking WGFM to re-consider the issue </a:t>
            </a:r>
            <a:endParaRPr lang="nl-BE" dirty="0"/>
          </a:p>
          <a:p>
            <a:pPr lvl="1"/>
            <a:r>
              <a:rPr lang="nl-BE" dirty="0"/>
              <a:t>WGFM in Feb 2019 discussed the topic again and formally contacted ETSI with a request to develop a consolidated view/position</a:t>
            </a:r>
          </a:p>
          <a:p>
            <a:pPr lvl="2"/>
            <a:r>
              <a:rPr lang="nl-BE" dirty="0"/>
              <a:t>The request resulted in an ETSI ERM TG11 activity to develop </a:t>
            </a:r>
            <a:r>
              <a:rPr lang="en-GB" dirty="0"/>
              <a:t>TR 103 665 </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043878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p:txBody>
          <a:bodyPr/>
          <a:lstStyle/>
          <a:p>
            <a:r>
              <a:rPr lang="en-GB" dirty="0"/>
              <a:t>TR 103 665 describes the various 2.4 GHz Wide Band technologies that exist today</a:t>
            </a:r>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r>
              <a:rPr lang="en-GB" dirty="0"/>
              <a:t>TR 103 665 currently includes sections on:</a:t>
            </a:r>
          </a:p>
          <a:p>
            <a:pPr lvl="1"/>
            <a:r>
              <a:rPr lang="en-GB" dirty="0"/>
              <a:t>IEEE 802.11 (Wi-Fi)</a:t>
            </a:r>
          </a:p>
          <a:p>
            <a:pPr lvl="1"/>
            <a:r>
              <a:rPr lang="en-GB" dirty="0"/>
              <a:t>Bluetooth</a:t>
            </a:r>
          </a:p>
          <a:p>
            <a:pPr lvl="1"/>
            <a:r>
              <a:rPr lang="en-GB" dirty="0"/>
              <a:t>IEEE 802.15.4</a:t>
            </a:r>
          </a:p>
          <a:p>
            <a:pPr lvl="1"/>
            <a:r>
              <a:rPr lang="en-GB" dirty="0"/>
              <a:t>Zigbee</a:t>
            </a:r>
          </a:p>
          <a:p>
            <a:pPr lvl="1"/>
            <a:r>
              <a:rPr lang="en-GB" dirty="0"/>
              <a:t>WirelessHART</a:t>
            </a:r>
          </a:p>
          <a:p>
            <a:pPr lvl="1"/>
            <a:r>
              <a:rPr lang="en-GB" dirty="0"/>
              <a:t>Command and Control Systems (UAS)</a:t>
            </a:r>
            <a:endParaRPr lang="nl-BE" dirty="0"/>
          </a:p>
          <a:p>
            <a:pPr lvl="1"/>
            <a:r>
              <a:rPr lang="en-GB" dirty="0"/>
              <a:t> …</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r>
              <a:rPr lang="en-US"/>
              <a:t>Slide </a:t>
            </a:r>
            <a:fld id="{EF4002E7-DB4D-4CC3-8382-1939D19420D8}" type="slidenum">
              <a:rPr lang="en-US" smtClean="0"/>
              <a:pPr/>
              <a:t>19</a:t>
            </a:fld>
            <a:endParaRPr lang="en-US"/>
          </a:p>
        </p:txBody>
      </p:sp>
    </p:spTree>
    <p:extLst>
      <p:ext uri="{BB962C8B-B14F-4D97-AF65-F5344CB8AC3E}">
        <p14:creationId xmlns:p14="http://schemas.microsoft.com/office/powerpoint/2010/main" val="1798420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a:extLst>
              <a:ext uri="{FF2B5EF4-FFF2-40B4-BE49-F238E27FC236}">
                <a16:creationId xmlns:a16="http://schemas.microsoft.com/office/drawing/2014/main" id="{7845249F-2465-4952-84E3-4A08F00E696C}"/>
              </a:ext>
            </a:extLst>
          </p:cNvPr>
          <p:cNvSpPr>
            <a:spLocks noGrp="1" noChangeArrowheads="1"/>
          </p:cNvSpPr>
          <p:nvPr>
            <p:ph type="title"/>
          </p:nvPr>
        </p:nvSpPr>
        <p:spPr>
          <a:xfrm>
            <a:off x="685800" y="685800"/>
            <a:ext cx="8305800" cy="1066800"/>
          </a:xfrm>
        </p:spPr>
        <p:txBody>
          <a:bodyPr/>
          <a:lstStyle/>
          <a:p>
            <a:r>
              <a:rPr lang="en-US" altLang="en-US" dirty="0"/>
              <a:t>Meetings shall be conducted in compliance with all applicable laws, including antitrust &amp; competition laws</a:t>
            </a:r>
          </a:p>
        </p:txBody>
      </p:sp>
      <p:sp>
        <p:nvSpPr>
          <p:cNvPr id="10243" name="Rectangle 1027">
            <a:extLst>
              <a:ext uri="{FF2B5EF4-FFF2-40B4-BE49-F238E27FC236}">
                <a16:creationId xmlns:a16="http://schemas.microsoft.com/office/drawing/2014/main" id="{4C4544FB-FEF3-466C-AD6B-6744D52CA26E}"/>
              </a:ext>
            </a:extLst>
          </p:cNvPr>
          <p:cNvSpPr>
            <a:spLocks noGrp="1" noChangeArrowheads="1"/>
          </p:cNvSpPr>
          <p:nvPr>
            <p:ph type="body" idx="1"/>
          </p:nvPr>
        </p:nvSpPr>
        <p:spPr>
          <a:xfrm>
            <a:off x="685800" y="1828800"/>
            <a:ext cx="7772400" cy="4114800"/>
          </a:xfrm>
        </p:spPr>
        <p:txBody>
          <a:bodyPr/>
          <a:lstStyle/>
          <a:p>
            <a:pPr lvl="1"/>
            <a:r>
              <a:rPr lang="en-US" altLang="en-US" dirty="0"/>
              <a:t>Don’t discuss the interpretation, validity, or essentiality of patents/patent claims</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pPr lvl="1"/>
            <a:r>
              <a:rPr lang="en-US" altLang="en-US" dirty="0"/>
              <a:t>For more details, see IEEE-SA Standards Board Ops Man, 5.3.10 and </a:t>
            </a:r>
            <a:r>
              <a:rPr lang="en-US" altLang="en-US" i="1" dirty="0"/>
              <a:t>Antitrust and Competition Policy: What You Need to Know</a:t>
            </a:r>
            <a:r>
              <a:rPr lang="en-US" altLang="en-US" dirty="0"/>
              <a:t> available </a:t>
            </a:r>
            <a:r>
              <a:rPr lang="en-US" altLang="en-US" dirty="0">
                <a:hlinkClick r:id="rId2"/>
              </a:rPr>
              <a:t>here</a:t>
            </a:r>
            <a:endParaRPr lang="en-US" altLang="en-US" dirty="0"/>
          </a:p>
          <a:p>
            <a:pPr lvl="1"/>
            <a:r>
              <a:rPr lang="en-US" altLang="en-US" dirty="0"/>
              <a:t>If you have questions, contact the IEEE-SA Standards Board Patent Committee Administrator at patcom@ieee.org</a:t>
            </a:r>
            <a:br>
              <a:rPr lang="en-US" altLang="en-US" dirty="0"/>
            </a:br>
            <a:endParaRPr lang="en-US" altLang="en-US" dirty="0"/>
          </a:p>
          <a:p>
            <a:endParaRPr lang="en-US" altLang="en-US" dirty="0"/>
          </a:p>
        </p:txBody>
      </p:sp>
      <p:sp>
        <p:nvSpPr>
          <p:cNvPr id="7" name="Rectangle 6">
            <a:extLst>
              <a:ext uri="{FF2B5EF4-FFF2-40B4-BE49-F238E27FC236}">
                <a16:creationId xmlns:a16="http://schemas.microsoft.com/office/drawing/2014/main" id="{BAF5A41B-0124-48EC-9B34-EFA3D404D446}"/>
              </a:ext>
            </a:extLst>
          </p:cNvPr>
          <p:cNvSpPr/>
          <p:nvPr/>
        </p:nvSpPr>
        <p:spPr bwMode="auto">
          <a:xfrm rot="2228405">
            <a:off x="7658099" y="15908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AU" dirty="0"/>
              <a:t>Review of </a:t>
            </a:r>
            <a:r>
              <a:rPr lang="en-GB" dirty="0"/>
              <a:t>the proposal from Qorvo</a:t>
            </a:r>
            <a:br>
              <a:rPr lang="en-GB" dirty="0"/>
            </a:br>
            <a:r>
              <a:rPr lang="en-GB" dirty="0"/>
              <a:t>for a new clause 8.4 </a:t>
            </a:r>
            <a:r>
              <a:rPr lang="en-AU" dirty="0"/>
              <a:t>in </a:t>
            </a:r>
            <a:r>
              <a:rPr lang="en-GB" dirty="0"/>
              <a:t>TR 103 665 </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3782343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p:txBody>
          <a:bodyPr/>
          <a:lstStyle/>
          <a:p>
            <a:r>
              <a:rPr lang="en-US" dirty="0"/>
              <a:t>Qorvo’s proposed new text in </a:t>
            </a:r>
            <a:r>
              <a:rPr lang="en-GB" dirty="0"/>
              <a:t>TR 103 665 asks for a per transmitter regulatory limit</a:t>
            </a:r>
            <a:br>
              <a:rPr lang="en-AU" dirty="0"/>
            </a:b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pPr lvl="1"/>
            <a:r>
              <a:rPr lang="en-AU" dirty="0"/>
              <a:t>In the proposal attached to the LS, Qorvo suggest adding a new clause 8.1.4 to </a:t>
            </a:r>
            <a:r>
              <a:rPr lang="en-GB" dirty="0"/>
              <a:t>TR 103 665, </a:t>
            </a:r>
            <a:r>
              <a:rPr lang="en-AU" dirty="0"/>
              <a:t>documenting “</a:t>
            </a:r>
            <a:r>
              <a:rPr lang="en-AU" i="1" dirty="0"/>
              <a:t>Current Challenges”</a:t>
            </a:r>
            <a:r>
              <a:rPr lang="en-AU" dirty="0"/>
              <a:t> for 802.11</a:t>
            </a:r>
          </a:p>
          <a:p>
            <a:pPr lvl="2"/>
            <a:r>
              <a:rPr lang="en-AU" dirty="0"/>
              <a:t>See </a:t>
            </a:r>
            <a:r>
              <a:rPr lang="en-US" dirty="0">
                <a:hlinkClick r:id="rId2"/>
              </a:rPr>
              <a:t>ERMTG11(20)000016</a:t>
            </a:r>
            <a:r>
              <a:rPr lang="en-US" dirty="0"/>
              <a:t> (ETSI ERM TG11 site)</a:t>
            </a:r>
          </a:p>
          <a:p>
            <a:pPr lvl="2"/>
            <a:r>
              <a:rPr lang="en-US" dirty="0"/>
              <a:t>or </a:t>
            </a:r>
            <a:r>
              <a:rPr lang="en-US" altLang="en-US" dirty="0">
                <a:solidFill>
                  <a:srgbClr val="000000"/>
                </a:solidFill>
                <a:latin typeface="Arial Unicode MS"/>
                <a:hlinkClick r:id="rId3"/>
              </a:rPr>
              <a:t>ERMTG11(20)000016.docx</a:t>
            </a:r>
            <a:r>
              <a:rPr lang="en-US" altLang="en-US" dirty="0">
                <a:solidFill>
                  <a:srgbClr val="000000"/>
                </a:solidFill>
                <a:latin typeface="Arial Unicode MS"/>
              </a:rPr>
              <a:t> (IEEE 802.11 WG private members site)</a:t>
            </a:r>
            <a:r>
              <a:rPr lang="en-US" altLang="en-US" sz="800" dirty="0"/>
              <a:t> </a:t>
            </a:r>
            <a:r>
              <a:rPr lang="en-US" dirty="0"/>
              <a:t> </a:t>
            </a:r>
            <a:endParaRPr lang="en-AU" i="1" dirty="0"/>
          </a:p>
          <a:p>
            <a:pPr lvl="1"/>
            <a:r>
              <a:rPr lang="en-AU" dirty="0"/>
              <a:t>In the proposed new clause, Qorvo asserts various problems with a regulatory limit of 100 </a:t>
            </a:r>
            <a:r>
              <a:rPr lang="en-AU" dirty="0" err="1"/>
              <a:t>mW</a:t>
            </a:r>
            <a:r>
              <a:rPr lang="en-AU" dirty="0"/>
              <a:t> EIRP per system, particularly for 802.11ax </a:t>
            </a:r>
          </a:p>
          <a:p>
            <a:pPr lvl="2"/>
            <a:r>
              <a:rPr lang="en-AU" dirty="0"/>
              <a:t>Limited range, particularly for higher data rates</a:t>
            </a:r>
          </a:p>
          <a:p>
            <a:pPr lvl="2"/>
            <a:r>
              <a:rPr lang="en-AU" dirty="0"/>
              <a:t>Poor link quality, especially when using MU-MIMO or OFDMA</a:t>
            </a:r>
          </a:p>
          <a:p>
            <a:pPr lvl="2"/>
            <a:r>
              <a:rPr lang="en-AU" dirty="0"/>
              <a:t>Increased congestion/spectral inefficiency if preceding issues are resolved by deploying more APs or using range extenders</a:t>
            </a:r>
          </a:p>
          <a:p>
            <a:pPr lvl="1"/>
            <a:r>
              <a:rPr lang="en-AU" dirty="0"/>
              <a:t>Qorvo further suggests </a:t>
            </a:r>
            <a:r>
              <a:rPr lang="en-GB" dirty="0"/>
              <a:t>clause 8.1.4 include a </a:t>
            </a:r>
            <a:r>
              <a:rPr lang="en-AU" dirty="0"/>
              <a:t>request for a regulatory limit on a per transmitter basis, rather than on a per system basis</a:t>
            </a:r>
          </a:p>
          <a:p>
            <a:pPr lvl="2"/>
            <a:r>
              <a:rPr lang="en-AU" dirty="0"/>
              <a:t>Qorvo assert, “</a:t>
            </a:r>
            <a:r>
              <a:rPr lang="en-GB" i="1" dirty="0"/>
              <a:t>Redefining the transmitted RF power limit as a limit per transmitter would increase the operating link budget and so improve not only the performance but also the spectrum efficiency of this technology</a:t>
            </a:r>
            <a:r>
              <a:rPr lang="en-GB" dirty="0"/>
              <a:t>”</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r>
              <a:rPr lang="en-US"/>
              <a:t>Slide </a:t>
            </a:r>
            <a:fld id="{EF4002E7-DB4D-4CC3-8382-1939D19420D8}" type="slidenum">
              <a:rPr lang="en-US" smtClean="0"/>
              <a:pPr/>
              <a:t>21</a:t>
            </a:fld>
            <a:endParaRPr lang="en-US"/>
          </a:p>
        </p:txBody>
      </p:sp>
    </p:spTree>
    <p:extLst>
      <p:ext uri="{BB962C8B-B14F-4D97-AF65-F5344CB8AC3E}">
        <p14:creationId xmlns:p14="http://schemas.microsoft.com/office/powerpoint/2010/main" val="2855416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E46F-3662-4BC5-B001-1C62F997223D}"/>
              </a:ext>
            </a:extLst>
          </p:cNvPr>
          <p:cNvSpPr>
            <a:spLocks noGrp="1"/>
          </p:cNvSpPr>
          <p:nvPr>
            <p:ph type="title"/>
          </p:nvPr>
        </p:nvSpPr>
        <p:spPr>
          <a:xfrm>
            <a:off x="685800" y="685800"/>
            <a:ext cx="8001000" cy="1066800"/>
          </a:xfrm>
        </p:spPr>
        <p:txBody>
          <a:bodyPr/>
          <a:lstStyle/>
          <a:p>
            <a:r>
              <a:rPr lang="en-US" dirty="0"/>
              <a:t>One possible response is to recommend the proposal for a </a:t>
            </a:r>
            <a:r>
              <a:rPr lang="en-GB" dirty="0"/>
              <a:t>per transmitter regulatory limit be rejected</a:t>
            </a:r>
            <a:r>
              <a:rPr lang="en-US" dirty="0"/>
              <a:t> </a:t>
            </a:r>
            <a:endParaRPr lang="en-AU" dirty="0"/>
          </a:p>
        </p:txBody>
      </p:sp>
      <p:sp>
        <p:nvSpPr>
          <p:cNvPr id="3" name="Content Placeholder 2">
            <a:extLst>
              <a:ext uri="{FF2B5EF4-FFF2-40B4-BE49-F238E27FC236}">
                <a16:creationId xmlns:a16="http://schemas.microsoft.com/office/drawing/2014/main" id="{939B33CC-D965-40C0-A917-AA6670226C7E}"/>
              </a:ext>
            </a:extLst>
          </p:cNvPr>
          <p:cNvSpPr>
            <a:spLocks noGrp="1"/>
          </p:cNvSpPr>
          <p:nvPr>
            <p:ph idx="1"/>
          </p:nvPr>
        </p:nvSpPr>
        <p:spPr/>
        <p:txBody>
          <a:bodyPr/>
          <a:lstStyle/>
          <a:p>
            <a:pPr lvl="1"/>
            <a:r>
              <a:rPr lang="en-AU" dirty="0"/>
              <a:t>It is not clear that CEPT will seriously consider changing the regulatory limit to per transmitter rather than per device</a:t>
            </a:r>
          </a:p>
          <a:p>
            <a:pPr lvl="2"/>
            <a:r>
              <a:rPr lang="en-AU" dirty="0"/>
              <a:t>Based on feedback from administrations, it has been asserted the chance is 0%</a:t>
            </a:r>
          </a:p>
          <a:p>
            <a:pPr lvl="1"/>
            <a:r>
              <a:rPr lang="en-AU" dirty="0"/>
              <a:t>Even if CEPT would consider such a change, the challenges asserted by Qorvo do not appear to be challenges that have ever been mentioned within the 802.11 WG</a:t>
            </a:r>
          </a:p>
          <a:p>
            <a:pPr lvl="1"/>
            <a:r>
              <a:rPr lang="en-AU" dirty="0"/>
              <a:t>Is there any consensus that the challenges asserted by Qorvo require changing the regulatory limit to per transmitter rather than per device?</a:t>
            </a:r>
          </a:p>
          <a:p>
            <a:pPr lvl="2"/>
            <a:r>
              <a:rPr lang="en-AU" dirty="0"/>
              <a:t>If not, the WG could recommend to ETSI ERM TG11 that clause 8.1.4, as proposed by Qorvo, not be included in any update of </a:t>
            </a:r>
            <a:r>
              <a:rPr lang="en-GB" dirty="0"/>
              <a:t>TR 103 665?</a:t>
            </a:r>
          </a:p>
          <a:p>
            <a:pPr lvl="2"/>
            <a:r>
              <a:rPr lang="en-GB" dirty="0"/>
              <a:t>Possible justifications could be that:</a:t>
            </a:r>
          </a:p>
          <a:p>
            <a:pPr lvl="3"/>
            <a:r>
              <a:rPr lang="en-GB" dirty="0"/>
              <a:t>The challenges asserted by Qorvo are not recognised by the WG as important challenges that need to be addressed at this time</a:t>
            </a:r>
          </a:p>
          <a:p>
            <a:pPr lvl="3"/>
            <a:r>
              <a:rPr lang="en-GB" dirty="0"/>
              <a:t>The change proposed by Qorvo could unnecessarily put the ongoing success of the</a:t>
            </a:r>
            <a:br>
              <a:rPr lang="en-GB" dirty="0"/>
            </a:br>
            <a:r>
              <a:rPr lang="en-GB" dirty="0"/>
              <a:t>2.4 GHz band at risk</a:t>
            </a:r>
            <a:endParaRPr lang="en-AU" dirty="0"/>
          </a:p>
        </p:txBody>
      </p:sp>
      <p:sp>
        <p:nvSpPr>
          <p:cNvPr id="4" name="Footer Placeholder 3">
            <a:extLst>
              <a:ext uri="{FF2B5EF4-FFF2-40B4-BE49-F238E27FC236}">
                <a16:creationId xmlns:a16="http://schemas.microsoft.com/office/drawing/2014/main" id="{76F7D32C-F4F3-40C7-88B1-CB215C699FEA}"/>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D9633B6B-A420-4194-8DB4-BFAABA970C68}"/>
              </a:ext>
            </a:extLst>
          </p:cNvPr>
          <p:cNvSpPr>
            <a:spLocks noGrp="1"/>
          </p:cNvSpPr>
          <p:nvPr>
            <p:ph type="sldNum" sz="quarter" idx="11"/>
          </p:nvPr>
        </p:nvSpPr>
        <p:spPr/>
        <p:txBody>
          <a:bodyPr/>
          <a:lstStyle/>
          <a:p>
            <a:r>
              <a:rPr lang="en-US"/>
              <a:t>Slide </a:t>
            </a:r>
            <a:fld id="{EF4002E7-DB4D-4CC3-8382-1939D19420D8}" type="slidenum">
              <a:rPr lang="en-US" smtClean="0"/>
              <a:pPr/>
              <a:t>22</a:t>
            </a:fld>
            <a:endParaRPr lang="en-US"/>
          </a:p>
        </p:txBody>
      </p:sp>
    </p:spTree>
    <p:extLst>
      <p:ext uri="{BB962C8B-B14F-4D97-AF65-F5344CB8AC3E}">
        <p14:creationId xmlns:p14="http://schemas.microsoft.com/office/powerpoint/2010/main" val="2014648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3E84F0-7809-4C96-A8C9-12201991539B}"/>
              </a:ext>
            </a:extLst>
          </p:cNvPr>
          <p:cNvSpPr>
            <a:spLocks noGrp="1"/>
          </p:cNvSpPr>
          <p:nvPr>
            <p:ph idx="1"/>
          </p:nvPr>
        </p:nvSpPr>
        <p:spPr/>
        <p:txBody>
          <a:bodyPr/>
          <a:lstStyle/>
          <a:p>
            <a:r>
              <a:rPr lang="en-AU" dirty="0"/>
              <a:t>Discussion of power density proposals</a:t>
            </a:r>
          </a:p>
        </p:txBody>
      </p:sp>
      <p:sp>
        <p:nvSpPr>
          <p:cNvPr id="3" name="Footer Placeholder 2">
            <a:extLst>
              <a:ext uri="{FF2B5EF4-FFF2-40B4-BE49-F238E27FC236}">
                <a16:creationId xmlns:a16="http://schemas.microsoft.com/office/drawing/2014/main" id="{0E6DEBEF-BA5B-4E61-9426-CC3657CF143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923ACF78-0876-4C08-877B-7F917E8853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361764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EDEE4-8EB6-4A88-A55D-5653F729A9C5}"/>
              </a:ext>
            </a:extLst>
          </p:cNvPr>
          <p:cNvSpPr>
            <a:spLocks noGrp="1"/>
          </p:cNvSpPr>
          <p:nvPr>
            <p:ph type="title"/>
          </p:nvPr>
        </p:nvSpPr>
        <p:spPr/>
        <p:txBody>
          <a:bodyPr/>
          <a:lstStyle/>
          <a:p>
            <a:r>
              <a:rPr lang="en-AU" dirty="0"/>
              <a:t>The WG could comment on the proposals to relax PD requirements</a:t>
            </a:r>
          </a:p>
        </p:txBody>
      </p:sp>
      <p:sp>
        <p:nvSpPr>
          <p:cNvPr id="3" name="Content Placeholder 2">
            <a:extLst>
              <a:ext uri="{FF2B5EF4-FFF2-40B4-BE49-F238E27FC236}">
                <a16:creationId xmlns:a16="http://schemas.microsoft.com/office/drawing/2014/main" id="{433D6AAF-07BD-496C-A7E8-E465F45591F1}"/>
              </a:ext>
            </a:extLst>
          </p:cNvPr>
          <p:cNvSpPr>
            <a:spLocks noGrp="1"/>
          </p:cNvSpPr>
          <p:nvPr>
            <p:ph idx="1"/>
          </p:nvPr>
        </p:nvSpPr>
        <p:spPr>
          <a:xfrm>
            <a:off x="685800" y="1676400"/>
            <a:ext cx="7772400" cy="4114800"/>
          </a:xfrm>
        </p:spPr>
        <p:txBody>
          <a:bodyPr/>
          <a:lstStyle/>
          <a:p>
            <a:pPr lvl="1"/>
            <a:r>
              <a:rPr lang="en-AU" dirty="0"/>
              <a:t>In reviewing the TR 103 665 draft, it appears that some stakeholders believe the Power Density (PD) limit of 10 dBm/MHz is too restrictive</a:t>
            </a:r>
          </a:p>
          <a:p>
            <a:pPr lvl="2"/>
            <a:r>
              <a:rPr lang="en-AU" dirty="0"/>
              <a:t>Particularly for IEEE 802.15.4 based systems as they have smaller bandwidths</a:t>
            </a:r>
          </a:p>
          <a:p>
            <a:pPr lvl="2"/>
            <a:r>
              <a:rPr lang="en-AU" dirty="0"/>
              <a:t>Qorvo made a proposal to remove the PD limit in Sep 2018</a:t>
            </a:r>
          </a:p>
          <a:p>
            <a:pPr lvl="1"/>
            <a:r>
              <a:rPr lang="en-AU" dirty="0"/>
              <a:t>Others apparently believe any relaxation of PD requirements would have a serious adverse effect on Wi-Fi operations in the 2.4 GHz band</a:t>
            </a:r>
          </a:p>
          <a:p>
            <a:pPr lvl="2"/>
            <a:r>
              <a:rPr lang="en-AU" dirty="0"/>
              <a:t>A wide band Wi-Fi device would be subject to interference from the full power of a narrow band device, whereas the narrow band device would only be subject to interference from a portion of the power of a wide band Wi-Fi device</a:t>
            </a:r>
          </a:p>
          <a:p>
            <a:pPr lvl="1"/>
            <a:r>
              <a:rPr lang="en-US" dirty="0"/>
              <a:t>Is there any justification to put the success of the 2.4 GHz band at risk by making any significant regulatory changes, including the PD limits?</a:t>
            </a:r>
          </a:p>
          <a:p>
            <a:pPr lvl="2"/>
            <a:r>
              <a:rPr lang="en-AU" dirty="0"/>
              <a:t>If not, the WG could recommend to ETSI ERM TG11 that no significant regulatory changes be made at this time …</a:t>
            </a:r>
          </a:p>
          <a:p>
            <a:pPr lvl="2"/>
            <a:r>
              <a:rPr lang="en-AU" dirty="0"/>
              <a:t>… and, the WG could make a proposal to ETSI ERM TG11 to highlight the PD issue in the new clause 8.1.4 on </a:t>
            </a:r>
            <a:r>
              <a:rPr lang="en-AU" i="1" dirty="0"/>
              <a:t>‘Current Challenges” </a:t>
            </a:r>
            <a:r>
              <a:rPr lang="en-AU" dirty="0"/>
              <a:t>for 802.11</a:t>
            </a:r>
          </a:p>
        </p:txBody>
      </p:sp>
      <p:sp>
        <p:nvSpPr>
          <p:cNvPr id="4" name="Footer Placeholder 3">
            <a:extLst>
              <a:ext uri="{FF2B5EF4-FFF2-40B4-BE49-F238E27FC236}">
                <a16:creationId xmlns:a16="http://schemas.microsoft.com/office/drawing/2014/main" id="{F9486D14-5CCC-4799-ADC9-63031D077FC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CF12688-BF4F-42C0-B098-D0B96A9C774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74626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AU" dirty="0"/>
              <a:t>Review of </a:t>
            </a:r>
            <a:r>
              <a:rPr lang="en-GB" dirty="0"/>
              <a:t>clause 8.1 in TR 103 665</a:t>
            </a:r>
          </a:p>
          <a:p>
            <a:r>
              <a:rPr lang="en-GB" dirty="0"/>
              <a:t>(general description of IEEE 802.11)</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711907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6E354-2350-4F88-A5FB-32272AA341C9}"/>
              </a:ext>
            </a:extLst>
          </p:cNvPr>
          <p:cNvSpPr>
            <a:spLocks noGrp="1"/>
          </p:cNvSpPr>
          <p:nvPr>
            <p:ph type="title"/>
          </p:nvPr>
        </p:nvSpPr>
        <p:spPr/>
        <p:txBody>
          <a:bodyPr/>
          <a:lstStyle/>
          <a:p>
            <a:r>
              <a:rPr lang="en-AU" dirty="0"/>
              <a:t>Coex SC participants are invited to provide detailed review of </a:t>
            </a:r>
            <a:r>
              <a:rPr lang="en-GB" dirty="0"/>
              <a:t>clause 8.1 in TR 103 665</a:t>
            </a:r>
            <a:endParaRPr lang="en-AU" dirty="0"/>
          </a:p>
        </p:txBody>
      </p:sp>
      <p:sp>
        <p:nvSpPr>
          <p:cNvPr id="3" name="Content Placeholder 2">
            <a:extLst>
              <a:ext uri="{FF2B5EF4-FFF2-40B4-BE49-F238E27FC236}">
                <a16:creationId xmlns:a16="http://schemas.microsoft.com/office/drawing/2014/main" id="{71A04B47-4A79-4623-9B7E-994FADCEB380}"/>
              </a:ext>
            </a:extLst>
          </p:cNvPr>
          <p:cNvSpPr>
            <a:spLocks noGrp="1"/>
          </p:cNvSpPr>
          <p:nvPr>
            <p:ph idx="1"/>
          </p:nvPr>
        </p:nvSpPr>
        <p:spPr/>
        <p:txBody>
          <a:bodyPr/>
          <a:lstStyle/>
          <a:p>
            <a:pPr lvl="1"/>
            <a:r>
              <a:rPr lang="en-GB" dirty="0"/>
              <a:t>TR 103 665 contains a description of IEEE 802.11 operation in the</a:t>
            </a:r>
            <a:br>
              <a:rPr lang="en-GB" dirty="0"/>
            </a:br>
            <a:r>
              <a:rPr lang="en-GB" dirty="0"/>
              <a:t>2.4 GHz band</a:t>
            </a:r>
          </a:p>
          <a:p>
            <a:pPr lvl="2"/>
            <a:r>
              <a:rPr lang="en-GB" dirty="0"/>
              <a:t>See </a:t>
            </a:r>
            <a:r>
              <a:rPr lang="en-GB" dirty="0">
                <a:hlinkClick r:id="rId2"/>
              </a:rPr>
              <a:t>draft 17</a:t>
            </a:r>
            <a:r>
              <a:rPr lang="en-GB" dirty="0"/>
              <a:t>, clause 8.1</a:t>
            </a:r>
            <a:endParaRPr lang="en-AU" dirty="0"/>
          </a:p>
          <a:p>
            <a:pPr lvl="1"/>
            <a:r>
              <a:rPr lang="en-GB" dirty="0"/>
              <a:t>The 802.11 WG has been asked to provide a review of clause 8.1, but no submissions have been received</a:t>
            </a:r>
          </a:p>
          <a:p>
            <a:pPr lvl="1"/>
            <a:r>
              <a:rPr lang="en-GB" dirty="0"/>
              <a:t>Does anyone propose recommending any changes to clause 8.1?</a:t>
            </a:r>
          </a:p>
          <a:p>
            <a:pPr lvl="2"/>
            <a:r>
              <a:rPr lang="en-GB" dirty="0"/>
              <a:t>If so, please provide submissions ASAP (next 7 days?)</a:t>
            </a:r>
          </a:p>
          <a:p>
            <a:pPr lvl="2"/>
            <a:r>
              <a:rPr lang="en-GB" dirty="0"/>
              <a:t>If not, we can inform ETSI ERM TG11 that no changes are recommended</a:t>
            </a:r>
            <a:endParaRPr lang="en-AU" dirty="0"/>
          </a:p>
        </p:txBody>
      </p:sp>
      <p:sp>
        <p:nvSpPr>
          <p:cNvPr id="4" name="Footer Placeholder 3">
            <a:extLst>
              <a:ext uri="{FF2B5EF4-FFF2-40B4-BE49-F238E27FC236}">
                <a16:creationId xmlns:a16="http://schemas.microsoft.com/office/drawing/2014/main" id="{D3E33278-ADFB-4EBB-AD57-3033FC135618}"/>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EF17CC68-F9BE-46C4-9AE7-F5C76A3EF966}"/>
              </a:ext>
            </a:extLst>
          </p:cNvPr>
          <p:cNvSpPr>
            <a:spLocks noGrp="1"/>
          </p:cNvSpPr>
          <p:nvPr>
            <p:ph type="sldNum" sz="quarter" idx="11"/>
          </p:nvPr>
        </p:nvSpPr>
        <p:spPr/>
        <p:txBody>
          <a:bodyPr/>
          <a:lstStyle/>
          <a:p>
            <a:r>
              <a:rPr lang="en-US"/>
              <a:t>Slide </a:t>
            </a:r>
            <a:fld id="{EF4002E7-DB4D-4CC3-8382-1939D19420D8}" type="slidenum">
              <a:rPr lang="en-US" smtClean="0"/>
              <a:pPr/>
              <a:t>26</a:t>
            </a:fld>
            <a:endParaRPr lang="en-US"/>
          </a:p>
        </p:txBody>
      </p:sp>
    </p:spTree>
    <p:extLst>
      <p:ext uri="{BB962C8B-B14F-4D97-AF65-F5344CB8AC3E}">
        <p14:creationId xmlns:p14="http://schemas.microsoft.com/office/powerpoint/2010/main" val="3367637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47F26D-B998-4668-97A9-C4794B53E349}"/>
              </a:ext>
            </a:extLst>
          </p:cNvPr>
          <p:cNvSpPr>
            <a:spLocks noGrp="1"/>
          </p:cNvSpPr>
          <p:nvPr>
            <p:ph idx="1"/>
          </p:nvPr>
        </p:nvSpPr>
        <p:spPr/>
        <p:txBody>
          <a:bodyPr/>
          <a:lstStyle/>
          <a:p>
            <a:r>
              <a:rPr lang="en-AU" dirty="0"/>
              <a:t>A draft LS response?</a:t>
            </a:r>
          </a:p>
        </p:txBody>
      </p:sp>
      <p:sp>
        <p:nvSpPr>
          <p:cNvPr id="3" name="Footer Placeholder 2">
            <a:extLst>
              <a:ext uri="{FF2B5EF4-FFF2-40B4-BE49-F238E27FC236}">
                <a16:creationId xmlns:a16="http://schemas.microsoft.com/office/drawing/2014/main" id="{B8C7E7CA-297C-4DE5-A88E-00BDDDD963D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1487FD4C-3B68-4635-AAB5-E3DA7F9EE80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300734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DA0EC-E793-4CBB-BF1B-2E6E2FE0E563}"/>
              </a:ext>
            </a:extLst>
          </p:cNvPr>
          <p:cNvSpPr>
            <a:spLocks noGrp="1"/>
          </p:cNvSpPr>
          <p:nvPr>
            <p:ph type="title"/>
          </p:nvPr>
        </p:nvSpPr>
        <p:spPr/>
        <p:txBody>
          <a:bodyPr/>
          <a:lstStyle/>
          <a:p>
            <a:r>
              <a:rPr lang="en-AU" dirty="0"/>
              <a:t>Review is required of a possible LS response</a:t>
            </a:r>
          </a:p>
        </p:txBody>
      </p:sp>
      <p:sp>
        <p:nvSpPr>
          <p:cNvPr id="3" name="Content Placeholder 2">
            <a:extLst>
              <a:ext uri="{FF2B5EF4-FFF2-40B4-BE49-F238E27FC236}">
                <a16:creationId xmlns:a16="http://schemas.microsoft.com/office/drawing/2014/main" id="{C2DA0573-A7D3-49D8-8736-702DB2D9207B}"/>
              </a:ext>
            </a:extLst>
          </p:cNvPr>
          <p:cNvSpPr>
            <a:spLocks noGrp="1"/>
          </p:cNvSpPr>
          <p:nvPr>
            <p:ph idx="1"/>
          </p:nvPr>
        </p:nvSpPr>
        <p:spPr/>
        <p:txBody>
          <a:bodyPr/>
          <a:lstStyle/>
          <a:p>
            <a:pPr lvl="1"/>
            <a:r>
              <a:rPr lang="en-AU" dirty="0"/>
              <a:t>Based on limited input, the Coex SC Chair has put together a very preliminary draft LS response</a:t>
            </a:r>
          </a:p>
          <a:p>
            <a:pPr lvl="2"/>
            <a:r>
              <a:rPr lang="en-AU" dirty="0"/>
              <a:t>See </a:t>
            </a:r>
            <a:r>
              <a:rPr lang="en-AU" dirty="0">
                <a:solidFill>
                  <a:srgbClr val="FF0000"/>
                </a:solidFill>
                <a:hlinkClick r:id="rId2"/>
              </a:rPr>
              <a:t>11-20-0861-00</a:t>
            </a:r>
            <a:endParaRPr lang="en-AU" dirty="0">
              <a:solidFill>
                <a:srgbClr val="FF0000"/>
              </a:solidFill>
            </a:endParaRPr>
          </a:p>
          <a:p>
            <a:pPr lvl="1"/>
            <a:r>
              <a:rPr lang="en-AU" dirty="0"/>
              <a:t>Please review it!</a:t>
            </a:r>
          </a:p>
        </p:txBody>
      </p:sp>
      <p:sp>
        <p:nvSpPr>
          <p:cNvPr id="4" name="Footer Placeholder 3">
            <a:extLst>
              <a:ext uri="{FF2B5EF4-FFF2-40B4-BE49-F238E27FC236}">
                <a16:creationId xmlns:a16="http://schemas.microsoft.com/office/drawing/2014/main" id="{6671A120-DA0B-470D-B2A8-55B95338FA72}"/>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8359EEA-A775-46E4-990B-1C607ED0839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190573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47F26D-B998-4668-97A9-C4794B53E349}"/>
              </a:ext>
            </a:extLst>
          </p:cNvPr>
          <p:cNvSpPr>
            <a:spLocks noGrp="1"/>
          </p:cNvSpPr>
          <p:nvPr>
            <p:ph idx="1"/>
          </p:nvPr>
        </p:nvSpPr>
        <p:spPr/>
        <p:txBody>
          <a:bodyPr/>
          <a:lstStyle/>
          <a:p>
            <a:r>
              <a:rPr lang="en-AU" dirty="0"/>
              <a:t>Next steps?</a:t>
            </a:r>
          </a:p>
        </p:txBody>
      </p:sp>
      <p:sp>
        <p:nvSpPr>
          <p:cNvPr id="3" name="Footer Placeholder 2">
            <a:extLst>
              <a:ext uri="{FF2B5EF4-FFF2-40B4-BE49-F238E27FC236}">
                <a16:creationId xmlns:a16="http://schemas.microsoft.com/office/drawing/2014/main" id="{B8C7E7CA-297C-4DE5-A88E-00BDDDD963D3}"/>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1487FD4C-3B68-4635-AAB5-E3DA7F9EE807}"/>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30274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lvl="1"/>
            <a:r>
              <a:rPr lang="en-US" dirty="0"/>
              <a:t>All participants in IEEE-SA activities are expected to adhere to the core principles underlying the:</a:t>
            </a:r>
          </a:p>
          <a:p>
            <a:pPr lvl="2"/>
            <a:r>
              <a:rPr lang="en-US" dirty="0">
                <a:hlinkClick r:id="rId2"/>
              </a:rPr>
              <a:t>IEEE Code of Ethics</a:t>
            </a:r>
            <a:endParaRPr lang="en-US" dirty="0"/>
          </a:p>
          <a:p>
            <a:pPr lvl="2"/>
            <a:r>
              <a:rPr lang="en-US" dirty="0">
                <a:hlinkClick r:id="rId3"/>
              </a:rPr>
              <a:t>IEEE Code of Conduct</a:t>
            </a:r>
            <a:endParaRPr lang="en-US" dirty="0"/>
          </a:p>
          <a:p>
            <a:pPr lvl="1"/>
            <a:r>
              <a:rPr lang="en-US" dirty="0"/>
              <a:t>The core principles of the IEEE Codes of Ethics &amp; Conduct are to:</a:t>
            </a:r>
          </a:p>
          <a:p>
            <a:pPr lvl="2"/>
            <a:r>
              <a:rPr lang="en-US" i="1" dirty="0"/>
              <a:t>Uphold the highest standards of integrity, responsible behavior, and ethical and professional conduct</a:t>
            </a:r>
          </a:p>
          <a:p>
            <a:pPr lvl="2"/>
            <a:r>
              <a:rPr lang="en-US" i="1" dirty="0"/>
              <a:t>Treat people fairly and with respect, to not engage in harassment, discrimination, or retaliation, and to protect people's privacy.</a:t>
            </a:r>
          </a:p>
          <a:p>
            <a:pPr lvl="2"/>
            <a:r>
              <a:rPr lang="en-US" i="1" dirty="0"/>
              <a:t>Avoid injuring others, their property, reputation, or employment by false or malicious action</a:t>
            </a:r>
          </a:p>
          <a:p>
            <a:pPr lvl="1"/>
            <a:r>
              <a:rPr lang="en-US" dirty="0"/>
              <a:t>The most recent versions of these Codes are available at</a:t>
            </a:r>
          </a:p>
          <a:p>
            <a:pPr lvl="2"/>
            <a:r>
              <a:rPr lang="en-US" dirty="0">
                <a:hlinkClick r:id="rId4"/>
              </a:rPr>
              <a:t>http://www.ieee.org/about/corporate/governance</a:t>
            </a:r>
            <a:endParaRPr lang="en-US" dirty="0"/>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3</a:t>
            </a:fld>
            <a:endParaRPr lang="en-GB" dirty="0"/>
          </a:p>
        </p:txBody>
      </p:sp>
      <p:sp>
        <p:nvSpPr>
          <p:cNvPr id="7" name="Rectangle 6">
            <a:extLst>
              <a:ext uri="{FF2B5EF4-FFF2-40B4-BE49-F238E27FC236}">
                <a16:creationId xmlns:a16="http://schemas.microsoft.com/office/drawing/2014/main" id="{3DB4D861-E815-4748-A24F-3BEB008A00F1}"/>
              </a:ext>
            </a:extLst>
          </p:cNvPr>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955433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A6208-7154-4ACD-8E47-8475A23BC419}"/>
              </a:ext>
            </a:extLst>
          </p:cNvPr>
          <p:cNvSpPr>
            <a:spLocks noGrp="1"/>
          </p:cNvSpPr>
          <p:nvPr>
            <p:ph type="title"/>
          </p:nvPr>
        </p:nvSpPr>
        <p:spPr/>
        <p:txBody>
          <a:bodyPr/>
          <a:lstStyle/>
          <a:p>
            <a:r>
              <a:rPr lang="en-AU" dirty="0"/>
              <a:t>Another teleconference will be needed …</a:t>
            </a:r>
            <a:br>
              <a:rPr lang="en-AU" dirty="0"/>
            </a:br>
            <a:endParaRPr lang="en-AU" dirty="0"/>
          </a:p>
        </p:txBody>
      </p:sp>
      <p:sp>
        <p:nvSpPr>
          <p:cNvPr id="3" name="Content Placeholder 2">
            <a:extLst>
              <a:ext uri="{FF2B5EF4-FFF2-40B4-BE49-F238E27FC236}">
                <a16:creationId xmlns:a16="http://schemas.microsoft.com/office/drawing/2014/main" id="{1277F1E5-51A1-45D2-868D-B78E9A094A27}"/>
              </a:ext>
            </a:extLst>
          </p:cNvPr>
          <p:cNvSpPr>
            <a:spLocks noGrp="1"/>
          </p:cNvSpPr>
          <p:nvPr>
            <p:ph idx="1"/>
          </p:nvPr>
        </p:nvSpPr>
        <p:spPr/>
        <p:txBody>
          <a:bodyPr/>
          <a:lstStyle/>
          <a:p>
            <a:r>
              <a:rPr lang="en-AU" dirty="0"/>
              <a:t>Plan</a:t>
            </a:r>
          </a:p>
          <a:p>
            <a:pPr lvl="1"/>
            <a:r>
              <a:rPr lang="en-AU" dirty="0"/>
              <a:t>This teleconference should have provided good background</a:t>
            </a:r>
          </a:p>
          <a:p>
            <a:pPr lvl="1"/>
            <a:r>
              <a:rPr lang="en-AU" dirty="0"/>
              <a:t>We will need another teleconference to develop consensus</a:t>
            </a:r>
          </a:p>
          <a:p>
            <a:pPr lvl="1"/>
            <a:r>
              <a:rPr lang="en-AU" dirty="0"/>
              <a:t>Stakeholders are encouraged to use e-mail to discus issues</a:t>
            </a:r>
          </a:p>
          <a:p>
            <a:pPr lvl="1"/>
            <a:r>
              <a:rPr lang="en-AU" dirty="0"/>
              <a:t>The SC can’t approve anything …</a:t>
            </a:r>
          </a:p>
          <a:p>
            <a:pPr lvl="1"/>
            <a:r>
              <a:rPr lang="en-AU" dirty="0"/>
              <a:t>… it will need to be approved by the WG somehow (in July?)</a:t>
            </a:r>
          </a:p>
        </p:txBody>
      </p:sp>
      <p:sp>
        <p:nvSpPr>
          <p:cNvPr id="4" name="Footer Placeholder 3">
            <a:extLst>
              <a:ext uri="{FF2B5EF4-FFF2-40B4-BE49-F238E27FC236}">
                <a16:creationId xmlns:a16="http://schemas.microsoft.com/office/drawing/2014/main" id="{06E763F0-CDE8-43BC-B966-F4A2BED1A5CC}"/>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7723A5A-C543-46E8-A73A-0618D86D8DF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482695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IEEE 802.11 Coexistence SC </a:t>
            </a:r>
            <a:r>
              <a:rPr lang="en-AU" dirty="0"/>
              <a:t>teleconference on 4 June 2020 is adjourned!</a:t>
            </a:r>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a:t>Andrew Myles, Cisco</a:t>
            </a:r>
            <a:endParaRPr lang="en-US" dirty="0"/>
          </a:p>
        </p:txBody>
      </p:sp>
      <p:sp>
        <p:nvSpPr>
          <p:cNvPr id="5" name="Slide Number Placeholder 4"/>
          <p:cNvSpPr>
            <a:spLocks noGrp="1"/>
          </p:cNvSpPr>
          <p:nvPr>
            <p:ph type="sldNum" sz="quarter" idx="11"/>
          </p:nvPr>
        </p:nvSpPr>
        <p:spPr/>
        <p:txBody>
          <a:bodyPr/>
          <a:lstStyle/>
          <a:p>
            <a:pPr>
              <a:defRPr/>
            </a:pPr>
            <a:r>
              <a:rPr lang="en-US"/>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621556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C14086-AD0F-435F-AAE3-9FCDD90E2F04}"/>
              </a:ext>
            </a:extLst>
          </p:cNvPr>
          <p:cNvSpPr>
            <a:spLocks noGrp="1"/>
          </p:cNvSpPr>
          <p:nvPr>
            <p:ph idx="1"/>
          </p:nvPr>
        </p:nvSpPr>
        <p:spPr/>
        <p:txBody>
          <a:bodyPr/>
          <a:lstStyle/>
          <a:p>
            <a:r>
              <a:rPr lang="en-AU" dirty="0"/>
              <a:t>Background Slides</a:t>
            </a:r>
            <a:br>
              <a:rPr lang="en-AU" dirty="0"/>
            </a:br>
            <a:r>
              <a:rPr lang="en-AU" dirty="0"/>
              <a:t>EU regulatory background on 2.4 GHz</a:t>
            </a:r>
          </a:p>
        </p:txBody>
      </p:sp>
      <p:sp>
        <p:nvSpPr>
          <p:cNvPr id="3" name="Footer Placeholder 2">
            <a:extLst>
              <a:ext uri="{FF2B5EF4-FFF2-40B4-BE49-F238E27FC236}">
                <a16:creationId xmlns:a16="http://schemas.microsoft.com/office/drawing/2014/main" id="{E9C5F92D-779E-4A08-AA87-B0502FE1F26A}"/>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67BBF7D1-4017-4710-8D6A-EADFF38876AF}"/>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288913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38B4E-A1E9-4F0A-B875-03D989064D60}"/>
              </a:ext>
            </a:extLst>
          </p:cNvPr>
          <p:cNvSpPr>
            <a:spLocks noGrp="1"/>
          </p:cNvSpPr>
          <p:nvPr>
            <p:ph type="title"/>
          </p:nvPr>
        </p:nvSpPr>
        <p:spPr>
          <a:xfrm>
            <a:off x="685800" y="685800"/>
            <a:ext cx="8001000" cy="1066800"/>
          </a:xfrm>
        </p:spPr>
        <p:txBody>
          <a:bodyPr/>
          <a:lstStyle/>
          <a:p>
            <a:r>
              <a:rPr lang="en-AU" dirty="0"/>
              <a:t>Wi-Fi devices in Europe are regulated by two regulations as </a:t>
            </a:r>
            <a:r>
              <a:rPr lang="en-US" dirty="0"/>
              <a:t>Wideband Data Transmission Systems</a:t>
            </a:r>
            <a:endParaRPr lang="en-AU" dirty="0"/>
          </a:p>
        </p:txBody>
      </p:sp>
      <p:sp>
        <p:nvSpPr>
          <p:cNvPr id="3" name="Content Placeholder 2">
            <a:extLst>
              <a:ext uri="{FF2B5EF4-FFF2-40B4-BE49-F238E27FC236}">
                <a16:creationId xmlns:a16="http://schemas.microsoft.com/office/drawing/2014/main" id="{A3FD951E-5F7E-47E6-86ED-47E19849E23C}"/>
              </a:ext>
            </a:extLst>
          </p:cNvPr>
          <p:cNvSpPr>
            <a:spLocks noGrp="1"/>
          </p:cNvSpPr>
          <p:nvPr>
            <p:ph idx="1"/>
          </p:nvPr>
        </p:nvSpPr>
        <p:spPr/>
        <p:txBody>
          <a:bodyPr/>
          <a:lstStyle/>
          <a:p>
            <a:r>
              <a:rPr lang="en-AU" dirty="0"/>
              <a:t>Background</a:t>
            </a:r>
          </a:p>
          <a:p>
            <a:pPr lvl="1"/>
            <a:r>
              <a:rPr lang="en-US" dirty="0"/>
              <a:t>In European 2.4 GHz regulations, Wi-Fi is considered to be a ‘Short Range Device’ application</a:t>
            </a:r>
            <a:endParaRPr lang="nl-BE" dirty="0"/>
          </a:p>
          <a:p>
            <a:pPr lvl="1"/>
            <a:r>
              <a:rPr lang="nl-BE" dirty="0"/>
              <a:t>Short Range Devices (SRDs) are regulated by:</a:t>
            </a:r>
          </a:p>
          <a:p>
            <a:pPr lvl="2"/>
            <a:r>
              <a:rPr lang="nl-BE" dirty="0"/>
              <a:t>ERC Recommendation 70-03 applicable in CEPT countries</a:t>
            </a:r>
          </a:p>
          <a:p>
            <a:pPr lvl="3"/>
            <a:r>
              <a:rPr lang="nl-BE" dirty="0"/>
              <a:t>CEPT is group of 48 countries</a:t>
            </a:r>
          </a:p>
          <a:p>
            <a:pPr lvl="2"/>
            <a:r>
              <a:rPr lang="en-GB" dirty="0"/>
              <a:t>Commission Decision 2006/771/EC applicable in EU member states</a:t>
            </a:r>
          </a:p>
          <a:p>
            <a:pPr lvl="3"/>
            <a:r>
              <a:rPr lang="nl-BE" dirty="0"/>
              <a:t>To a great extent, </a:t>
            </a:r>
            <a:r>
              <a:rPr lang="en-GB" dirty="0"/>
              <a:t>Commission Decision 2006/771/EC  is aligned with </a:t>
            </a:r>
            <a:r>
              <a:rPr lang="nl-BE" dirty="0"/>
              <a:t>ERC Recommendation 70-03 </a:t>
            </a:r>
          </a:p>
          <a:p>
            <a:pPr lvl="1"/>
            <a:r>
              <a:rPr lang="en-US" dirty="0"/>
              <a:t>For the 2.4 GHz band, both SRD regulations cover:</a:t>
            </a:r>
          </a:p>
          <a:p>
            <a:pPr lvl="2"/>
            <a:r>
              <a:rPr lang="en-US" dirty="0"/>
              <a:t>Provisions for  so called “non-specific” Short Range Devices</a:t>
            </a:r>
          </a:p>
          <a:p>
            <a:pPr lvl="2"/>
            <a:r>
              <a:rPr lang="en-US" dirty="0"/>
              <a:t>Provisions for a number of “specific” Short Range Devices</a:t>
            </a:r>
          </a:p>
          <a:p>
            <a:pPr lvl="3"/>
            <a:r>
              <a:rPr lang="en-US" dirty="0"/>
              <a:t>Wi-Fi falls under the scope of “Wideband Data Transmission Systems”</a:t>
            </a:r>
          </a:p>
          <a:p>
            <a:endParaRPr lang="en-AU" dirty="0"/>
          </a:p>
        </p:txBody>
      </p:sp>
      <p:sp>
        <p:nvSpPr>
          <p:cNvPr id="4" name="Footer Placeholder 3">
            <a:extLst>
              <a:ext uri="{FF2B5EF4-FFF2-40B4-BE49-F238E27FC236}">
                <a16:creationId xmlns:a16="http://schemas.microsoft.com/office/drawing/2014/main" id="{B706D915-23FB-4D94-8390-4F07ACBAB115}"/>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DA6D2BA0-DB56-47A3-94EC-AC29C76FBB9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28434136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939B4AC-450F-4EFD-9AEC-27E63C0FC90A}"/>
              </a:ext>
            </a:extLst>
          </p:cNvPr>
          <p:cNvSpPr>
            <a:spLocks noGrp="1"/>
          </p:cNvSpPr>
          <p:nvPr>
            <p:ph type="title"/>
          </p:nvPr>
        </p:nvSpPr>
        <p:spPr/>
        <p:txBody>
          <a:bodyPr/>
          <a:lstStyle/>
          <a:p>
            <a:r>
              <a:rPr lang="nl-BE" dirty="0"/>
              <a:t>ERC Recommendation 70-03 enables Wi-Fi to use 100 mW as a wideband system </a:t>
            </a:r>
            <a:br>
              <a:rPr lang="nl-BE" dirty="0"/>
            </a:br>
            <a:endParaRPr lang="en-AU" dirty="0"/>
          </a:p>
        </p:txBody>
      </p:sp>
      <p:sp>
        <p:nvSpPr>
          <p:cNvPr id="3" name="Content Placeholder 2">
            <a:extLst>
              <a:ext uri="{FF2B5EF4-FFF2-40B4-BE49-F238E27FC236}">
                <a16:creationId xmlns:a16="http://schemas.microsoft.com/office/drawing/2014/main" id="{2CAAD274-E443-4558-8655-5A60DDD8EC29}"/>
              </a:ext>
            </a:extLst>
          </p:cNvPr>
          <p:cNvSpPr>
            <a:spLocks noGrp="1"/>
          </p:cNvSpPr>
          <p:nvPr>
            <p:ph idx="1"/>
          </p:nvPr>
        </p:nvSpPr>
        <p:spPr/>
        <p:txBody>
          <a:bodyPr/>
          <a:lstStyle/>
          <a:p>
            <a:r>
              <a:rPr lang="nl-BE" dirty="0"/>
              <a:t>ERC Recommendation 70-03 </a:t>
            </a:r>
          </a:p>
          <a:p>
            <a:pPr lvl="1"/>
            <a:r>
              <a:rPr lang="nl-BE" dirty="0"/>
              <a:t>Annex 1: </a:t>
            </a:r>
            <a:r>
              <a:rPr lang="en-US" dirty="0"/>
              <a:t>“non-specific” Short Range Devices </a:t>
            </a:r>
          </a:p>
          <a:p>
            <a:pPr lvl="2"/>
            <a:r>
              <a:rPr lang="en-US" dirty="0"/>
              <a:t>Band ‘i’ is 2400–2483.5 MHz</a:t>
            </a:r>
          </a:p>
          <a:p>
            <a:pPr lvl="3"/>
            <a:r>
              <a:rPr lang="en-US" dirty="0"/>
              <a:t>Up to 10 </a:t>
            </a:r>
            <a:r>
              <a:rPr lang="en-US" dirty="0" err="1"/>
              <a:t>mW</a:t>
            </a:r>
            <a:r>
              <a:rPr lang="en-US" dirty="0"/>
              <a:t> power – NO restrictions</a:t>
            </a:r>
          </a:p>
          <a:p>
            <a:pPr lvl="1"/>
            <a:r>
              <a:rPr lang="nl-BE" dirty="0"/>
              <a:t>Annex 3: </a:t>
            </a:r>
            <a:r>
              <a:rPr lang="en-US" dirty="0"/>
              <a:t>Wideband Data Transmission Systems</a:t>
            </a:r>
          </a:p>
          <a:p>
            <a:pPr lvl="2"/>
            <a:r>
              <a:rPr lang="en-GB" dirty="0"/>
              <a:t>Band ‘b’ is 2400-2483.5 MHz</a:t>
            </a:r>
          </a:p>
          <a:p>
            <a:pPr lvl="3"/>
            <a:r>
              <a:rPr lang="en-GB" dirty="0"/>
              <a:t>Up  to 100 </a:t>
            </a:r>
            <a:r>
              <a:rPr lang="en-GB" dirty="0" err="1"/>
              <a:t>mW</a:t>
            </a:r>
            <a:r>
              <a:rPr lang="en-GB" dirty="0"/>
              <a:t> power – WITH restrictions/conditions AND only for wideband systems</a:t>
            </a:r>
          </a:p>
          <a:p>
            <a:pPr lvl="4"/>
            <a:r>
              <a:rPr lang="en-GB" dirty="0"/>
              <a:t>10 </a:t>
            </a:r>
            <a:r>
              <a:rPr lang="en-GB" dirty="0" err="1"/>
              <a:t>mW</a:t>
            </a:r>
            <a:r>
              <a:rPr lang="en-GB" dirty="0"/>
              <a:t>/MHz Power Density (for non-hoppers)</a:t>
            </a:r>
          </a:p>
          <a:p>
            <a:pPr lvl="4"/>
            <a:r>
              <a:rPr lang="en-GB" dirty="0"/>
              <a:t>Use of a polite sharing mechanism mandated</a:t>
            </a:r>
          </a:p>
          <a:p>
            <a:pPr lvl="3"/>
            <a:r>
              <a:rPr lang="en-GB" dirty="0"/>
              <a:t>Note: the restrictions/requirements mandated in order to be allowed to use the 100 </a:t>
            </a:r>
            <a:r>
              <a:rPr lang="en-GB" dirty="0" err="1"/>
              <a:t>mW</a:t>
            </a:r>
            <a:r>
              <a:rPr lang="en-GB" dirty="0"/>
              <a:t> </a:t>
            </a:r>
            <a:r>
              <a:rPr lang="en-GB" dirty="0" err="1"/>
              <a:t>eirp</a:t>
            </a:r>
            <a:r>
              <a:rPr lang="en-GB" dirty="0"/>
              <a:t> have been challenged on a regular basis. </a:t>
            </a:r>
          </a:p>
          <a:p>
            <a:pPr lvl="4"/>
            <a:r>
              <a:rPr lang="en-GB" dirty="0"/>
              <a:t>Manufacturers have been very inventive for bending the line between the two regulations so they qualify to use 100 </a:t>
            </a:r>
            <a:r>
              <a:rPr lang="en-GB" dirty="0" err="1"/>
              <a:t>mW</a:t>
            </a:r>
            <a:endParaRPr lang="en-GB" dirty="0"/>
          </a:p>
        </p:txBody>
      </p:sp>
      <p:sp>
        <p:nvSpPr>
          <p:cNvPr id="4" name="Footer Placeholder 3">
            <a:extLst>
              <a:ext uri="{FF2B5EF4-FFF2-40B4-BE49-F238E27FC236}">
                <a16:creationId xmlns:a16="http://schemas.microsoft.com/office/drawing/2014/main" id="{D8D8C896-904D-4E83-9ACA-5EC052FDE1F2}"/>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9B544467-7F53-4EE1-93FD-A371C9956228}"/>
              </a:ext>
            </a:extLst>
          </p:cNvPr>
          <p:cNvSpPr>
            <a:spLocks noGrp="1"/>
          </p:cNvSpPr>
          <p:nvPr>
            <p:ph type="sldNum" sz="quarter" idx="11"/>
          </p:nvPr>
        </p:nvSpPr>
        <p:spPr/>
        <p:txBody>
          <a:bodyPr/>
          <a:lstStyle/>
          <a:p>
            <a:r>
              <a:rPr lang="en-US"/>
              <a:t>Slide </a:t>
            </a:r>
            <a:fld id="{EF4002E7-DB4D-4CC3-8382-1939D19420D8}" type="slidenum">
              <a:rPr lang="en-US" smtClean="0"/>
              <a:pPr/>
              <a:t>34</a:t>
            </a:fld>
            <a:endParaRPr lang="en-US"/>
          </a:p>
        </p:txBody>
      </p:sp>
    </p:spTree>
    <p:extLst>
      <p:ext uri="{BB962C8B-B14F-4D97-AF65-F5344CB8AC3E}">
        <p14:creationId xmlns:p14="http://schemas.microsoft.com/office/powerpoint/2010/main" val="2890209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939B4AC-450F-4EFD-9AEC-27E63C0FC90A}"/>
              </a:ext>
            </a:extLst>
          </p:cNvPr>
          <p:cNvSpPr>
            <a:spLocks noGrp="1"/>
          </p:cNvSpPr>
          <p:nvPr>
            <p:ph type="title"/>
          </p:nvPr>
        </p:nvSpPr>
        <p:spPr/>
        <p:txBody>
          <a:bodyPr/>
          <a:lstStyle/>
          <a:p>
            <a:r>
              <a:rPr lang="en-GB" dirty="0"/>
              <a:t>Commission Decision 2006/771/EC also </a:t>
            </a:r>
            <a:r>
              <a:rPr lang="nl-BE" dirty="0"/>
              <a:t>enables</a:t>
            </a:r>
            <a:br>
              <a:rPr lang="nl-BE" dirty="0"/>
            </a:br>
            <a:r>
              <a:rPr lang="nl-BE" dirty="0"/>
              <a:t>Wi-Fi to use 100 mW as a wideband system</a:t>
            </a:r>
            <a:r>
              <a:rPr lang="en-GB" dirty="0"/>
              <a:t> </a:t>
            </a:r>
            <a:endParaRPr lang="en-AU" dirty="0"/>
          </a:p>
        </p:txBody>
      </p:sp>
      <p:sp>
        <p:nvSpPr>
          <p:cNvPr id="3" name="Content Placeholder 2">
            <a:extLst>
              <a:ext uri="{FF2B5EF4-FFF2-40B4-BE49-F238E27FC236}">
                <a16:creationId xmlns:a16="http://schemas.microsoft.com/office/drawing/2014/main" id="{2CAAD274-E443-4558-8655-5A60DDD8EC29}"/>
              </a:ext>
            </a:extLst>
          </p:cNvPr>
          <p:cNvSpPr>
            <a:spLocks noGrp="1"/>
          </p:cNvSpPr>
          <p:nvPr>
            <p:ph idx="1"/>
          </p:nvPr>
        </p:nvSpPr>
        <p:spPr/>
        <p:txBody>
          <a:bodyPr/>
          <a:lstStyle/>
          <a:p>
            <a:r>
              <a:rPr lang="en-GB" dirty="0"/>
              <a:t>Commission Decision 2006/771/EC </a:t>
            </a:r>
          </a:p>
          <a:p>
            <a:pPr lvl="1"/>
            <a:r>
              <a:rPr lang="en-GB" dirty="0"/>
              <a:t>This regulation takes a similar approach </a:t>
            </a:r>
            <a:r>
              <a:rPr lang="nl-BE" dirty="0"/>
              <a:t>ERC Recommendation 70-03 </a:t>
            </a:r>
            <a:endParaRPr lang="en-US" dirty="0"/>
          </a:p>
          <a:p>
            <a:pPr lvl="2"/>
            <a:r>
              <a:rPr lang="en-GB" dirty="0"/>
              <a:t>Band 57a is for ‘</a:t>
            </a:r>
            <a:r>
              <a:rPr lang="en-US" dirty="0"/>
              <a:t>non-specific’ Short Range Devices operating in 2400–2483.5 MHz @ 10 </a:t>
            </a:r>
            <a:r>
              <a:rPr lang="en-US" dirty="0" err="1"/>
              <a:t>mW</a:t>
            </a:r>
            <a:r>
              <a:rPr lang="en-US" dirty="0"/>
              <a:t> (no-conditions)</a:t>
            </a:r>
          </a:p>
          <a:p>
            <a:pPr lvl="2"/>
            <a:r>
              <a:rPr lang="en-US" dirty="0"/>
              <a:t>Band 57c is for ‘Wideband Data Transmission Systems’ in 2400–2483.5 MHz @ 100 </a:t>
            </a:r>
            <a:r>
              <a:rPr lang="en-US" dirty="0" err="1"/>
              <a:t>mW</a:t>
            </a:r>
            <a:r>
              <a:rPr lang="en-US" dirty="0"/>
              <a:t> (with conditions)</a:t>
            </a:r>
            <a:endParaRPr lang="en-AU" dirty="0"/>
          </a:p>
        </p:txBody>
      </p:sp>
      <p:sp>
        <p:nvSpPr>
          <p:cNvPr id="4" name="Footer Placeholder 3">
            <a:extLst>
              <a:ext uri="{FF2B5EF4-FFF2-40B4-BE49-F238E27FC236}">
                <a16:creationId xmlns:a16="http://schemas.microsoft.com/office/drawing/2014/main" id="{D8D8C896-904D-4E83-9ACA-5EC052FDE1F2}"/>
              </a:ext>
            </a:extLst>
          </p:cNvPr>
          <p:cNvSpPr>
            <a:spLocks noGrp="1"/>
          </p:cNvSpPr>
          <p:nvPr>
            <p:ph type="ftr" sz="quarter" idx="10"/>
          </p:nvPr>
        </p:nvSpPr>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9B544467-7F53-4EE1-93FD-A371C9956228}"/>
              </a:ext>
            </a:extLst>
          </p:cNvPr>
          <p:cNvSpPr>
            <a:spLocks noGrp="1"/>
          </p:cNvSpPr>
          <p:nvPr>
            <p:ph type="sldNum" sz="quarter" idx="11"/>
          </p:nvPr>
        </p:nvSpPr>
        <p:spPr/>
        <p:txBody>
          <a:bodyPr/>
          <a:lstStyle/>
          <a:p>
            <a:r>
              <a:rPr lang="en-US"/>
              <a:t>Slide </a:t>
            </a:r>
            <a:fld id="{EF4002E7-DB4D-4CC3-8382-1939D19420D8}" type="slidenum">
              <a:rPr lang="en-US" smtClean="0"/>
              <a:pPr/>
              <a:t>35</a:t>
            </a:fld>
            <a:endParaRPr lang="en-US"/>
          </a:p>
        </p:txBody>
      </p:sp>
    </p:spTree>
    <p:extLst>
      <p:ext uri="{BB962C8B-B14F-4D97-AF65-F5344CB8AC3E}">
        <p14:creationId xmlns:p14="http://schemas.microsoft.com/office/powerpoint/2010/main" val="3758820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US" dirty="0"/>
              <a:t>Participants in the IEEE-SA “individual process” shall act independently of others, including employers</a:t>
            </a:r>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pPr lvl="1"/>
            <a:r>
              <a:rPr lang="en-US" dirty="0"/>
              <a:t>This means participants:</a:t>
            </a:r>
          </a:p>
          <a:p>
            <a:pPr lvl="2"/>
            <a:r>
              <a:rPr lang="en-US" b="1" dirty="0">
                <a:solidFill>
                  <a:srgbClr val="00B050"/>
                </a:solidFill>
              </a:rPr>
              <a:t>Shall act &amp; vote </a:t>
            </a:r>
            <a:r>
              <a:rPr lang="en-US" dirty="0"/>
              <a:t>based on their personal &amp; independent opinions derived from their expertise, knowledge, and qualifications</a:t>
            </a:r>
          </a:p>
          <a:p>
            <a:pPr lvl="2"/>
            <a:r>
              <a:rPr lang="en-US" b="1" dirty="0">
                <a:solidFill>
                  <a:srgbClr val="FF0000"/>
                </a:solidFill>
              </a:rPr>
              <a:t>Shall not act or vote </a:t>
            </a:r>
            <a:r>
              <a:rPr lang="en-US" dirty="0"/>
              <a:t>based on any obligation to or any direction from any other person or organization, including an employer or client, regardless of any external commitments, agreements, contracts, or orders</a:t>
            </a:r>
          </a:p>
          <a:p>
            <a:pPr lvl="2"/>
            <a:r>
              <a:rPr lang="en-US" b="1" dirty="0">
                <a:solidFill>
                  <a:srgbClr val="FF0000"/>
                </a:solidFill>
              </a:rPr>
              <a:t>Shall not direct</a:t>
            </a:r>
            <a:r>
              <a:rPr lang="en-US" dirty="0"/>
              <a:t> the actions or votes of other participants or retaliate against other participants for fulfilling their responsibility to act &amp; vote based on their personal &amp; independently developed opinions</a:t>
            </a:r>
          </a:p>
          <a:p>
            <a:pPr lvl="1"/>
            <a:r>
              <a:rPr lang="en-US" dirty="0"/>
              <a:t>By participating in standards activities using the “</a:t>
            </a:r>
            <a:r>
              <a:rPr lang="en-US" i="1" dirty="0"/>
              <a:t>individual process</a:t>
            </a:r>
            <a:r>
              <a:rPr lang="en-US" dirty="0"/>
              <a:t>”, you are deemed to accept these requirements; if you are unable to satisfy these requirements then you shall immediately cease any participation</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4</a:t>
            </a:fld>
            <a:endParaRPr lang="en-GB" dirty="0"/>
          </a:p>
        </p:txBody>
      </p:sp>
      <p:sp>
        <p:nvSpPr>
          <p:cNvPr id="6" name="Rectangle 5"/>
          <p:cNvSpPr/>
          <p:nvPr/>
        </p:nvSpPr>
        <p:spPr bwMode="auto">
          <a:xfrm rot="2228405">
            <a:off x="7658099" y="1286064"/>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40660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pPr lvl="1"/>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2"/>
            <a:r>
              <a:rPr lang="en-US" dirty="0"/>
              <a:t>This means no participant </a:t>
            </a:r>
            <a:r>
              <a:rPr lang="en-US" i="1" dirty="0"/>
              <a:t>may</a:t>
            </a:r>
            <a:r>
              <a:rPr lang="en-US" dirty="0"/>
              <a:t> </a:t>
            </a:r>
            <a:r>
              <a:rPr lang="en-US" i="1" dirty="0"/>
              <a:t>exercise “authority, leadership, or influence by reason of superior leverage, strength, or representation to the exclusion of fair and equitable consideration of other viewpoints” or “to hinder the progress of the standards development activity”</a:t>
            </a:r>
          </a:p>
          <a:p>
            <a:pPr lvl="1"/>
            <a:r>
              <a:rPr lang="en-US" dirty="0"/>
              <a:t>This rule applies equally to those participating in a standards development project and to that project’s leadership group</a:t>
            </a:r>
          </a:p>
          <a:p>
            <a:pPr lvl="1"/>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0"/>
          </p:nvPr>
        </p:nvSpPr>
        <p:spPr/>
        <p:txBody>
          <a:bodyPr/>
          <a:lstStyle/>
          <a:p>
            <a:r>
              <a:rPr lang="en-US"/>
              <a:t>Andrew Myles, Cisco</a:t>
            </a:r>
            <a:endParaRPr lang="en-US" dirty="0"/>
          </a:p>
        </p:txBody>
      </p:sp>
      <p:sp>
        <p:nvSpPr>
          <p:cNvPr id="4" name="Slide Number Placeholder 3"/>
          <p:cNvSpPr>
            <a:spLocks noGrp="1"/>
          </p:cNvSpPr>
          <p:nvPr>
            <p:ph type="sldNum" idx="11"/>
          </p:nvPr>
        </p:nvSpPr>
        <p:spPr/>
        <p:txBody>
          <a:bodyPr/>
          <a:lstStyle/>
          <a:p>
            <a:r>
              <a:rPr lang="en-GB"/>
              <a:t>Slide </a:t>
            </a:r>
            <a:fld id="{440F5867-744E-4AA6-B0ED-4C44D2DFBB7B}" type="slidenum">
              <a:rPr lang="en-GB" smtClean="0"/>
              <a:pPr/>
              <a:t>5</a:t>
            </a:fld>
            <a:endParaRPr lang="en-GB" dirty="0"/>
          </a:p>
        </p:txBody>
      </p:sp>
      <p:sp>
        <p:nvSpPr>
          <p:cNvPr id="6" name="Rectangle 5"/>
          <p:cNvSpPr/>
          <p:nvPr/>
        </p:nvSpPr>
        <p:spPr bwMode="auto">
          <a:xfrm rot="2228405">
            <a:off x="7658099" y="847535"/>
            <a:ext cx="16002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a:ln>
                  <a:noFill/>
                </a:ln>
                <a:solidFill>
                  <a:srgbClr val="FF0000"/>
                </a:solidFill>
                <a:effectLst/>
                <a:latin typeface="+mj-lt"/>
              </a:rPr>
              <a:t>Approved slide</a:t>
            </a:r>
          </a:p>
        </p:txBody>
      </p:sp>
    </p:spTree>
    <p:extLst>
      <p:ext uri="{BB962C8B-B14F-4D97-AF65-F5344CB8AC3E}">
        <p14:creationId xmlns:p14="http://schemas.microsoft.com/office/powerpoint/2010/main" val="3650391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Coex SC will consider a proposed agenda for Atlanta in March 2020</a:t>
            </a:r>
          </a:p>
        </p:txBody>
      </p:sp>
      <p:sp>
        <p:nvSpPr>
          <p:cNvPr id="3" name="Content Placeholder 2"/>
          <p:cNvSpPr>
            <a:spLocks noGrp="1"/>
          </p:cNvSpPr>
          <p:nvPr>
            <p:ph idx="1"/>
          </p:nvPr>
        </p:nvSpPr>
        <p:spPr/>
        <p:txBody>
          <a:bodyPr/>
          <a:lstStyle/>
          <a:p>
            <a:r>
              <a:rPr lang="en-AU" dirty="0"/>
              <a:t>Proposed Agenda</a:t>
            </a:r>
          </a:p>
          <a:p>
            <a:pPr lvl="1"/>
            <a:r>
              <a:rPr lang="en-AU" dirty="0"/>
              <a:t>Bureaucratic stuff</a:t>
            </a:r>
          </a:p>
          <a:p>
            <a:pPr lvl="1"/>
            <a:r>
              <a:rPr lang="en-AU" dirty="0"/>
              <a:t>Consider LS from </a:t>
            </a:r>
            <a:r>
              <a:rPr lang="en-AU" i="1" dirty="0"/>
              <a:t>ETSI ERM TG11 </a:t>
            </a:r>
            <a:endParaRPr lang="en-AU" dirty="0"/>
          </a:p>
        </p:txBody>
      </p:sp>
      <p:sp>
        <p:nvSpPr>
          <p:cNvPr id="4" name="Footer Placeholder 3"/>
          <p:cNvSpPr>
            <a:spLocks noGrp="1"/>
          </p:cNvSpPr>
          <p:nvPr>
            <p:ph type="ftr" sz="quarter" idx="10"/>
          </p:nvPr>
        </p:nvSpPr>
        <p:spPr/>
        <p:txBody>
          <a:bodyPr/>
          <a:lstStyle/>
          <a:p>
            <a:r>
              <a:rPr lang="en-US"/>
              <a:t>Andrew Myles, Cisco</a:t>
            </a:r>
            <a:endParaRPr lang="en-US" dirty="0"/>
          </a:p>
        </p:txBody>
      </p:sp>
      <p:sp>
        <p:nvSpPr>
          <p:cNvPr id="5" name="Slide Number Placeholder 4"/>
          <p:cNvSpPr>
            <a:spLocks noGrp="1"/>
          </p:cNvSpPr>
          <p:nvPr>
            <p:ph type="sldNum" sz="quarter" idx="11"/>
          </p:nvPr>
        </p:nvSpPr>
        <p:spPr/>
        <p:txBody>
          <a:bodyPr/>
          <a:lstStyle/>
          <a:p>
            <a:r>
              <a:rPr lang="en-US"/>
              <a:t>Slide </a:t>
            </a:r>
            <a:fld id="{EF4002E7-DB4D-4CC3-8382-1939D19420D8}" type="slidenum">
              <a:rPr lang="en-US" smtClean="0"/>
              <a:pPr/>
              <a:t>6</a:t>
            </a:fld>
            <a:endParaRPr lang="en-US"/>
          </a:p>
        </p:txBody>
      </p:sp>
    </p:spTree>
    <p:extLst>
      <p:ext uri="{BB962C8B-B14F-4D97-AF65-F5344CB8AC3E}">
        <p14:creationId xmlns:p14="http://schemas.microsoft.com/office/powerpoint/2010/main" val="1456581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1063-B401-4D88-BC6F-EFF45700238A}"/>
              </a:ext>
            </a:extLst>
          </p:cNvPr>
          <p:cNvSpPr>
            <a:spLocks noGrp="1"/>
          </p:cNvSpPr>
          <p:nvPr>
            <p:ph type="title"/>
          </p:nvPr>
        </p:nvSpPr>
        <p:spPr/>
        <p:txBody>
          <a:bodyPr/>
          <a:lstStyle/>
          <a:p>
            <a:r>
              <a:rPr lang="en-AU" dirty="0"/>
              <a:t>The Coex will not conduct any votes today on an response to the LS from ETSI ERM TG11</a:t>
            </a:r>
          </a:p>
        </p:txBody>
      </p:sp>
      <p:sp>
        <p:nvSpPr>
          <p:cNvPr id="3" name="Content Placeholder 2">
            <a:extLst>
              <a:ext uri="{FF2B5EF4-FFF2-40B4-BE49-F238E27FC236}">
                <a16:creationId xmlns:a16="http://schemas.microsoft.com/office/drawing/2014/main" id="{E9D16DEA-A28E-487B-A04F-4E25BEBD9BCA}"/>
              </a:ext>
            </a:extLst>
          </p:cNvPr>
          <p:cNvSpPr>
            <a:spLocks noGrp="1"/>
          </p:cNvSpPr>
          <p:nvPr>
            <p:ph idx="1"/>
          </p:nvPr>
        </p:nvSpPr>
        <p:spPr/>
        <p:txBody>
          <a:bodyPr/>
          <a:lstStyle/>
          <a:p>
            <a:pPr lvl="1"/>
            <a:r>
              <a:rPr lang="en-AU" dirty="0"/>
              <a:t>The Coex SC will be a forum to discuss the LS from </a:t>
            </a:r>
            <a:r>
              <a:rPr lang="en-AU" i="1" dirty="0"/>
              <a:t>ETSI ERM TG11</a:t>
            </a:r>
          </a:p>
          <a:p>
            <a:pPr lvl="1"/>
            <a:r>
              <a:rPr lang="en-AU" dirty="0"/>
              <a:t>However, the Coex SC will not be voting today on any potential response</a:t>
            </a:r>
          </a:p>
          <a:p>
            <a:pPr lvl="1"/>
            <a:r>
              <a:rPr lang="en-AU" dirty="0"/>
              <a:t>At best, the Chair will report any consensus to the 802.11 WG Chair</a:t>
            </a:r>
          </a:p>
          <a:p>
            <a:pPr lvl="1"/>
            <a:r>
              <a:rPr lang="en-AU" dirty="0"/>
              <a:t>If there is not consensus today, it is likely that further teleconferences will be arranged in an attempt to obtain consensus</a:t>
            </a:r>
          </a:p>
          <a:p>
            <a:pPr lvl="1"/>
            <a:r>
              <a:rPr lang="en-AU" dirty="0"/>
              <a:t>At worst, any response to the LS from the WG will be decided by the WG at its July plenary, probably on the basis of an individual motion</a:t>
            </a:r>
          </a:p>
        </p:txBody>
      </p:sp>
      <p:sp>
        <p:nvSpPr>
          <p:cNvPr id="4" name="Footer Placeholder 3">
            <a:extLst>
              <a:ext uri="{FF2B5EF4-FFF2-40B4-BE49-F238E27FC236}">
                <a16:creationId xmlns:a16="http://schemas.microsoft.com/office/drawing/2014/main" id="{FE3B82E6-6690-4638-AC49-F4C9DEDC9535}"/>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4E86FD7C-AD67-42B2-9772-3F9D58003B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1896409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E8F83A-78B1-4468-88EE-0AE9BBDC566D}"/>
              </a:ext>
            </a:extLst>
          </p:cNvPr>
          <p:cNvSpPr>
            <a:spLocks noGrp="1"/>
          </p:cNvSpPr>
          <p:nvPr>
            <p:ph idx="1"/>
          </p:nvPr>
        </p:nvSpPr>
        <p:spPr/>
        <p:txBody>
          <a:bodyPr/>
          <a:lstStyle/>
          <a:p>
            <a:r>
              <a:rPr lang="en-US" dirty="0"/>
              <a:t>What is </a:t>
            </a:r>
            <a:r>
              <a:rPr lang="en-AU" dirty="0"/>
              <a:t>Coex SC authorised to do</a:t>
            </a:r>
            <a:br>
              <a:rPr lang="en-AU" dirty="0"/>
            </a:br>
            <a:r>
              <a:rPr lang="en-AU" dirty="0"/>
              <a:t>wrt the LS from ETSI ERM TG11</a:t>
            </a:r>
            <a:r>
              <a:rPr lang="en-AU" i="1" dirty="0"/>
              <a:t>?</a:t>
            </a:r>
            <a:endParaRPr lang="en-AU" dirty="0"/>
          </a:p>
        </p:txBody>
      </p:sp>
      <p:sp>
        <p:nvSpPr>
          <p:cNvPr id="3" name="Footer Placeholder 2">
            <a:extLst>
              <a:ext uri="{FF2B5EF4-FFF2-40B4-BE49-F238E27FC236}">
                <a16:creationId xmlns:a16="http://schemas.microsoft.com/office/drawing/2014/main" id="{C7074290-19AC-4238-AC77-B713BAD9DA6C}"/>
              </a:ext>
            </a:extLst>
          </p:cNvPr>
          <p:cNvSpPr>
            <a:spLocks noGrp="1"/>
          </p:cNvSpPr>
          <p:nvPr>
            <p:ph type="ftr" sz="quarter" idx="10"/>
          </p:nvPr>
        </p:nvSpPr>
        <p:spPr/>
        <p:txBody>
          <a:bodyPr/>
          <a:lstStyle/>
          <a:p>
            <a:pPr>
              <a:defRPr/>
            </a:pPr>
            <a:r>
              <a:rPr lang="en-US"/>
              <a:t>Andrew Myles, Cisco</a:t>
            </a:r>
            <a:endParaRPr lang="en-US" dirty="0"/>
          </a:p>
        </p:txBody>
      </p:sp>
      <p:sp>
        <p:nvSpPr>
          <p:cNvPr id="4" name="Slide Number Placeholder 3">
            <a:extLst>
              <a:ext uri="{FF2B5EF4-FFF2-40B4-BE49-F238E27FC236}">
                <a16:creationId xmlns:a16="http://schemas.microsoft.com/office/drawing/2014/main" id="{C8FF412C-DEEC-40C2-A93D-884D21FD6489}"/>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1927835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CAA39-3AA4-4884-9CFA-91D110B85F4B}"/>
              </a:ext>
            </a:extLst>
          </p:cNvPr>
          <p:cNvSpPr>
            <a:spLocks noGrp="1"/>
          </p:cNvSpPr>
          <p:nvPr>
            <p:ph type="title"/>
          </p:nvPr>
        </p:nvSpPr>
        <p:spPr>
          <a:xfrm>
            <a:off x="685800" y="685800"/>
            <a:ext cx="8229600" cy="1066800"/>
          </a:xfrm>
        </p:spPr>
        <p:txBody>
          <a:bodyPr/>
          <a:lstStyle/>
          <a:p>
            <a:r>
              <a:rPr lang="en-AU" dirty="0"/>
              <a:t>The IEEE 802.11 WG Chair has assigned consideration of the LS from ETSI ERM TG11 to the Coex SC</a:t>
            </a:r>
          </a:p>
        </p:txBody>
      </p:sp>
      <p:sp>
        <p:nvSpPr>
          <p:cNvPr id="3" name="Content Placeholder 2">
            <a:extLst>
              <a:ext uri="{FF2B5EF4-FFF2-40B4-BE49-F238E27FC236}">
                <a16:creationId xmlns:a16="http://schemas.microsoft.com/office/drawing/2014/main" id="{35FF18D2-3B8F-4126-9951-F84AB7A54937}"/>
              </a:ext>
            </a:extLst>
          </p:cNvPr>
          <p:cNvSpPr>
            <a:spLocks noGrp="1"/>
          </p:cNvSpPr>
          <p:nvPr>
            <p:ph idx="1"/>
          </p:nvPr>
        </p:nvSpPr>
        <p:spPr/>
        <p:txBody>
          <a:bodyPr/>
          <a:lstStyle/>
          <a:p>
            <a:r>
              <a:rPr lang="en-AU" dirty="0"/>
              <a:t>Note from IEEE 802.11 WG Chair on 8 May 2020</a:t>
            </a:r>
          </a:p>
          <a:p>
            <a:pPr marL="184150" lvl="2" indent="0">
              <a:buNone/>
            </a:pPr>
            <a:r>
              <a:rPr lang="en-AU" sz="1800" i="1" dirty="0"/>
              <a:t>Dear 802.11 members,</a:t>
            </a:r>
          </a:p>
          <a:p>
            <a:pPr marL="184150" lvl="2" indent="0">
              <a:buNone/>
            </a:pPr>
            <a:r>
              <a:rPr lang="en-AU" sz="1800" i="1" dirty="0"/>
              <a:t>Please see 11-20-706, </a:t>
            </a:r>
            <a:r>
              <a:rPr lang="en-AU" sz="1800" i="1" u="sng" dirty="0">
                <a:hlinkClick r:id="rId2"/>
              </a:rPr>
              <a:t>https://mentor.ieee.org/802.11/dcn/20/11-20-0706-00-0000-liaison-from-etsi-erm-tg11-on-the-2-4-ghz-srdoc.docx</a:t>
            </a:r>
            <a:r>
              <a:rPr lang="en-AU" sz="1800" i="1" dirty="0"/>
              <a:t>, which contains a liaison received from ETSI ERM TG11 regarding ETSI System Reference Document (TR 103 665), specifically an update of the description of IEEE 802.11 technologies in the 2.4 GHz band.  </a:t>
            </a:r>
          </a:p>
          <a:p>
            <a:pPr marL="184150" lvl="2" indent="0">
              <a:buNone/>
            </a:pPr>
            <a:r>
              <a:rPr lang="en-AU" sz="1800" i="1" dirty="0"/>
              <a:t>A response to this liaison is required. Consideration of this liaison and preparation of a response for WG11 consideration is assigned to the Coexistence Standing Committee, chaired by Andrew Myles.</a:t>
            </a:r>
          </a:p>
          <a:p>
            <a:pPr marL="184150" lvl="2" indent="0">
              <a:buNone/>
            </a:pPr>
            <a:r>
              <a:rPr lang="en-AU" sz="1800" i="1" dirty="0"/>
              <a:t>Please let me know of any questions.</a:t>
            </a:r>
          </a:p>
          <a:p>
            <a:pPr marL="184150" lvl="2" indent="0">
              <a:buNone/>
            </a:pPr>
            <a:r>
              <a:rPr lang="en-AU" sz="1800" i="1" dirty="0"/>
              <a:t>Thanks,</a:t>
            </a:r>
          </a:p>
          <a:p>
            <a:pPr marL="184150" lvl="2" indent="0">
              <a:buNone/>
            </a:pPr>
            <a:r>
              <a:rPr lang="en-AU" sz="1800" i="1" dirty="0"/>
              <a:t>Dorothy</a:t>
            </a:r>
          </a:p>
          <a:p>
            <a:endParaRPr lang="en-AU" dirty="0"/>
          </a:p>
        </p:txBody>
      </p:sp>
      <p:sp>
        <p:nvSpPr>
          <p:cNvPr id="4" name="Footer Placeholder 3">
            <a:extLst>
              <a:ext uri="{FF2B5EF4-FFF2-40B4-BE49-F238E27FC236}">
                <a16:creationId xmlns:a16="http://schemas.microsoft.com/office/drawing/2014/main" id="{AA368D65-EEB4-448D-9203-D81FF3D7981D}"/>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D088D3F-910E-4B8B-AA11-95F33F0421B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60681171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E645426CC3C3348B900E57479C898EF" ma:contentTypeVersion="0" ma:contentTypeDescription="Create a new document." ma:contentTypeScope="" ma:versionID="eec9c406aa6125049084a2fc1c7aa4fe">
  <xsd:schema xmlns:xsd="http://www.w3.org/2001/XMLSchema" xmlns:xs="http://www.w3.org/2001/XMLSchema" xmlns:p="http://schemas.microsoft.com/office/2006/metadata/properties" targetNamespace="http://schemas.microsoft.com/office/2006/metadata/properties" ma:root="true" ma:fieldsID="9dcaf901f5b2c892a8e11b310041ca9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17F4EA0-2A51-462E-A391-19C57F7003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D6FAB900-7467-4130-B404-E9BDBB9A20AC}">
  <ds:schemaRefs>
    <ds:schemaRef ds:uri="http://schemas.microsoft.com/sharepoint/v3/contenttype/forms"/>
  </ds:schemaRefs>
</ds:datastoreItem>
</file>

<file path=customXml/itemProps3.xml><?xml version="1.0" encoding="utf-8"?>
<ds:datastoreItem xmlns:ds="http://schemas.openxmlformats.org/officeDocument/2006/customXml" ds:itemID="{C620A1CA-E773-4E8B-B272-7C4819948743}">
  <ds:schemaRefs>
    <ds:schemaRef ds:uri="http://schemas.openxmlformats.org/package/2006/metadata/core-properties"/>
    <ds:schemaRef ds:uri="http://schemas.microsoft.com/office/2006/documentManagement/types"/>
    <ds:schemaRef ds:uri="http://schemas.microsoft.com/office/2006/metadata/properties"/>
    <ds:schemaRef ds:uri="http://purl.org/dc/dcmitype/"/>
    <ds:schemaRef ds:uri="http://purl.org/dc/elements/1.1/"/>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2859</Words>
  <Application>Microsoft Office PowerPoint</Application>
  <PresentationFormat>On-screen Show (4:3)</PresentationFormat>
  <Paragraphs>282</Paragraphs>
  <Slides>35</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1" baseType="lpstr">
      <vt:lpstr>Arial</vt:lpstr>
      <vt:lpstr>Arial Unicode MS</vt:lpstr>
      <vt:lpstr>Times New Roman</vt:lpstr>
      <vt:lpstr>802-11-Submission</vt:lpstr>
      <vt:lpstr>Microsoft Word 97 - 2003 Document</vt:lpstr>
      <vt:lpstr>Microsoft Word Document</vt:lpstr>
      <vt:lpstr>Agenda for IEEE 802.11 Coex SC teleconference on 4 June 2020 to consider a LS from ETSI ERM TG11 </vt:lpstr>
      <vt:lpstr>Meetings shall be conducted in compliance with all applicable laws, including antitrust &amp; competition laws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The Coex SC will consider a proposed agenda for Atlanta in March 2020</vt:lpstr>
      <vt:lpstr>The Coex will not conduct any votes today on an response to the LS from ETSI ERM TG11</vt:lpstr>
      <vt:lpstr>PowerPoint Presentation</vt:lpstr>
      <vt:lpstr>The IEEE 802.11 WG Chair has assigned consideration of the LS from ETSI ERM TG11 to the Coex SC</vt:lpstr>
      <vt:lpstr>PowerPoint Presentation</vt:lpstr>
      <vt:lpstr>The LS highlights an activity by ETSI ERM TG11 to inform an update of the EC Decision on SRDs</vt:lpstr>
      <vt:lpstr>Part of the update is relevant to the operation of 802.11 in the 2.4 GHz band in Europe</vt:lpstr>
      <vt:lpstr>The LS highlights potential concerns for the 802.11 community related to a submission from Qorvo</vt:lpstr>
      <vt:lpstr>The LS provided links to the current draft 17 of TR 103 665 and the proposal from Qorvo</vt:lpstr>
      <vt:lpstr>The LS requests a review of clause 8.1 in TR 103 665 and the proposal from Qorvo</vt:lpstr>
      <vt:lpstr>PowerPoint Presentation</vt:lpstr>
      <vt:lpstr>Qorvo made a proposal to CEPT in Sept 2018 to remove the Power Density limit for non-hoppers</vt:lpstr>
      <vt:lpstr>After some confusion, ETSI ERM TG11 is now responding to a CEPT request by updating TR 103 665 </vt:lpstr>
      <vt:lpstr>TR 103 665 describes the various 2.4 GHz Wide Band technologies that exist today</vt:lpstr>
      <vt:lpstr>PowerPoint Presentation</vt:lpstr>
      <vt:lpstr>Qorvo’s proposed new text in TR 103 665 asks for a per transmitter regulatory limit </vt:lpstr>
      <vt:lpstr>One possible response is to recommend the proposal for a per transmitter regulatory limit be rejected </vt:lpstr>
      <vt:lpstr>PowerPoint Presentation</vt:lpstr>
      <vt:lpstr>The WG could comment on the proposals to relax PD requirements</vt:lpstr>
      <vt:lpstr>PowerPoint Presentation</vt:lpstr>
      <vt:lpstr>Coex SC participants are invited to provide detailed review of clause 8.1 in TR 103 665</vt:lpstr>
      <vt:lpstr>PowerPoint Presentation</vt:lpstr>
      <vt:lpstr>Review is required of a possible LS response</vt:lpstr>
      <vt:lpstr>PowerPoint Presentation</vt:lpstr>
      <vt:lpstr>Another teleconference will be needed … </vt:lpstr>
      <vt:lpstr>The IEEE 802.11 Coexistence SC teleconference on 4 June 2020 is adjourned!</vt:lpstr>
      <vt:lpstr>PowerPoint Presentation</vt:lpstr>
      <vt:lpstr>Wi-Fi devices in Europe are regulated by two regulations as Wideband Data Transmission Systems</vt:lpstr>
      <vt:lpstr>ERC Recommendation 70-03 enables Wi-Fi to use 100 mW as a wideband system  </vt:lpstr>
      <vt:lpstr>Commission Decision 2006/771/EC also enables Wi-Fi to use 100 mW as a wideband system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2020-06-04T05:13:17Z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0x0101008E645426CC3C3348B900E57479C898EF</vt:lpwstr>
  </property>
</Properties>
</file>