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448" r:id="rId2"/>
    <p:sldId id="446" r:id="rId3"/>
    <p:sldId id="482" r:id="rId4"/>
    <p:sldId id="489" r:id="rId5"/>
    <p:sldId id="490" r:id="rId6"/>
    <p:sldId id="492" r:id="rId7"/>
    <p:sldId id="493" r:id="rId8"/>
    <p:sldId id="491" r:id="rId9"/>
    <p:sldId id="466" r:id="rId10"/>
    <p:sldId id="484" r:id="rId11"/>
    <p:sldId id="494" r:id="rId12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/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Cariou, Laurent" initials="CL" lastIdx="2" clrIdx="3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5" name="Jiang, Feng1" initials="JF" lastIdx="1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  <p:cmAuthor id="6" name="Klein, Arik" initials="Arik" lastIdx="9" clrIdx="5">
    <p:extLst>
      <p:ext uri="{19B8F6BF-5375-455C-9EA6-DF929625EA0E}">
        <p15:presenceInfo xmlns:p15="http://schemas.microsoft.com/office/powerpoint/2012/main" userId="Klein, Ar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0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7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2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5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Feng</a:t>
            </a:r>
            <a:r>
              <a:rPr lang="en-GB" baseline="0" dirty="0"/>
              <a:t> Jiang</a:t>
            </a:r>
            <a:r>
              <a:rPr lang="en-GB" dirty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802.11-20/0848</a:t>
            </a:r>
            <a:r>
              <a:rPr lang="en-US" altLang="zh-CN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796136" y="6464369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/>
              <a:t> </a:t>
            </a:r>
            <a:r>
              <a:rPr lang="en-GB" baseline="0" dirty="0" smtClean="0"/>
              <a:t>Ross Jian Yu</a:t>
            </a:r>
            <a:r>
              <a:rPr lang="en-GB" strike="noStrike" baseline="0" dirty="0" smtClean="0"/>
              <a:t>, </a:t>
            </a:r>
            <a:r>
              <a:rPr lang="en-GB" strike="noStrike" dirty="0"/>
              <a:t>et al, </a:t>
            </a:r>
            <a:r>
              <a:rPr lang="en-GB" strike="noStrike" dirty="0" smtClean="0"/>
              <a:t>Huawei Technologies</a:t>
            </a:r>
            <a:endParaRPr lang="en-GB" strike="noStrike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altLang="zh-CN" dirty="0" smtClean="0"/>
              <a:t>Jun</a:t>
            </a:r>
            <a:r>
              <a:rPr lang="en-US" dirty="0" smtClean="0"/>
              <a:t>.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Sounding Request in </a:t>
            </a:r>
            <a:r>
              <a:rPr lang="en-US" altLang="zh-CN" dirty="0" smtClean="0"/>
              <a:t>Sequential</a:t>
            </a:r>
            <a:r>
              <a:rPr lang="en-US" dirty="0" smtClean="0"/>
              <a:t> Sounding</a:t>
            </a:r>
            <a:endParaRPr lang="en-GB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</a:t>
            </a:r>
            <a:r>
              <a:rPr lang="en-US" b="0" dirty="0" smtClean="0"/>
              <a:t>06</a:t>
            </a:r>
            <a:r>
              <a:rPr lang="en-GB" sz="2000" b="0" dirty="0" smtClean="0"/>
              <a:t>-</a:t>
            </a:r>
            <a:r>
              <a:rPr lang="en-US" sz="2000" b="0" dirty="0" smtClean="0"/>
              <a:t>22</a:t>
            </a:r>
            <a:endParaRPr lang="en-GB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68123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Jason Yuchen Guo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Do you support </a:t>
            </a:r>
            <a:r>
              <a:rPr lang="en-US" b="0" dirty="0"/>
              <a:t>that </a:t>
            </a:r>
            <a:r>
              <a:rPr lang="en-US" b="0" dirty="0" smtClean="0"/>
              <a:t>a </a:t>
            </a:r>
            <a:r>
              <a:rPr lang="en-US" b="0" dirty="0"/>
              <a:t>sounding request frame </a:t>
            </a:r>
            <a:r>
              <a:rPr lang="en-US" b="0" dirty="0" smtClean="0"/>
              <a:t>may </a:t>
            </a:r>
            <a:r>
              <a:rPr lang="en-US" b="0" dirty="0"/>
              <a:t>be transmitted </a:t>
            </a:r>
            <a:r>
              <a:rPr lang="en-US" b="0" dirty="0" smtClean="0"/>
              <a:t>from one AP to other AP(s) to </a:t>
            </a:r>
            <a:r>
              <a:rPr lang="en-US" b="0" dirty="0"/>
              <a:t>notify the </a:t>
            </a:r>
            <a:r>
              <a:rPr lang="en-US" b="0" dirty="0" smtClean="0"/>
              <a:t>other AP(s</a:t>
            </a:r>
            <a:r>
              <a:rPr lang="en-US" b="0" dirty="0"/>
              <a:t>) to do 11ax-like sounding </a:t>
            </a:r>
            <a:r>
              <a:rPr lang="en-US" b="0" dirty="0" smtClean="0"/>
              <a:t>procedure.</a:t>
            </a:r>
          </a:p>
          <a:p>
            <a:pPr lvl="1" algn="just"/>
            <a:r>
              <a:rPr lang="en-US" altLang="zh-CN" dirty="0"/>
              <a:t>Support of this sounding </a:t>
            </a:r>
            <a:r>
              <a:rPr lang="en-US" altLang="zh-CN" dirty="0" smtClean="0"/>
              <a:t>request frame is </a:t>
            </a:r>
            <a:r>
              <a:rPr lang="en-US" altLang="zh-CN" dirty="0"/>
              <a:t>optional.</a:t>
            </a:r>
          </a:p>
          <a:p>
            <a:pPr lvl="1" algn="just"/>
            <a:r>
              <a:rPr lang="en-US" b="0" dirty="0" smtClean="0"/>
              <a:t>Detailed contents of the sounding request frame is TBD</a:t>
            </a:r>
            <a:r>
              <a:rPr lang="en-US" b="0" dirty="0" smtClean="0"/>
              <a:t>.</a:t>
            </a:r>
          </a:p>
          <a:p>
            <a:pPr lvl="1" algn="just"/>
            <a:r>
              <a:rPr lang="en-US" dirty="0" smtClean="0"/>
              <a:t>The naming of the AP(s) is TBD</a:t>
            </a:r>
            <a:endParaRPr lang="en-US" b="0" dirty="0" smtClean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Do you support </a:t>
            </a:r>
            <a:r>
              <a:rPr lang="en-US" b="0" dirty="0"/>
              <a:t>that </a:t>
            </a:r>
            <a:r>
              <a:rPr lang="en-US" b="0" dirty="0" smtClean="0"/>
              <a:t>a </a:t>
            </a:r>
            <a:r>
              <a:rPr lang="en-US" b="0" dirty="0"/>
              <a:t>sounding </a:t>
            </a:r>
            <a:r>
              <a:rPr lang="en-US" b="0" dirty="0" smtClean="0"/>
              <a:t>end </a:t>
            </a:r>
            <a:r>
              <a:rPr lang="en-US" b="0" dirty="0"/>
              <a:t>frame </a:t>
            </a:r>
            <a:r>
              <a:rPr lang="en-US" b="0" dirty="0" smtClean="0"/>
              <a:t>may </a:t>
            </a:r>
            <a:r>
              <a:rPr lang="en-US" b="0" dirty="0"/>
              <a:t>be transmitted </a:t>
            </a:r>
            <a:r>
              <a:rPr lang="en-US" b="0" dirty="0" smtClean="0"/>
              <a:t>to </a:t>
            </a:r>
            <a:r>
              <a:rPr lang="en-US" b="0" dirty="0"/>
              <a:t>notify </a:t>
            </a:r>
            <a:r>
              <a:rPr lang="en-US" b="0" dirty="0" smtClean="0"/>
              <a:t>that the </a:t>
            </a:r>
            <a:r>
              <a:rPr lang="en-US" b="0" dirty="0"/>
              <a:t>11ax-like sounding </a:t>
            </a:r>
            <a:r>
              <a:rPr lang="en-US" b="0" dirty="0" smtClean="0"/>
              <a:t>procedure is finished.</a:t>
            </a:r>
            <a:endParaRPr lang="en-US" b="0" dirty="0" smtClean="0"/>
          </a:p>
          <a:p>
            <a:pPr lvl="1" algn="just"/>
            <a:r>
              <a:rPr lang="en-US" altLang="zh-CN" dirty="0"/>
              <a:t>Support of this sounding </a:t>
            </a:r>
            <a:r>
              <a:rPr lang="en-US" altLang="zh-CN" dirty="0" smtClean="0"/>
              <a:t>end frame </a:t>
            </a:r>
            <a:r>
              <a:rPr lang="en-US" altLang="zh-CN" dirty="0"/>
              <a:t>is optional.</a:t>
            </a:r>
          </a:p>
          <a:p>
            <a:pPr lvl="1" algn="just"/>
            <a:r>
              <a:rPr lang="en-US" b="0" dirty="0" smtClean="0"/>
              <a:t>Detailed contents of the sounding end frame is TBD</a:t>
            </a:r>
            <a:r>
              <a:rPr lang="en-US" b="0" dirty="0" smtClean="0"/>
              <a:t>.</a:t>
            </a:r>
          </a:p>
          <a:p>
            <a:pPr lvl="1"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Introduction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5613" y="1556792"/>
            <a:ext cx="8228012" cy="4567767"/>
          </a:xfrm>
        </p:spPr>
        <p:txBody>
          <a:bodyPr/>
          <a:lstStyle/>
          <a:p>
            <a:pPr algn="just"/>
            <a:r>
              <a:rPr lang="en-US" altLang="zh-CN" dirty="0"/>
              <a:t>In [1], the group has the following motion and passed </a:t>
            </a:r>
            <a:r>
              <a:rPr lang="en-US" altLang="zh-CN" dirty="0" smtClean="0"/>
              <a:t>SP regarding sequential sounding scheme:</a:t>
            </a:r>
            <a:endParaRPr lang="en-US" altLang="zh-CN" dirty="0"/>
          </a:p>
          <a:p>
            <a:pPr lvl="1"/>
            <a:r>
              <a:rPr lang="en-GB" altLang="zh-CN" dirty="0"/>
              <a:t>802.11be shall provide a joint NDP sounding scheme as optional mode for multiple-AP systems.</a:t>
            </a:r>
            <a:endParaRPr lang="zh-CN" altLang="zh-CN" dirty="0"/>
          </a:p>
          <a:p>
            <a:pPr lvl="2"/>
            <a:r>
              <a:rPr lang="en-GB" altLang="zh-CN" dirty="0"/>
              <a:t>Sequential sounding scheme that each AP transmits NDP independently and sequentially without overlapped sounding period of each AP can also be used in multi-AP systems.</a:t>
            </a:r>
            <a:endParaRPr lang="zh-CN" altLang="zh-CN" dirty="0"/>
          </a:p>
          <a:p>
            <a:pPr lvl="1"/>
            <a:r>
              <a:rPr lang="en-GB" altLang="zh-CN" dirty="0"/>
              <a:t>[Motion 14, </a:t>
            </a:r>
            <a:r>
              <a:rPr lang="en-US" altLang="zh-CN" dirty="0"/>
              <a:t>[3]</a:t>
            </a:r>
            <a:r>
              <a:rPr lang="en-GB" altLang="zh-CN" dirty="0"/>
              <a:t> and </a:t>
            </a:r>
            <a:r>
              <a:rPr lang="en-US" altLang="zh-CN" dirty="0"/>
              <a:t>[57]</a:t>
            </a:r>
            <a:r>
              <a:rPr lang="en-GB" altLang="zh-CN" dirty="0"/>
              <a:t>]</a:t>
            </a:r>
            <a:endParaRPr lang="en-US" altLang="zh-CN" dirty="0"/>
          </a:p>
          <a:p>
            <a:pPr algn="just"/>
            <a:endParaRPr lang="en-US" altLang="zh-CN" sz="2400" b="0" dirty="0"/>
          </a:p>
          <a:p>
            <a:pPr lvl="1"/>
            <a:r>
              <a:rPr lang="en-US" altLang="zh-CN" dirty="0"/>
              <a:t>Do you support that multiple APs can sequentially use an 11ax-like sounding sequence to collect CSI from the in-BSS STAs and OBSS STAs? </a:t>
            </a:r>
            <a:endParaRPr lang="zh-CN" altLang="zh-CN" dirty="0"/>
          </a:p>
          <a:p>
            <a:pPr lvl="2"/>
            <a:r>
              <a:rPr lang="en-US" altLang="zh-CN" dirty="0"/>
              <a:t>Each AP’s sounding sequence is similar to the 11ax sounding protocol with multiple STAs (NDPA + NDP + BFRP TF + CSI report).</a:t>
            </a:r>
            <a:endParaRPr lang="zh-CN" altLang="zh-CN" dirty="0"/>
          </a:p>
          <a:p>
            <a:pPr lvl="1"/>
            <a:r>
              <a:rPr lang="en-US" altLang="zh-CN" dirty="0"/>
              <a:t>[20/0123r0 (Channel Sounding for Multi-AP CBF, Feng Jiang, Intel), SP#1, Y/N/A/No answer: 81/4/43/30] </a:t>
            </a:r>
            <a:r>
              <a:rPr lang="en-US" altLang="zh-CN" i="1" dirty="0"/>
              <a:t>[#SP18]</a:t>
            </a:r>
            <a:endParaRPr lang="zh-CN" altLang="zh-CN" dirty="0"/>
          </a:p>
          <a:p>
            <a:pPr lvl="1" algn="just"/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tent Placeholder 2"/>
          <p:cNvSpPr>
            <a:spLocks noGrp="1"/>
          </p:cNvSpPr>
          <p:nvPr>
            <p:ph sz="quarter" idx="13"/>
          </p:nvPr>
        </p:nvSpPr>
        <p:spPr>
          <a:xfrm>
            <a:off x="496094" y="1453521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For CBF-only multi-AP scenario, an example sounding sequence with two APs is: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400050" lvl="1" indent="0" algn="just">
              <a:buNone/>
            </a:pPr>
            <a:endParaRPr lang="en-US" sz="1400" b="0" dirty="0"/>
          </a:p>
          <a:p>
            <a:pPr marL="685800" lvl="1" algn="just"/>
            <a:endParaRPr lang="en-US" altLang="en-US" sz="1000" dirty="0">
              <a:solidFill>
                <a:srgbClr val="000000"/>
              </a:solidFill>
              <a:latin typeface="+mj-lt"/>
            </a:endParaRP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Reuse 11ax sounding sequence </a:t>
            </a: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1N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associate with AP1,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2N </a:t>
            </a:r>
            <a:r>
              <a:rPr lang="en-US" altLang="en-US" sz="1500" dirty="0">
                <a:latin typeface="+mj-lt"/>
              </a:rPr>
              <a:t>associate with AP2</a:t>
            </a:r>
            <a:endParaRPr lang="en-US" sz="1500" dirty="0">
              <a:latin typeface="+mj-lt"/>
            </a:endParaRPr>
          </a:p>
          <a:p>
            <a:pPr marL="685800" lvl="1" algn="just"/>
            <a:r>
              <a:rPr lang="en-US" sz="1500" dirty="0"/>
              <a:t>NDPA1 and NDPA2 includes ID info of STAs in both AP1’s and AP2’s BSS </a:t>
            </a:r>
          </a:p>
          <a:p>
            <a:pPr marL="685800" lvl="1" algn="just"/>
            <a:r>
              <a:rPr lang="en-US" sz="1500" dirty="0"/>
              <a:t>In AP1’s sounding sequence, CSI report includes CSI info for NDP1</a:t>
            </a:r>
          </a:p>
          <a:p>
            <a:pPr marL="685800" lvl="1" algn="just"/>
            <a:r>
              <a:rPr lang="en-US" sz="1500" dirty="0"/>
              <a:t>In AP2’s sounding sequence, CSI report includes CSI info for NDP2</a:t>
            </a:r>
          </a:p>
          <a:p>
            <a:pPr marL="400050" lvl="1" indent="0" algn="just">
              <a:buNone/>
            </a:pPr>
            <a:endParaRPr lang="en-US" sz="1600" dirty="0"/>
          </a:p>
          <a:p>
            <a:pPr marL="685800" lvl="1" algn="just"/>
            <a:endParaRPr lang="en-US" sz="1600" b="0" dirty="0"/>
          </a:p>
          <a:p>
            <a:pPr marL="685800" lvl="1" algn="just"/>
            <a:endParaRPr lang="en-US" sz="1600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sz="1400" b="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marL="457200" lvl="1" indent="0" algn="just">
              <a:buNone/>
            </a:pPr>
            <a:endParaRPr lang="en-US" sz="1400" b="0" dirty="0"/>
          </a:p>
          <a:p>
            <a:pPr algn="just"/>
            <a:endParaRPr lang="en-US" sz="1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391700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Sounding Sequence for </a:t>
            </a:r>
            <a:r>
              <a:rPr lang="en-US" dirty="0" smtClean="0">
                <a:solidFill>
                  <a:schemeClr val="tx1"/>
                </a:solidFill>
              </a:rPr>
              <a:t>CBF [2]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003892" y="3593574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032394" y="3593574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779959" y="2683832"/>
            <a:ext cx="6696744" cy="2462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779959" y="3376907"/>
            <a:ext cx="6754445" cy="37541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>
            <a:off x="1779959" y="4042677"/>
            <a:ext cx="6847929" cy="2774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779959" y="4756674"/>
            <a:ext cx="6847929" cy="122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730924" y="27515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2653135" y="26954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852230" y="26954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695045" y="280145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2"/>
          <p:cNvSpPr>
            <a:spLocks noChangeArrowheads="1"/>
          </p:cNvSpPr>
          <p:nvPr/>
        </p:nvSpPr>
        <p:spPr bwMode="auto">
          <a:xfrm>
            <a:off x="2963820" y="2239855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33"/>
          <p:cNvSpPr>
            <a:spLocks noChangeArrowheads="1"/>
          </p:cNvSpPr>
          <p:nvPr/>
        </p:nvSpPr>
        <p:spPr bwMode="auto">
          <a:xfrm>
            <a:off x="2963437" y="2367200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714553" y="2565484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05"/>
          <p:cNvSpPr>
            <a:spLocks noChangeArrowheads="1"/>
          </p:cNvSpPr>
          <p:nvPr/>
        </p:nvSpPr>
        <p:spPr bwMode="auto">
          <a:xfrm>
            <a:off x="915863" y="3236534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347911" y="3605535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6097876" y="34633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3"/>
          <p:cNvSpPr>
            <a:spLocks/>
          </p:cNvSpPr>
          <p:nvPr/>
        </p:nvSpPr>
        <p:spPr bwMode="auto">
          <a:xfrm>
            <a:off x="6020087" y="34072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4"/>
          <p:cNvSpPr>
            <a:spLocks/>
          </p:cNvSpPr>
          <p:nvPr/>
        </p:nvSpPr>
        <p:spPr bwMode="auto">
          <a:xfrm>
            <a:off x="6237257" y="34072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5"/>
          <p:cNvSpPr>
            <a:spLocks noChangeArrowheads="1"/>
          </p:cNvSpPr>
          <p:nvPr/>
        </p:nvSpPr>
        <p:spPr bwMode="auto">
          <a:xfrm>
            <a:off x="6063973" y="353236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345846" y="2943464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6"/>
          <p:cNvSpPr>
            <a:spLocks noChangeArrowheads="1"/>
          </p:cNvSpPr>
          <p:nvPr/>
        </p:nvSpPr>
        <p:spPr bwMode="auto">
          <a:xfrm>
            <a:off x="5350239" y="3041396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132"/>
          <p:cNvSpPr>
            <a:spLocks noChangeArrowheads="1"/>
          </p:cNvSpPr>
          <p:nvPr/>
        </p:nvSpPr>
        <p:spPr bwMode="auto">
          <a:xfrm>
            <a:off x="6306382" y="2944837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33"/>
          <p:cNvSpPr>
            <a:spLocks noChangeArrowheads="1"/>
          </p:cNvSpPr>
          <p:nvPr/>
        </p:nvSpPr>
        <p:spPr bwMode="auto">
          <a:xfrm>
            <a:off x="6317550" y="3066712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1370546" y="4397623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7127714" y="2937837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86"/>
          <p:cNvSpPr>
            <a:spLocks noChangeArrowheads="1"/>
          </p:cNvSpPr>
          <p:nvPr/>
        </p:nvSpPr>
        <p:spPr bwMode="auto">
          <a:xfrm>
            <a:off x="7175473" y="29807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7761763" y="346291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7683974" y="340680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7901144" y="340680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7725884" y="351284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32"/>
          <p:cNvSpPr>
            <a:spLocks noChangeArrowheads="1"/>
          </p:cNvSpPr>
          <p:nvPr/>
        </p:nvSpPr>
        <p:spPr bwMode="auto">
          <a:xfrm>
            <a:off x="4452417" y="3571359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33"/>
          <p:cNvSpPr>
            <a:spLocks noChangeArrowheads="1"/>
          </p:cNvSpPr>
          <p:nvPr/>
        </p:nvSpPr>
        <p:spPr bwMode="auto">
          <a:xfrm>
            <a:off x="4486536" y="357546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32"/>
          <p:cNvSpPr>
            <a:spLocks noChangeArrowheads="1"/>
          </p:cNvSpPr>
          <p:nvPr/>
        </p:nvSpPr>
        <p:spPr bwMode="auto">
          <a:xfrm>
            <a:off x="8005919" y="4287683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33"/>
          <p:cNvSpPr>
            <a:spLocks noChangeArrowheads="1"/>
          </p:cNvSpPr>
          <p:nvPr/>
        </p:nvSpPr>
        <p:spPr bwMode="auto">
          <a:xfrm>
            <a:off x="8040038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32"/>
          <p:cNvSpPr>
            <a:spLocks noChangeArrowheads="1"/>
          </p:cNvSpPr>
          <p:nvPr/>
        </p:nvSpPr>
        <p:spPr bwMode="auto">
          <a:xfrm>
            <a:off x="3662581" y="2270938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3673738" y="2293555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5" name="Line 102"/>
          <p:cNvSpPr>
            <a:spLocks noChangeShapeType="1"/>
          </p:cNvSpPr>
          <p:nvPr/>
        </p:nvSpPr>
        <p:spPr bwMode="auto">
          <a:xfrm flipV="1">
            <a:off x="4206815" y="276335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3"/>
          <p:cNvSpPr>
            <a:spLocks/>
          </p:cNvSpPr>
          <p:nvPr/>
        </p:nvSpPr>
        <p:spPr bwMode="auto">
          <a:xfrm>
            <a:off x="4129026" y="270724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04"/>
          <p:cNvSpPr>
            <a:spLocks/>
          </p:cNvSpPr>
          <p:nvPr/>
        </p:nvSpPr>
        <p:spPr bwMode="auto">
          <a:xfrm>
            <a:off x="4346196" y="270724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4170936" y="28132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3029013" y="2695406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>
            <a:off x="3245036" y="2680234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6389858" y="3384302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6592656" y="3406804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 flipH="1" flipV="1">
            <a:off x="4612571" y="2676702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</p:cNvCxnSpPr>
          <p:nvPr/>
        </p:nvCxnSpPr>
        <p:spPr>
          <a:xfrm flipV="1">
            <a:off x="8357321" y="3350069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 flipV="1">
            <a:off x="8180476" y="3350069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Line 102"/>
          <p:cNvSpPr>
            <a:spLocks noChangeShapeType="1"/>
          </p:cNvSpPr>
          <p:nvPr/>
        </p:nvSpPr>
        <p:spPr bwMode="auto">
          <a:xfrm flipV="1">
            <a:off x="6844713" y="3440408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03"/>
          <p:cNvSpPr>
            <a:spLocks/>
          </p:cNvSpPr>
          <p:nvPr/>
        </p:nvSpPr>
        <p:spPr bwMode="auto">
          <a:xfrm>
            <a:off x="6766924" y="3384302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4"/>
          <p:cNvSpPr>
            <a:spLocks/>
          </p:cNvSpPr>
          <p:nvPr/>
        </p:nvSpPr>
        <p:spPr bwMode="auto">
          <a:xfrm>
            <a:off x="6974453" y="3384302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6808834" y="3490347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5400000">
            <a:off x="1403542" y="3695474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 rot="5400000">
            <a:off x="1403542" y="4525499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80" name="Rectangle 132"/>
          <p:cNvSpPr>
            <a:spLocks noChangeArrowheads="1"/>
          </p:cNvSpPr>
          <p:nvPr/>
        </p:nvSpPr>
        <p:spPr bwMode="auto">
          <a:xfrm>
            <a:off x="4452417" y="4283574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4486536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cxnSpLocks/>
          </p:cNvCxnSpPr>
          <p:nvPr/>
        </p:nvCxnSpPr>
        <p:spPr>
          <a:xfrm flipV="1">
            <a:off x="4856579" y="2680300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132"/>
          <p:cNvSpPr>
            <a:spLocks noChangeArrowheads="1"/>
          </p:cNvSpPr>
          <p:nvPr/>
        </p:nvSpPr>
        <p:spPr bwMode="auto">
          <a:xfrm>
            <a:off x="1923975" y="2204864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2045581" y="2349460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6" name="Line 102"/>
          <p:cNvSpPr>
            <a:spLocks noChangeShapeType="1"/>
          </p:cNvSpPr>
          <p:nvPr/>
        </p:nvSpPr>
        <p:spPr bwMode="auto">
          <a:xfrm flipV="1">
            <a:off x="3425716" y="276781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/>
          <p:cNvSpPr>
            <a:spLocks/>
          </p:cNvSpPr>
          <p:nvPr/>
        </p:nvSpPr>
        <p:spPr bwMode="auto">
          <a:xfrm>
            <a:off x="3347927" y="271170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04"/>
          <p:cNvSpPr>
            <a:spLocks/>
          </p:cNvSpPr>
          <p:nvPr/>
        </p:nvSpPr>
        <p:spPr bwMode="auto">
          <a:xfrm>
            <a:off x="3565097" y="271170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3389837" y="281775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2128"/>
          </a:xfrm>
        </p:spPr>
        <p:txBody>
          <a:bodyPr/>
          <a:lstStyle/>
          <a:p>
            <a:r>
              <a:rPr lang="en-US" altLang="zh-CN" dirty="0" smtClean="0"/>
              <a:t>Problem Statement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It is not clear when the slave AP(s) begin its sounding procedure. It is better that the two or more sounding procedures finish within the </a:t>
            </a:r>
            <a:r>
              <a:rPr lang="en-US" altLang="zh-CN" dirty="0" smtClean="0"/>
              <a:t>coherence </a:t>
            </a:r>
            <a:r>
              <a:rPr lang="en-US" altLang="zh-CN" dirty="0" smtClean="0"/>
              <a:t>time. A </a:t>
            </a:r>
            <a:r>
              <a:rPr lang="en-US" altLang="zh-CN" dirty="0"/>
              <a:t>sounding request frame is needed to notify </a:t>
            </a:r>
            <a:r>
              <a:rPr lang="en-US" altLang="zh-CN" dirty="0" smtClean="0"/>
              <a:t>the slave AP(s) to </a:t>
            </a:r>
            <a:r>
              <a:rPr lang="en-US" altLang="zh-CN" dirty="0"/>
              <a:t>begin its sounding </a:t>
            </a:r>
            <a:r>
              <a:rPr lang="en-US" altLang="zh-CN" dirty="0" smtClean="0"/>
              <a:t>procedure sequentially.</a:t>
            </a:r>
          </a:p>
          <a:p>
            <a:pPr algn="just"/>
            <a:endParaRPr lang="en-US" altLang="zh-CN" dirty="0" smtClean="0"/>
          </a:p>
          <a:p>
            <a:pPr algn="just"/>
            <a:r>
              <a:rPr lang="en-US" altLang="zh-CN" dirty="0" smtClean="0"/>
              <a:t>The two or more sounding procedures are suggested to signal same parameters (e.g., BW, partial BW info parameters, </a:t>
            </a:r>
            <a:r>
              <a:rPr lang="en-US" altLang="zh-CN" dirty="0" smtClean="0"/>
              <a:t>Ng, feedback type </a:t>
            </a:r>
            <a:r>
              <a:rPr lang="en-US" altLang="zh-CN" dirty="0" smtClean="0"/>
              <a:t>etc.), and contain the same targeted STAs, to assist multi-AP/AP coordination transmission.</a:t>
            </a:r>
          </a:p>
          <a:p>
            <a:pPr algn="just"/>
            <a:endParaRPr lang="en-US" altLang="zh-CN" dirty="0" smtClean="0"/>
          </a:p>
          <a:p>
            <a:pPr algn="just"/>
            <a:r>
              <a:rPr lang="en-US" altLang="zh-CN" dirty="0" smtClean="0"/>
              <a:t>When the slave AP(s) finish sounding, it is better for them to notify the master AP so that the master AP can initiate the </a:t>
            </a:r>
            <a:r>
              <a:rPr lang="en-US" altLang="zh-CN" dirty="0"/>
              <a:t>multi-AP/AP coordination </a:t>
            </a:r>
            <a:r>
              <a:rPr lang="en-US" altLang="zh-CN" dirty="0" smtClean="0"/>
              <a:t>transmission.</a:t>
            </a:r>
            <a:endParaRPr lang="en-US" altLang="zh-CN" dirty="0"/>
          </a:p>
          <a:p>
            <a:pPr algn="just"/>
            <a:endParaRPr lang="en-US" altLang="zh-CN" dirty="0" smtClean="0"/>
          </a:p>
          <a:p>
            <a:pPr algn="just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61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Sounding request procedure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55613" y="1345935"/>
            <a:ext cx="8228012" cy="4567767"/>
          </a:xfrm>
        </p:spPr>
        <p:txBody>
          <a:bodyPr/>
          <a:lstStyle/>
          <a:p>
            <a:pPr algn="just"/>
            <a:r>
              <a:rPr lang="en-US" altLang="zh-CN" sz="2200" dirty="0" smtClean="0"/>
              <a:t>The sounding request frame may be transmitted from the master AP to the slave AP(s).</a:t>
            </a:r>
          </a:p>
          <a:p>
            <a:pPr algn="just"/>
            <a:r>
              <a:rPr lang="en-US" altLang="zh-CN" sz="2200" dirty="0" smtClean="0"/>
              <a:t>The slave AP(s) then begin to contend the channel, and transmit NDPA frame.</a:t>
            </a:r>
          </a:p>
          <a:p>
            <a:pPr lvl="1" algn="just"/>
            <a:r>
              <a:rPr lang="en-US" altLang="zh-CN" dirty="0" smtClean="0"/>
              <a:t>An alternative special case would be transmit NDPA within the same TXOP, which is less likely </a:t>
            </a:r>
            <a:endParaRPr lang="en-US" altLang="zh-CN" dirty="0"/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493902" y="4889718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522404" y="488971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096367" y="3979975"/>
            <a:ext cx="7919848" cy="2911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096367" y="4666062"/>
            <a:ext cx="8011910" cy="4453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 flipV="1">
            <a:off x="1096367" y="5336546"/>
            <a:ext cx="7940327" cy="227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096367" y="6052817"/>
            <a:ext cx="8011910" cy="82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047332" y="4047656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1969543" y="399155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168638" y="399155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011453" y="4097595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2"/>
          <p:cNvSpPr>
            <a:spLocks noChangeArrowheads="1"/>
          </p:cNvSpPr>
          <p:nvPr/>
        </p:nvSpPr>
        <p:spPr bwMode="auto">
          <a:xfrm>
            <a:off x="2280228" y="3535999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33"/>
          <p:cNvSpPr>
            <a:spLocks noChangeArrowheads="1"/>
          </p:cNvSpPr>
          <p:nvPr/>
        </p:nvSpPr>
        <p:spPr bwMode="auto">
          <a:xfrm>
            <a:off x="2279845" y="3663344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5"/>
          <p:cNvSpPr>
            <a:spLocks noChangeArrowheads="1"/>
          </p:cNvSpPr>
          <p:nvPr/>
        </p:nvSpPr>
        <p:spPr bwMode="auto">
          <a:xfrm>
            <a:off x="30961" y="3861628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232271" y="4532678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664319" y="4901679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Line 102"/>
          <p:cNvSpPr>
            <a:spLocks noChangeShapeType="1"/>
          </p:cNvSpPr>
          <p:nvPr/>
        </p:nvSpPr>
        <p:spPr bwMode="auto">
          <a:xfrm flipV="1">
            <a:off x="6587886" y="4759456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3"/>
          <p:cNvSpPr>
            <a:spLocks/>
          </p:cNvSpPr>
          <p:nvPr/>
        </p:nvSpPr>
        <p:spPr bwMode="auto">
          <a:xfrm>
            <a:off x="6510097" y="470335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4"/>
          <p:cNvSpPr>
            <a:spLocks/>
          </p:cNvSpPr>
          <p:nvPr/>
        </p:nvSpPr>
        <p:spPr bwMode="auto">
          <a:xfrm>
            <a:off x="6727267" y="470335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05"/>
          <p:cNvSpPr>
            <a:spLocks noChangeArrowheads="1"/>
          </p:cNvSpPr>
          <p:nvPr/>
        </p:nvSpPr>
        <p:spPr bwMode="auto">
          <a:xfrm>
            <a:off x="6553983" y="4828510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5835856" y="4239608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5840249" y="4337540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6796392" y="4240981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33"/>
          <p:cNvSpPr>
            <a:spLocks noChangeArrowheads="1"/>
          </p:cNvSpPr>
          <p:nvPr/>
        </p:nvSpPr>
        <p:spPr bwMode="auto">
          <a:xfrm>
            <a:off x="6807560" y="4362856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05"/>
          <p:cNvSpPr>
            <a:spLocks noChangeArrowheads="1"/>
          </p:cNvSpPr>
          <p:nvPr/>
        </p:nvSpPr>
        <p:spPr bwMode="auto">
          <a:xfrm>
            <a:off x="686954" y="5693767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132"/>
          <p:cNvSpPr>
            <a:spLocks noChangeArrowheads="1"/>
          </p:cNvSpPr>
          <p:nvPr/>
        </p:nvSpPr>
        <p:spPr bwMode="auto">
          <a:xfrm>
            <a:off x="7617724" y="4233981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86"/>
          <p:cNvSpPr>
            <a:spLocks noChangeArrowheads="1"/>
          </p:cNvSpPr>
          <p:nvPr/>
        </p:nvSpPr>
        <p:spPr bwMode="auto">
          <a:xfrm>
            <a:off x="7665483" y="4276881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8251773" y="4759054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8173984" y="4702948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8391154" y="4702948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8215894" y="4808993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3768825" y="4867503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33"/>
          <p:cNvSpPr>
            <a:spLocks noChangeArrowheads="1"/>
          </p:cNvSpPr>
          <p:nvPr/>
        </p:nvSpPr>
        <p:spPr bwMode="auto">
          <a:xfrm>
            <a:off x="3802944" y="4871612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8495929" y="5583827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8530048" y="5592142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32"/>
          <p:cNvSpPr>
            <a:spLocks noChangeArrowheads="1"/>
          </p:cNvSpPr>
          <p:nvPr/>
        </p:nvSpPr>
        <p:spPr bwMode="auto">
          <a:xfrm>
            <a:off x="2978989" y="3567082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6"/>
          <p:cNvSpPr>
            <a:spLocks noChangeArrowheads="1"/>
          </p:cNvSpPr>
          <p:nvPr/>
        </p:nvSpPr>
        <p:spPr bwMode="auto">
          <a:xfrm>
            <a:off x="2990146" y="3589699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3523223" y="4059494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3445434" y="4003388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3662604" y="4003388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3487344" y="4109433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Straight Arrow Connector 58"/>
          <p:cNvCxnSpPr>
            <a:cxnSpLocks/>
          </p:cNvCxnSpPr>
          <p:nvPr/>
        </p:nvCxnSpPr>
        <p:spPr>
          <a:xfrm>
            <a:off x="2345421" y="3991550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59"/>
          <p:cNvCxnSpPr>
            <a:cxnSpLocks/>
          </p:cNvCxnSpPr>
          <p:nvPr/>
        </p:nvCxnSpPr>
        <p:spPr>
          <a:xfrm flipH="1">
            <a:off x="2561444" y="3976378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60"/>
          <p:cNvCxnSpPr>
            <a:cxnSpLocks/>
          </p:cNvCxnSpPr>
          <p:nvPr/>
        </p:nvCxnSpPr>
        <p:spPr>
          <a:xfrm>
            <a:off x="6879868" y="4680446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61"/>
          <p:cNvCxnSpPr>
            <a:cxnSpLocks/>
          </p:cNvCxnSpPr>
          <p:nvPr/>
        </p:nvCxnSpPr>
        <p:spPr>
          <a:xfrm>
            <a:off x="7082666" y="4702948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62"/>
          <p:cNvCxnSpPr>
            <a:cxnSpLocks/>
          </p:cNvCxnSpPr>
          <p:nvPr/>
        </p:nvCxnSpPr>
        <p:spPr>
          <a:xfrm flipH="1" flipV="1">
            <a:off x="3928979" y="3972846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63"/>
          <p:cNvCxnSpPr>
            <a:cxnSpLocks/>
          </p:cNvCxnSpPr>
          <p:nvPr/>
        </p:nvCxnSpPr>
        <p:spPr>
          <a:xfrm flipV="1">
            <a:off x="8847331" y="4646213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4"/>
          <p:cNvCxnSpPr>
            <a:cxnSpLocks/>
          </p:cNvCxnSpPr>
          <p:nvPr/>
        </p:nvCxnSpPr>
        <p:spPr>
          <a:xfrm flipV="1">
            <a:off x="8670486" y="4646213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Line 102"/>
          <p:cNvSpPr>
            <a:spLocks noChangeShapeType="1"/>
          </p:cNvSpPr>
          <p:nvPr/>
        </p:nvSpPr>
        <p:spPr bwMode="auto">
          <a:xfrm flipV="1">
            <a:off x="7334723" y="473655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03"/>
          <p:cNvSpPr>
            <a:spLocks/>
          </p:cNvSpPr>
          <p:nvPr/>
        </p:nvSpPr>
        <p:spPr bwMode="auto">
          <a:xfrm>
            <a:off x="7256934" y="468044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04"/>
          <p:cNvSpPr>
            <a:spLocks/>
          </p:cNvSpPr>
          <p:nvPr/>
        </p:nvSpPr>
        <p:spPr bwMode="auto">
          <a:xfrm>
            <a:off x="7464463" y="468044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05"/>
          <p:cNvSpPr>
            <a:spLocks noChangeArrowheads="1"/>
          </p:cNvSpPr>
          <p:nvPr/>
        </p:nvSpPr>
        <p:spPr bwMode="auto">
          <a:xfrm>
            <a:off x="7298844" y="478649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Box 77"/>
          <p:cNvSpPr txBox="1"/>
          <p:nvPr/>
        </p:nvSpPr>
        <p:spPr>
          <a:xfrm rot="5400000">
            <a:off x="719950" y="4991618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57" name="TextBox 78"/>
          <p:cNvSpPr txBox="1"/>
          <p:nvPr/>
        </p:nvSpPr>
        <p:spPr>
          <a:xfrm rot="5400000">
            <a:off x="719950" y="5821643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58" name="Rectangle 132"/>
          <p:cNvSpPr>
            <a:spLocks noChangeArrowheads="1"/>
          </p:cNvSpPr>
          <p:nvPr/>
        </p:nvSpPr>
        <p:spPr bwMode="auto">
          <a:xfrm>
            <a:off x="3768825" y="5579718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33"/>
          <p:cNvSpPr>
            <a:spLocks noChangeArrowheads="1"/>
          </p:cNvSpPr>
          <p:nvPr/>
        </p:nvSpPr>
        <p:spPr bwMode="auto">
          <a:xfrm>
            <a:off x="3802944" y="5592142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0" name="Straight Arrow Connector 81"/>
          <p:cNvCxnSpPr>
            <a:cxnSpLocks/>
          </p:cNvCxnSpPr>
          <p:nvPr/>
        </p:nvCxnSpPr>
        <p:spPr>
          <a:xfrm flipV="1">
            <a:off x="4172987" y="3976444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132"/>
          <p:cNvSpPr>
            <a:spLocks noChangeArrowheads="1"/>
          </p:cNvSpPr>
          <p:nvPr/>
        </p:nvSpPr>
        <p:spPr bwMode="auto">
          <a:xfrm>
            <a:off x="1240383" y="3501008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86"/>
          <p:cNvSpPr>
            <a:spLocks noChangeArrowheads="1"/>
          </p:cNvSpPr>
          <p:nvPr/>
        </p:nvSpPr>
        <p:spPr bwMode="auto">
          <a:xfrm>
            <a:off x="1361989" y="3645604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3" name="Line 102"/>
          <p:cNvSpPr>
            <a:spLocks noChangeShapeType="1"/>
          </p:cNvSpPr>
          <p:nvPr/>
        </p:nvSpPr>
        <p:spPr bwMode="auto">
          <a:xfrm flipV="1">
            <a:off x="2742124" y="4063959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03"/>
          <p:cNvSpPr>
            <a:spLocks/>
          </p:cNvSpPr>
          <p:nvPr/>
        </p:nvSpPr>
        <p:spPr bwMode="auto">
          <a:xfrm>
            <a:off x="2664335" y="4007853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4"/>
          <p:cNvSpPr>
            <a:spLocks/>
          </p:cNvSpPr>
          <p:nvPr/>
        </p:nvSpPr>
        <p:spPr bwMode="auto">
          <a:xfrm>
            <a:off x="2881505" y="4007853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2706245" y="4113898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32"/>
          <p:cNvSpPr>
            <a:spLocks noChangeArrowheads="1"/>
          </p:cNvSpPr>
          <p:nvPr/>
        </p:nvSpPr>
        <p:spPr bwMode="auto">
          <a:xfrm>
            <a:off x="4427984" y="3567082"/>
            <a:ext cx="442244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86"/>
          <p:cNvSpPr>
            <a:spLocks noChangeArrowheads="1"/>
          </p:cNvSpPr>
          <p:nvPr/>
        </p:nvSpPr>
        <p:spPr bwMode="auto">
          <a:xfrm>
            <a:off x="4355976" y="3589699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Sounding </a:t>
            </a: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Request</a:t>
            </a:r>
          </a:p>
        </p:txBody>
      </p:sp>
      <p:sp>
        <p:nvSpPr>
          <p:cNvPr id="69" name="Rectangle 132"/>
          <p:cNvSpPr>
            <a:spLocks noChangeArrowheads="1"/>
          </p:cNvSpPr>
          <p:nvPr/>
        </p:nvSpPr>
        <p:spPr bwMode="auto">
          <a:xfrm>
            <a:off x="5004048" y="4263567"/>
            <a:ext cx="481105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ACK/response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ectangle 105"/>
          <p:cNvSpPr>
            <a:spLocks noChangeArrowheads="1"/>
          </p:cNvSpPr>
          <p:nvPr/>
        </p:nvSpPr>
        <p:spPr bwMode="auto">
          <a:xfrm>
            <a:off x="5579038" y="4373037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Rectangle 105"/>
          <p:cNvSpPr>
            <a:spLocks noChangeArrowheads="1"/>
          </p:cNvSpPr>
          <p:nvPr/>
        </p:nvSpPr>
        <p:spPr bwMode="auto">
          <a:xfrm>
            <a:off x="5306839" y="4036517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CSMA/CA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38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5613" y="289285"/>
            <a:ext cx="8229600" cy="1158240"/>
          </a:xfrm>
        </p:spPr>
        <p:txBody>
          <a:bodyPr/>
          <a:lstStyle/>
          <a:p>
            <a:r>
              <a:rPr lang="en-US" altLang="zh-CN" dirty="0" smtClean="0"/>
              <a:t>Sounding request frame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55613" y="999588"/>
            <a:ext cx="8228012" cy="2070425"/>
          </a:xfrm>
        </p:spPr>
        <p:txBody>
          <a:bodyPr/>
          <a:lstStyle/>
          <a:p>
            <a:pPr algn="just"/>
            <a:r>
              <a:rPr lang="en-US" altLang="zh-CN" sz="2200" dirty="0" smtClean="0"/>
              <a:t>The sounding request frame may contain the following information:</a:t>
            </a:r>
          </a:p>
          <a:p>
            <a:pPr lvl="1" algn="just"/>
            <a:r>
              <a:rPr lang="en-US" altLang="zh-CN" dirty="0" smtClean="0"/>
              <a:t>Suggested BW, partial BW Info, </a:t>
            </a:r>
            <a:r>
              <a:rPr lang="en-US" altLang="zh-CN" dirty="0" smtClean="0"/>
              <a:t>Ng, feedback type </a:t>
            </a:r>
            <a:r>
              <a:rPr lang="en-US" altLang="zh-CN" dirty="0" smtClean="0"/>
              <a:t>etc.</a:t>
            </a:r>
            <a:endParaRPr lang="en-US" altLang="zh-CN" dirty="0"/>
          </a:p>
          <a:p>
            <a:pPr lvl="1" algn="just"/>
            <a:r>
              <a:rPr lang="en-US" altLang="zh-CN" dirty="0" smtClean="0"/>
              <a:t>Slave AP information (through RA, or AP ID etc.)</a:t>
            </a:r>
          </a:p>
          <a:p>
            <a:pPr lvl="1" algn="just"/>
            <a:r>
              <a:rPr lang="en-US" altLang="zh-CN" dirty="0" smtClean="0"/>
              <a:t>Targeted STAs (in-BSS and OBSS</a:t>
            </a:r>
            <a:r>
              <a:rPr lang="en-US" altLang="zh-CN" dirty="0" smtClean="0"/>
              <a:t>)</a:t>
            </a:r>
          </a:p>
          <a:p>
            <a:pPr algn="just"/>
            <a:r>
              <a:rPr lang="en-US" altLang="zh-CN" dirty="0" smtClean="0"/>
              <a:t>The exact details of the contents can be further discussed.</a:t>
            </a:r>
            <a:endParaRPr lang="en-US" altLang="zh-CN" dirty="0" smtClean="0"/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493902" y="4653136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522404" y="4695527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096367" y="3760828"/>
            <a:ext cx="7919848" cy="2911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096367" y="4446915"/>
            <a:ext cx="8011910" cy="4453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 flipV="1">
            <a:off x="1096367" y="5117399"/>
            <a:ext cx="7940327" cy="227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096367" y="5833670"/>
            <a:ext cx="8011910" cy="82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047332" y="3828509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1969543" y="3772403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168638" y="3772403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011453" y="3878448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2"/>
          <p:cNvSpPr>
            <a:spLocks noChangeArrowheads="1"/>
          </p:cNvSpPr>
          <p:nvPr/>
        </p:nvSpPr>
        <p:spPr bwMode="auto">
          <a:xfrm>
            <a:off x="2280228" y="3316852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33"/>
          <p:cNvSpPr>
            <a:spLocks noChangeArrowheads="1"/>
          </p:cNvSpPr>
          <p:nvPr/>
        </p:nvSpPr>
        <p:spPr bwMode="auto">
          <a:xfrm>
            <a:off x="2279845" y="3444197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5"/>
          <p:cNvSpPr>
            <a:spLocks noChangeArrowheads="1"/>
          </p:cNvSpPr>
          <p:nvPr/>
        </p:nvSpPr>
        <p:spPr bwMode="auto">
          <a:xfrm>
            <a:off x="30961" y="3642481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232271" y="4313531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664319" y="4682532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Line 102"/>
          <p:cNvSpPr>
            <a:spLocks noChangeShapeType="1"/>
          </p:cNvSpPr>
          <p:nvPr/>
        </p:nvSpPr>
        <p:spPr bwMode="auto">
          <a:xfrm flipV="1">
            <a:off x="6587886" y="4540309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3"/>
          <p:cNvSpPr>
            <a:spLocks/>
          </p:cNvSpPr>
          <p:nvPr/>
        </p:nvSpPr>
        <p:spPr bwMode="auto">
          <a:xfrm>
            <a:off x="6510097" y="4484203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4"/>
          <p:cNvSpPr>
            <a:spLocks/>
          </p:cNvSpPr>
          <p:nvPr/>
        </p:nvSpPr>
        <p:spPr bwMode="auto">
          <a:xfrm>
            <a:off x="6727267" y="4484203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05"/>
          <p:cNvSpPr>
            <a:spLocks noChangeArrowheads="1"/>
          </p:cNvSpPr>
          <p:nvPr/>
        </p:nvSpPr>
        <p:spPr bwMode="auto">
          <a:xfrm>
            <a:off x="6553983" y="4609363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5835856" y="4020461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5840249" y="4118393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6796392" y="4021834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33"/>
          <p:cNvSpPr>
            <a:spLocks noChangeArrowheads="1"/>
          </p:cNvSpPr>
          <p:nvPr/>
        </p:nvSpPr>
        <p:spPr bwMode="auto">
          <a:xfrm>
            <a:off x="6807560" y="4143709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05"/>
          <p:cNvSpPr>
            <a:spLocks noChangeArrowheads="1"/>
          </p:cNvSpPr>
          <p:nvPr/>
        </p:nvSpPr>
        <p:spPr bwMode="auto">
          <a:xfrm>
            <a:off x="686954" y="5480865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132"/>
          <p:cNvSpPr>
            <a:spLocks noChangeArrowheads="1"/>
          </p:cNvSpPr>
          <p:nvPr/>
        </p:nvSpPr>
        <p:spPr bwMode="auto">
          <a:xfrm>
            <a:off x="7617724" y="4014834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86"/>
          <p:cNvSpPr>
            <a:spLocks noChangeArrowheads="1"/>
          </p:cNvSpPr>
          <p:nvPr/>
        </p:nvSpPr>
        <p:spPr bwMode="auto">
          <a:xfrm>
            <a:off x="7665483" y="4057734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8251773" y="4539907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8173984" y="4483801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8391154" y="4483801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8215894" y="458984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3768825" y="4648356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33"/>
          <p:cNvSpPr>
            <a:spLocks noChangeArrowheads="1"/>
          </p:cNvSpPr>
          <p:nvPr/>
        </p:nvSpPr>
        <p:spPr bwMode="auto">
          <a:xfrm>
            <a:off x="3802944" y="4652465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8495929" y="5364680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8530048" y="5372995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32"/>
          <p:cNvSpPr>
            <a:spLocks noChangeArrowheads="1"/>
          </p:cNvSpPr>
          <p:nvPr/>
        </p:nvSpPr>
        <p:spPr bwMode="auto">
          <a:xfrm>
            <a:off x="2978989" y="3347935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6"/>
          <p:cNvSpPr>
            <a:spLocks noChangeArrowheads="1"/>
          </p:cNvSpPr>
          <p:nvPr/>
        </p:nvSpPr>
        <p:spPr bwMode="auto">
          <a:xfrm>
            <a:off x="2990146" y="3370552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3523223" y="3840347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3445434" y="3784241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3662604" y="3784241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3487344" y="389028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Straight Arrow Connector 58"/>
          <p:cNvCxnSpPr>
            <a:cxnSpLocks/>
          </p:cNvCxnSpPr>
          <p:nvPr/>
        </p:nvCxnSpPr>
        <p:spPr>
          <a:xfrm>
            <a:off x="2345421" y="3772403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59"/>
          <p:cNvCxnSpPr>
            <a:cxnSpLocks/>
          </p:cNvCxnSpPr>
          <p:nvPr/>
        </p:nvCxnSpPr>
        <p:spPr>
          <a:xfrm flipH="1">
            <a:off x="2561444" y="3757231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60"/>
          <p:cNvCxnSpPr>
            <a:cxnSpLocks/>
          </p:cNvCxnSpPr>
          <p:nvPr/>
        </p:nvCxnSpPr>
        <p:spPr>
          <a:xfrm>
            <a:off x="6879868" y="4461299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61"/>
          <p:cNvCxnSpPr>
            <a:cxnSpLocks/>
          </p:cNvCxnSpPr>
          <p:nvPr/>
        </p:nvCxnSpPr>
        <p:spPr>
          <a:xfrm>
            <a:off x="7082666" y="4483801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62"/>
          <p:cNvCxnSpPr>
            <a:cxnSpLocks/>
          </p:cNvCxnSpPr>
          <p:nvPr/>
        </p:nvCxnSpPr>
        <p:spPr>
          <a:xfrm flipH="1" flipV="1">
            <a:off x="3928979" y="3753699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63"/>
          <p:cNvCxnSpPr>
            <a:cxnSpLocks/>
          </p:cNvCxnSpPr>
          <p:nvPr/>
        </p:nvCxnSpPr>
        <p:spPr>
          <a:xfrm flipV="1">
            <a:off x="8847331" y="4427066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4"/>
          <p:cNvCxnSpPr>
            <a:cxnSpLocks/>
          </p:cNvCxnSpPr>
          <p:nvPr/>
        </p:nvCxnSpPr>
        <p:spPr>
          <a:xfrm flipV="1">
            <a:off x="8670486" y="4427066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Line 102"/>
          <p:cNvSpPr>
            <a:spLocks noChangeShapeType="1"/>
          </p:cNvSpPr>
          <p:nvPr/>
        </p:nvSpPr>
        <p:spPr bwMode="auto">
          <a:xfrm flipV="1">
            <a:off x="7334723" y="451740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03"/>
          <p:cNvSpPr>
            <a:spLocks/>
          </p:cNvSpPr>
          <p:nvPr/>
        </p:nvSpPr>
        <p:spPr bwMode="auto">
          <a:xfrm>
            <a:off x="7256934" y="446129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04"/>
          <p:cNvSpPr>
            <a:spLocks/>
          </p:cNvSpPr>
          <p:nvPr/>
        </p:nvSpPr>
        <p:spPr bwMode="auto">
          <a:xfrm>
            <a:off x="7464463" y="446129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05"/>
          <p:cNvSpPr>
            <a:spLocks noChangeArrowheads="1"/>
          </p:cNvSpPr>
          <p:nvPr/>
        </p:nvSpPr>
        <p:spPr bwMode="auto">
          <a:xfrm>
            <a:off x="7298844" y="456734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Box 77"/>
          <p:cNvSpPr txBox="1"/>
          <p:nvPr/>
        </p:nvSpPr>
        <p:spPr>
          <a:xfrm rot="5400000">
            <a:off x="719950" y="4772471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57" name="TextBox 78"/>
          <p:cNvSpPr txBox="1"/>
          <p:nvPr/>
        </p:nvSpPr>
        <p:spPr>
          <a:xfrm rot="5400000">
            <a:off x="719950" y="5245578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58" name="Rectangle 132"/>
          <p:cNvSpPr>
            <a:spLocks noChangeArrowheads="1"/>
          </p:cNvSpPr>
          <p:nvPr/>
        </p:nvSpPr>
        <p:spPr bwMode="auto">
          <a:xfrm>
            <a:off x="3768825" y="5360571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33"/>
          <p:cNvSpPr>
            <a:spLocks noChangeArrowheads="1"/>
          </p:cNvSpPr>
          <p:nvPr/>
        </p:nvSpPr>
        <p:spPr bwMode="auto">
          <a:xfrm>
            <a:off x="3802944" y="5372995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0" name="Straight Arrow Connector 81"/>
          <p:cNvCxnSpPr>
            <a:cxnSpLocks/>
          </p:cNvCxnSpPr>
          <p:nvPr/>
        </p:nvCxnSpPr>
        <p:spPr>
          <a:xfrm flipV="1">
            <a:off x="4172987" y="3757297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132"/>
          <p:cNvSpPr>
            <a:spLocks noChangeArrowheads="1"/>
          </p:cNvSpPr>
          <p:nvPr/>
        </p:nvSpPr>
        <p:spPr bwMode="auto">
          <a:xfrm>
            <a:off x="1240383" y="3281861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86"/>
          <p:cNvSpPr>
            <a:spLocks noChangeArrowheads="1"/>
          </p:cNvSpPr>
          <p:nvPr/>
        </p:nvSpPr>
        <p:spPr bwMode="auto">
          <a:xfrm>
            <a:off x="1361989" y="3426457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3" name="Line 102"/>
          <p:cNvSpPr>
            <a:spLocks noChangeShapeType="1"/>
          </p:cNvSpPr>
          <p:nvPr/>
        </p:nvSpPr>
        <p:spPr bwMode="auto">
          <a:xfrm flipV="1">
            <a:off x="2742124" y="38448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03"/>
          <p:cNvSpPr>
            <a:spLocks/>
          </p:cNvSpPr>
          <p:nvPr/>
        </p:nvSpPr>
        <p:spPr bwMode="auto">
          <a:xfrm>
            <a:off x="2664335" y="37887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04"/>
          <p:cNvSpPr>
            <a:spLocks/>
          </p:cNvSpPr>
          <p:nvPr/>
        </p:nvSpPr>
        <p:spPr bwMode="auto">
          <a:xfrm>
            <a:off x="2881505" y="37887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2706245" y="389475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32"/>
          <p:cNvSpPr>
            <a:spLocks noChangeArrowheads="1"/>
          </p:cNvSpPr>
          <p:nvPr/>
        </p:nvSpPr>
        <p:spPr bwMode="auto">
          <a:xfrm>
            <a:off x="4427984" y="3347935"/>
            <a:ext cx="442244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86"/>
          <p:cNvSpPr>
            <a:spLocks noChangeArrowheads="1"/>
          </p:cNvSpPr>
          <p:nvPr/>
        </p:nvSpPr>
        <p:spPr bwMode="auto">
          <a:xfrm>
            <a:off x="4355976" y="3370552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Sounding </a:t>
            </a: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Request</a:t>
            </a:r>
          </a:p>
        </p:txBody>
      </p:sp>
      <p:sp>
        <p:nvSpPr>
          <p:cNvPr id="69" name="Rectangle 132"/>
          <p:cNvSpPr>
            <a:spLocks noChangeArrowheads="1"/>
          </p:cNvSpPr>
          <p:nvPr/>
        </p:nvSpPr>
        <p:spPr bwMode="auto">
          <a:xfrm>
            <a:off x="5004048" y="4017942"/>
            <a:ext cx="481105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ACK/response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ectangle 105"/>
          <p:cNvSpPr>
            <a:spLocks noChangeArrowheads="1"/>
          </p:cNvSpPr>
          <p:nvPr/>
        </p:nvSpPr>
        <p:spPr bwMode="auto">
          <a:xfrm>
            <a:off x="5600696" y="4153890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Rectangle 105"/>
          <p:cNvSpPr>
            <a:spLocks noChangeArrowheads="1"/>
          </p:cNvSpPr>
          <p:nvPr/>
        </p:nvSpPr>
        <p:spPr bwMode="auto">
          <a:xfrm>
            <a:off x="5306839" y="3838087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CSMA/CA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804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Sounding end frame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55613" y="1345935"/>
            <a:ext cx="8228012" cy="1884199"/>
          </a:xfrm>
        </p:spPr>
        <p:txBody>
          <a:bodyPr/>
          <a:lstStyle/>
          <a:p>
            <a:pPr algn="just"/>
            <a:r>
              <a:rPr lang="en-US" altLang="zh-CN" sz="2200" dirty="0" smtClean="0"/>
              <a:t>After one salve AP finishes its sounding procedure. It can transmit a sounding end frame to notify it has finished the sounding procedure with CSI report ready. So that the master AP can initiate the multi-AP/AP coordination transmission.</a:t>
            </a:r>
            <a:endParaRPr lang="en-US" altLang="zh-CN" dirty="0" smtClean="0"/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4053270" y="4653136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4081772" y="4670571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096367" y="3760828"/>
            <a:ext cx="7919848" cy="2911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096367" y="4446915"/>
            <a:ext cx="8011910" cy="4453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 flipV="1">
            <a:off x="1096367" y="5117399"/>
            <a:ext cx="7940327" cy="227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096367" y="5833670"/>
            <a:ext cx="8011910" cy="82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05"/>
          <p:cNvSpPr>
            <a:spLocks noChangeArrowheads="1"/>
          </p:cNvSpPr>
          <p:nvPr/>
        </p:nvSpPr>
        <p:spPr bwMode="auto">
          <a:xfrm>
            <a:off x="30961" y="3642481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232271" y="4313531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664319" y="4682532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Line 102"/>
          <p:cNvSpPr>
            <a:spLocks noChangeShapeType="1"/>
          </p:cNvSpPr>
          <p:nvPr/>
        </p:nvSpPr>
        <p:spPr bwMode="auto">
          <a:xfrm flipV="1">
            <a:off x="2147254" y="4540309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3"/>
          <p:cNvSpPr>
            <a:spLocks/>
          </p:cNvSpPr>
          <p:nvPr/>
        </p:nvSpPr>
        <p:spPr bwMode="auto">
          <a:xfrm>
            <a:off x="2069465" y="4484203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4"/>
          <p:cNvSpPr>
            <a:spLocks/>
          </p:cNvSpPr>
          <p:nvPr/>
        </p:nvSpPr>
        <p:spPr bwMode="auto">
          <a:xfrm>
            <a:off x="2286635" y="4484203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05"/>
          <p:cNvSpPr>
            <a:spLocks noChangeArrowheads="1"/>
          </p:cNvSpPr>
          <p:nvPr/>
        </p:nvSpPr>
        <p:spPr bwMode="auto">
          <a:xfrm>
            <a:off x="2113351" y="4609363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1395224" y="4020461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1399617" y="4118393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2355760" y="4021834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33"/>
          <p:cNvSpPr>
            <a:spLocks noChangeArrowheads="1"/>
          </p:cNvSpPr>
          <p:nvPr/>
        </p:nvSpPr>
        <p:spPr bwMode="auto">
          <a:xfrm>
            <a:off x="2366928" y="4143709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05"/>
          <p:cNvSpPr>
            <a:spLocks noChangeArrowheads="1"/>
          </p:cNvSpPr>
          <p:nvPr/>
        </p:nvSpPr>
        <p:spPr bwMode="auto">
          <a:xfrm>
            <a:off x="686954" y="5480865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132"/>
          <p:cNvSpPr>
            <a:spLocks noChangeArrowheads="1"/>
          </p:cNvSpPr>
          <p:nvPr/>
        </p:nvSpPr>
        <p:spPr bwMode="auto">
          <a:xfrm>
            <a:off x="3177092" y="4014834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86"/>
          <p:cNvSpPr>
            <a:spLocks noChangeArrowheads="1"/>
          </p:cNvSpPr>
          <p:nvPr/>
        </p:nvSpPr>
        <p:spPr bwMode="auto">
          <a:xfrm>
            <a:off x="3224851" y="4057734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3811141" y="4539907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3733352" y="4483801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3950522" y="4483801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3775262" y="458984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4055297" y="5364680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4089416" y="5372995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7" name="Straight Arrow Connector 60"/>
          <p:cNvCxnSpPr>
            <a:cxnSpLocks/>
          </p:cNvCxnSpPr>
          <p:nvPr/>
        </p:nvCxnSpPr>
        <p:spPr>
          <a:xfrm>
            <a:off x="2439236" y="4461299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61"/>
          <p:cNvCxnSpPr>
            <a:cxnSpLocks/>
          </p:cNvCxnSpPr>
          <p:nvPr/>
        </p:nvCxnSpPr>
        <p:spPr>
          <a:xfrm>
            <a:off x="2642034" y="4483801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63"/>
          <p:cNvCxnSpPr>
            <a:cxnSpLocks/>
          </p:cNvCxnSpPr>
          <p:nvPr/>
        </p:nvCxnSpPr>
        <p:spPr>
          <a:xfrm flipV="1">
            <a:off x="4406699" y="4427066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4"/>
          <p:cNvCxnSpPr>
            <a:cxnSpLocks/>
          </p:cNvCxnSpPr>
          <p:nvPr/>
        </p:nvCxnSpPr>
        <p:spPr>
          <a:xfrm flipV="1">
            <a:off x="4229854" y="4427066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Line 102"/>
          <p:cNvSpPr>
            <a:spLocks noChangeShapeType="1"/>
          </p:cNvSpPr>
          <p:nvPr/>
        </p:nvSpPr>
        <p:spPr bwMode="auto">
          <a:xfrm flipV="1">
            <a:off x="2894091" y="451740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03"/>
          <p:cNvSpPr>
            <a:spLocks/>
          </p:cNvSpPr>
          <p:nvPr/>
        </p:nvSpPr>
        <p:spPr bwMode="auto">
          <a:xfrm>
            <a:off x="2816302" y="446129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04"/>
          <p:cNvSpPr>
            <a:spLocks/>
          </p:cNvSpPr>
          <p:nvPr/>
        </p:nvSpPr>
        <p:spPr bwMode="auto">
          <a:xfrm>
            <a:off x="3023831" y="446129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05"/>
          <p:cNvSpPr>
            <a:spLocks noChangeArrowheads="1"/>
          </p:cNvSpPr>
          <p:nvPr/>
        </p:nvSpPr>
        <p:spPr bwMode="auto">
          <a:xfrm>
            <a:off x="2858212" y="456734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Box 77"/>
          <p:cNvSpPr txBox="1"/>
          <p:nvPr/>
        </p:nvSpPr>
        <p:spPr>
          <a:xfrm rot="5400000">
            <a:off x="719950" y="4772471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5" name="Rectangle 132"/>
          <p:cNvSpPr>
            <a:spLocks noChangeArrowheads="1"/>
          </p:cNvSpPr>
          <p:nvPr/>
        </p:nvSpPr>
        <p:spPr bwMode="auto">
          <a:xfrm>
            <a:off x="5882790" y="3354890"/>
            <a:ext cx="442244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Box 78"/>
          <p:cNvSpPr txBox="1"/>
          <p:nvPr/>
        </p:nvSpPr>
        <p:spPr>
          <a:xfrm rot="5400000">
            <a:off x="719950" y="5245578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>
            <a:off x="5819604" y="3370552"/>
            <a:ext cx="5686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ACK</a:t>
            </a:r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  <a:p>
            <a:pPr algn="ctr"/>
            <a:r>
              <a:rPr lang="en-US" altLang="zh-CN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response</a:t>
            </a:r>
            <a:endParaRPr lang="en-US" altLang="zh-CN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132"/>
          <p:cNvSpPr>
            <a:spLocks noChangeArrowheads="1"/>
          </p:cNvSpPr>
          <p:nvPr/>
        </p:nvSpPr>
        <p:spPr bwMode="auto">
          <a:xfrm>
            <a:off x="5004048" y="4017942"/>
            <a:ext cx="648072" cy="418089"/>
          </a:xfrm>
          <a:prstGeom prst="rect">
            <a:avLst/>
          </a:prstGeom>
          <a:solidFill>
            <a:srgbClr val="92D050"/>
          </a:solidFill>
          <a:ln w="9525" cap="rnd">
            <a:solidFill>
              <a:srgbClr val="40404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Sounding End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Rectangle 105"/>
          <p:cNvSpPr>
            <a:spLocks noChangeArrowheads="1"/>
          </p:cNvSpPr>
          <p:nvPr/>
        </p:nvSpPr>
        <p:spPr bwMode="auto">
          <a:xfrm>
            <a:off x="4699868" y="4153890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96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>
          <a:xfrm>
            <a:off x="455613" y="1340768"/>
            <a:ext cx="8228012" cy="5040560"/>
          </a:xfrm>
        </p:spPr>
        <p:txBody>
          <a:bodyPr/>
          <a:lstStyle/>
          <a:p>
            <a:pPr algn="just"/>
            <a:r>
              <a:rPr lang="en-US" altLang="zh-CN" sz="2200" dirty="0" smtClean="0"/>
              <a:t>A </a:t>
            </a:r>
            <a:r>
              <a:rPr lang="en-US" altLang="zh-CN" sz="2200" dirty="0"/>
              <a:t>sounding request frame </a:t>
            </a:r>
            <a:r>
              <a:rPr lang="en-US" altLang="zh-CN" sz="2200" dirty="0" smtClean="0"/>
              <a:t>is introduced and may </a:t>
            </a:r>
            <a:r>
              <a:rPr lang="en-US" altLang="zh-CN" sz="2200" dirty="0"/>
              <a:t>be transmitted from the master AP to the </a:t>
            </a:r>
            <a:r>
              <a:rPr lang="en-US" altLang="zh-CN" sz="2200" dirty="0" smtClean="0"/>
              <a:t>slave AP(s) to notify the slave AP(s) to do 11ax-like sounding procedure.</a:t>
            </a:r>
            <a:endParaRPr lang="en-US" altLang="zh-CN" sz="2200" dirty="0"/>
          </a:p>
          <a:p>
            <a:pPr algn="just"/>
            <a:r>
              <a:rPr lang="en-US" altLang="zh-CN" sz="2200" dirty="0" smtClean="0"/>
              <a:t>The sounding request frame may contain necessary </a:t>
            </a:r>
            <a:r>
              <a:rPr lang="en-US" altLang="zh-CN" sz="2200" dirty="0"/>
              <a:t>sounding parameters to assist multi-AP/AP coordination transmission.</a:t>
            </a:r>
            <a:endParaRPr lang="en-US" altLang="zh-CN" sz="2200" dirty="0" smtClean="0"/>
          </a:p>
          <a:p>
            <a:pPr algn="just"/>
            <a:r>
              <a:rPr lang="en-US" altLang="zh-CN" sz="2200" dirty="0" smtClean="0"/>
              <a:t>The sounding end frame may also be transmitted from the slave AP to the master AP to tell the readiness of multi-AP/AP coordination transmission.</a:t>
            </a:r>
          </a:p>
          <a:p>
            <a:pPr algn="just"/>
            <a:r>
              <a:rPr lang="en-US" altLang="zh-CN" sz="2200" dirty="0" smtClean="0"/>
              <a:t>The sounding request/end frame is optional.</a:t>
            </a:r>
          </a:p>
          <a:p>
            <a:pPr lvl="1" algn="just"/>
            <a:r>
              <a:rPr lang="en-US" altLang="zh-CN" sz="2000" dirty="0" smtClean="0"/>
              <a:t>May also be transmitted through wired line and is out of the scope of 11be spec</a:t>
            </a:r>
            <a:r>
              <a:rPr lang="en-US" altLang="zh-CN" sz="2000" dirty="0" smtClean="0"/>
              <a:t>.</a:t>
            </a:r>
          </a:p>
          <a:p>
            <a:pPr algn="just"/>
            <a:r>
              <a:rPr lang="en-US" altLang="zh-CN" sz="2200" dirty="0" smtClean="0"/>
              <a:t>Regarding sounding, the naming of the master AP or slave APs need further discussion.</a:t>
            </a:r>
          </a:p>
          <a:p>
            <a:pPr lvl="1" algn="just"/>
            <a:r>
              <a:rPr lang="en-US" altLang="zh-CN" dirty="0" smtClean="0"/>
              <a:t>Master AP = sharing AP? Slave AP = shared AP?</a:t>
            </a:r>
            <a:endParaRPr lang="en-US" altLang="zh-CN" dirty="0"/>
          </a:p>
          <a:p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641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IEEE 802.11-20/0566r20</a:t>
            </a:r>
            <a:r>
              <a:rPr lang="en-US" b="0" dirty="0" smtClean="0"/>
              <a:t> </a:t>
            </a:r>
            <a:r>
              <a:rPr lang="en-US" sz="1800" b="0" dirty="0"/>
              <a:t>Compendium of straw polls and potential changes to the Specification Framework </a:t>
            </a:r>
            <a:r>
              <a:rPr lang="en-US" sz="18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 smtClean="0"/>
              <a:t>IEEE 802.11-20/0123r1 Channel Sounding for Multi-AP CBF</a:t>
            </a:r>
            <a:r>
              <a:rPr lang="en-US" altLang="en-US" sz="1800" b="0" dirty="0"/>
              <a:t/>
            </a:r>
            <a:br>
              <a:rPr lang="en-US" altLang="en-US" sz="1800" b="0" dirty="0"/>
            </a:b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31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253947</TotalTime>
  <Words>995</Words>
  <Application>Microsoft Office PowerPoint</Application>
  <PresentationFormat>全屏显示(4:3)</PresentationFormat>
  <Paragraphs>265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Neo Sans Intel</vt:lpstr>
      <vt:lpstr>Arial</vt:lpstr>
      <vt:lpstr>Calibri</vt:lpstr>
      <vt:lpstr>Times New Roman</vt:lpstr>
      <vt:lpstr>Theme1</vt:lpstr>
      <vt:lpstr>Sounding Request in Sequential Sounding</vt:lpstr>
      <vt:lpstr>Introduction  </vt:lpstr>
      <vt:lpstr>Sounding Sequence for CBF [2]  </vt:lpstr>
      <vt:lpstr>Problem Statement</vt:lpstr>
      <vt:lpstr>Sounding request procedure</vt:lpstr>
      <vt:lpstr>Sounding request frame</vt:lpstr>
      <vt:lpstr>Sounding end frame</vt:lpstr>
      <vt:lpstr>Conclusion</vt:lpstr>
      <vt:lpstr>Reference </vt:lpstr>
      <vt:lpstr>SP#1</vt:lpstr>
      <vt:lpstr>SP#2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Yujian (Ross Yu)</cp:lastModifiedBy>
  <cp:revision>3211</cp:revision>
  <cp:lastPrinted>2017-04-25T02:33:57Z</cp:lastPrinted>
  <dcterms:created xsi:type="dcterms:W3CDTF">2009-11-13T19:11:16Z</dcterms:created>
  <dcterms:modified xsi:type="dcterms:W3CDTF">2020-06-22T08:30:27Z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f7b12791-b285-4f3b-8073-6d7ed88a0320</vt:lpwstr>
  </property>
  <property fmtid="{D5CDD505-2E9C-101B-9397-08002B2CF9AE}" pid="4" name="CTP_BU">
    <vt:lpwstr>NA</vt:lpwstr>
  </property>
  <property fmtid="{D5CDD505-2E9C-101B-9397-08002B2CF9AE}" pid="5" name="CTP_TimeStamp">
    <vt:lpwstr>2020-05-14 07:07:34Z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(3)olP4nVfc4FxxTRC+T4AmQyUhf6vZHXOO54nLChAvnxetWIY4jlPrss4R8fqPbDFFqu78D6kr
LlafJroSa57uTL5PF5fEKO7D7OKFBuDiFrpkM1gLUYXZCrFnpaNHlxRKCboUC0RRSZz9vr+q
lr3Vxggus51z7Sq/TNJSj/zLXcI6UKPxx/RbbAJBgdMKCS6PMG72EVLAtSDnivguYRUbHR0F
2jitb5iibkPuTFaE2i</vt:lpwstr>
  </property>
  <property fmtid="{D5CDD505-2E9C-101B-9397-08002B2CF9AE}" pid="10" name="_2015_ms_pID_7253431">
    <vt:lpwstr>sQ5Zlw8kAWR5XSfNeuO8/Ae7w7o58uUokAyGq2KgIZekr/jk75Nao5
DnF6YK7FKN9ch3UpF5+h05FNHQFQA8iZFvJ43wKNZd3GdZUgJcpRRM/0E0m2VWtAZuRPhQQY
r7M5+QYP4x+LlkyPTwqC7Y2hZzCSpawY/Foj0JCwRFZvqyxRjcYBG7mEAn43kJmNtMvqnmkd
7gdABF4/LOsuUhV+Ty+5f8EzOvsqzApL+hvh</vt:lpwstr>
  </property>
  <property fmtid="{D5CDD505-2E9C-101B-9397-08002B2CF9AE}" pid="11" name="_2015_ms_pID_7253432">
    <vt:lpwstr>NA==</vt:lpwstr>
  </property>
</Properties>
</file>