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13"/>
  </p:notesMasterIdLst>
  <p:handoutMasterIdLst>
    <p:handoutMasterId r:id="rId14"/>
  </p:handoutMasterIdLst>
  <p:sldIdLst>
    <p:sldId id="448" r:id="rId2"/>
    <p:sldId id="446" r:id="rId3"/>
    <p:sldId id="482" r:id="rId4"/>
    <p:sldId id="489" r:id="rId5"/>
    <p:sldId id="490" r:id="rId6"/>
    <p:sldId id="492" r:id="rId7"/>
    <p:sldId id="493" r:id="rId8"/>
    <p:sldId id="491" r:id="rId9"/>
    <p:sldId id="466" r:id="rId10"/>
    <p:sldId id="484" r:id="rId11"/>
    <p:sldId id="494" r:id="rId12"/>
  </p:sldIdLst>
  <p:sldSz cx="9144000" cy="6858000" type="screen4x3"/>
  <p:notesSz cx="7315200" cy="9601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/>
  <p:cmAuthor id="2" name="jsegev" initials="j" lastIdx="3" clrIdx="1"/>
  <p:cmAuthor id="3" name="Segev, Jonathan" initials="SJ" lastIdx="3" clrIdx="2">
    <p:extLst>
      <p:ext uri="{19B8F6BF-5375-455C-9EA6-DF929625EA0E}">
        <p15:presenceInfo xmlns:p15="http://schemas.microsoft.com/office/powerpoint/2012/main" userId="S-1-5-21-2052111302-1275210071-1644491937-381105" providerId="AD"/>
      </p:ext>
    </p:extLst>
  </p:cmAuthor>
  <p:cmAuthor id="4" name="Cariou, Laurent" initials="CL" lastIdx="2" clrIdx="3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5" name="Jiang, Feng1" initials="JF" lastIdx="11" clrIdx="4">
    <p:extLst>
      <p:ext uri="{19B8F6BF-5375-455C-9EA6-DF929625EA0E}">
        <p15:presenceInfo xmlns:p15="http://schemas.microsoft.com/office/powerpoint/2012/main" userId="S-1-5-21-725345543-602162358-527237240-3240552" providerId="AD"/>
      </p:ext>
    </p:extLst>
  </p:cmAuthor>
  <p:cmAuthor id="6" name="Klein, Arik" initials="Arik" lastIdx="9" clrIdx="5">
    <p:extLst>
      <p:ext uri="{19B8F6BF-5375-455C-9EA6-DF929625EA0E}">
        <p15:presenceInfo xmlns:p15="http://schemas.microsoft.com/office/powerpoint/2012/main" userId="Klein, Ari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00FF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06" autoAdjust="0"/>
    <p:restoredTop sz="88606" autoAdjust="0"/>
  </p:normalViewPr>
  <p:slideViewPr>
    <p:cSldViewPr>
      <p:cViewPr varScale="1">
        <p:scale>
          <a:sx n="103" d="100"/>
          <a:sy n="103" d="100"/>
        </p:scale>
        <p:origin x="214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31090" y="173187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33530" y="173187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1329" y="9292438"/>
            <a:ext cx="131407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 dirty="0"/>
              <a:t>Jonathan Segev, 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317491" y="9292438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31856" y="400734"/>
            <a:ext cx="58514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31855" y="929243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73775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31855" y="9280942"/>
            <a:ext cx="6013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76308" y="91070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89987" y="91070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25488"/>
            <a:ext cx="4784725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690" y="4560817"/>
            <a:ext cx="5365820" cy="4321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08" tIns="48027" rIns="97708" bIns="48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31269" y="9295722"/>
            <a:ext cx="179562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6951" lvl="4" algn="r" defTabSz="973775">
              <a:defRPr/>
            </a:lvl5pPr>
          </a:lstStyle>
          <a:p>
            <a:pPr lvl="4">
              <a:defRPr/>
            </a:pPr>
            <a:r>
              <a:rPr lang="en-GB" dirty="0"/>
              <a:t>Jonathan Segev,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422861" y="9295723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63675" y="929572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63675" y="9294080"/>
            <a:ext cx="578785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26304" y="9295722"/>
            <a:ext cx="1900585" cy="200055"/>
          </a:xfrm>
          <a:noFill/>
        </p:spPr>
        <p:txBody>
          <a:bodyPr/>
          <a:lstStyle>
            <a:lvl1pPr marL="357713" indent="-357713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476951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953902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1430853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1907804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2384755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91789" y="9295723"/>
            <a:ext cx="448841" cy="200055"/>
          </a:xfrm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8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680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279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427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955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016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137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189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28pt</a:t>
            </a:r>
            <a:r>
              <a:rPr lang="en-US" dirty="0"/>
              <a:t> Intel Clear Light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/>
              <a:t>18pt Intel Clear body text</a:t>
            </a:r>
          </a:p>
          <a:p>
            <a:pPr lvl="1"/>
            <a:r>
              <a:rPr lang="en-US" dirty="0"/>
              <a:t>18pt Intel Clear bullet one</a:t>
            </a:r>
          </a:p>
          <a:p>
            <a:pPr lvl="2"/>
            <a:r>
              <a:rPr lang="en-US" dirty="0"/>
              <a:t>18pt Intel Clear sub-bullet</a:t>
            </a:r>
          </a:p>
          <a:p>
            <a:pPr lvl="3"/>
            <a:r>
              <a:rPr lang="en-US" dirty="0"/>
              <a:t>16pt Intel Clear fourth level</a:t>
            </a:r>
          </a:p>
          <a:p>
            <a:pPr lvl="4"/>
            <a:r>
              <a:rPr lang="en-US" dirty="0" err="1"/>
              <a:t>14pt</a:t>
            </a:r>
            <a:r>
              <a:rPr lang="en-US" dirty="0"/>
              <a:t> Intel Clear fifth level</a:t>
            </a:r>
          </a:p>
        </p:txBody>
      </p:sp>
    </p:spTree>
    <p:extLst>
      <p:ext uri="{BB962C8B-B14F-4D97-AF65-F5344CB8AC3E}">
        <p14:creationId xmlns:p14="http://schemas.microsoft.com/office/powerpoint/2010/main" val="2656914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043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1594516-5E1A-4508-A168-C8B6B68557E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510484" y="6428194"/>
            <a:ext cx="23407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/>
              <a:t>Feng</a:t>
            </a:r>
            <a:r>
              <a:rPr lang="en-GB" baseline="0" dirty="0"/>
              <a:t> Jiang</a:t>
            </a:r>
            <a:r>
              <a:rPr lang="en-GB" dirty="0"/>
              <a:t>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418237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59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98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306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1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06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427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3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802.11-20/0848</a:t>
            </a:r>
            <a:r>
              <a:rPr lang="en-US" altLang="zh-CN" sz="1800" b="1" dirty="0" smtClean="0">
                <a:cs typeface="+mn-cs"/>
              </a:rPr>
              <a:t>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5796136" y="6464369"/>
            <a:ext cx="28083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baseline="0" dirty="0"/>
              <a:t> </a:t>
            </a:r>
            <a:r>
              <a:rPr lang="en-GB" baseline="0" dirty="0" smtClean="0"/>
              <a:t>Ross Jian Yu</a:t>
            </a:r>
            <a:r>
              <a:rPr lang="en-GB" strike="noStrike" baseline="0" dirty="0" smtClean="0"/>
              <a:t>, </a:t>
            </a:r>
            <a:r>
              <a:rPr lang="en-GB" strike="noStrike" dirty="0"/>
              <a:t>et al, </a:t>
            </a:r>
            <a:r>
              <a:rPr lang="en-GB" strike="noStrike" dirty="0" smtClean="0"/>
              <a:t>Huawei Technologies</a:t>
            </a:r>
            <a:endParaRPr lang="en-GB" strike="noStrike" dirty="0"/>
          </a:p>
        </p:txBody>
      </p:sp>
      <p:sp>
        <p:nvSpPr>
          <p:cNvPr id="11" name="Rectangle 4"/>
          <p:cNvSpPr txBox="1">
            <a:spLocks noChangeArrowheads="1"/>
          </p:cNvSpPr>
          <p:nvPr userDrawn="1"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altLang="zh-CN" dirty="0" smtClean="0"/>
              <a:t>Jun</a:t>
            </a:r>
            <a:r>
              <a:rPr lang="en-US" dirty="0" smtClean="0"/>
              <a:t>. </a:t>
            </a:r>
            <a:r>
              <a:rPr lang="en-US" dirty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2586530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US" dirty="0" smtClean="0"/>
              <a:t>Sounding Request in </a:t>
            </a:r>
            <a:r>
              <a:rPr lang="en-US" altLang="zh-CN" dirty="0" smtClean="0"/>
              <a:t>Sequential</a:t>
            </a:r>
            <a:r>
              <a:rPr lang="en-US" dirty="0" smtClean="0"/>
              <a:t> Sounding</a:t>
            </a:r>
            <a:endParaRPr lang="en-GB" dirty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</a:t>
            </a:r>
            <a:r>
              <a:rPr lang="en-US" b="0" dirty="0" smtClean="0"/>
              <a:t>06</a:t>
            </a:r>
            <a:r>
              <a:rPr lang="en-GB" sz="2000" b="0" dirty="0" smtClean="0"/>
              <a:t>-</a:t>
            </a:r>
            <a:r>
              <a:rPr lang="en-US" sz="2000" b="0" dirty="0" smtClean="0"/>
              <a:t>22</a:t>
            </a:r>
            <a:endParaRPr lang="en-GB" sz="2000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468123"/>
              </p:ext>
            </p:extLst>
          </p:nvPr>
        </p:nvGraphicFramePr>
        <p:xfrm>
          <a:off x="990600" y="2650138"/>
          <a:ext cx="7467600" cy="14257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Ross Jian Yu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Huawei Technologies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F3-6A,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Jason Yuchen Guo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Gan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210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SP#1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b="0" dirty="0" smtClean="0"/>
              <a:t>Do you support </a:t>
            </a:r>
            <a:r>
              <a:rPr lang="en-US" b="0" dirty="0"/>
              <a:t>that </a:t>
            </a:r>
            <a:r>
              <a:rPr lang="en-US" b="0" dirty="0" smtClean="0"/>
              <a:t>a </a:t>
            </a:r>
            <a:r>
              <a:rPr lang="en-US" b="0" dirty="0"/>
              <a:t>sounding request frame </a:t>
            </a:r>
            <a:r>
              <a:rPr lang="en-US" b="0" dirty="0" smtClean="0"/>
              <a:t>may </a:t>
            </a:r>
            <a:r>
              <a:rPr lang="en-US" b="0" dirty="0"/>
              <a:t>be transmitted </a:t>
            </a:r>
            <a:r>
              <a:rPr lang="en-US" b="0" dirty="0" smtClean="0"/>
              <a:t>from one AP to other AP(s) to </a:t>
            </a:r>
            <a:r>
              <a:rPr lang="en-US" b="0" dirty="0"/>
              <a:t>notify the </a:t>
            </a:r>
            <a:r>
              <a:rPr lang="en-US" b="0" dirty="0" smtClean="0"/>
              <a:t>other AP(s</a:t>
            </a:r>
            <a:r>
              <a:rPr lang="en-US" b="0" dirty="0"/>
              <a:t>) to do 11ax-like sounding </a:t>
            </a:r>
            <a:r>
              <a:rPr lang="en-US" b="0" dirty="0" smtClean="0"/>
              <a:t>procedure.</a:t>
            </a:r>
          </a:p>
          <a:p>
            <a:pPr lvl="1" algn="just"/>
            <a:r>
              <a:rPr lang="en-US" altLang="zh-CN" dirty="0"/>
              <a:t>Support of this sounding </a:t>
            </a:r>
            <a:r>
              <a:rPr lang="en-US" altLang="zh-CN" dirty="0" smtClean="0"/>
              <a:t>request frame is </a:t>
            </a:r>
            <a:r>
              <a:rPr lang="en-US" altLang="zh-CN" dirty="0"/>
              <a:t>optional.</a:t>
            </a:r>
          </a:p>
          <a:p>
            <a:pPr lvl="1" algn="just"/>
            <a:r>
              <a:rPr lang="en-US" b="0" dirty="0" smtClean="0"/>
              <a:t>Detailed contents of the sounding request frame is TBD</a:t>
            </a:r>
            <a:r>
              <a:rPr lang="en-US" b="0" dirty="0" smtClean="0"/>
              <a:t>.</a:t>
            </a:r>
          </a:p>
          <a:p>
            <a:pPr lvl="1" algn="just"/>
            <a:r>
              <a:rPr lang="en-US" dirty="0" smtClean="0"/>
              <a:t>The naming of the AP(s) is TBD</a:t>
            </a:r>
            <a:endParaRPr lang="en-US" b="0" dirty="0" smtClean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marL="0" indent="0">
              <a:buNone/>
            </a:pPr>
            <a:r>
              <a:rPr lang="en-US" i="1" dirty="0"/>
              <a:t> 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SP#2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b="0" dirty="0" smtClean="0"/>
              <a:t>Do you support </a:t>
            </a:r>
            <a:r>
              <a:rPr lang="en-US" b="0" dirty="0"/>
              <a:t>that </a:t>
            </a:r>
            <a:r>
              <a:rPr lang="en-US" b="0" dirty="0" smtClean="0"/>
              <a:t>a </a:t>
            </a:r>
            <a:r>
              <a:rPr lang="en-US" b="0" dirty="0"/>
              <a:t>sounding </a:t>
            </a:r>
            <a:r>
              <a:rPr lang="en-US" b="0" dirty="0" smtClean="0"/>
              <a:t>end </a:t>
            </a:r>
            <a:r>
              <a:rPr lang="en-US" b="0" dirty="0"/>
              <a:t>frame </a:t>
            </a:r>
            <a:r>
              <a:rPr lang="en-US" b="0" dirty="0" smtClean="0"/>
              <a:t>may </a:t>
            </a:r>
            <a:r>
              <a:rPr lang="en-US" b="0" dirty="0"/>
              <a:t>be transmitted </a:t>
            </a:r>
            <a:r>
              <a:rPr lang="en-US" b="0" dirty="0" smtClean="0"/>
              <a:t>to </a:t>
            </a:r>
            <a:r>
              <a:rPr lang="en-US" b="0" dirty="0"/>
              <a:t>notify </a:t>
            </a:r>
            <a:r>
              <a:rPr lang="en-US" b="0" dirty="0" smtClean="0"/>
              <a:t>that the </a:t>
            </a:r>
            <a:r>
              <a:rPr lang="en-US" b="0" dirty="0"/>
              <a:t>11ax-like sounding </a:t>
            </a:r>
            <a:r>
              <a:rPr lang="en-US" b="0" dirty="0" smtClean="0"/>
              <a:t>procedure is finished.</a:t>
            </a:r>
            <a:endParaRPr lang="en-US" b="0" dirty="0" smtClean="0"/>
          </a:p>
          <a:p>
            <a:pPr lvl="1" algn="just"/>
            <a:r>
              <a:rPr lang="en-US" altLang="zh-CN" dirty="0"/>
              <a:t>Support of this sounding </a:t>
            </a:r>
            <a:r>
              <a:rPr lang="en-US" altLang="zh-CN" dirty="0" smtClean="0"/>
              <a:t>end frame </a:t>
            </a:r>
            <a:r>
              <a:rPr lang="en-US" altLang="zh-CN" dirty="0"/>
              <a:t>is optional.</a:t>
            </a:r>
          </a:p>
          <a:p>
            <a:pPr lvl="1" algn="just"/>
            <a:r>
              <a:rPr lang="en-US" b="0" dirty="0" smtClean="0"/>
              <a:t>Detailed contents of the sounding end frame is TBD</a:t>
            </a:r>
            <a:r>
              <a:rPr lang="en-US" b="0" dirty="0" smtClean="0"/>
              <a:t>.</a:t>
            </a:r>
          </a:p>
          <a:p>
            <a:pPr lvl="1"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marL="0" indent="0">
              <a:buNone/>
            </a:pPr>
            <a:r>
              <a:rPr lang="en-US" i="1" dirty="0"/>
              <a:t> 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70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20688"/>
            <a:ext cx="8229600" cy="1158240"/>
          </a:xfrm>
        </p:spPr>
        <p:txBody>
          <a:bodyPr/>
          <a:lstStyle/>
          <a:p>
            <a:r>
              <a:rPr lang="en-US" dirty="0"/>
              <a:t>Introduction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455613" y="1556792"/>
            <a:ext cx="8228012" cy="4567767"/>
          </a:xfrm>
        </p:spPr>
        <p:txBody>
          <a:bodyPr/>
          <a:lstStyle/>
          <a:p>
            <a:pPr algn="just"/>
            <a:r>
              <a:rPr lang="en-US" altLang="zh-CN" dirty="0"/>
              <a:t>In [1], the group has the following motion and passed </a:t>
            </a:r>
            <a:r>
              <a:rPr lang="en-US" altLang="zh-CN" dirty="0" smtClean="0"/>
              <a:t>SP regarding sequential sounding scheme:</a:t>
            </a:r>
            <a:endParaRPr lang="en-US" altLang="zh-CN" dirty="0"/>
          </a:p>
          <a:p>
            <a:pPr lvl="1"/>
            <a:r>
              <a:rPr lang="en-GB" altLang="zh-CN" dirty="0"/>
              <a:t>802.11be shall provide a joint NDP sounding scheme as optional mode for multiple-AP systems.</a:t>
            </a:r>
            <a:endParaRPr lang="zh-CN" altLang="zh-CN" dirty="0"/>
          </a:p>
          <a:p>
            <a:pPr lvl="2"/>
            <a:r>
              <a:rPr lang="en-GB" altLang="zh-CN" dirty="0"/>
              <a:t>Sequential sounding scheme that each AP transmits NDP independently and sequentially without overlapped sounding period of each AP can also be used in multi-AP systems.</a:t>
            </a:r>
            <a:endParaRPr lang="zh-CN" altLang="zh-CN" dirty="0"/>
          </a:p>
          <a:p>
            <a:pPr lvl="1"/>
            <a:r>
              <a:rPr lang="en-GB" altLang="zh-CN" dirty="0"/>
              <a:t>[Motion 14, </a:t>
            </a:r>
            <a:r>
              <a:rPr lang="en-US" altLang="zh-CN" dirty="0"/>
              <a:t>[3]</a:t>
            </a:r>
            <a:r>
              <a:rPr lang="en-GB" altLang="zh-CN" dirty="0"/>
              <a:t> and </a:t>
            </a:r>
            <a:r>
              <a:rPr lang="en-US" altLang="zh-CN" dirty="0"/>
              <a:t>[57]</a:t>
            </a:r>
            <a:r>
              <a:rPr lang="en-GB" altLang="zh-CN" dirty="0"/>
              <a:t>]</a:t>
            </a:r>
            <a:endParaRPr lang="en-US" altLang="zh-CN" dirty="0"/>
          </a:p>
          <a:p>
            <a:pPr algn="just"/>
            <a:endParaRPr lang="en-US" altLang="zh-CN" sz="2400" b="0" dirty="0"/>
          </a:p>
          <a:p>
            <a:pPr lvl="1"/>
            <a:r>
              <a:rPr lang="en-US" altLang="zh-CN" dirty="0"/>
              <a:t>Do you support that multiple APs can sequentially use an 11ax-like sounding sequence to collect CSI from the in-BSS STAs and OBSS STAs? </a:t>
            </a:r>
            <a:endParaRPr lang="zh-CN" altLang="zh-CN" dirty="0"/>
          </a:p>
          <a:p>
            <a:pPr lvl="2"/>
            <a:r>
              <a:rPr lang="en-US" altLang="zh-CN" dirty="0"/>
              <a:t>Each AP’s sounding sequence is similar to the 11ax sounding protocol with multiple STAs (NDPA + NDP + BFRP TF + CSI report).</a:t>
            </a:r>
            <a:endParaRPr lang="zh-CN" altLang="zh-CN" dirty="0"/>
          </a:p>
          <a:p>
            <a:pPr lvl="1"/>
            <a:r>
              <a:rPr lang="en-US" altLang="zh-CN" dirty="0"/>
              <a:t>[20/0123r0 (Channel Sounding for Multi-AP CBF, Feng Jiang, Intel), SP#1, Y/N/A/No answer: 81/4/43/30] </a:t>
            </a:r>
            <a:r>
              <a:rPr lang="en-US" altLang="zh-CN" i="1" dirty="0"/>
              <a:t>[#SP18]</a:t>
            </a:r>
            <a:endParaRPr lang="zh-CN" altLang="zh-CN" dirty="0"/>
          </a:p>
          <a:p>
            <a:pPr lvl="1" algn="just"/>
            <a:endParaRPr lang="en-US" altLang="zh-CN" sz="2200" dirty="0"/>
          </a:p>
        </p:txBody>
      </p:sp>
    </p:spTree>
    <p:extLst>
      <p:ext uri="{BB962C8B-B14F-4D97-AF65-F5344CB8AC3E}">
        <p14:creationId xmlns:p14="http://schemas.microsoft.com/office/powerpoint/2010/main" val="250433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ontent Placeholder 2"/>
          <p:cNvSpPr>
            <a:spLocks noGrp="1"/>
          </p:cNvSpPr>
          <p:nvPr>
            <p:ph sz="quarter" idx="13"/>
          </p:nvPr>
        </p:nvSpPr>
        <p:spPr>
          <a:xfrm>
            <a:off x="496094" y="1453521"/>
            <a:ext cx="8228012" cy="4567767"/>
          </a:xfrm>
        </p:spPr>
        <p:txBody>
          <a:bodyPr/>
          <a:lstStyle/>
          <a:p>
            <a:pPr algn="just"/>
            <a:r>
              <a:rPr lang="en-US" b="0" dirty="0"/>
              <a:t>For CBF-only multi-AP scenario, an example sounding sequence with two APs is:</a:t>
            </a:r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marL="400050" lvl="1" indent="0" algn="just">
              <a:buNone/>
            </a:pPr>
            <a:endParaRPr lang="en-US" sz="1400" b="0" dirty="0"/>
          </a:p>
          <a:p>
            <a:pPr marL="685800" lvl="1" algn="just"/>
            <a:endParaRPr lang="en-US" altLang="en-US" sz="1000" dirty="0">
              <a:solidFill>
                <a:srgbClr val="000000"/>
              </a:solidFill>
              <a:latin typeface="+mj-lt"/>
            </a:endParaRPr>
          </a:p>
          <a:p>
            <a:pPr marL="685800" lvl="1" algn="just"/>
            <a:r>
              <a:rPr lang="en-US" altLang="en-US" sz="1500" dirty="0">
                <a:solidFill>
                  <a:srgbClr val="000000"/>
                </a:solidFill>
                <a:latin typeface="+mj-lt"/>
              </a:rPr>
              <a:t>Reuse 11ax sounding sequence </a:t>
            </a:r>
          </a:p>
          <a:p>
            <a:pPr marL="685800" lvl="1" algn="just"/>
            <a:r>
              <a:rPr lang="en-US" altLang="en-US" sz="1500" dirty="0">
                <a:solidFill>
                  <a:srgbClr val="000000"/>
                </a:solidFill>
                <a:latin typeface="+mj-lt"/>
              </a:rPr>
              <a:t>STA</a:t>
            </a:r>
            <a:r>
              <a:rPr lang="en-US" altLang="en-US" sz="1500" baseline="-25000" dirty="0">
                <a:solidFill>
                  <a:srgbClr val="000000"/>
                </a:solidFill>
                <a:latin typeface="+mj-lt"/>
              </a:rPr>
              <a:t>11 </a:t>
            </a:r>
            <a:r>
              <a:rPr lang="en-US" altLang="en-US" sz="1500" dirty="0">
                <a:solidFill>
                  <a:srgbClr val="000000"/>
                </a:solidFill>
                <a:latin typeface="+mj-lt"/>
              </a:rPr>
              <a:t>to STA</a:t>
            </a:r>
            <a:r>
              <a:rPr lang="en-US" altLang="en-US" sz="1500" baseline="-25000" dirty="0">
                <a:solidFill>
                  <a:srgbClr val="000000"/>
                </a:solidFill>
                <a:latin typeface="+mj-lt"/>
              </a:rPr>
              <a:t>1N </a:t>
            </a:r>
            <a:r>
              <a:rPr lang="en-US" altLang="en-US" sz="1500" dirty="0">
                <a:solidFill>
                  <a:srgbClr val="000000"/>
                </a:solidFill>
                <a:latin typeface="+mj-lt"/>
              </a:rPr>
              <a:t>associate with AP1, STA</a:t>
            </a:r>
            <a:r>
              <a:rPr lang="en-US" altLang="en-US" sz="1500" baseline="-25000" dirty="0">
                <a:solidFill>
                  <a:srgbClr val="000000"/>
                </a:solidFill>
                <a:latin typeface="+mj-lt"/>
              </a:rPr>
              <a:t>21 </a:t>
            </a:r>
            <a:r>
              <a:rPr lang="en-US" altLang="en-US" sz="1500" dirty="0">
                <a:solidFill>
                  <a:srgbClr val="000000"/>
                </a:solidFill>
                <a:latin typeface="+mj-lt"/>
              </a:rPr>
              <a:t>to STA</a:t>
            </a:r>
            <a:r>
              <a:rPr lang="en-US" altLang="en-US" sz="1500" baseline="-25000" dirty="0">
                <a:solidFill>
                  <a:srgbClr val="000000"/>
                </a:solidFill>
                <a:latin typeface="+mj-lt"/>
              </a:rPr>
              <a:t>2N </a:t>
            </a:r>
            <a:r>
              <a:rPr lang="en-US" altLang="en-US" sz="1500" dirty="0">
                <a:latin typeface="+mj-lt"/>
              </a:rPr>
              <a:t>associate with AP2</a:t>
            </a:r>
            <a:endParaRPr lang="en-US" sz="1500" dirty="0">
              <a:latin typeface="+mj-lt"/>
            </a:endParaRPr>
          </a:p>
          <a:p>
            <a:pPr marL="685800" lvl="1" algn="just"/>
            <a:r>
              <a:rPr lang="en-US" sz="1500" dirty="0"/>
              <a:t>NDPA1 and NDPA2 includes ID info of STAs in both AP1’s and AP2’s BSS </a:t>
            </a:r>
          </a:p>
          <a:p>
            <a:pPr marL="685800" lvl="1" algn="just"/>
            <a:r>
              <a:rPr lang="en-US" sz="1500" dirty="0"/>
              <a:t>In AP1’s sounding sequence, CSI report includes CSI info for NDP1</a:t>
            </a:r>
          </a:p>
          <a:p>
            <a:pPr marL="685800" lvl="1" algn="just"/>
            <a:r>
              <a:rPr lang="en-US" sz="1500" dirty="0"/>
              <a:t>In AP2’s sounding sequence, CSI report includes CSI info for NDP2</a:t>
            </a:r>
          </a:p>
          <a:p>
            <a:pPr marL="400050" lvl="1" indent="0" algn="just">
              <a:buNone/>
            </a:pPr>
            <a:endParaRPr lang="en-US" sz="1600" dirty="0"/>
          </a:p>
          <a:p>
            <a:pPr marL="685800" lvl="1" algn="just"/>
            <a:endParaRPr lang="en-US" sz="1600" b="0" dirty="0"/>
          </a:p>
          <a:p>
            <a:pPr marL="685800" lvl="1" algn="just"/>
            <a:endParaRPr lang="en-US" sz="1600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marL="0" indent="0" algn="just">
              <a:buNone/>
            </a:pPr>
            <a:r>
              <a:rPr lang="en-US" b="0" dirty="0"/>
              <a:t>      </a:t>
            </a:r>
          </a:p>
          <a:p>
            <a:pPr lvl="1" algn="just"/>
            <a:endParaRPr lang="en-US" sz="1400" dirty="0"/>
          </a:p>
          <a:p>
            <a:pPr lvl="1" algn="just"/>
            <a:endParaRPr lang="en-US" sz="1400" dirty="0"/>
          </a:p>
          <a:p>
            <a:pPr lvl="1" algn="just"/>
            <a:endParaRPr lang="en-US" sz="1400" b="0" dirty="0"/>
          </a:p>
          <a:p>
            <a:pPr lvl="1" algn="just"/>
            <a:endParaRPr lang="en-US" sz="1400" b="0" dirty="0"/>
          </a:p>
          <a:p>
            <a:pPr lvl="1" algn="just"/>
            <a:endParaRPr lang="en-US" sz="1400" dirty="0"/>
          </a:p>
          <a:p>
            <a:pPr lvl="1" algn="just"/>
            <a:endParaRPr lang="en-US" sz="1400" b="0" dirty="0"/>
          </a:p>
          <a:p>
            <a:pPr marL="457200" lvl="1" indent="0" algn="just">
              <a:buNone/>
            </a:pPr>
            <a:endParaRPr lang="en-US" sz="1400" b="0" dirty="0"/>
          </a:p>
          <a:p>
            <a:pPr algn="just"/>
            <a:endParaRPr lang="en-US" sz="1800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391700"/>
            <a:ext cx="8229600" cy="115824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Sounding Sequence for </a:t>
            </a:r>
            <a:r>
              <a:rPr lang="en-US" dirty="0" smtClean="0">
                <a:solidFill>
                  <a:schemeClr val="tx1"/>
                </a:solidFill>
              </a:rPr>
              <a:t>CBF [2]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132"/>
          <p:cNvSpPr>
            <a:spLocks noChangeArrowheads="1"/>
          </p:cNvSpPr>
          <p:nvPr/>
        </p:nvSpPr>
        <p:spPr bwMode="auto">
          <a:xfrm>
            <a:off x="8003892" y="3593574"/>
            <a:ext cx="542792" cy="4699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133"/>
          <p:cNvSpPr>
            <a:spLocks noChangeArrowheads="1"/>
          </p:cNvSpPr>
          <p:nvPr/>
        </p:nvSpPr>
        <p:spPr bwMode="auto">
          <a:xfrm>
            <a:off x="8032394" y="3593574"/>
            <a:ext cx="4943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CSI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report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Line 30"/>
          <p:cNvSpPr>
            <a:spLocks noChangeShapeType="1"/>
          </p:cNvSpPr>
          <p:nvPr/>
        </p:nvSpPr>
        <p:spPr bwMode="auto">
          <a:xfrm>
            <a:off x="1779959" y="2683832"/>
            <a:ext cx="6696744" cy="24622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33"/>
          <p:cNvSpPr>
            <a:spLocks noChangeShapeType="1"/>
          </p:cNvSpPr>
          <p:nvPr/>
        </p:nvSpPr>
        <p:spPr bwMode="auto">
          <a:xfrm flipV="1">
            <a:off x="1779959" y="3376907"/>
            <a:ext cx="6754445" cy="37541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90"/>
          <p:cNvSpPr>
            <a:spLocks noChangeShapeType="1"/>
          </p:cNvSpPr>
          <p:nvPr/>
        </p:nvSpPr>
        <p:spPr bwMode="auto">
          <a:xfrm>
            <a:off x="1779959" y="4042677"/>
            <a:ext cx="6847929" cy="27743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93"/>
          <p:cNvSpPr>
            <a:spLocks noChangeShapeType="1"/>
          </p:cNvSpPr>
          <p:nvPr/>
        </p:nvSpPr>
        <p:spPr bwMode="auto">
          <a:xfrm>
            <a:off x="1779959" y="4756674"/>
            <a:ext cx="6847929" cy="1220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102"/>
          <p:cNvSpPr>
            <a:spLocks noChangeShapeType="1"/>
          </p:cNvSpPr>
          <p:nvPr/>
        </p:nvSpPr>
        <p:spPr bwMode="auto">
          <a:xfrm flipV="1">
            <a:off x="2730924" y="2751512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03"/>
          <p:cNvSpPr>
            <a:spLocks/>
          </p:cNvSpPr>
          <p:nvPr/>
        </p:nvSpPr>
        <p:spPr bwMode="auto">
          <a:xfrm>
            <a:off x="2653135" y="2695406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04"/>
          <p:cNvSpPr>
            <a:spLocks/>
          </p:cNvSpPr>
          <p:nvPr/>
        </p:nvSpPr>
        <p:spPr bwMode="auto">
          <a:xfrm>
            <a:off x="2852230" y="2695406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105"/>
          <p:cNvSpPr>
            <a:spLocks noChangeArrowheads="1"/>
          </p:cNvSpPr>
          <p:nvPr/>
        </p:nvSpPr>
        <p:spPr bwMode="auto">
          <a:xfrm>
            <a:off x="2695045" y="2801451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32"/>
          <p:cNvSpPr>
            <a:spLocks noChangeArrowheads="1"/>
          </p:cNvSpPr>
          <p:nvPr/>
        </p:nvSpPr>
        <p:spPr bwMode="auto">
          <a:xfrm>
            <a:off x="2963820" y="2239855"/>
            <a:ext cx="431267" cy="4471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33"/>
          <p:cNvSpPr>
            <a:spLocks noChangeArrowheads="1"/>
          </p:cNvSpPr>
          <p:nvPr/>
        </p:nvSpPr>
        <p:spPr bwMode="auto">
          <a:xfrm>
            <a:off x="2963437" y="2367200"/>
            <a:ext cx="43922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05"/>
          <p:cNvSpPr>
            <a:spLocks noChangeArrowheads="1"/>
          </p:cNvSpPr>
          <p:nvPr/>
        </p:nvSpPr>
        <p:spPr bwMode="auto">
          <a:xfrm>
            <a:off x="714553" y="2565484"/>
            <a:ext cx="97712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  Master: AP1</a:t>
            </a:r>
            <a:endParaRPr kumimoji="0" lang="en-US" altLang="en-US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" name="Rectangle 105"/>
          <p:cNvSpPr>
            <a:spLocks noChangeArrowheads="1"/>
          </p:cNvSpPr>
          <p:nvPr/>
        </p:nvSpPr>
        <p:spPr bwMode="auto">
          <a:xfrm>
            <a:off x="915863" y="3236534"/>
            <a:ext cx="75354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Slave: AP2</a:t>
            </a:r>
            <a:endParaRPr kumimoji="0" lang="en-US" altLang="en-US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" name="Rectangle 105"/>
          <p:cNvSpPr>
            <a:spLocks noChangeArrowheads="1"/>
          </p:cNvSpPr>
          <p:nvPr/>
        </p:nvSpPr>
        <p:spPr bwMode="auto">
          <a:xfrm>
            <a:off x="1347911" y="3605535"/>
            <a:ext cx="495201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STA</a:t>
            </a:r>
            <a:r>
              <a:rPr lang="en-US" altLang="en-US" sz="14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11</a:t>
            </a:r>
            <a:endParaRPr lang="en-US" altLang="en-US" sz="1600" baseline="-25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</a:t>
            </a:r>
            <a:r>
              <a:rPr kumimoji="0" lang="en-US" altLang="en-US" sz="1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1N</a:t>
            </a:r>
            <a:endParaRPr kumimoji="0" lang="en-US" altLang="en-US" sz="16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Line 102"/>
          <p:cNvSpPr>
            <a:spLocks noChangeShapeType="1"/>
          </p:cNvSpPr>
          <p:nvPr/>
        </p:nvSpPr>
        <p:spPr bwMode="auto">
          <a:xfrm flipV="1">
            <a:off x="6097876" y="3463312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03"/>
          <p:cNvSpPr>
            <a:spLocks/>
          </p:cNvSpPr>
          <p:nvPr/>
        </p:nvSpPr>
        <p:spPr bwMode="auto">
          <a:xfrm>
            <a:off x="6020087" y="3407206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104"/>
          <p:cNvSpPr>
            <a:spLocks/>
          </p:cNvSpPr>
          <p:nvPr/>
        </p:nvSpPr>
        <p:spPr bwMode="auto">
          <a:xfrm>
            <a:off x="6237257" y="3407206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105"/>
          <p:cNvSpPr>
            <a:spLocks noChangeArrowheads="1"/>
          </p:cNvSpPr>
          <p:nvPr/>
        </p:nvSpPr>
        <p:spPr bwMode="auto">
          <a:xfrm>
            <a:off x="6063973" y="3532366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132"/>
          <p:cNvSpPr>
            <a:spLocks noChangeArrowheads="1"/>
          </p:cNvSpPr>
          <p:nvPr/>
        </p:nvSpPr>
        <p:spPr bwMode="auto">
          <a:xfrm>
            <a:off x="5345846" y="2943464"/>
            <a:ext cx="693764" cy="44197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86"/>
          <p:cNvSpPr>
            <a:spLocks noChangeArrowheads="1"/>
          </p:cNvSpPr>
          <p:nvPr/>
        </p:nvSpPr>
        <p:spPr bwMode="auto">
          <a:xfrm>
            <a:off x="5350239" y="3041396"/>
            <a:ext cx="71373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>
                <a:solidFill>
                  <a:srgbClr val="000000"/>
                </a:solidFill>
                <a:latin typeface="Calibri" panose="020F0502020204030204" pitchFamily="34" charset="0"/>
              </a:rPr>
              <a:t>NDPA2</a:t>
            </a:r>
            <a:endParaRPr kumimoji="0" lang="en-US" altLang="zh-CN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8" name="Rectangle 132"/>
          <p:cNvSpPr>
            <a:spLocks noChangeArrowheads="1"/>
          </p:cNvSpPr>
          <p:nvPr/>
        </p:nvSpPr>
        <p:spPr bwMode="auto">
          <a:xfrm>
            <a:off x="6306382" y="2944837"/>
            <a:ext cx="463150" cy="43952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33"/>
          <p:cNvSpPr>
            <a:spLocks noChangeArrowheads="1"/>
          </p:cNvSpPr>
          <p:nvPr/>
        </p:nvSpPr>
        <p:spPr bwMode="auto">
          <a:xfrm>
            <a:off x="6317550" y="3066712"/>
            <a:ext cx="43922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105"/>
          <p:cNvSpPr>
            <a:spLocks noChangeArrowheads="1"/>
          </p:cNvSpPr>
          <p:nvPr/>
        </p:nvSpPr>
        <p:spPr bwMode="auto">
          <a:xfrm>
            <a:off x="1370546" y="4397623"/>
            <a:ext cx="430245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STA</a:t>
            </a:r>
            <a:r>
              <a:rPr lang="en-US" altLang="en-US" sz="14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21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</a:t>
            </a:r>
            <a:r>
              <a:rPr kumimoji="0" lang="en-US" altLang="en-US" sz="1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2N</a:t>
            </a:r>
            <a:endParaRPr kumimoji="0" lang="en-US" altLang="en-US" sz="1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5" name="Rectangle 132"/>
          <p:cNvSpPr>
            <a:spLocks noChangeArrowheads="1"/>
          </p:cNvSpPr>
          <p:nvPr/>
        </p:nvSpPr>
        <p:spPr bwMode="auto">
          <a:xfrm>
            <a:off x="7127714" y="2937837"/>
            <a:ext cx="544400" cy="448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Rectangle 86"/>
          <p:cNvSpPr>
            <a:spLocks noChangeArrowheads="1"/>
          </p:cNvSpPr>
          <p:nvPr/>
        </p:nvSpPr>
        <p:spPr bwMode="auto">
          <a:xfrm>
            <a:off x="7175473" y="2980737"/>
            <a:ext cx="4634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>
                <a:solidFill>
                  <a:srgbClr val="000000"/>
                </a:solidFill>
                <a:latin typeface="Calibri" panose="020F0502020204030204" pitchFamily="34" charset="0"/>
              </a:rPr>
              <a:t>BFRP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>
                <a:solidFill>
                  <a:srgbClr val="000000"/>
                </a:solidFill>
                <a:latin typeface="Calibri" panose="020F0502020204030204" pitchFamily="34" charset="0"/>
              </a:rPr>
              <a:t>Trigger </a:t>
            </a:r>
          </a:p>
        </p:txBody>
      </p:sp>
      <p:sp>
        <p:nvSpPr>
          <p:cNvPr id="41" name="Line 102"/>
          <p:cNvSpPr>
            <a:spLocks noChangeShapeType="1"/>
          </p:cNvSpPr>
          <p:nvPr/>
        </p:nvSpPr>
        <p:spPr bwMode="auto">
          <a:xfrm flipV="1">
            <a:off x="7761763" y="3462910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103"/>
          <p:cNvSpPr>
            <a:spLocks/>
          </p:cNvSpPr>
          <p:nvPr/>
        </p:nvSpPr>
        <p:spPr bwMode="auto">
          <a:xfrm>
            <a:off x="7683974" y="3406804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104"/>
          <p:cNvSpPr>
            <a:spLocks/>
          </p:cNvSpPr>
          <p:nvPr/>
        </p:nvSpPr>
        <p:spPr bwMode="auto">
          <a:xfrm>
            <a:off x="7901144" y="3406804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105"/>
          <p:cNvSpPr>
            <a:spLocks noChangeArrowheads="1"/>
          </p:cNvSpPr>
          <p:nvPr/>
        </p:nvSpPr>
        <p:spPr bwMode="auto">
          <a:xfrm>
            <a:off x="7725884" y="3512849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132"/>
          <p:cNvSpPr>
            <a:spLocks noChangeArrowheads="1"/>
          </p:cNvSpPr>
          <p:nvPr/>
        </p:nvSpPr>
        <p:spPr bwMode="auto">
          <a:xfrm>
            <a:off x="4452417" y="3571359"/>
            <a:ext cx="542792" cy="47408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Rectangle 133"/>
          <p:cNvSpPr>
            <a:spLocks noChangeArrowheads="1"/>
          </p:cNvSpPr>
          <p:nvPr/>
        </p:nvSpPr>
        <p:spPr bwMode="auto">
          <a:xfrm>
            <a:off x="4486536" y="3575468"/>
            <a:ext cx="4943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CSI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report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132"/>
          <p:cNvSpPr>
            <a:spLocks noChangeArrowheads="1"/>
          </p:cNvSpPr>
          <p:nvPr/>
        </p:nvSpPr>
        <p:spPr bwMode="auto">
          <a:xfrm>
            <a:off x="8005919" y="4287683"/>
            <a:ext cx="542792" cy="4699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Rectangle 133"/>
          <p:cNvSpPr>
            <a:spLocks noChangeArrowheads="1"/>
          </p:cNvSpPr>
          <p:nvPr/>
        </p:nvSpPr>
        <p:spPr bwMode="auto">
          <a:xfrm>
            <a:off x="8040038" y="4295998"/>
            <a:ext cx="4943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CSI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report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132"/>
          <p:cNvSpPr>
            <a:spLocks noChangeArrowheads="1"/>
          </p:cNvSpPr>
          <p:nvPr/>
        </p:nvSpPr>
        <p:spPr bwMode="auto">
          <a:xfrm>
            <a:off x="3662581" y="2270938"/>
            <a:ext cx="442244" cy="41808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Rectangle 86"/>
          <p:cNvSpPr>
            <a:spLocks noChangeArrowheads="1"/>
          </p:cNvSpPr>
          <p:nvPr/>
        </p:nvSpPr>
        <p:spPr bwMode="auto">
          <a:xfrm>
            <a:off x="3673738" y="2293555"/>
            <a:ext cx="4281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>
                <a:solidFill>
                  <a:srgbClr val="000000"/>
                </a:solidFill>
                <a:latin typeface="Calibri" panose="020F0502020204030204" pitchFamily="34" charset="0"/>
              </a:rPr>
              <a:t>BFRP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>
                <a:solidFill>
                  <a:srgbClr val="000000"/>
                </a:solidFill>
                <a:latin typeface="Calibri" panose="020F0502020204030204" pitchFamily="34" charset="0"/>
              </a:rPr>
              <a:t>Trigger</a:t>
            </a:r>
            <a:endParaRPr kumimoji="0" lang="en-US" altLang="zh-CN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5" name="Line 102"/>
          <p:cNvSpPr>
            <a:spLocks noChangeShapeType="1"/>
          </p:cNvSpPr>
          <p:nvPr/>
        </p:nvSpPr>
        <p:spPr bwMode="auto">
          <a:xfrm flipV="1">
            <a:off x="4206815" y="2763350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103"/>
          <p:cNvSpPr>
            <a:spLocks/>
          </p:cNvSpPr>
          <p:nvPr/>
        </p:nvSpPr>
        <p:spPr bwMode="auto">
          <a:xfrm>
            <a:off x="4129026" y="2707244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104"/>
          <p:cNvSpPr>
            <a:spLocks/>
          </p:cNvSpPr>
          <p:nvPr/>
        </p:nvSpPr>
        <p:spPr bwMode="auto">
          <a:xfrm>
            <a:off x="4346196" y="2707244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Rectangle 105"/>
          <p:cNvSpPr>
            <a:spLocks noChangeArrowheads="1"/>
          </p:cNvSpPr>
          <p:nvPr/>
        </p:nvSpPr>
        <p:spPr bwMode="auto">
          <a:xfrm>
            <a:off x="4170936" y="2813289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59" name="Straight Arrow Connector 58"/>
          <p:cNvCxnSpPr>
            <a:cxnSpLocks/>
          </p:cNvCxnSpPr>
          <p:nvPr/>
        </p:nvCxnSpPr>
        <p:spPr>
          <a:xfrm>
            <a:off x="3029013" y="2695406"/>
            <a:ext cx="0" cy="1354515"/>
          </a:xfrm>
          <a:prstGeom prst="straightConnector1">
            <a:avLst/>
          </a:prstGeom>
          <a:ln w="25400">
            <a:solidFill>
              <a:schemeClr val="tx2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cxnSpLocks/>
          </p:cNvCxnSpPr>
          <p:nvPr/>
        </p:nvCxnSpPr>
        <p:spPr>
          <a:xfrm flipH="1">
            <a:off x="3245036" y="2680234"/>
            <a:ext cx="16973" cy="2064833"/>
          </a:xfrm>
          <a:prstGeom prst="straightConnector1">
            <a:avLst/>
          </a:prstGeom>
          <a:ln>
            <a:solidFill>
              <a:schemeClr val="tx2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cxnSpLocks/>
          </p:cNvCxnSpPr>
          <p:nvPr/>
        </p:nvCxnSpPr>
        <p:spPr>
          <a:xfrm>
            <a:off x="6389858" y="3384302"/>
            <a:ext cx="0" cy="705782"/>
          </a:xfrm>
          <a:prstGeom prst="straightConnector1">
            <a:avLst/>
          </a:prstGeom>
          <a:ln>
            <a:solidFill>
              <a:schemeClr val="tx2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cxnSpLocks/>
          </p:cNvCxnSpPr>
          <p:nvPr/>
        </p:nvCxnSpPr>
        <p:spPr>
          <a:xfrm>
            <a:off x="6592656" y="3406804"/>
            <a:ext cx="0" cy="1361323"/>
          </a:xfrm>
          <a:prstGeom prst="straightConnector1">
            <a:avLst/>
          </a:prstGeom>
          <a:ln>
            <a:solidFill>
              <a:schemeClr val="tx2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cxnSpLocks/>
          </p:cNvCxnSpPr>
          <p:nvPr/>
        </p:nvCxnSpPr>
        <p:spPr>
          <a:xfrm flipH="1" flipV="1">
            <a:off x="4612571" y="2676702"/>
            <a:ext cx="1" cy="916008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cxnSpLocks/>
          </p:cNvCxnSpPr>
          <p:nvPr/>
        </p:nvCxnSpPr>
        <p:spPr>
          <a:xfrm flipV="1">
            <a:off x="8357321" y="3350069"/>
            <a:ext cx="8178" cy="891577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cxnSpLocks/>
          </p:cNvCxnSpPr>
          <p:nvPr/>
        </p:nvCxnSpPr>
        <p:spPr>
          <a:xfrm flipV="1">
            <a:off x="8180476" y="3350069"/>
            <a:ext cx="0" cy="221290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Line 102"/>
          <p:cNvSpPr>
            <a:spLocks noChangeShapeType="1"/>
          </p:cNvSpPr>
          <p:nvPr/>
        </p:nvSpPr>
        <p:spPr bwMode="auto">
          <a:xfrm flipV="1">
            <a:off x="6844713" y="3440408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Freeform 103"/>
          <p:cNvSpPr>
            <a:spLocks/>
          </p:cNvSpPr>
          <p:nvPr/>
        </p:nvSpPr>
        <p:spPr bwMode="auto">
          <a:xfrm>
            <a:off x="6766924" y="3384302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Freeform 104"/>
          <p:cNvSpPr>
            <a:spLocks/>
          </p:cNvSpPr>
          <p:nvPr/>
        </p:nvSpPr>
        <p:spPr bwMode="auto">
          <a:xfrm>
            <a:off x="6974453" y="3384302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Rectangle 105"/>
          <p:cNvSpPr>
            <a:spLocks noChangeArrowheads="1"/>
          </p:cNvSpPr>
          <p:nvPr/>
        </p:nvSpPr>
        <p:spPr bwMode="auto">
          <a:xfrm>
            <a:off x="6808834" y="3490347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 rot="5400000">
            <a:off x="1403542" y="3695474"/>
            <a:ext cx="3405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cs typeface="Neo Sans Intel"/>
              </a:rPr>
              <a:t>…</a:t>
            </a:r>
            <a:endParaRPr lang="en-US" sz="1800" dirty="0">
              <a:cs typeface="Neo Sans Intel"/>
            </a:endParaRPr>
          </a:p>
        </p:txBody>
      </p:sp>
      <p:sp>
        <p:nvSpPr>
          <p:cNvPr id="79" name="TextBox 78"/>
          <p:cNvSpPr txBox="1"/>
          <p:nvPr/>
        </p:nvSpPr>
        <p:spPr>
          <a:xfrm rot="5400000">
            <a:off x="1403542" y="4525499"/>
            <a:ext cx="3405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cs typeface="Neo Sans Intel"/>
              </a:rPr>
              <a:t>…</a:t>
            </a:r>
            <a:endParaRPr lang="en-US" sz="1800" dirty="0">
              <a:cs typeface="Neo Sans Intel"/>
            </a:endParaRPr>
          </a:p>
        </p:txBody>
      </p:sp>
      <p:sp>
        <p:nvSpPr>
          <p:cNvPr id="80" name="Rectangle 132"/>
          <p:cNvSpPr>
            <a:spLocks noChangeArrowheads="1"/>
          </p:cNvSpPr>
          <p:nvPr/>
        </p:nvSpPr>
        <p:spPr bwMode="auto">
          <a:xfrm>
            <a:off x="4452417" y="4283574"/>
            <a:ext cx="542792" cy="47408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Rectangle 133"/>
          <p:cNvSpPr>
            <a:spLocks noChangeArrowheads="1"/>
          </p:cNvSpPr>
          <p:nvPr/>
        </p:nvSpPr>
        <p:spPr bwMode="auto">
          <a:xfrm>
            <a:off x="4486536" y="4295998"/>
            <a:ext cx="4943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CSI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report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2" name="Straight Arrow Connector 81"/>
          <p:cNvCxnSpPr>
            <a:cxnSpLocks/>
          </p:cNvCxnSpPr>
          <p:nvPr/>
        </p:nvCxnSpPr>
        <p:spPr>
          <a:xfrm flipV="1">
            <a:off x="4856579" y="2680300"/>
            <a:ext cx="0" cy="1588817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Rectangle 132"/>
          <p:cNvSpPr>
            <a:spLocks noChangeArrowheads="1"/>
          </p:cNvSpPr>
          <p:nvPr/>
        </p:nvSpPr>
        <p:spPr bwMode="auto">
          <a:xfrm>
            <a:off x="1923975" y="2204864"/>
            <a:ext cx="785796" cy="4754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Rectangle 86"/>
          <p:cNvSpPr>
            <a:spLocks noChangeArrowheads="1"/>
          </p:cNvSpPr>
          <p:nvPr/>
        </p:nvSpPr>
        <p:spPr bwMode="auto">
          <a:xfrm>
            <a:off x="2045581" y="2349460"/>
            <a:ext cx="50135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>
                <a:solidFill>
                  <a:srgbClr val="000000"/>
                </a:solidFill>
                <a:latin typeface="Calibri" panose="020F0502020204030204" pitchFamily="34" charset="0"/>
              </a:rPr>
              <a:t>NDPA1</a:t>
            </a:r>
            <a:endParaRPr kumimoji="0" lang="en-US" altLang="zh-CN" sz="11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6" name="Line 102"/>
          <p:cNvSpPr>
            <a:spLocks noChangeShapeType="1"/>
          </p:cNvSpPr>
          <p:nvPr/>
        </p:nvSpPr>
        <p:spPr bwMode="auto">
          <a:xfrm flipV="1">
            <a:off x="3425716" y="2767815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103"/>
          <p:cNvSpPr>
            <a:spLocks/>
          </p:cNvSpPr>
          <p:nvPr/>
        </p:nvSpPr>
        <p:spPr bwMode="auto">
          <a:xfrm>
            <a:off x="3347927" y="2711709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Freeform 104"/>
          <p:cNvSpPr>
            <a:spLocks/>
          </p:cNvSpPr>
          <p:nvPr/>
        </p:nvSpPr>
        <p:spPr bwMode="auto">
          <a:xfrm>
            <a:off x="3565097" y="2711709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Rectangle 105"/>
          <p:cNvSpPr>
            <a:spLocks noChangeArrowheads="1"/>
          </p:cNvSpPr>
          <p:nvPr/>
        </p:nvSpPr>
        <p:spPr bwMode="auto">
          <a:xfrm>
            <a:off x="3389837" y="2817754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13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20688"/>
            <a:ext cx="8229600" cy="1152128"/>
          </a:xfrm>
        </p:spPr>
        <p:txBody>
          <a:bodyPr/>
          <a:lstStyle/>
          <a:p>
            <a:r>
              <a:rPr lang="en-US" altLang="zh-CN" dirty="0" smtClean="0"/>
              <a:t>Problem Statement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altLang="zh-CN" dirty="0" smtClean="0"/>
              <a:t>It is not clear when the slave AP(s) begin its sounding procedure. It is better that the two or more sounding procedures finish within the </a:t>
            </a:r>
            <a:r>
              <a:rPr lang="en-US" altLang="zh-CN" dirty="0" smtClean="0"/>
              <a:t>coherence </a:t>
            </a:r>
            <a:r>
              <a:rPr lang="en-US" altLang="zh-CN" dirty="0" smtClean="0"/>
              <a:t>time. A </a:t>
            </a:r>
            <a:r>
              <a:rPr lang="en-US" altLang="zh-CN" dirty="0"/>
              <a:t>sounding request frame is needed to notify </a:t>
            </a:r>
            <a:r>
              <a:rPr lang="en-US" altLang="zh-CN" dirty="0" smtClean="0"/>
              <a:t>the slave AP(s) to </a:t>
            </a:r>
            <a:r>
              <a:rPr lang="en-US" altLang="zh-CN" dirty="0"/>
              <a:t>begin its sounding </a:t>
            </a:r>
            <a:r>
              <a:rPr lang="en-US" altLang="zh-CN" dirty="0" smtClean="0"/>
              <a:t>procedure sequentially.</a:t>
            </a:r>
          </a:p>
          <a:p>
            <a:pPr algn="just"/>
            <a:endParaRPr lang="en-US" altLang="zh-CN" dirty="0" smtClean="0"/>
          </a:p>
          <a:p>
            <a:pPr algn="just"/>
            <a:r>
              <a:rPr lang="en-US" altLang="zh-CN" dirty="0" smtClean="0"/>
              <a:t>The two or more sounding procedures are suggested to signal same parameters (e.g., BW, partial BW info parameters, </a:t>
            </a:r>
            <a:r>
              <a:rPr lang="en-US" altLang="zh-CN" dirty="0" smtClean="0"/>
              <a:t>Ng, feedback type </a:t>
            </a:r>
            <a:r>
              <a:rPr lang="en-US" altLang="zh-CN" dirty="0" smtClean="0"/>
              <a:t>etc.), and contain the same targeted STAs, to assist multi-AP/AP coordination transmission.</a:t>
            </a:r>
          </a:p>
          <a:p>
            <a:pPr algn="just"/>
            <a:endParaRPr lang="en-US" altLang="zh-CN" dirty="0" smtClean="0"/>
          </a:p>
          <a:p>
            <a:pPr algn="just"/>
            <a:r>
              <a:rPr lang="en-US" altLang="zh-CN" dirty="0" smtClean="0"/>
              <a:t>When the slave AP(s) finish sounding, it is better for them to notify the master AP so that the master AP can initiate the </a:t>
            </a:r>
            <a:r>
              <a:rPr lang="en-US" altLang="zh-CN" dirty="0"/>
              <a:t>multi-AP/AP coordination </a:t>
            </a:r>
            <a:r>
              <a:rPr lang="en-US" altLang="zh-CN" dirty="0" smtClean="0"/>
              <a:t>transmission.</a:t>
            </a:r>
            <a:endParaRPr lang="en-US" altLang="zh-CN" dirty="0"/>
          </a:p>
          <a:p>
            <a:pPr algn="just"/>
            <a:endParaRPr lang="en-US" altLang="zh-CN" dirty="0" smtClean="0"/>
          </a:p>
          <a:p>
            <a:pPr algn="just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46619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Sounding request procedure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</p:nvPr>
        </p:nvSpPr>
        <p:spPr>
          <a:xfrm>
            <a:off x="455613" y="1345935"/>
            <a:ext cx="8228012" cy="4567767"/>
          </a:xfrm>
        </p:spPr>
        <p:txBody>
          <a:bodyPr/>
          <a:lstStyle/>
          <a:p>
            <a:pPr algn="just"/>
            <a:r>
              <a:rPr lang="en-US" altLang="zh-CN" sz="2200" dirty="0" smtClean="0"/>
              <a:t>The sounding request frame may be transmitted from the master AP to the slave AP(s).</a:t>
            </a:r>
          </a:p>
          <a:p>
            <a:pPr algn="just"/>
            <a:r>
              <a:rPr lang="en-US" altLang="zh-CN" sz="2200" dirty="0" smtClean="0"/>
              <a:t>The slave AP(s) then begin to contend the channel, and transmit NDPA frame.</a:t>
            </a:r>
          </a:p>
          <a:p>
            <a:pPr lvl="1" algn="just"/>
            <a:r>
              <a:rPr lang="en-US" altLang="zh-CN" dirty="0" smtClean="0"/>
              <a:t>An alternative special case would be transmit NDPA within the same TXOP, which is less likely </a:t>
            </a:r>
            <a:endParaRPr lang="en-US" altLang="zh-CN" dirty="0"/>
          </a:p>
        </p:txBody>
      </p:sp>
      <p:sp>
        <p:nvSpPr>
          <p:cNvPr id="5" name="Rectangle 132"/>
          <p:cNvSpPr>
            <a:spLocks noChangeArrowheads="1"/>
          </p:cNvSpPr>
          <p:nvPr/>
        </p:nvSpPr>
        <p:spPr bwMode="auto">
          <a:xfrm>
            <a:off x="8493902" y="4889718"/>
            <a:ext cx="542792" cy="4699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133"/>
          <p:cNvSpPr>
            <a:spLocks noChangeArrowheads="1"/>
          </p:cNvSpPr>
          <p:nvPr/>
        </p:nvSpPr>
        <p:spPr bwMode="auto">
          <a:xfrm>
            <a:off x="8522404" y="4889718"/>
            <a:ext cx="4943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CSI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report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Line 30"/>
          <p:cNvSpPr>
            <a:spLocks noChangeShapeType="1"/>
          </p:cNvSpPr>
          <p:nvPr/>
        </p:nvSpPr>
        <p:spPr bwMode="auto">
          <a:xfrm>
            <a:off x="1096367" y="3979975"/>
            <a:ext cx="7919848" cy="29119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33"/>
          <p:cNvSpPr>
            <a:spLocks noChangeShapeType="1"/>
          </p:cNvSpPr>
          <p:nvPr/>
        </p:nvSpPr>
        <p:spPr bwMode="auto">
          <a:xfrm flipV="1">
            <a:off x="1096367" y="4666062"/>
            <a:ext cx="8011910" cy="44530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90"/>
          <p:cNvSpPr>
            <a:spLocks noChangeShapeType="1"/>
          </p:cNvSpPr>
          <p:nvPr/>
        </p:nvSpPr>
        <p:spPr bwMode="auto">
          <a:xfrm flipV="1">
            <a:off x="1096367" y="5336546"/>
            <a:ext cx="7940327" cy="2275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93"/>
          <p:cNvSpPr>
            <a:spLocks noChangeShapeType="1"/>
          </p:cNvSpPr>
          <p:nvPr/>
        </p:nvSpPr>
        <p:spPr bwMode="auto">
          <a:xfrm>
            <a:off x="1096367" y="6052817"/>
            <a:ext cx="8011910" cy="8225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102"/>
          <p:cNvSpPr>
            <a:spLocks noChangeShapeType="1"/>
          </p:cNvSpPr>
          <p:nvPr/>
        </p:nvSpPr>
        <p:spPr bwMode="auto">
          <a:xfrm flipV="1">
            <a:off x="2047332" y="4047656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03"/>
          <p:cNvSpPr>
            <a:spLocks/>
          </p:cNvSpPr>
          <p:nvPr/>
        </p:nvSpPr>
        <p:spPr bwMode="auto">
          <a:xfrm>
            <a:off x="1969543" y="3991550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04"/>
          <p:cNvSpPr>
            <a:spLocks/>
          </p:cNvSpPr>
          <p:nvPr/>
        </p:nvSpPr>
        <p:spPr bwMode="auto">
          <a:xfrm>
            <a:off x="2168638" y="3991550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105"/>
          <p:cNvSpPr>
            <a:spLocks noChangeArrowheads="1"/>
          </p:cNvSpPr>
          <p:nvPr/>
        </p:nvSpPr>
        <p:spPr bwMode="auto">
          <a:xfrm>
            <a:off x="2011453" y="4097595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32"/>
          <p:cNvSpPr>
            <a:spLocks noChangeArrowheads="1"/>
          </p:cNvSpPr>
          <p:nvPr/>
        </p:nvSpPr>
        <p:spPr bwMode="auto">
          <a:xfrm>
            <a:off x="2280228" y="3535999"/>
            <a:ext cx="431267" cy="4471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33"/>
          <p:cNvSpPr>
            <a:spLocks noChangeArrowheads="1"/>
          </p:cNvSpPr>
          <p:nvPr/>
        </p:nvSpPr>
        <p:spPr bwMode="auto">
          <a:xfrm>
            <a:off x="2279845" y="3663344"/>
            <a:ext cx="43922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05"/>
          <p:cNvSpPr>
            <a:spLocks noChangeArrowheads="1"/>
          </p:cNvSpPr>
          <p:nvPr/>
        </p:nvSpPr>
        <p:spPr bwMode="auto">
          <a:xfrm>
            <a:off x="30961" y="3861628"/>
            <a:ext cx="97712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  Master: AP1</a:t>
            </a:r>
            <a:endParaRPr kumimoji="0" lang="en-US" altLang="en-US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Rectangle 105"/>
          <p:cNvSpPr>
            <a:spLocks noChangeArrowheads="1"/>
          </p:cNvSpPr>
          <p:nvPr/>
        </p:nvSpPr>
        <p:spPr bwMode="auto">
          <a:xfrm>
            <a:off x="232271" y="4532678"/>
            <a:ext cx="75354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Slave: AP2</a:t>
            </a:r>
            <a:endParaRPr kumimoji="0" lang="en-US" altLang="en-US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Rectangle 105"/>
          <p:cNvSpPr>
            <a:spLocks noChangeArrowheads="1"/>
          </p:cNvSpPr>
          <p:nvPr/>
        </p:nvSpPr>
        <p:spPr bwMode="auto">
          <a:xfrm>
            <a:off x="664319" y="4901679"/>
            <a:ext cx="495201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STA</a:t>
            </a:r>
            <a:r>
              <a:rPr lang="en-US" altLang="en-US" sz="14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11</a:t>
            </a:r>
            <a:endParaRPr lang="en-US" altLang="en-US" sz="1600" baseline="-25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</a:t>
            </a:r>
            <a:r>
              <a:rPr kumimoji="0" lang="en-US" altLang="en-US" sz="1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1N</a:t>
            </a:r>
            <a:endParaRPr kumimoji="0" lang="en-US" altLang="en-US" sz="16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" name="Line 102"/>
          <p:cNvSpPr>
            <a:spLocks noChangeShapeType="1"/>
          </p:cNvSpPr>
          <p:nvPr/>
        </p:nvSpPr>
        <p:spPr bwMode="auto">
          <a:xfrm flipV="1">
            <a:off x="6587886" y="4759456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03"/>
          <p:cNvSpPr>
            <a:spLocks/>
          </p:cNvSpPr>
          <p:nvPr/>
        </p:nvSpPr>
        <p:spPr bwMode="auto">
          <a:xfrm>
            <a:off x="6510097" y="4703350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104"/>
          <p:cNvSpPr>
            <a:spLocks/>
          </p:cNvSpPr>
          <p:nvPr/>
        </p:nvSpPr>
        <p:spPr bwMode="auto">
          <a:xfrm>
            <a:off x="6727267" y="4703350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Rectangle 105"/>
          <p:cNvSpPr>
            <a:spLocks noChangeArrowheads="1"/>
          </p:cNvSpPr>
          <p:nvPr/>
        </p:nvSpPr>
        <p:spPr bwMode="auto">
          <a:xfrm>
            <a:off x="6553983" y="4828510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32"/>
          <p:cNvSpPr>
            <a:spLocks noChangeArrowheads="1"/>
          </p:cNvSpPr>
          <p:nvPr/>
        </p:nvSpPr>
        <p:spPr bwMode="auto">
          <a:xfrm>
            <a:off x="5835856" y="4239608"/>
            <a:ext cx="693764" cy="44197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86"/>
          <p:cNvSpPr>
            <a:spLocks noChangeArrowheads="1"/>
          </p:cNvSpPr>
          <p:nvPr/>
        </p:nvSpPr>
        <p:spPr bwMode="auto">
          <a:xfrm>
            <a:off x="5840249" y="4337540"/>
            <a:ext cx="71373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>
                <a:solidFill>
                  <a:srgbClr val="000000"/>
                </a:solidFill>
                <a:latin typeface="Calibri" panose="020F0502020204030204" pitchFamily="34" charset="0"/>
              </a:rPr>
              <a:t>NDPA2</a:t>
            </a:r>
            <a:endParaRPr kumimoji="0" lang="en-US" altLang="zh-CN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6" name="Rectangle 132"/>
          <p:cNvSpPr>
            <a:spLocks noChangeArrowheads="1"/>
          </p:cNvSpPr>
          <p:nvPr/>
        </p:nvSpPr>
        <p:spPr bwMode="auto">
          <a:xfrm>
            <a:off x="6796392" y="4240981"/>
            <a:ext cx="463150" cy="43952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133"/>
          <p:cNvSpPr>
            <a:spLocks noChangeArrowheads="1"/>
          </p:cNvSpPr>
          <p:nvPr/>
        </p:nvSpPr>
        <p:spPr bwMode="auto">
          <a:xfrm>
            <a:off x="6807560" y="4362856"/>
            <a:ext cx="43922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105"/>
          <p:cNvSpPr>
            <a:spLocks noChangeArrowheads="1"/>
          </p:cNvSpPr>
          <p:nvPr/>
        </p:nvSpPr>
        <p:spPr bwMode="auto">
          <a:xfrm>
            <a:off x="686954" y="5693767"/>
            <a:ext cx="430245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STA</a:t>
            </a:r>
            <a:r>
              <a:rPr lang="en-US" altLang="en-US" sz="14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21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</a:t>
            </a:r>
            <a:r>
              <a:rPr kumimoji="0" lang="en-US" altLang="en-US" sz="1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2N</a:t>
            </a:r>
            <a:endParaRPr kumimoji="0" lang="en-US" altLang="en-US" sz="1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Rectangle 132"/>
          <p:cNvSpPr>
            <a:spLocks noChangeArrowheads="1"/>
          </p:cNvSpPr>
          <p:nvPr/>
        </p:nvSpPr>
        <p:spPr bwMode="auto">
          <a:xfrm>
            <a:off x="7617724" y="4233981"/>
            <a:ext cx="544400" cy="448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86"/>
          <p:cNvSpPr>
            <a:spLocks noChangeArrowheads="1"/>
          </p:cNvSpPr>
          <p:nvPr/>
        </p:nvSpPr>
        <p:spPr bwMode="auto">
          <a:xfrm>
            <a:off x="7665483" y="4276881"/>
            <a:ext cx="4634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>
                <a:solidFill>
                  <a:srgbClr val="000000"/>
                </a:solidFill>
                <a:latin typeface="Calibri" panose="020F0502020204030204" pitchFamily="34" charset="0"/>
              </a:rPr>
              <a:t>BFRP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>
                <a:solidFill>
                  <a:srgbClr val="000000"/>
                </a:solidFill>
                <a:latin typeface="Calibri" panose="020F0502020204030204" pitchFamily="34" charset="0"/>
              </a:rPr>
              <a:t>Trigger </a:t>
            </a:r>
          </a:p>
        </p:txBody>
      </p:sp>
      <p:sp>
        <p:nvSpPr>
          <p:cNvPr id="31" name="Line 102"/>
          <p:cNvSpPr>
            <a:spLocks noChangeShapeType="1"/>
          </p:cNvSpPr>
          <p:nvPr/>
        </p:nvSpPr>
        <p:spPr bwMode="auto">
          <a:xfrm flipV="1">
            <a:off x="8251773" y="4759054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103"/>
          <p:cNvSpPr>
            <a:spLocks/>
          </p:cNvSpPr>
          <p:nvPr/>
        </p:nvSpPr>
        <p:spPr bwMode="auto">
          <a:xfrm>
            <a:off x="8173984" y="4702948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104"/>
          <p:cNvSpPr>
            <a:spLocks/>
          </p:cNvSpPr>
          <p:nvPr/>
        </p:nvSpPr>
        <p:spPr bwMode="auto">
          <a:xfrm>
            <a:off x="8391154" y="4702948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Rectangle 105"/>
          <p:cNvSpPr>
            <a:spLocks noChangeArrowheads="1"/>
          </p:cNvSpPr>
          <p:nvPr/>
        </p:nvSpPr>
        <p:spPr bwMode="auto">
          <a:xfrm>
            <a:off x="8215894" y="4808993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132"/>
          <p:cNvSpPr>
            <a:spLocks noChangeArrowheads="1"/>
          </p:cNvSpPr>
          <p:nvPr/>
        </p:nvSpPr>
        <p:spPr bwMode="auto">
          <a:xfrm>
            <a:off x="3768825" y="4867503"/>
            <a:ext cx="542792" cy="47408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Rectangle 133"/>
          <p:cNvSpPr>
            <a:spLocks noChangeArrowheads="1"/>
          </p:cNvSpPr>
          <p:nvPr/>
        </p:nvSpPr>
        <p:spPr bwMode="auto">
          <a:xfrm>
            <a:off x="3802944" y="4871612"/>
            <a:ext cx="4943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CSI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report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132"/>
          <p:cNvSpPr>
            <a:spLocks noChangeArrowheads="1"/>
          </p:cNvSpPr>
          <p:nvPr/>
        </p:nvSpPr>
        <p:spPr bwMode="auto">
          <a:xfrm>
            <a:off x="8495929" y="5583827"/>
            <a:ext cx="542792" cy="4699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133"/>
          <p:cNvSpPr>
            <a:spLocks noChangeArrowheads="1"/>
          </p:cNvSpPr>
          <p:nvPr/>
        </p:nvSpPr>
        <p:spPr bwMode="auto">
          <a:xfrm>
            <a:off x="8530048" y="5592142"/>
            <a:ext cx="4943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CSI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report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132"/>
          <p:cNvSpPr>
            <a:spLocks noChangeArrowheads="1"/>
          </p:cNvSpPr>
          <p:nvPr/>
        </p:nvSpPr>
        <p:spPr bwMode="auto">
          <a:xfrm>
            <a:off x="2978989" y="3567082"/>
            <a:ext cx="442244" cy="41808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Rectangle 86"/>
          <p:cNvSpPr>
            <a:spLocks noChangeArrowheads="1"/>
          </p:cNvSpPr>
          <p:nvPr/>
        </p:nvSpPr>
        <p:spPr bwMode="auto">
          <a:xfrm>
            <a:off x="2990146" y="3589699"/>
            <a:ext cx="4281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>
                <a:solidFill>
                  <a:srgbClr val="000000"/>
                </a:solidFill>
                <a:latin typeface="Calibri" panose="020F0502020204030204" pitchFamily="34" charset="0"/>
              </a:rPr>
              <a:t>BFRP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>
                <a:solidFill>
                  <a:srgbClr val="000000"/>
                </a:solidFill>
                <a:latin typeface="Calibri" panose="020F0502020204030204" pitchFamily="34" charset="0"/>
              </a:rPr>
              <a:t>Trigger</a:t>
            </a:r>
            <a:endParaRPr kumimoji="0" lang="en-US" altLang="zh-CN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41" name="Line 102"/>
          <p:cNvSpPr>
            <a:spLocks noChangeShapeType="1"/>
          </p:cNvSpPr>
          <p:nvPr/>
        </p:nvSpPr>
        <p:spPr bwMode="auto">
          <a:xfrm flipV="1">
            <a:off x="3523223" y="4059494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103"/>
          <p:cNvSpPr>
            <a:spLocks/>
          </p:cNvSpPr>
          <p:nvPr/>
        </p:nvSpPr>
        <p:spPr bwMode="auto">
          <a:xfrm>
            <a:off x="3445434" y="4003388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104"/>
          <p:cNvSpPr>
            <a:spLocks/>
          </p:cNvSpPr>
          <p:nvPr/>
        </p:nvSpPr>
        <p:spPr bwMode="auto">
          <a:xfrm>
            <a:off x="3662604" y="4003388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105"/>
          <p:cNvSpPr>
            <a:spLocks noChangeArrowheads="1"/>
          </p:cNvSpPr>
          <p:nvPr/>
        </p:nvSpPr>
        <p:spPr bwMode="auto">
          <a:xfrm>
            <a:off x="3487344" y="4109433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5" name="Straight Arrow Connector 58"/>
          <p:cNvCxnSpPr>
            <a:cxnSpLocks/>
          </p:cNvCxnSpPr>
          <p:nvPr/>
        </p:nvCxnSpPr>
        <p:spPr>
          <a:xfrm>
            <a:off x="2345421" y="3991550"/>
            <a:ext cx="0" cy="1354515"/>
          </a:xfrm>
          <a:prstGeom prst="straightConnector1">
            <a:avLst/>
          </a:prstGeom>
          <a:ln w="25400">
            <a:solidFill>
              <a:schemeClr val="tx2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59"/>
          <p:cNvCxnSpPr>
            <a:cxnSpLocks/>
          </p:cNvCxnSpPr>
          <p:nvPr/>
        </p:nvCxnSpPr>
        <p:spPr>
          <a:xfrm flipH="1">
            <a:off x="2561444" y="3976378"/>
            <a:ext cx="16973" cy="2064833"/>
          </a:xfrm>
          <a:prstGeom prst="straightConnector1">
            <a:avLst/>
          </a:prstGeom>
          <a:ln>
            <a:solidFill>
              <a:schemeClr val="tx2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60"/>
          <p:cNvCxnSpPr>
            <a:cxnSpLocks/>
          </p:cNvCxnSpPr>
          <p:nvPr/>
        </p:nvCxnSpPr>
        <p:spPr>
          <a:xfrm>
            <a:off x="6879868" y="4680446"/>
            <a:ext cx="0" cy="705782"/>
          </a:xfrm>
          <a:prstGeom prst="straightConnector1">
            <a:avLst/>
          </a:prstGeom>
          <a:ln>
            <a:solidFill>
              <a:schemeClr val="tx2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61"/>
          <p:cNvCxnSpPr>
            <a:cxnSpLocks/>
          </p:cNvCxnSpPr>
          <p:nvPr/>
        </p:nvCxnSpPr>
        <p:spPr>
          <a:xfrm>
            <a:off x="7082666" y="4702948"/>
            <a:ext cx="0" cy="1361323"/>
          </a:xfrm>
          <a:prstGeom prst="straightConnector1">
            <a:avLst/>
          </a:prstGeom>
          <a:ln>
            <a:solidFill>
              <a:schemeClr val="tx2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62"/>
          <p:cNvCxnSpPr>
            <a:cxnSpLocks/>
          </p:cNvCxnSpPr>
          <p:nvPr/>
        </p:nvCxnSpPr>
        <p:spPr>
          <a:xfrm flipH="1" flipV="1">
            <a:off x="3928979" y="3972846"/>
            <a:ext cx="1" cy="916008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63"/>
          <p:cNvCxnSpPr>
            <a:cxnSpLocks/>
          </p:cNvCxnSpPr>
          <p:nvPr/>
        </p:nvCxnSpPr>
        <p:spPr>
          <a:xfrm flipV="1">
            <a:off x="8847331" y="4646213"/>
            <a:ext cx="8178" cy="891577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64"/>
          <p:cNvCxnSpPr>
            <a:cxnSpLocks/>
          </p:cNvCxnSpPr>
          <p:nvPr/>
        </p:nvCxnSpPr>
        <p:spPr>
          <a:xfrm flipV="1">
            <a:off x="8670486" y="4646213"/>
            <a:ext cx="0" cy="221290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Line 102"/>
          <p:cNvSpPr>
            <a:spLocks noChangeShapeType="1"/>
          </p:cNvSpPr>
          <p:nvPr/>
        </p:nvSpPr>
        <p:spPr bwMode="auto">
          <a:xfrm flipV="1">
            <a:off x="7334723" y="4736552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103"/>
          <p:cNvSpPr>
            <a:spLocks/>
          </p:cNvSpPr>
          <p:nvPr/>
        </p:nvSpPr>
        <p:spPr bwMode="auto">
          <a:xfrm>
            <a:off x="7256934" y="4680446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Freeform 104"/>
          <p:cNvSpPr>
            <a:spLocks/>
          </p:cNvSpPr>
          <p:nvPr/>
        </p:nvSpPr>
        <p:spPr bwMode="auto">
          <a:xfrm>
            <a:off x="7464463" y="4680446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Rectangle 105"/>
          <p:cNvSpPr>
            <a:spLocks noChangeArrowheads="1"/>
          </p:cNvSpPr>
          <p:nvPr/>
        </p:nvSpPr>
        <p:spPr bwMode="auto">
          <a:xfrm>
            <a:off x="7298844" y="4786491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TextBox 77"/>
          <p:cNvSpPr txBox="1"/>
          <p:nvPr/>
        </p:nvSpPr>
        <p:spPr>
          <a:xfrm rot="5400000">
            <a:off x="719950" y="4991618"/>
            <a:ext cx="3405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cs typeface="Neo Sans Intel"/>
              </a:rPr>
              <a:t>…</a:t>
            </a:r>
            <a:endParaRPr lang="en-US" sz="1800" dirty="0">
              <a:cs typeface="Neo Sans Intel"/>
            </a:endParaRPr>
          </a:p>
        </p:txBody>
      </p:sp>
      <p:sp>
        <p:nvSpPr>
          <p:cNvPr id="57" name="TextBox 78"/>
          <p:cNvSpPr txBox="1"/>
          <p:nvPr/>
        </p:nvSpPr>
        <p:spPr>
          <a:xfrm rot="5400000">
            <a:off x="719950" y="5821643"/>
            <a:ext cx="3405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cs typeface="Neo Sans Intel"/>
              </a:rPr>
              <a:t>…</a:t>
            </a:r>
            <a:endParaRPr lang="en-US" sz="1800" dirty="0">
              <a:cs typeface="Neo Sans Intel"/>
            </a:endParaRPr>
          </a:p>
        </p:txBody>
      </p:sp>
      <p:sp>
        <p:nvSpPr>
          <p:cNvPr id="58" name="Rectangle 132"/>
          <p:cNvSpPr>
            <a:spLocks noChangeArrowheads="1"/>
          </p:cNvSpPr>
          <p:nvPr/>
        </p:nvSpPr>
        <p:spPr bwMode="auto">
          <a:xfrm>
            <a:off x="3768825" y="5579718"/>
            <a:ext cx="542792" cy="47408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Rectangle 133"/>
          <p:cNvSpPr>
            <a:spLocks noChangeArrowheads="1"/>
          </p:cNvSpPr>
          <p:nvPr/>
        </p:nvSpPr>
        <p:spPr bwMode="auto">
          <a:xfrm>
            <a:off x="3802944" y="5592142"/>
            <a:ext cx="4943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CSI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report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60" name="Straight Arrow Connector 81"/>
          <p:cNvCxnSpPr>
            <a:cxnSpLocks/>
          </p:cNvCxnSpPr>
          <p:nvPr/>
        </p:nvCxnSpPr>
        <p:spPr>
          <a:xfrm flipV="1">
            <a:off x="4172987" y="3976444"/>
            <a:ext cx="0" cy="1588817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ctangle 132"/>
          <p:cNvSpPr>
            <a:spLocks noChangeArrowheads="1"/>
          </p:cNvSpPr>
          <p:nvPr/>
        </p:nvSpPr>
        <p:spPr bwMode="auto">
          <a:xfrm>
            <a:off x="1240383" y="3501008"/>
            <a:ext cx="785796" cy="4754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Rectangle 86"/>
          <p:cNvSpPr>
            <a:spLocks noChangeArrowheads="1"/>
          </p:cNvSpPr>
          <p:nvPr/>
        </p:nvSpPr>
        <p:spPr bwMode="auto">
          <a:xfrm>
            <a:off x="1361989" y="3645604"/>
            <a:ext cx="50135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>
                <a:solidFill>
                  <a:srgbClr val="000000"/>
                </a:solidFill>
                <a:latin typeface="Calibri" panose="020F0502020204030204" pitchFamily="34" charset="0"/>
              </a:rPr>
              <a:t>NDPA1</a:t>
            </a:r>
            <a:endParaRPr kumimoji="0" lang="en-US" altLang="zh-CN" sz="11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3" name="Line 102"/>
          <p:cNvSpPr>
            <a:spLocks noChangeShapeType="1"/>
          </p:cNvSpPr>
          <p:nvPr/>
        </p:nvSpPr>
        <p:spPr bwMode="auto">
          <a:xfrm flipV="1">
            <a:off x="2742124" y="4063959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Freeform 103"/>
          <p:cNvSpPr>
            <a:spLocks/>
          </p:cNvSpPr>
          <p:nvPr/>
        </p:nvSpPr>
        <p:spPr bwMode="auto">
          <a:xfrm>
            <a:off x="2664335" y="4007853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Freeform 104"/>
          <p:cNvSpPr>
            <a:spLocks/>
          </p:cNvSpPr>
          <p:nvPr/>
        </p:nvSpPr>
        <p:spPr bwMode="auto">
          <a:xfrm>
            <a:off x="2881505" y="4007853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Rectangle 105"/>
          <p:cNvSpPr>
            <a:spLocks noChangeArrowheads="1"/>
          </p:cNvSpPr>
          <p:nvPr/>
        </p:nvSpPr>
        <p:spPr bwMode="auto">
          <a:xfrm>
            <a:off x="2706245" y="4113898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Rectangle 132"/>
          <p:cNvSpPr>
            <a:spLocks noChangeArrowheads="1"/>
          </p:cNvSpPr>
          <p:nvPr/>
        </p:nvSpPr>
        <p:spPr bwMode="auto">
          <a:xfrm>
            <a:off x="4427984" y="3567082"/>
            <a:ext cx="442244" cy="418089"/>
          </a:xfrm>
          <a:prstGeom prst="rect">
            <a:avLst/>
          </a:prstGeom>
          <a:solidFill>
            <a:srgbClr val="92D050"/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Rectangle 86"/>
          <p:cNvSpPr>
            <a:spLocks noChangeArrowheads="1"/>
          </p:cNvSpPr>
          <p:nvPr/>
        </p:nvSpPr>
        <p:spPr bwMode="auto">
          <a:xfrm>
            <a:off x="4355976" y="3589699"/>
            <a:ext cx="61555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en-US" altLang="zh-CN" dirty="0">
                <a:solidFill>
                  <a:srgbClr val="000000"/>
                </a:solidFill>
                <a:latin typeface="Calibri" panose="020F0502020204030204" pitchFamily="34" charset="0"/>
              </a:rPr>
              <a:t>Sounding </a:t>
            </a:r>
          </a:p>
          <a:p>
            <a:pPr lvl="0" algn="ctr"/>
            <a:r>
              <a:rPr lang="en-US" altLang="zh-CN" dirty="0">
                <a:solidFill>
                  <a:srgbClr val="000000"/>
                </a:solidFill>
                <a:latin typeface="Calibri" panose="020F0502020204030204" pitchFamily="34" charset="0"/>
              </a:rPr>
              <a:t>Request</a:t>
            </a:r>
          </a:p>
        </p:txBody>
      </p:sp>
      <p:sp>
        <p:nvSpPr>
          <p:cNvPr id="69" name="Rectangle 132"/>
          <p:cNvSpPr>
            <a:spLocks noChangeArrowheads="1"/>
          </p:cNvSpPr>
          <p:nvPr/>
        </p:nvSpPr>
        <p:spPr bwMode="auto">
          <a:xfrm>
            <a:off x="5004048" y="4263567"/>
            <a:ext cx="481105" cy="418089"/>
          </a:xfrm>
          <a:prstGeom prst="rect">
            <a:avLst/>
          </a:prstGeom>
          <a:solidFill>
            <a:srgbClr val="92D050"/>
          </a:solidFill>
          <a:ln w="9525" cap="rnd">
            <a:solidFill>
              <a:srgbClr val="40404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ACK/response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0" name="Rectangle 105"/>
          <p:cNvSpPr>
            <a:spLocks noChangeArrowheads="1"/>
          </p:cNvSpPr>
          <p:nvPr/>
        </p:nvSpPr>
        <p:spPr bwMode="auto">
          <a:xfrm>
            <a:off x="5579038" y="4373037"/>
            <a:ext cx="12343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…</a:t>
            </a:r>
            <a:endParaRPr kumimoji="0" lang="en-US" altLang="en-US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1" name="Rectangle 105"/>
          <p:cNvSpPr>
            <a:spLocks noChangeArrowheads="1"/>
          </p:cNvSpPr>
          <p:nvPr/>
        </p:nvSpPr>
        <p:spPr bwMode="auto">
          <a:xfrm>
            <a:off x="5306839" y="4036517"/>
            <a:ext cx="70532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CSMA/CA</a:t>
            </a:r>
            <a:endParaRPr kumimoji="0" lang="en-US" altLang="en-US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9387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455613" y="289285"/>
            <a:ext cx="8229600" cy="1158240"/>
          </a:xfrm>
        </p:spPr>
        <p:txBody>
          <a:bodyPr/>
          <a:lstStyle/>
          <a:p>
            <a:r>
              <a:rPr lang="en-US" altLang="zh-CN" dirty="0" smtClean="0"/>
              <a:t>Sounding request frame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</p:nvPr>
        </p:nvSpPr>
        <p:spPr>
          <a:xfrm>
            <a:off x="455613" y="999588"/>
            <a:ext cx="8228012" cy="2070425"/>
          </a:xfrm>
        </p:spPr>
        <p:txBody>
          <a:bodyPr/>
          <a:lstStyle/>
          <a:p>
            <a:pPr algn="just"/>
            <a:r>
              <a:rPr lang="en-US" altLang="zh-CN" sz="2200" dirty="0" smtClean="0"/>
              <a:t>The sounding request frame may contain the following information:</a:t>
            </a:r>
          </a:p>
          <a:p>
            <a:pPr lvl="1" algn="just"/>
            <a:r>
              <a:rPr lang="en-US" altLang="zh-CN" dirty="0" smtClean="0"/>
              <a:t>Suggested BW, partial BW Info, </a:t>
            </a:r>
            <a:r>
              <a:rPr lang="en-US" altLang="zh-CN" dirty="0" smtClean="0"/>
              <a:t>Ng, feedback type </a:t>
            </a:r>
            <a:r>
              <a:rPr lang="en-US" altLang="zh-CN" dirty="0" smtClean="0"/>
              <a:t>etc.</a:t>
            </a:r>
            <a:endParaRPr lang="en-US" altLang="zh-CN" dirty="0"/>
          </a:p>
          <a:p>
            <a:pPr lvl="1" algn="just"/>
            <a:r>
              <a:rPr lang="en-US" altLang="zh-CN" dirty="0" smtClean="0"/>
              <a:t>Slave AP information (through RA, or AP ID etc.)</a:t>
            </a:r>
          </a:p>
          <a:p>
            <a:pPr lvl="1" algn="just"/>
            <a:r>
              <a:rPr lang="en-US" altLang="zh-CN" dirty="0" smtClean="0"/>
              <a:t>Targeted STAs (in-BSS and OBSS</a:t>
            </a:r>
            <a:r>
              <a:rPr lang="en-US" altLang="zh-CN" dirty="0" smtClean="0"/>
              <a:t>)</a:t>
            </a:r>
          </a:p>
          <a:p>
            <a:pPr algn="just"/>
            <a:r>
              <a:rPr lang="en-US" altLang="zh-CN" dirty="0" smtClean="0"/>
              <a:t>The exact details of the contents can be further discussed.</a:t>
            </a:r>
            <a:endParaRPr lang="en-US" altLang="zh-CN" dirty="0" smtClean="0"/>
          </a:p>
        </p:txBody>
      </p:sp>
      <p:sp>
        <p:nvSpPr>
          <p:cNvPr id="5" name="Rectangle 132"/>
          <p:cNvSpPr>
            <a:spLocks noChangeArrowheads="1"/>
          </p:cNvSpPr>
          <p:nvPr/>
        </p:nvSpPr>
        <p:spPr bwMode="auto">
          <a:xfrm>
            <a:off x="8493902" y="4653136"/>
            <a:ext cx="542792" cy="4699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133"/>
          <p:cNvSpPr>
            <a:spLocks noChangeArrowheads="1"/>
          </p:cNvSpPr>
          <p:nvPr/>
        </p:nvSpPr>
        <p:spPr bwMode="auto">
          <a:xfrm>
            <a:off x="8522404" y="4695527"/>
            <a:ext cx="4943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CSI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report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Line 30"/>
          <p:cNvSpPr>
            <a:spLocks noChangeShapeType="1"/>
          </p:cNvSpPr>
          <p:nvPr/>
        </p:nvSpPr>
        <p:spPr bwMode="auto">
          <a:xfrm>
            <a:off x="1096367" y="3760828"/>
            <a:ext cx="7919848" cy="29119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33"/>
          <p:cNvSpPr>
            <a:spLocks noChangeShapeType="1"/>
          </p:cNvSpPr>
          <p:nvPr/>
        </p:nvSpPr>
        <p:spPr bwMode="auto">
          <a:xfrm flipV="1">
            <a:off x="1096367" y="4446915"/>
            <a:ext cx="8011910" cy="44530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90"/>
          <p:cNvSpPr>
            <a:spLocks noChangeShapeType="1"/>
          </p:cNvSpPr>
          <p:nvPr/>
        </p:nvSpPr>
        <p:spPr bwMode="auto">
          <a:xfrm flipV="1">
            <a:off x="1096367" y="5117399"/>
            <a:ext cx="7940327" cy="2275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93"/>
          <p:cNvSpPr>
            <a:spLocks noChangeShapeType="1"/>
          </p:cNvSpPr>
          <p:nvPr/>
        </p:nvSpPr>
        <p:spPr bwMode="auto">
          <a:xfrm>
            <a:off x="1096367" y="5833670"/>
            <a:ext cx="8011910" cy="8225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102"/>
          <p:cNvSpPr>
            <a:spLocks noChangeShapeType="1"/>
          </p:cNvSpPr>
          <p:nvPr/>
        </p:nvSpPr>
        <p:spPr bwMode="auto">
          <a:xfrm flipV="1">
            <a:off x="2047332" y="3828509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03"/>
          <p:cNvSpPr>
            <a:spLocks/>
          </p:cNvSpPr>
          <p:nvPr/>
        </p:nvSpPr>
        <p:spPr bwMode="auto">
          <a:xfrm>
            <a:off x="1969543" y="3772403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04"/>
          <p:cNvSpPr>
            <a:spLocks/>
          </p:cNvSpPr>
          <p:nvPr/>
        </p:nvSpPr>
        <p:spPr bwMode="auto">
          <a:xfrm>
            <a:off x="2168638" y="3772403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105"/>
          <p:cNvSpPr>
            <a:spLocks noChangeArrowheads="1"/>
          </p:cNvSpPr>
          <p:nvPr/>
        </p:nvSpPr>
        <p:spPr bwMode="auto">
          <a:xfrm>
            <a:off x="2011453" y="3878448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32"/>
          <p:cNvSpPr>
            <a:spLocks noChangeArrowheads="1"/>
          </p:cNvSpPr>
          <p:nvPr/>
        </p:nvSpPr>
        <p:spPr bwMode="auto">
          <a:xfrm>
            <a:off x="2280228" y="3316852"/>
            <a:ext cx="431267" cy="4471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33"/>
          <p:cNvSpPr>
            <a:spLocks noChangeArrowheads="1"/>
          </p:cNvSpPr>
          <p:nvPr/>
        </p:nvSpPr>
        <p:spPr bwMode="auto">
          <a:xfrm>
            <a:off x="2279845" y="3444197"/>
            <a:ext cx="43922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05"/>
          <p:cNvSpPr>
            <a:spLocks noChangeArrowheads="1"/>
          </p:cNvSpPr>
          <p:nvPr/>
        </p:nvSpPr>
        <p:spPr bwMode="auto">
          <a:xfrm>
            <a:off x="30961" y="3642481"/>
            <a:ext cx="97712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  Master: AP1</a:t>
            </a:r>
            <a:endParaRPr kumimoji="0" lang="en-US" altLang="en-US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Rectangle 105"/>
          <p:cNvSpPr>
            <a:spLocks noChangeArrowheads="1"/>
          </p:cNvSpPr>
          <p:nvPr/>
        </p:nvSpPr>
        <p:spPr bwMode="auto">
          <a:xfrm>
            <a:off x="232271" y="4313531"/>
            <a:ext cx="75354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Slave: AP2</a:t>
            </a:r>
            <a:endParaRPr kumimoji="0" lang="en-US" altLang="en-US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Rectangle 105"/>
          <p:cNvSpPr>
            <a:spLocks noChangeArrowheads="1"/>
          </p:cNvSpPr>
          <p:nvPr/>
        </p:nvSpPr>
        <p:spPr bwMode="auto">
          <a:xfrm>
            <a:off x="664319" y="4682532"/>
            <a:ext cx="495201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STA</a:t>
            </a:r>
            <a:r>
              <a:rPr lang="en-US" altLang="en-US" sz="14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11</a:t>
            </a:r>
            <a:endParaRPr lang="en-US" altLang="en-US" sz="1600" baseline="-25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</a:t>
            </a:r>
            <a:r>
              <a:rPr kumimoji="0" lang="en-US" altLang="en-US" sz="1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1N</a:t>
            </a:r>
            <a:endParaRPr kumimoji="0" lang="en-US" altLang="en-US" sz="16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" name="Line 102"/>
          <p:cNvSpPr>
            <a:spLocks noChangeShapeType="1"/>
          </p:cNvSpPr>
          <p:nvPr/>
        </p:nvSpPr>
        <p:spPr bwMode="auto">
          <a:xfrm flipV="1">
            <a:off x="6587886" y="4540309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03"/>
          <p:cNvSpPr>
            <a:spLocks/>
          </p:cNvSpPr>
          <p:nvPr/>
        </p:nvSpPr>
        <p:spPr bwMode="auto">
          <a:xfrm>
            <a:off x="6510097" y="4484203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104"/>
          <p:cNvSpPr>
            <a:spLocks/>
          </p:cNvSpPr>
          <p:nvPr/>
        </p:nvSpPr>
        <p:spPr bwMode="auto">
          <a:xfrm>
            <a:off x="6727267" y="4484203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Rectangle 105"/>
          <p:cNvSpPr>
            <a:spLocks noChangeArrowheads="1"/>
          </p:cNvSpPr>
          <p:nvPr/>
        </p:nvSpPr>
        <p:spPr bwMode="auto">
          <a:xfrm>
            <a:off x="6553983" y="4609363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32"/>
          <p:cNvSpPr>
            <a:spLocks noChangeArrowheads="1"/>
          </p:cNvSpPr>
          <p:nvPr/>
        </p:nvSpPr>
        <p:spPr bwMode="auto">
          <a:xfrm>
            <a:off x="5835856" y="4020461"/>
            <a:ext cx="693764" cy="44197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86"/>
          <p:cNvSpPr>
            <a:spLocks noChangeArrowheads="1"/>
          </p:cNvSpPr>
          <p:nvPr/>
        </p:nvSpPr>
        <p:spPr bwMode="auto">
          <a:xfrm>
            <a:off x="5840249" y="4118393"/>
            <a:ext cx="71373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>
                <a:solidFill>
                  <a:srgbClr val="000000"/>
                </a:solidFill>
                <a:latin typeface="Calibri" panose="020F0502020204030204" pitchFamily="34" charset="0"/>
              </a:rPr>
              <a:t>NDPA2</a:t>
            </a:r>
            <a:endParaRPr kumimoji="0" lang="en-US" altLang="zh-CN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6" name="Rectangle 132"/>
          <p:cNvSpPr>
            <a:spLocks noChangeArrowheads="1"/>
          </p:cNvSpPr>
          <p:nvPr/>
        </p:nvSpPr>
        <p:spPr bwMode="auto">
          <a:xfrm>
            <a:off x="6796392" y="4021834"/>
            <a:ext cx="463150" cy="43952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133"/>
          <p:cNvSpPr>
            <a:spLocks noChangeArrowheads="1"/>
          </p:cNvSpPr>
          <p:nvPr/>
        </p:nvSpPr>
        <p:spPr bwMode="auto">
          <a:xfrm>
            <a:off x="6807560" y="4143709"/>
            <a:ext cx="43922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105"/>
          <p:cNvSpPr>
            <a:spLocks noChangeArrowheads="1"/>
          </p:cNvSpPr>
          <p:nvPr/>
        </p:nvSpPr>
        <p:spPr bwMode="auto">
          <a:xfrm>
            <a:off x="686954" y="5480865"/>
            <a:ext cx="430245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STA</a:t>
            </a:r>
            <a:r>
              <a:rPr lang="en-US" altLang="en-US" sz="14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21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</a:t>
            </a:r>
            <a:r>
              <a:rPr kumimoji="0" lang="en-US" altLang="en-US" sz="1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2N</a:t>
            </a:r>
            <a:endParaRPr kumimoji="0" lang="en-US" altLang="en-US" sz="1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Rectangle 132"/>
          <p:cNvSpPr>
            <a:spLocks noChangeArrowheads="1"/>
          </p:cNvSpPr>
          <p:nvPr/>
        </p:nvSpPr>
        <p:spPr bwMode="auto">
          <a:xfrm>
            <a:off x="7617724" y="4014834"/>
            <a:ext cx="544400" cy="448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86"/>
          <p:cNvSpPr>
            <a:spLocks noChangeArrowheads="1"/>
          </p:cNvSpPr>
          <p:nvPr/>
        </p:nvSpPr>
        <p:spPr bwMode="auto">
          <a:xfrm>
            <a:off x="7665483" y="4057734"/>
            <a:ext cx="4634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>
                <a:solidFill>
                  <a:srgbClr val="000000"/>
                </a:solidFill>
                <a:latin typeface="Calibri" panose="020F0502020204030204" pitchFamily="34" charset="0"/>
              </a:rPr>
              <a:t>BFRP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>
                <a:solidFill>
                  <a:srgbClr val="000000"/>
                </a:solidFill>
                <a:latin typeface="Calibri" panose="020F0502020204030204" pitchFamily="34" charset="0"/>
              </a:rPr>
              <a:t>Trigger </a:t>
            </a:r>
          </a:p>
        </p:txBody>
      </p:sp>
      <p:sp>
        <p:nvSpPr>
          <p:cNvPr id="31" name="Line 102"/>
          <p:cNvSpPr>
            <a:spLocks noChangeShapeType="1"/>
          </p:cNvSpPr>
          <p:nvPr/>
        </p:nvSpPr>
        <p:spPr bwMode="auto">
          <a:xfrm flipV="1">
            <a:off x="8251773" y="4539907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103"/>
          <p:cNvSpPr>
            <a:spLocks/>
          </p:cNvSpPr>
          <p:nvPr/>
        </p:nvSpPr>
        <p:spPr bwMode="auto">
          <a:xfrm>
            <a:off x="8173984" y="4483801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104"/>
          <p:cNvSpPr>
            <a:spLocks/>
          </p:cNvSpPr>
          <p:nvPr/>
        </p:nvSpPr>
        <p:spPr bwMode="auto">
          <a:xfrm>
            <a:off x="8391154" y="4483801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Rectangle 105"/>
          <p:cNvSpPr>
            <a:spLocks noChangeArrowheads="1"/>
          </p:cNvSpPr>
          <p:nvPr/>
        </p:nvSpPr>
        <p:spPr bwMode="auto">
          <a:xfrm>
            <a:off x="8215894" y="4589846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132"/>
          <p:cNvSpPr>
            <a:spLocks noChangeArrowheads="1"/>
          </p:cNvSpPr>
          <p:nvPr/>
        </p:nvSpPr>
        <p:spPr bwMode="auto">
          <a:xfrm>
            <a:off x="3768825" y="4648356"/>
            <a:ext cx="542792" cy="47408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Rectangle 133"/>
          <p:cNvSpPr>
            <a:spLocks noChangeArrowheads="1"/>
          </p:cNvSpPr>
          <p:nvPr/>
        </p:nvSpPr>
        <p:spPr bwMode="auto">
          <a:xfrm>
            <a:off x="3802944" y="4652465"/>
            <a:ext cx="4943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CSI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report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132"/>
          <p:cNvSpPr>
            <a:spLocks noChangeArrowheads="1"/>
          </p:cNvSpPr>
          <p:nvPr/>
        </p:nvSpPr>
        <p:spPr bwMode="auto">
          <a:xfrm>
            <a:off x="8495929" y="5364680"/>
            <a:ext cx="542792" cy="4699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133"/>
          <p:cNvSpPr>
            <a:spLocks noChangeArrowheads="1"/>
          </p:cNvSpPr>
          <p:nvPr/>
        </p:nvSpPr>
        <p:spPr bwMode="auto">
          <a:xfrm>
            <a:off x="8530048" y="5372995"/>
            <a:ext cx="4943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CSI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report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132"/>
          <p:cNvSpPr>
            <a:spLocks noChangeArrowheads="1"/>
          </p:cNvSpPr>
          <p:nvPr/>
        </p:nvSpPr>
        <p:spPr bwMode="auto">
          <a:xfrm>
            <a:off x="2978989" y="3347935"/>
            <a:ext cx="442244" cy="41808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Rectangle 86"/>
          <p:cNvSpPr>
            <a:spLocks noChangeArrowheads="1"/>
          </p:cNvSpPr>
          <p:nvPr/>
        </p:nvSpPr>
        <p:spPr bwMode="auto">
          <a:xfrm>
            <a:off x="2990146" y="3370552"/>
            <a:ext cx="4281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>
                <a:solidFill>
                  <a:srgbClr val="000000"/>
                </a:solidFill>
                <a:latin typeface="Calibri" panose="020F0502020204030204" pitchFamily="34" charset="0"/>
              </a:rPr>
              <a:t>BFRP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>
                <a:solidFill>
                  <a:srgbClr val="000000"/>
                </a:solidFill>
                <a:latin typeface="Calibri" panose="020F0502020204030204" pitchFamily="34" charset="0"/>
              </a:rPr>
              <a:t>Trigger</a:t>
            </a:r>
            <a:endParaRPr kumimoji="0" lang="en-US" altLang="zh-CN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41" name="Line 102"/>
          <p:cNvSpPr>
            <a:spLocks noChangeShapeType="1"/>
          </p:cNvSpPr>
          <p:nvPr/>
        </p:nvSpPr>
        <p:spPr bwMode="auto">
          <a:xfrm flipV="1">
            <a:off x="3523223" y="3840347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103"/>
          <p:cNvSpPr>
            <a:spLocks/>
          </p:cNvSpPr>
          <p:nvPr/>
        </p:nvSpPr>
        <p:spPr bwMode="auto">
          <a:xfrm>
            <a:off x="3445434" y="3784241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104"/>
          <p:cNvSpPr>
            <a:spLocks/>
          </p:cNvSpPr>
          <p:nvPr/>
        </p:nvSpPr>
        <p:spPr bwMode="auto">
          <a:xfrm>
            <a:off x="3662604" y="3784241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105"/>
          <p:cNvSpPr>
            <a:spLocks noChangeArrowheads="1"/>
          </p:cNvSpPr>
          <p:nvPr/>
        </p:nvSpPr>
        <p:spPr bwMode="auto">
          <a:xfrm>
            <a:off x="3487344" y="3890286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5" name="Straight Arrow Connector 58"/>
          <p:cNvCxnSpPr>
            <a:cxnSpLocks/>
          </p:cNvCxnSpPr>
          <p:nvPr/>
        </p:nvCxnSpPr>
        <p:spPr>
          <a:xfrm>
            <a:off x="2345421" y="3772403"/>
            <a:ext cx="0" cy="1354515"/>
          </a:xfrm>
          <a:prstGeom prst="straightConnector1">
            <a:avLst/>
          </a:prstGeom>
          <a:ln w="25400">
            <a:solidFill>
              <a:schemeClr val="tx2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59"/>
          <p:cNvCxnSpPr>
            <a:cxnSpLocks/>
          </p:cNvCxnSpPr>
          <p:nvPr/>
        </p:nvCxnSpPr>
        <p:spPr>
          <a:xfrm flipH="1">
            <a:off x="2561444" y="3757231"/>
            <a:ext cx="16973" cy="2064833"/>
          </a:xfrm>
          <a:prstGeom prst="straightConnector1">
            <a:avLst/>
          </a:prstGeom>
          <a:ln>
            <a:solidFill>
              <a:schemeClr val="tx2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60"/>
          <p:cNvCxnSpPr>
            <a:cxnSpLocks/>
          </p:cNvCxnSpPr>
          <p:nvPr/>
        </p:nvCxnSpPr>
        <p:spPr>
          <a:xfrm>
            <a:off x="6879868" y="4461299"/>
            <a:ext cx="0" cy="705782"/>
          </a:xfrm>
          <a:prstGeom prst="straightConnector1">
            <a:avLst/>
          </a:prstGeom>
          <a:ln>
            <a:solidFill>
              <a:schemeClr val="tx2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61"/>
          <p:cNvCxnSpPr>
            <a:cxnSpLocks/>
          </p:cNvCxnSpPr>
          <p:nvPr/>
        </p:nvCxnSpPr>
        <p:spPr>
          <a:xfrm>
            <a:off x="7082666" y="4483801"/>
            <a:ext cx="0" cy="1361323"/>
          </a:xfrm>
          <a:prstGeom prst="straightConnector1">
            <a:avLst/>
          </a:prstGeom>
          <a:ln>
            <a:solidFill>
              <a:schemeClr val="tx2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62"/>
          <p:cNvCxnSpPr>
            <a:cxnSpLocks/>
          </p:cNvCxnSpPr>
          <p:nvPr/>
        </p:nvCxnSpPr>
        <p:spPr>
          <a:xfrm flipH="1" flipV="1">
            <a:off x="3928979" y="3753699"/>
            <a:ext cx="1" cy="916008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63"/>
          <p:cNvCxnSpPr>
            <a:cxnSpLocks/>
          </p:cNvCxnSpPr>
          <p:nvPr/>
        </p:nvCxnSpPr>
        <p:spPr>
          <a:xfrm flipV="1">
            <a:off x="8847331" y="4427066"/>
            <a:ext cx="8178" cy="891577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64"/>
          <p:cNvCxnSpPr>
            <a:cxnSpLocks/>
          </p:cNvCxnSpPr>
          <p:nvPr/>
        </p:nvCxnSpPr>
        <p:spPr>
          <a:xfrm flipV="1">
            <a:off x="8670486" y="4427066"/>
            <a:ext cx="0" cy="221290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Line 102"/>
          <p:cNvSpPr>
            <a:spLocks noChangeShapeType="1"/>
          </p:cNvSpPr>
          <p:nvPr/>
        </p:nvSpPr>
        <p:spPr bwMode="auto">
          <a:xfrm flipV="1">
            <a:off x="7334723" y="4517405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103"/>
          <p:cNvSpPr>
            <a:spLocks/>
          </p:cNvSpPr>
          <p:nvPr/>
        </p:nvSpPr>
        <p:spPr bwMode="auto">
          <a:xfrm>
            <a:off x="7256934" y="4461299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Freeform 104"/>
          <p:cNvSpPr>
            <a:spLocks/>
          </p:cNvSpPr>
          <p:nvPr/>
        </p:nvSpPr>
        <p:spPr bwMode="auto">
          <a:xfrm>
            <a:off x="7464463" y="4461299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Rectangle 105"/>
          <p:cNvSpPr>
            <a:spLocks noChangeArrowheads="1"/>
          </p:cNvSpPr>
          <p:nvPr/>
        </p:nvSpPr>
        <p:spPr bwMode="auto">
          <a:xfrm>
            <a:off x="7298844" y="4567344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TextBox 77"/>
          <p:cNvSpPr txBox="1"/>
          <p:nvPr/>
        </p:nvSpPr>
        <p:spPr>
          <a:xfrm rot="5400000">
            <a:off x="719950" y="4772471"/>
            <a:ext cx="3405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cs typeface="Neo Sans Intel"/>
              </a:rPr>
              <a:t>…</a:t>
            </a:r>
            <a:endParaRPr lang="en-US" sz="1800" dirty="0">
              <a:cs typeface="Neo Sans Intel"/>
            </a:endParaRPr>
          </a:p>
        </p:txBody>
      </p:sp>
      <p:sp>
        <p:nvSpPr>
          <p:cNvPr id="57" name="TextBox 78"/>
          <p:cNvSpPr txBox="1"/>
          <p:nvPr/>
        </p:nvSpPr>
        <p:spPr>
          <a:xfrm rot="5400000">
            <a:off x="719950" y="5245578"/>
            <a:ext cx="3405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cs typeface="Neo Sans Intel"/>
              </a:rPr>
              <a:t>…</a:t>
            </a:r>
            <a:endParaRPr lang="en-US" sz="1800" dirty="0">
              <a:cs typeface="Neo Sans Intel"/>
            </a:endParaRPr>
          </a:p>
        </p:txBody>
      </p:sp>
      <p:sp>
        <p:nvSpPr>
          <p:cNvPr id="58" name="Rectangle 132"/>
          <p:cNvSpPr>
            <a:spLocks noChangeArrowheads="1"/>
          </p:cNvSpPr>
          <p:nvPr/>
        </p:nvSpPr>
        <p:spPr bwMode="auto">
          <a:xfrm>
            <a:off x="3768825" y="5360571"/>
            <a:ext cx="542792" cy="47408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Rectangle 133"/>
          <p:cNvSpPr>
            <a:spLocks noChangeArrowheads="1"/>
          </p:cNvSpPr>
          <p:nvPr/>
        </p:nvSpPr>
        <p:spPr bwMode="auto">
          <a:xfrm>
            <a:off x="3802944" y="5372995"/>
            <a:ext cx="4943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CSI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report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60" name="Straight Arrow Connector 81"/>
          <p:cNvCxnSpPr>
            <a:cxnSpLocks/>
          </p:cNvCxnSpPr>
          <p:nvPr/>
        </p:nvCxnSpPr>
        <p:spPr>
          <a:xfrm flipV="1">
            <a:off x="4172987" y="3757297"/>
            <a:ext cx="0" cy="1588817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ctangle 132"/>
          <p:cNvSpPr>
            <a:spLocks noChangeArrowheads="1"/>
          </p:cNvSpPr>
          <p:nvPr/>
        </p:nvSpPr>
        <p:spPr bwMode="auto">
          <a:xfrm>
            <a:off x="1240383" y="3281861"/>
            <a:ext cx="785796" cy="4754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Rectangle 86"/>
          <p:cNvSpPr>
            <a:spLocks noChangeArrowheads="1"/>
          </p:cNvSpPr>
          <p:nvPr/>
        </p:nvSpPr>
        <p:spPr bwMode="auto">
          <a:xfrm>
            <a:off x="1361989" y="3426457"/>
            <a:ext cx="50135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>
                <a:solidFill>
                  <a:srgbClr val="000000"/>
                </a:solidFill>
                <a:latin typeface="Calibri" panose="020F0502020204030204" pitchFamily="34" charset="0"/>
              </a:rPr>
              <a:t>NDPA1</a:t>
            </a:r>
            <a:endParaRPr kumimoji="0" lang="en-US" altLang="zh-CN" sz="11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3" name="Line 102"/>
          <p:cNvSpPr>
            <a:spLocks noChangeShapeType="1"/>
          </p:cNvSpPr>
          <p:nvPr/>
        </p:nvSpPr>
        <p:spPr bwMode="auto">
          <a:xfrm flipV="1">
            <a:off x="2742124" y="3844812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Freeform 103"/>
          <p:cNvSpPr>
            <a:spLocks/>
          </p:cNvSpPr>
          <p:nvPr/>
        </p:nvSpPr>
        <p:spPr bwMode="auto">
          <a:xfrm>
            <a:off x="2664335" y="3788706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Freeform 104"/>
          <p:cNvSpPr>
            <a:spLocks/>
          </p:cNvSpPr>
          <p:nvPr/>
        </p:nvSpPr>
        <p:spPr bwMode="auto">
          <a:xfrm>
            <a:off x="2881505" y="3788706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Rectangle 105"/>
          <p:cNvSpPr>
            <a:spLocks noChangeArrowheads="1"/>
          </p:cNvSpPr>
          <p:nvPr/>
        </p:nvSpPr>
        <p:spPr bwMode="auto">
          <a:xfrm>
            <a:off x="2706245" y="3894751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Rectangle 132"/>
          <p:cNvSpPr>
            <a:spLocks noChangeArrowheads="1"/>
          </p:cNvSpPr>
          <p:nvPr/>
        </p:nvSpPr>
        <p:spPr bwMode="auto">
          <a:xfrm>
            <a:off x="4427984" y="3347935"/>
            <a:ext cx="442244" cy="418089"/>
          </a:xfrm>
          <a:prstGeom prst="rect">
            <a:avLst/>
          </a:prstGeom>
          <a:solidFill>
            <a:srgbClr val="92D050"/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Rectangle 86"/>
          <p:cNvSpPr>
            <a:spLocks noChangeArrowheads="1"/>
          </p:cNvSpPr>
          <p:nvPr/>
        </p:nvSpPr>
        <p:spPr bwMode="auto">
          <a:xfrm>
            <a:off x="4355976" y="3370552"/>
            <a:ext cx="61555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en-US" altLang="zh-CN" dirty="0">
                <a:solidFill>
                  <a:srgbClr val="000000"/>
                </a:solidFill>
                <a:latin typeface="Calibri" panose="020F0502020204030204" pitchFamily="34" charset="0"/>
              </a:rPr>
              <a:t>Sounding </a:t>
            </a:r>
          </a:p>
          <a:p>
            <a:pPr lvl="0" algn="ctr"/>
            <a:r>
              <a:rPr lang="en-US" altLang="zh-CN" dirty="0">
                <a:solidFill>
                  <a:srgbClr val="000000"/>
                </a:solidFill>
                <a:latin typeface="Calibri" panose="020F0502020204030204" pitchFamily="34" charset="0"/>
              </a:rPr>
              <a:t>Request</a:t>
            </a:r>
          </a:p>
        </p:txBody>
      </p:sp>
      <p:sp>
        <p:nvSpPr>
          <p:cNvPr id="69" name="Rectangle 132"/>
          <p:cNvSpPr>
            <a:spLocks noChangeArrowheads="1"/>
          </p:cNvSpPr>
          <p:nvPr/>
        </p:nvSpPr>
        <p:spPr bwMode="auto">
          <a:xfrm>
            <a:off x="5004048" y="4017942"/>
            <a:ext cx="481105" cy="418089"/>
          </a:xfrm>
          <a:prstGeom prst="rect">
            <a:avLst/>
          </a:prstGeom>
          <a:solidFill>
            <a:srgbClr val="92D050"/>
          </a:solidFill>
          <a:ln w="9525" cap="rnd">
            <a:solidFill>
              <a:srgbClr val="40404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ACK/response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0" name="Rectangle 105"/>
          <p:cNvSpPr>
            <a:spLocks noChangeArrowheads="1"/>
          </p:cNvSpPr>
          <p:nvPr/>
        </p:nvSpPr>
        <p:spPr bwMode="auto">
          <a:xfrm>
            <a:off x="5600696" y="4153890"/>
            <a:ext cx="12343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…</a:t>
            </a:r>
            <a:endParaRPr kumimoji="0" lang="en-US" altLang="en-US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1" name="Rectangle 105"/>
          <p:cNvSpPr>
            <a:spLocks noChangeArrowheads="1"/>
          </p:cNvSpPr>
          <p:nvPr/>
        </p:nvSpPr>
        <p:spPr bwMode="auto">
          <a:xfrm>
            <a:off x="5306839" y="3838087"/>
            <a:ext cx="70532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CSMA/CA</a:t>
            </a:r>
            <a:endParaRPr kumimoji="0" lang="en-US" altLang="en-US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8804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Sounding end frame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</p:nvPr>
        </p:nvSpPr>
        <p:spPr>
          <a:xfrm>
            <a:off x="455613" y="1345935"/>
            <a:ext cx="8228012" cy="1884199"/>
          </a:xfrm>
        </p:spPr>
        <p:txBody>
          <a:bodyPr/>
          <a:lstStyle/>
          <a:p>
            <a:pPr algn="just"/>
            <a:r>
              <a:rPr lang="en-US" altLang="zh-CN" sz="2200" dirty="0" smtClean="0"/>
              <a:t>After one salve AP finishes its sounding procedure. It can transmit a sounding end frame to notify it has finished the sounding procedure with CSI report ready. So that the master AP can initiate the multi-AP/AP coordination transmission.</a:t>
            </a:r>
            <a:endParaRPr lang="en-US" altLang="zh-CN" dirty="0" smtClean="0"/>
          </a:p>
        </p:txBody>
      </p:sp>
      <p:sp>
        <p:nvSpPr>
          <p:cNvPr id="5" name="Rectangle 132"/>
          <p:cNvSpPr>
            <a:spLocks noChangeArrowheads="1"/>
          </p:cNvSpPr>
          <p:nvPr/>
        </p:nvSpPr>
        <p:spPr bwMode="auto">
          <a:xfrm>
            <a:off x="4053270" y="4653136"/>
            <a:ext cx="542792" cy="4699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133"/>
          <p:cNvSpPr>
            <a:spLocks noChangeArrowheads="1"/>
          </p:cNvSpPr>
          <p:nvPr/>
        </p:nvSpPr>
        <p:spPr bwMode="auto">
          <a:xfrm>
            <a:off x="4081772" y="4670571"/>
            <a:ext cx="4943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CSI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report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Line 30"/>
          <p:cNvSpPr>
            <a:spLocks noChangeShapeType="1"/>
          </p:cNvSpPr>
          <p:nvPr/>
        </p:nvSpPr>
        <p:spPr bwMode="auto">
          <a:xfrm>
            <a:off x="1096367" y="3760828"/>
            <a:ext cx="7919848" cy="29119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33"/>
          <p:cNvSpPr>
            <a:spLocks noChangeShapeType="1"/>
          </p:cNvSpPr>
          <p:nvPr/>
        </p:nvSpPr>
        <p:spPr bwMode="auto">
          <a:xfrm flipV="1">
            <a:off x="1096367" y="4446915"/>
            <a:ext cx="8011910" cy="44530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90"/>
          <p:cNvSpPr>
            <a:spLocks noChangeShapeType="1"/>
          </p:cNvSpPr>
          <p:nvPr/>
        </p:nvSpPr>
        <p:spPr bwMode="auto">
          <a:xfrm flipV="1">
            <a:off x="1096367" y="5117399"/>
            <a:ext cx="7940327" cy="2275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93"/>
          <p:cNvSpPr>
            <a:spLocks noChangeShapeType="1"/>
          </p:cNvSpPr>
          <p:nvPr/>
        </p:nvSpPr>
        <p:spPr bwMode="auto">
          <a:xfrm>
            <a:off x="1096367" y="5833670"/>
            <a:ext cx="8011910" cy="8225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105"/>
          <p:cNvSpPr>
            <a:spLocks noChangeArrowheads="1"/>
          </p:cNvSpPr>
          <p:nvPr/>
        </p:nvSpPr>
        <p:spPr bwMode="auto">
          <a:xfrm>
            <a:off x="30961" y="3642481"/>
            <a:ext cx="97712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  Master: AP1</a:t>
            </a:r>
            <a:endParaRPr kumimoji="0" lang="en-US" altLang="en-US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Rectangle 105"/>
          <p:cNvSpPr>
            <a:spLocks noChangeArrowheads="1"/>
          </p:cNvSpPr>
          <p:nvPr/>
        </p:nvSpPr>
        <p:spPr bwMode="auto">
          <a:xfrm>
            <a:off x="232271" y="4313531"/>
            <a:ext cx="75354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Slave: AP2</a:t>
            </a:r>
            <a:endParaRPr kumimoji="0" lang="en-US" altLang="en-US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Rectangle 105"/>
          <p:cNvSpPr>
            <a:spLocks noChangeArrowheads="1"/>
          </p:cNvSpPr>
          <p:nvPr/>
        </p:nvSpPr>
        <p:spPr bwMode="auto">
          <a:xfrm>
            <a:off x="664319" y="4682532"/>
            <a:ext cx="495201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STA</a:t>
            </a:r>
            <a:r>
              <a:rPr lang="en-US" altLang="en-US" sz="14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11</a:t>
            </a:r>
            <a:endParaRPr lang="en-US" altLang="en-US" sz="1600" baseline="-25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</a:t>
            </a:r>
            <a:r>
              <a:rPr kumimoji="0" lang="en-US" altLang="en-US" sz="1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1N</a:t>
            </a:r>
            <a:endParaRPr kumimoji="0" lang="en-US" altLang="en-US" sz="16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" name="Line 102"/>
          <p:cNvSpPr>
            <a:spLocks noChangeShapeType="1"/>
          </p:cNvSpPr>
          <p:nvPr/>
        </p:nvSpPr>
        <p:spPr bwMode="auto">
          <a:xfrm flipV="1">
            <a:off x="2147254" y="4540309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03"/>
          <p:cNvSpPr>
            <a:spLocks/>
          </p:cNvSpPr>
          <p:nvPr/>
        </p:nvSpPr>
        <p:spPr bwMode="auto">
          <a:xfrm>
            <a:off x="2069465" y="4484203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104"/>
          <p:cNvSpPr>
            <a:spLocks/>
          </p:cNvSpPr>
          <p:nvPr/>
        </p:nvSpPr>
        <p:spPr bwMode="auto">
          <a:xfrm>
            <a:off x="2286635" y="4484203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Rectangle 105"/>
          <p:cNvSpPr>
            <a:spLocks noChangeArrowheads="1"/>
          </p:cNvSpPr>
          <p:nvPr/>
        </p:nvSpPr>
        <p:spPr bwMode="auto">
          <a:xfrm>
            <a:off x="2113351" y="4609363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32"/>
          <p:cNvSpPr>
            <a:spLocks noChangeArrowheads="1"/>
          </p:cNvSpPr>
          <p:nvPr/>
        </p:nvSpPr>
        <p:spPr bwMode="auto">
          <a:xfrm>
            <a:off x="1395224" y="4020461"/>
            <a:ext cx="693764" cy="44197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86"/>
          <p:cNvSpPr>
            <a:spLocks noChangeArrowheads="1"/>
          </p:cNvSpPr>
          <p:nvPr/>
        </p:nvSpPr>
        <p:spPr bwMode="auto">
          <a:xfrm>
            <a:off x="1399617" y="4118393"/>
            <a:ext cx="71373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>
                <a:solidFill>
                  <a:srgbClr val="000000"/>
                </a:solidFill>
                <a:latin typeface="Calibri" panose="020F0502020204030204" pitchFamily="34" charset="0"/>
              </a:rPr>
              <a:t>NDPA2</a:t>
            </a:r>
            <a:endParaRPr kumimoji="0" lang="en-US" altLang="zh-CN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6" name="Rectangle 132"/>
          <p:cNvSpPr>
            <a:spLocks noChangeArrowheads="1"/>
          </p:cNvSpPr>
          <p:nvPr/>
        </p:nvSpPr>
        <p:spPr bwMode="auto">
          <a:xfrm>
            <a:off x="2355760" y="4021834"/>
            <a:ext cx="463150" cy="43952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133"/>
          <p:cNvSpPr>
            <a:spLocks noChangeArrowheads="1"/>
          </p:cNvSpPr>
          <p:nvPr/>
        </p:nvSpPr>
        <p:spPr bwMode="auto">
          <a:xfrm>
            <a:off x="2366928" y="4143709"/>
            <a:ext cx="43922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105"/>
          <p:cNvSpPr>
            <a:spLocks noChangeArrowheads="1"/>
          </p:cNvSpPr>
          <p:nvPr/>
        </p:nvSpPr>
        <p:spPr bwMode="auto">
          <a:xfrm>
            <a:off x="686954" y="5480865"/>
            <a:ext cx="430245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STA</a:t>
            </a:r>
            <a:r>
              <a:rPr lang="en-US" altLang="en-US" sz="14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21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</a:t>
            </a:r>
            <a:r>
              <a:rPr kumimoji="0" lang="en-US" altLang="en-US" sz="1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2N</a:t>
            </a:r>
            <a:endParaRPr kumimoji="0" lang="en-US" altLang="en-US" sz="1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Rectangle 132"/>
          <p:cNvSpPr>
            <a:spLocks noChangeArrowheads="1"/>
          </p:cNvSpPr>
          <p:nvPr/>
        </p:nvSpPr>
        <p:spPr bwMode="auto">
          <a:xfrm>
            <a:off x="3177092" y="4014834"/>
            <a:ext cx="544400" cy="448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86"/>
          <p:cNvSpPr>
            <a:spLocks noChangeArrowheads="1"/>
          </p:cNvSpPr>
          <p:nvPr/>
        </p:nvSpPr>
        <p:spPr bwMode="auto">
          <a:xfrm>
            <a:off x="3224851" y="4057734"/>
            <a:ext cx="4634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>
                <a:solidFill>
                  <a:srgbClr val="000000"/>
                </a:solidFill>
                <a:latin typeface="Calibri" panose="020F0502020204030204" pitchFamily="34" charset="0"/>
              </a:rPr>
              <a:t>BFRP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>
                <a:solidFill>
                  <a:srgbClr val="000000"/>
                </a:solidFill>
                <a:latin typeface="Calibri" panose="020F0502020204030204" pitchFamily="34" charset="0"/>
              </a:rPr>
              <a:t>Trigger </a:t>
            </a:r>
          </a:p>
        </p:txBody>
      </p:sp>
      <p:sp>
        <p:nvSpPr>
          <p:cNvPr id="31" name="Line 102"/>
          <p:cNvSpPr>
            <a:spLocks noChangeShapeType="1"/>
          </p:cNvSpPr>
          <p:nvPr/>
        </p:nvSpPr>
        <p:spPr bwMode="auto">
          <a:xfrm flipV="1">
            <a:off x="3811141" y="4539907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103"/>
          <p:cNvSpPr>
            <a:spLocks/>
          </p:cNvSpPr>
          <p:nvPr/>
        </p:nvSpPr>
        <p:spPr bwMode="auto">
          <a:xfrm>
            <a:off x="3733352" y="4483801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104"/>
          <p:cNvSpPr>
            <a:spLocks/>
          </p:cNvSpPr>
          <p:nvPr/>
        </p:nvSpPr>
        <p:spPr bwMode="auto">
          <a:xfrm>
            <a:off x="3950522" y="4483801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Rectangle 105"/>
          <p:cNvSpPr>
            <a:spLocks noChangeArrowheads="1"/>
          </p:cNvSpPr>
          <p:nvPr/>
        </p:nvSpPr>
        <p:spPr bwMode="auto">
          <a:xfrm>
            <a:off x="3775262" y="4589846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132"/>
          <p:cNvSpPr>
            <a:spLocks noChangeArrowheads="1"/>
          </p:cNvSpPr>
          <p:nvPr/>
        </p:nvSpPr>
        <p:spPr bwMode="auto">
          <a:xfrm>
            <a:off x="4055297" y="5364680"/>
            <a:ext cx="542792" cy="4699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133"/>
          <p:cNvSpPr>
            <a:spLocks noChangeArrowheads="1"/>
          </p:cNvSpPr>
          <p:nvPr/>
        </p:nvSpPr>
        <p:spPr bwMode="auto">
          <a:xfrm>
            <a:off x="4089416" y="5372995"/>
            <a:ext cx="4943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CSI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report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7" name="Straight Arrow Connector 60"/>
          <p:cNvCxnSpPr>
            <a:cxnSpLocks/>
          </p:cNvCxnSpPr>
          <p:nvPr/>
        </p:nvCxnSpPr>
        <p:spPr>
          <a:xfrm>
            <a:off x="2439236" y="4461299"/>
            <a:ext cx="0" cy="705782"/>
          </a:xfrm>
          <a:prstGeom prst="straightConnector1">
            <a:avLst/>
          </a:prstGeom>
          <a:ln>
            <a:solidFill>
              <a:schemeClr val="tx2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61"/>
          <p:cNvCxnSpPr>
            <a:cxnSpLocks/>
          </p:cNvCxnSpPr>
          <p:nvPr/>
        </p:nvCxnSpPr>
        <p:spPr>
          <a:xfrm>
            <a:off x="2642034" y="4483801"/>
            <a:ext cx="0" cy="1361323"/>
          </a:xfrm>
          <a:prstGeom prst="straightConnector1">
            <a:avLst/>
          </a:prstGeom>
          <a:ln>
            <a:solidFill>
              <a:schemeClr val="tx2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63"/>
          <p:cNvCxnSpPr>
            <a:cxnSpLocks/>
          </p:cNvCxnSpPr>
          <p:nvPr/>
        </p:nvCxnSpPr>
        <p:spPr>
          <a:xfrm flipV="1">
            <a:off x="4406699" y="4427066"/>
            <a:ext cx="8178" cy="891577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64"/>
          <p:cNvCxnSpPr>
            <a:cxnSpLocks/>
          </p:cNvCxnSpPr>
          <p:nvPr/>
        </p:nvCxnSpPr>
        <p:spPr>
          <a:xfrm flipV="1">
            <a:off x="4229854" y="4427066"/>
            <a:ext cx="0" cy="221290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Line 102"/>
          <p:cNvSpPr>
            <a:spLocks noChangeShapeType="1"/>
          </p:cNvSpPr>
          <p:nvPr/>
        </p:nvSpPr>
        <p:spPr bwMode="auto">
          <a:xfrm flipV="1">
            <a:off x="2894091" y="4517405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103"/>
          <p:cNvSpPr>
            <a:spLocks/>
          </p:cNvSpPr>
          <p:nvPr/>
        </p:nvSpPr>
        <p:spPr bwMode="auto">
          <a:xfrm>
            <a:off x="2816302" y="4461299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Freeform 104"/>
          <p:cNvSpPr>
            <a:spLocks/>
          </p:cNvSpPr>
          <p:nvPr/>
        </p:nvSpPr>
        <p:spPr bwMode="auto">
          <a:xfrm>
            <a:off x="3023831" y="4461299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Rectangle 105"/>
          <p:cNvSpPr>
            <a:spLocks noChangeArrowheads="1"/>
          </p:cNvSpPr>
          <p:nvPr/>
        </p:nvSpPr>
        <p:spPr bwMode="auto">
          <a:xfrm>
            <a:off x="2858212" y="4567344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TextBox 77"/>
          <p:cNvSpPr txBox="1"/>
          <p:nvPr/>
        </p:nvSpPr>
        <p:spPr>
          <a:xfrm rot="5400000">
            <a:off x="719950" y="4772471"/>
            <a:ext cx="3405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cs typeface="Neo Sans Intel"/>
              </a:rPr>
              <a:t>…</a:t>
            </a:r>
            <a:endParaRPr lang="en-US" sz="1800" dirty="0">
              <a:cs typeface="Neo Sans Intel"/>
            </a:endParaRPr>
          </a:p>
        </p:txBody>
      </p:sp>
      <p:sp>
        <p:nvSpPr>
          <p:cNvPr id="75" name="Rectangle 132"/>
          <p:cNvSpPr>
            <a:spLocks noChangeArrowheads="1"/>
          </p:cNvSpPr>
          <p:nvPr/>
        </p:nvSpPr>
        <p:spPr bwMode="auto">
          <a:xfrm>
            <a:off x="5882790" y="3354890"/>
            <a:ext cx="442244" cy="418089"/>
          </a:xfrm>
          <a:prstGeom prst="rect">
            <a:avLst/>
          </a:prstGeom>
          <a:solidFill>
            <a:srgbClr val="92D050"/>
          </a:solidFill>
          <a:ln w="9525" cap="rnd">
            <a:solidFill>
              <a:srgbClr val="40404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TextBox 78"/>
          <p:cNvSpPr txBox="1"/>
          <p:nvPr/>
        </p:nvSpPr>
        <p:spPr>
          <a:xfrm rot="5400000">
            <a:off x="719950" y="5245578"/>
            <a:ext cx="3405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cs typeface="Neo Sans Intel"/>
              </a:rPr>
              <a:t>…</a:t>
            </a:r>
            <a:endParaRPr lang="en-US" sz="1800" dirty="0">
              <a:cs typeface="Neo Sans Intel"/>
            </a:endParaRPr>
          </a:p>
        </p:txBody>
      </p:sp>
      <p:sp>
        <p:nvSpPr>
          <p:cNvPr id="72" name="Rectangle 86"/>
          <p:cNvSpPr>
            <a:spLocks noChangeArrowheads="1"/>
          </p:cNvSpPr>
          <p:nvPr/>
        </p:nvSpPr>
        <p:spPr bwMode="auto">
          <a:xfrm>
            <a:off x="5819604" y="3370552"/>
            <a:ext cx="56861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CN" dirty="0">
                <a:solidFill>
                  <a:srgbClr val="000000"/>
                </a:solidFill>
                <a:latin typeface="Calibri" panose="020F0502020204030204" pitchFamily="34" charset="0"/>
              </a:rPr>
              <a:t>ACK</a:t>
            </a:r>
            <a:r>
              <a:rPr lang="en-US" altLang="zh-CN" dirty="0" smtClean="0">
                <a:solidFill>
                  <a:srgbClr val="000000"/>
                </a:solidFill>
                <a:latin typeface="Calibri" panose="020F0502020204030204" pitchFamily="34" charset="0"/>
              </a:rPr>
              <a:t>/</a:t>
            </a:r>
          </a:p>
          <a:p>
            <a:pPr algn="ctr"/>
            <a:r>
              <a:rPr lang="en-US" altLang="zh-CN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response</a:t>
            </a:r>
            <a:endParaRPr lang="en-US" altLang="zh-CN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3" name="Rectangle 132"/>
          <p:cNvSpPr>
            <a:spLocks noChangeArrowheads="1"/>
          </p:cNvSpPr>
          <p:nvPr/>
        </p:nvSpPr>
        <p:spPr bwMode="auto">
          <a:xfrm>
            <a:off x="5004048" y="4017942"/>
            <a:ext cx="648072" cy="418089"/>
          </a:xfrm>
          <a:prstGeom prst="rect">
            <a:avLst/>
          </a:prstGeom>
          <a:solidFill>
            <a:srgbClr val="92D050"/>
          </a:solidFill>
          <a:ln w="9525" cap="rnd">
            <a:solidFill>
              <a:srgbClr val="40404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Sounding End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4" name="Rectangle 105"/>
          <p:cNvSpPr>
            <a:spLocks noChangeArrowheads="1"/>
          </p:cNvSpPr>
          <p:nvPr/>
        </p:nvSpPr>
        <p:spPr bwMode="auto">
          <a:xfrm>
            <a:off x="4699868" y="4153890"/>
            <a:ext cx="12343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…</a:t>
            </a:r>
            <a:endParaRPr kumimoji="0" lang="en-US" altLang="en-US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8961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</p:nvPr>
        </p:nvSpPr>
        <p:spPr>
          <a:xfrm>
            <a:off x="455613" y="1340768"/>
            <a:ext cx="8228012" cy="5040560"/>
          </a:xfrm>
        </p:spPr>
        <p:txBody>
          <a:bodyPr/>
          <a:lstStyle/>
          <a:p>
            <a:pPr algn="just"/>
            <a:r>
              <a:rPr lang="en-US" altLang="zh-CN" sz="2200" dirty="0" smtClean="0"/>
              <a:t>A </a:t>
            </a:r>
            <a:r>
              <a:rPr lang="en-US" altLang="zh-CN" sz="2200" dirty="0"/>
              <a:t>sounding request frame </a:t>
            </a:r>
            <a:r>
              <a:rPr lang="en-US" altLang="zh-CN" sz="2200" dirty="0" smtClean="0"/>
              <a:t>is introduced and may </a:t>
            </a:r>
            <a:r>
              <a:rPr lang="en-US" altLang="zh-CN" sz="2200" dirty="0"/>
              <a:t>be transmitted from the master AP to the </a:t>
            </a:r>
            <a:r>
              <a:rPr lang="en-US" altLang="zh-CN" sz="2200" dirty="0" smtClean="0"/>
              <a:t>slave AP(s) to notify the slave AP(s) to do 11ax-like sounding procedure.</a:t>
            </a:r>
            <a:endParaRPr lang="en-US" altLang="zh-CN" sz="2200" dirty="0"/>
          </a:p>
          <a:p>
            <a:pPr algn="just"/>
            <a:r>
              <a:rPr lang="en-US" altLang="zh-CN" sz="2200" dirty="0" smtClean="0"/>
              <a:t>The sounding request frame may contain necessary </a:t>
            </a:r>
            <a:r>
              <a:rPr lang="en-US" altLang="zh-CN" sz="2200" dirty="0"/>
              <a:t>sounding parameters to assist multi-AP/AP coordination transmission.</a:t>
            </a:r>
            <a:endParaRPr lang="en-US" altLang="zh-CN" sz="2200" dirty="0" smtClean="0"/>
          </a:p>
          <a:p>
            <a:pPr algn="just"/>
            <a:r>
              <a:rPr lang="en-US" altLang="zh-CN" sz="2200" dirty="0" smtClean="0"/>
              <a:t>The sounding end frame may also be transmitted from the slave AP to the master AP to tell the readiness of multi-AP/AP coordination transmission.</a:t>
            </a:r>
          </a:p>
          <a:p>
            <a:pPr algn="just"/>
            <a:r>
              <a:rPr lang="en-US" altLang="zh-CN" sz="2200" dirty="0" smtClean="0"/>
              <a:t>The sounding request/end frame is optional.</a:t>
            </a:r>
          </a:p>
          <a:p>
            <a:pPr lvl="1" algn="just"/>
            <a:r>
              <a:rPr lang="en-US" altLang="zh-CN" sz="2000" dirty="0" smtClean="0"/>
              <a:t>May also be transmitted through wired line and is out of the scope of 11be spec</a:t>
            </a:r>
            <a:r>
              <a:rPr lang="en-US" altLang="zh-CN" sz="2000" dirty="0" smtClean="0"/>
              <a:t>.</a:t>
            </a:r>
          </a:p>
          <a:p>
            <a:pPr algn="just"/>
            <a:r>
              <a:rPr lang="en-US" altLang="zh-CN" sz="2200" dirty="0" smtClean="0"/>
              <a:t>Regarding sounding, the naming of the master AP or slave APs need further discussion.</a:t>
            </a:r>
          </a:p>
          <a:p>
            <a:pPr lvl="1" algn="just"/>
            <a:r>
              <a:rPr lang="en-US" altLang="zh-CN" dirty="0" smtClean="0"/>
              <a:t>Master AP = sharing AP? Slave AP = shared AP?</a:t>
            </a:r>
            <a:endParaRPr lang="en-US" altLang="zh-CN" dirty="0"/>
          </a:p>
          <a:p>
            <a:endParaRPr lang="zh-CN" altLang="en-US" sz="2200" dirty="0"/>
          </a:p>
        </p:txBody>
      </p:sp>
    </p:spTree>
    <p:extLst>
      <p:ext uri="{BB962C8B-B14F-4D97-AF65-F5344CB8AC3E}">
        <p14:creationId xmlns:p14="http://schemas.microsoft.com/office/powerpoint/2010/main" val="246418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20688"/>
            <a:ext cx="8229600" cy="1158240"/>
          </a:xfrm>
        </p:spPr>
        <p:txBody>
          <a:bodyPr/>
          <a:lstStyle/>
          <a:p>
            <a:r>
              <a:rPr lang="en-US" dirty="0"/>
              <a:t>Reference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b="0" dirty="0" smtClean="0"/>
              <a:t>IEEE 802.11-20/0566r20</a:t>
            </a:r>
            <a:r>
              <a:rPr lang="en-US" b="0" dirty="0" smtClean="0"/>
              <a:t> </a:t>
            </a:r>
            <a:r>
              <a:rPr lang="en-US" sz="1800" b="0" dirty="0"/>
              <a:t>Compendium of straw polls and potential changes to the Specification Framework </a:t>
            </a:r>
            <a:r>
              <a:rPr lang="en-US" sz="1800" b="0" dirty="0" smtClean="0"/>
              <a:t>Document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1800" b="0" dirty="0" smtClean="0"/>
              <a:t>IEEE 802.11-20/0123r1 Channel Sounding for Multi-AP CBF</a:t>
            </a:r>
            <a:r>
              <a:rPr lang="en-US" altLang="en-US" sz="1800" b="0" dirty="0"/>
              <a:t/>
            </a:r>
            <a:br>
              <a:rPr lang="en-US" altLang="en-US" sz="1800" b="0" dirty="0"/>
            </a:br>
            <a:endParaRPr lang="en-US" sz="1800" b="0" dirty="0"/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6314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3B0AC2D6-C328-43EE-8553-7A3A52AEAF9E}" vid="{3D3BE63C-03DC-4BC6-8270-6C5C58F7294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253947</TotalTime>
  <Words>995</Words>
  <Application>Microsoft Office PowerPoint</Application>
  <PresentationFormat>全屏显示(4:3)</PresentationFormat>
  <Paragraphs>265</Paragraphs>
  <Slides>11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Neo Sans Intel</vt:lpstr>
      <vt:lpstr>Arial</vt:lpstr>
      <vt:lpstr>Calibri</vt:lpstr>
      <vt:lpstr>Times New Roman</vt:lpstr>
      <vt:lpstr>Theme1</vt:lpstr>
      <vt:lpstr>Sounding Request in Sequential Sounding</vt:lpstr>
      <vt:lpstr>Introduction  </vt:lpstr>
      <vt:lpstr>Sounding Sequence for CBF [2]  </vt:lpstr>
      <vt:lpstr>Problem Statement</vt:lpstr>
      <vt:lpstr>Sounding request procedure</vt:lpstr>
      <vt:lpstr>Sounding request frame</vt:lpstr>
      <vt:lpstr>Sounding end frame</vt:lpstr>
      <vt:lpstr>Conclusion</vt:lpstr>
      <vt:lpstr>Reference </vt:lpstr>
      <vt:lpstr>SP#1</vt:lpstr>
      <vt:lpstr>SP#2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CTPClassification=CTP_PUBLIC:VisualMarkings=, CTPClassification=CTP_NT</cp:keywords>
  <cp:lastModifiedBy>Yujian (Ross Yu)</cp:lastModifiedBy>
  <cp:revision>3211</cp:revision>
  <cp:lastPrinted>2017-04-25T02:33:57Z</cp:lastPrinted>
  <dcterms:created xsi:type="dcterms:W3CDTF">2009-11-13T19:11:16Z</dcterms:created>
  <dcterms:modified xsi:type="dcterms:W3CDTF">2020-06-22T08:30:27Z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f7b12791-b285-4f3b-8073-6d7ed88a0320</vt:lpwstr>
  </property>
  <property fmtid="{D5CDD505-2E9C-101B-9397-08002B2CF9AE}" pid="4" name="CTP_BU">
    <vt:lpwstr>NA</vt:lpwstr>
  </property>
  <property fmtid="{D5CDD505-2E9C-101B-9397-08002B2CF9AE}" pid="5" name="CTP_TimeStamp">
    <vt:lpwstr>2020-05-14 07:07:34Z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(3)olP4nVfc4FxxTRC+T4AmQyUhf6vZHXOO54nLChAvnxetWIY4jlPrss4R8fqPbDFFqu78D6kr
LlafJroSa57uTL5PF5fEKO7D7OKFBuDiFrpkM1gLUYXZCrFnpaNHlxRKCboUC0RRSZz9vr+q
lr3Vxggus51z7Sq/TNJSj/zLXcI6UKPxx/RbbAJBgdMKCS6PMG72EVLAtSDnivguYRUbHR0F
2jitb5iibkPuTFaE2i</vt:lpwstr>
  </property>
  <property fmtid="{D5CDD505-2E9C-101B-9397-08002B2CF9AE}" pid="10" name="_2015_ms_pID_7253431">
    <vt:lpwstr>sQ5Zlw8kAWR5XSfNeuO8/Ae7w7o58uUokAyGq2KgIZekr/jk75Nao5
DnF6YK7FKN9ch3UpF5+h05FNHQFQA8iZFvJ43wKNZd3GdZUgJcpRRM/0E0m2VWtAZuRPhQQY
r7M5+QYP4x+LlkyPTwqC7Y2hZzCSpawY/Foj0JCwRFZvqyxRjcYBG7mEAn43kJmNtMvqnmkd
7gdABF4/LOsuUhV+Ty+5f8EzOvsqzApL+hvh</vt:lpwstr>
  </property>
  <property fmtid="{D5CDD505-2E9C-101B-9397-08002B2CF9AE}" pid="11" name="_2015_ms_pID_7253432">
    <vt:lpwstr>NA==</vt:lpwstr>
  </property>
</Properties>
</file>