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262" r:id="rId6"/>
    <p:sldId id="266" r:id="rId7"/>
    <p:sldId id="265" r:id="rId8"/>
    <p:sldId id="271" r:id="rId9"/>
    <p:sldId id="268" r:id="rId10"/>
    <p:sldId id="277" r:id="rId11"/>
    <p:sldId id="269" r:id="rId12"/>
    <p:sldId id="272" r:id="rId13"/>
    <p:sldId id="276" r:id="rId14"/>
    <p:sldId id="273" r:id="rId15"/>
    <p:sldId id="274" r:id="rId16"/>
    <p:sldId id="275" r:id="rId17"/>
    <p:sldId id="264"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Cheng" initials="CC" lastIdx="7" clrIdx="0">
    <p:extLst>
      <p:ext uri="{19B8F6BF-5375-455C-9EA6-DF929625EA0E}">
        <p15:presenceInfo xmlns:p15="http://schemas.microsoft.com/office/powerpoint/2012/main" userId="S::cheng.chen@intel.com::9a6539a3-f8b0-49a4-8777-9785cd946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224" autoAdjust="0"/>
  </p:normalViewPr>
  <p:slideViewPr>
    <p:cSldViewPr>
      <p:cViewPr varScale="1">
        <p:scale>
          <a:sx n="92" d="100"/>
          <a:sy n="92" d="100"/>
        </p:scale>
        <p:origin x="522" y="7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802.11-20/xxxxr0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June 2020</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Claudio da Silva, Intel</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802.11-20/xxxxr0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June 2020</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Claudio da Silva, Intel</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409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626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502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568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671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564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8742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916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1835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988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June 2020</a:t>
            </a:r>
          </a:p>
        </p:txBody>
      </p:sp>
      <p:sp>
        <p:nvSpPr>
          <p:cNvPr id="6" name="Rectangle 6"/>
          <p:cNvSpPr>
            <a:spLocks noGrp="1" noChangeArrowheads="1"/>
          </p:cNvSpPr>
          <p:nvPr>
            <p:ph type="ftr"/>
          </p:nvPr>
        </p:nvSpPr>
        <p:spPr>
          <a:ln/>
        </p:spPr>
        <p:txBody>
          <a:bodyPr/>
          <a:lstStyle/>
          <a:p>
            <a:r>
              <a:rPr lang="en-US"/>
              <a:t>Claudio da Silva, Intel</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823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June 2020</a:t>
            </a:r>
            <a:endParaRPr lang="en-GB"/>
          </a:p>
        </p:txBody>
      </p:sp>
      <p:sp>
        <p:nvSpPr>
          <p:cNvPr id="5" name="Footer Placeholder 4"/>
          <p:cNvSpPr>
            <a:spLocks noGrp="1"/>
          </p:cNvSpPr>
          <p:nvPr>
            <p:ph type="ftr" idx="11"/>
          </p:nvPr>
        </p:nvSpPr>
        <p:spPr/>
        <p:txBody>
          <a:bodyPr/>
          <a:lstStyle>
            <a:lvl1pPr>
              <a:defRPr/>
            </a:lvl1pPr>
          </a:lstStyle>
          <a:p>
            <a:r>
              <a:rPr lang="en-GB"/>
              <a:t>Claudio da Silva,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Claudio da Silva,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June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June 2020</a:t>
            </a:r>
            <a:endParaRPr lang="en-GB"/>
          </a:p>
        </p:txBody>
      </p:sp>
      <p:sp>
        <p:nvSpPr>
          <p:cNvPr id="5" name="Footer Placeholder 4"/>
          <p:cNvSpPr>
            <a:spLocks noGrp="1"/>
          </p:cNvSpPr>
          <p:nvPr>
            <p:ph type="ftr" idx="11"/>
          </p:nvPr>
        </p:nvSpPr>
        <p:spPr/>
        <p:txBody>
          <a:bodyPr/>
          <a:lstStyle>
            <a:lvl1pPr>
              <a:defRPr/>
            </a:lvl1pPr>
          </a:lstStyle>
          <a:p>
            <a:r>
              <a:rPr lang="en-GB"/>
              <a:t>Claudio da Silva,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June 2020</a:t>
            </a:r>
            <a:endParaRPr lang="en-GB"/>
          </a:p>
        </p:txBody>
      </p:sp>
      <p:sp>
        <p:nvSpPr>
          <p:cNvPr id="6" name="Footer Placeholder 5"/>
          <p:cNvSpPr>
            <a:spLocks noGrp="1"/>
          </p:cNvSpPr>
          <p:nvPr>
            <p:ph type="ftr" idx="11"/>
          </p:nvPr>
        </p:nvSpPr>
        <p:spPr/>
        <p:txBody>
          <a:bodyPr/>
          <a:lstStyle>
            <a:lvl1pPr>
              <a:defRPr/>
            </a:lvl1pPr>
          </a:lstStyle>
          <a:p>
            <a:r>
              <a:rPr lang="en-GB"/>
              <a:t>Claudio da Silva,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June 2020</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Claudio da Silva,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June 2020</a:t>
            </a:r>
            <a:endParaRPr lang="en-GB"/>
          </a:p>
        </p:txBody>
      </p:sp>
      <p:sp>
        <p:nvSpPr>
          <p:cNvPr id="4" name="Footer Placeholder 3"/>
          <p:cNvSpPr>
            <a:spLocks noGrp="1"/>
          </p:cNvSpPr>
          <p:nvPr>
            <p:ph type="ftr" idx="11"/>
          </p:nvPr>
        </p:nvSpPr>
        <p:spPr/>
        <p:txBody>
          <a:bodyPr/>
          <a:lstStyle>
            <a:lvl1pPr>
              <a:defRPr/>
            </a:lvl1pPr>
          </a:lstStyle>
          <a:p>
            <a:r>
              <a:rPr lang="en-GB"/>
              <a:t>Claudio da Silva,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June 2020</a:t>
            </a:r>
            <a:endParaRPr lang="en-GB"/>
          </a:p>
        </p:txBody>
      </p:sp>
      <p:sp>
        <p:nvSpPr>
          <p:cNvPr id="3" name="Footer Placeholder 2"/>
          <p:cNvSpPr>
            <a:spLocks noGrp="1"/>
          </p:cNvSpPr>
          <p:nvPr>
            <p:ph type="ftr" idx="11"/>
          </p:nvPr>
        </p:nvSpPr>
        <p:spPr/>
        <p:txBody>
          <a:bodyPr/>
          <a:lstStyle>
            <a:lvl1pPr>
              <a:defRPr/>
            </a:lvl1pPr>
          </a:lstStyle>
          <a:p>
            <a:r>
              <a:rPr lang="en-GB"/>
              <a:t>Claudio da Silva,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June 2020</a:t>
            </a:r>
            <a:endParaRPr lang="en-GB"/>
          </a:p>
        </p:txBody>
      </p:sp>
      <p:sp>
        <p:nvSpPr>
          <p:cNvPr id="5" name="Footer Placeholder 4"/>
          <p:cNvSpPr>
            <a:spLocks noGrp="1"/>
          </p:cNvSpPr>
          <p:nvPr>
            <p:ph type="ftr" idx="11"/>
          </p:nvPr>
        </p:nvSpPr>
        <p:spPr/>
        <p:txBody>
          <a:bodyPr/>
          <a:lstStyle>
            <a:lvl1pPr>
              <a:defRPr/>
            </a:lvl1pPr>
          </a:lstStyle>
          <a:p>
            <a:r>
              <a:rPr lang="en-GB"/>
              <a:t>Claudio da Silva,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June 2020</a:t>
            </a:r>
            <a:endParaRPr lang="en-GB"/>
          </a:p>
        </p:txBody>
      </p:sp>
      <p:sp>
        <p:nvSpPr>
          <p:cNvPr id="5" name="Footer Placeholder 4"/>
          <p:cNvSpPr>
            <a:spLocks noGrp="1"/>
          </p:cNvSpPr>
          <p:nvPr>
            <p:ph type="ftr" idx="11"/>
          </p:nvPr>
        </p:nvSpPr>
        <p:spPr/>
        <p:txBody>
          <a:bodyPr/>
          <a:lstStyle>
            <a:lvl1pPr>
              <a:defRPr/>
            </a:lvl1pPr>
          </a:lstStyle>
          <a:p>
            <a:r>
              <a:rPr lang="en-GB"/>
              <a:t>Claudio da Silva,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June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Claudio da Silva, Intel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802.11-20/0842r0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96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 Channel Measurement Procedure for WLAN Sensing</a:t>
            </a:r>
          </a:p>
        </p:txBody>
      </p:sp>
      <p:sp>
        <p:nvSpPr>
          <p:cNvPr id="3074" name="Rectangle 2"/>
          <p:cNvSpPr>
            <a:spLocks noGrp="1" noChangeArrowheads="1"/>
          </p:cNvSpPr>
          <p:nvPr>
            <p:ph type="subTitle" idx="1"/>
          </p:nvPr>
        </p:nvSpPr>
        <p:spPr>
          <a:xfrm>
            <a:off x="1828800" y="21145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2020-06-03</a:t>
            </a:r>
          </a:p>
        </p:txBody>
      </p:sp>
      <p:sp>
        <p:nvSpPr>
          <p:cNvPr id="6" name="Date Placeholder 3"/>
          <p:cNvSpPr>
            <a:spLocks noGrp="1"/>
          </p:cNvSpPr>
          <p:nvPr>
            <p:ph type="dt" idx="10"/>
          </p:nvPr>
        </p:nvSpPr>
        <p:spPr/>
        <p:txBody>
          <a:bodyPr/>
          <a:lstStyle/>
          <a:p>
            <a:r>
              <a:rPr lang="en-US"/>
              <a:t>June 2020</a:t>
            </a:r>
            <a:endParaRPr lang="en-GB" dirty="0"/>
          </a:p>
        </p:txBody>
      </p:sp>
      <p:sp>
        <p:nvSpPr>
          <p:cNvPr id="7" name="Footer Placeholder 4"/>
          <p:cNvSpPr>
            <a:spLocks noGrp="1"/>
          </p:cNvSpPr>
          <p:nvPr>
            <p:ph type="ftr" idx="11"/>
          </p:nvPr>
        </p:nvSpPr>
        <p:spPr/>
        <p:txBody>
          <a:bodyPr/>
          <a:lstStyle/>
          <a:p>
            <a:r>
              <a:rPr lang="en-GB" dirty="0"/>
              <a:t>Claudio da Silva, Intel</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160012000"/>
              </p:ext>
            </p:extLst>
          </p:nvPr>
        </p:nvGraphicFramePr>
        <p:xfrm>
          <a:off x="990600" y="3222625"/>
          <a:ext cx="10250488" cy="2492375"/>
        </p:xfrm>
        <a:graphic>
          <a:graphicData uri="http://schemas.openxmlformats.org/presentationml/2006/ole">
            <mc:AlternateContent xmlns:mc="http://schemas.openxmlformats.org/markup-compatibility/2006">
              <mc:Choice xmlns:v="urn:schemas-microsoft-com:vml" Requires="v">
                <p:oleObj spid="_x0000_s3285" name="Document" r:id="rId4" imgW="10444016" imgH="2549353" progId="Word.Document.8">
                  <p:embed/>
                </p:oleObj>
              </mc:Choice>
              <mc:Fallback>
                <p:oleObj name="Document" r:id="rId4" imgW="10444016" imgH="2549353" progId="Word.Document.8">
                  <p:embed/>
                  <p:pic>
                    <p:nvPicPr>
                      <p:cNvPr id="0" name="Picture 3"/>
                      <p:cNvPicPr>
                        <a:picLocks noChangeAspect="1" noChangeArrowheads="1"/>
                      </p:cNvPicPr>
                      <p:nvPr/>
                    </p:nvPicPr>
                    <p:blipFill>
                      <a:blip r:embed="rId5"/>
                      <a:srcRect/>
                      <a:stretch>
                        <a:fillRect/>
                      </a:stretch>
                    </p:blipFill>
                    <p:spPr bwMode="auto">
                      <a:xfrm>
                        <a:off x="990600" y="3222625"/>
                        <a:ext cx="10250488" cy="249237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324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WLAN Sensing Sounding: Transmit Configuration 2/2</a:t>
            </a:r>
          </a:p>
        </p:txBody>
      </p:sp>
      <p:sp>
        <p:nvSpPr>
          <p:cNvPr id="9218" name="Rectangle 2"/>
          <p:cNvSpPr>
            <a:spLocks noGrp="1" noChangeArrowheads="1"/>
          </p:cNvSpPr>
          <p:nvPr>
            <p:ph idx="1"/>
          </p:nvPr>
        </p:nvSpPr>
        <p:spPr>
          <a:xfrm>
            <a:off x="914401" y="1997191"/>
            <a:ext cx="10361084" cy="3717809"/>
          </a:xfrm>
          <a:ln/>
        </p:spPr>
        <p:txBody>
          <a:bodyPr/>
          <a:lstStyle/>
          <a:p>
            <a:pPr>
              <a:buFont typeface="Times New Roman" pitchFamily="16" charset="0"/>
              <a:buChar char="•"/>
            </a:pPr>
            <a:r>
              <a:rPr lang="en-US" sz="2200" b="0" dirty="0"/>
              <a:t>A second option would be to define a field in the sensing NDP request frame that specifies a particular transmit configuration set, out of a possible </a:t>
            </a:r>
            <a:r>
              <a:rPr lang="en-US" sz="2200" b="0" i="1" dirty="0"/>
              <a:t>N</a:t>
            </a:r>
            <a:r>
              <a:rPr lang="en-US" sz="2200" b="0" dirty="0"/>
              <a:t> transmit configurations (limited by the number in the frame), the sensing responder shall use in the transmission of the NDP announcement and NDP.</a:t>
            </a:r>
          </a:p>
          <a:p>
            <a:pPr lvl="1">
              <a:buFont typeface="Times New Roman" pitchFamily="16" charset="0"/>
              <a:buChar char="•"/>
            </a:pPr>
            <a:r>
              <a:rPr lang="en-US" sz="1800" dirty="0"/>
              <a:t>The sensing responder shall use the same transmit parameters in the transmission of the NDP announcement and NDP to requests that have the same TX configuration set number.</a:t>
            </a:r>
          </a:p>
          <a:p>
            <a:pPr lvl="1">
              <a:buFont typeface="Times New Roman" pitchFamily="16" charset="0"/>
              <a:buChar char="•"/>
            </a:pPr>
            <a:r>
              <a:rPr lang="en-US" sz="1800" dirty="0"/>
              <a:t>The transmit parameters used by the sensing responder for a given TX configuration set number is implementation dependent.</a:t>
            </a:r>
          </a:p>
          <a:p>
            <a:pPr lvl="1">
              <a:buFont typeface="Times New Roman" pitchFamily="16" charset="0"/>
              <a:buChar char="•"/>
            </a:pPr>
            <a:endParaRPr lang="en-US" dirty="0"/>
          </a:p>
          <a:p>
            <a:pPr>
              <a:buFont typeface="Times New Roman" pitchFamily="16" charset="0"/>
              <a:buChar char="•"/>
            </a:pPr>
            <a:r>
              <a:rPr lang="en-US" sz="2200" b="0" dirty="0"/>
              <a:t>Other options could be defined.</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2607675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Other considerations: Scalability</a:t>
            </a:r>
          </a:p>
        </p:txBody>
      </p:sp>
      <p:sp>
        <p:nvSpPr>
          <p:cNvPr id="9218" name="Rectangle 2"/>
          <p:cNvSpPr>
            <a:spLocks noGrp="1" noChangeArrowheads="1"/>
          </p:cNvSpPr>
          <p:nvPr>
            <p:ph idx="1"/>
          </p:nvPr>
        </p:nvSpPr>
        <p:spPr>
          <a:xfrm>
            <a:off x="914401" y="1600200"/>
            <a:ext cx="10361084" cy="2209800"/>
          </a:xfrm>
          <a:ln/>
        </p:spPr>
        <p:txBody>
          <a:bodyPr/>
          <a:lstStyle/>
          <a:p>
            <a:pPr>
              <a:buFont typeface="Times New Roman" pitchFamily="16" charset="0"/>
              <a:buChar char="•"/>
            </a:pPr>
            <a:r>
              <a:rPr lang="en-US" sz="2200" b="0" dirty="0"/>
              <a:t>Some WLAN sensing applications rely on the ability of a sensing initiator to measure multiple wireless links.</a:t>
            </a:r>
          </a:p>
          <a:p>
            <a:pPr lvl="1">
              <a:buFont typeface="Times New Roman" pitchFamily="16" charset="0"/>
              <a:buChar char="•"/>
            </a:pPr>
            <a:r>
              <a:rPr lang="en-US" sz="1800" dirty="0"/>
              <a:t>Example: Home security, STAs in different rooms and floors.</a:t>
            </a:r>
          </a:p>
          <a:p>
            <a:pPr>
              <a:buFont typeface="Times New Roman" pitchFamily="16" charset="0"/>
              <a:buChar char="•"/>
            </a:pPr>
            <a:r>
              <a:rPr lang="en-US" sz="2200" b="0" dirty="0"/>
              <a:t>Procedures could be defined that allow for a sensing initiator to request transmissions from multiple sensing responders simultaneously.</a:t>
            </a:r>
          </a:p>
          <a:p>
            <a:pPr lvl="1">
              <a:buFont typeface="Times New Roman" pitchFamily="16" charset="0"/>
              <a:buChar char="•"/>
            </a:pPr>
            <a:r>
              <a:rPr lang="en-US" sz="1800" dirty="0"/>
              <a:t>Basic – possibly over simplistic – example:</a:t>
            </a:r>
            <a:endParaRPr lang="en-GB" sz="1800"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
        <p:nvSpPr>
          <p:cNvPr id="7" name="Rectangle 2">
            <a:extLst>
              <a:ext uri="{FF2B5EF4-FFF2-40B4-BE49-F238E27FC236}">
                <a16:creationId xmlns:a16="http://schemas.microsoft.com/office/drawing/2014/main" id="{FCAF3D16-1742-4A34-BD9F-7EAF4F1CEA17}"/>
              </a:ext>
            </a:extLst>
          </p:cNvPr>
          <p:cNvSpPr txBox="1">
            <a:spLocks noChangeArrowheads="1"/>
          </p:cNvSpPr>
          <p:nvPr/>
        </p:nvSpPr>
        <p:spPr bwMode="auto">
          <a:xfrm>
            <a:off x="914401" y="5870573"/>
            <a:ext cx="10361084" cy="5302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sz="2200" b="0" kern="0" dirty="0"/>
              <a:t>Other approaches are possible, including those that make use of MU transmissions.</a:t>
            </a:r>
            <a:endParaRPr lang="en-GB" sz="2200" b="0" kern="0" dirty="0"/>
          </a:p>
        </p:txBody>
      </p:sp>
      <p:pic>
        <p:nvPicPr>
          <p:cNvPr id="8" name="Picture 7">
            <a:extLst>
              <a:ext uri="{FF2B5EF4-FFF2-40B4-BE49-F238E27FC236}">
                <a16:creationId xmlns:a16="http://schemas.microsoft.com/office/drawing/2014/main" id="{DE3B3465-CC42-4069-B5EE-93B34086DFFF}"/>
              </a:ext>
            </a:extLst>
          </p:cNvPr>
          <p:cNvPicPr>
            <a:picLocks noChangeAspect="1"/>
          </p:cNvPicPr>
          <p:nvPr/>
        </p:nvPicPr>
        <p:blipFill>
          <a:blip r:embed="rId3"/>
          <a:stretch>
            <a:fillRect/>
          </a:stretch>
        </p:blipFill>
        <p:spPr>
          <a:xfrm>
            <a:off x="1676400" y="3950610"/>
            <a:ext cx="5866343" cy="1824894"/>
          </a:xfrm>
          <a:prstGeom prst="rect">
            <a:avLst/>
          </a:prstGeom>
        </p:spPr>
      </p:pic>
      <p:cxnSp>
        <p:nvCxnSpPr>
          <p:cNvPr id="9" name="Straight Arrow Connector 8">
            <a:extLst>
              <a:ext uri="{FF2B5EF4-FFF2-40B4-BE49-F238E27FC236}">
                <a16:creationId xmlns:a16="http://schemas.microsoft.com/office/drawing/2014/main" id="{DD3E1353-B04A-46C7-B7BA-D57EE8881501}"/>
              </a:ext>
            </a:extLst>
          </p:cNvPr>
          <p:cNvCxnSpPr/>
          <p:nvPr/>
        </p:nvCxnSpPr>
        <p:spPr bwMode="auto">
          <a:xfrm flipH="1">
            <a:off x="7772400" y="4191000"/>
            <a:ext cx="3810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27E2219-C5CC-41E9-A6B3-49F3AE5257FF}"/>
              </a:ext>
            </a:extLst>
          </p:cNvPr>
          <p:cNvCxnSpPr/>
          <p:nvPr/>
        </p:nvCxnSpPr>
        <p:spPr bwMode="auto">
          <a:xfrm flipH="1">
            <a:off x="7772400" y="4572000"/>
            <a:ext cx="3810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1A470C3E-888A-41E6-B684-6F772A0ADDB1}"/>
              </a:ext>
            </a:extLst>
          </p:cNvPr>
          <p:cNvCxnSpPr/>
          <p:nvPr/>
        </p:nvCxnSpPr>
        <p:spPr bwMode="auto">
          <a:xfrm flipH="1">
            <a:off x="7772400" y="5029200"/>
            <a:ext cx="3810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082768F4-57DD-4C68-A50B-4A2F9BBA35AF}"/>
              </a:ext>
            </a:extLst>
          </p:cNvPr>
          <p:cNvCxnSpPr/>
          <p:nvPr/>
        </p:nvCxnSpPr>
        <p:spPr bwMode="auto">
          <a:xfrm flipH="1">
            <a:off x="7772400" y="5486400"/>
            <a:ext cx="3810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 name="Right Brace 9">
            <a:extLst>
              <a:ext uri="{FF2B5EF4-FFF2-40B4-BE49-F238E27FC236}">
                <a16:creationId xmlns:a16="http://schemas.microsoft.com/office/drawing/2014/main" id="{2D644118-B2AC-49A1-B103-DF01A64E8C37}"/>
              </a:ext>
            </a:extLst>
          </p:cNvPr>
          <p:cNvSpPr/>
          <p:nvPr/>
        </p:nvSpPr>
        <p:spPr bwMode="auto">
          <a:xfrm>
            <a:off x="8229600" y="4572000"/>
            <a:ext cx="228600" cy="9143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a:extLst>
              <a:ext uri="{FF2B5EF4-FFF2-40B4-BE49-F238E27FC236}">
                <a16:creationId xmlns:a16="http://schemas.microsoft.com/office/drawing/2014/main" id="{5AA3986D-D4BA-46FC-9964-AE55E3C1329A}"/>
              </a:ext>
            </a:extLst>
          </p:cNvPr>
          <p:cNvSpPr txBox="1"/>
          <p:nvPr/>
        </p:nvSpPr>
        <p:spPr>
          <a:xfrm>
            <a:off x="8610600" y="4749225"/>
            <a:ext cx="2093384" cy="584775"/>
          </a:xfrm>
          <a:prstGeom prst="rect">
            <a:avLst/>
          </a:prstGeom>
          <a:noFill/>
        </p:spPr>
        <p:txBody>
          <a:bodyPr wrap="square" rtlCol="0">
            <a:spAutoFit/>
          </a:bodyPr>
          <a:lstStyle/>
          <a:p>
            <a:r>
              <a:rPr lang="en-US" sz="1600" dirty="0">
                <a:solidFill>
                  <a:schemeClr val="tx1"/>
                </a:solidFill>
              </a:rPr>
              <a:t>Sensing responders/</a:t>
            </a:r>
          </a:p>
          <a:p>
            <a:r>
              <a:rPr lang="en-US" sz="1600" dirty="0">
                <a:solidFill>
                  <a:schemeClr val="tx1"/>
                </a:solidFill>
              </a:rPr>
              <a:t>Sensing transmitters</a:t>
            </a:r>
          </a:p>
        </p:txBody>
      </p:sp>
      <p:sp>
        <p:nvSpPr>
          <p:cNvPr id="16" name="TextBox 15">
            <a:extLst>
              <a:ext uri="{FF2B5EF4-FFF2-40B4-BE49-F238E27FC236}">
                <a16:creationId xmlns:a16="http://schemas.microsoft.com/office/drawing/2014/main" id="{F4B68604-1C72-4AA3-AE54-FFA22A4E9A41}"/>
              </a:ext>
            </a:extLst>
          </p:cNvPr>
          <p:cNvSpPr txBox="1"/>
          <p:nvPr/>
        </p:nvSpPr>
        <p:spPr>
          <a:xfrm>
            <a:off x="8610600" y="3886200"/>
            <a:ext cx="2093384" cy="584775"/>
          </a:xfrm>
          <a:prstGeom prst="rect">
            <a:avLst/>
          </a:prstGeom>
          <a:noFill/>
        </p:spPr>
        <p:txBody>
          <a:bodyPr wrap="square" rtlCol="0">
            <a:spAutoFit/>
          </a:bodyPr>
          <a:lstStyle/>
          <a:p>
            <a:r>
              <a:rPr lang="en-US" sz="1600" dirty="0">
                <a:solidFill>
                  <a:schemeClr val="tx1"/>
                </a:solidFill>
              </a:rPr>
              <a:t>Sensing initiator/</a:t>
            </a:r>
          </a:p>
          <a:p>
            <a:r>
              <a:rPr lang="en-US" sz="1600" dirty="0">
                <a:solidFill>
                  <a:schemeClr val="tx1"/>
                </a:solidFill>
              </a:rPr>
              <a:t>Sensing receiver</a:t>
            </a:r>
          </a:p>
        </p:txBody>
      </p:sp>
    </p:spTree>
    <p:extLst>
      <p:ext uri="{BB962C8B-B14F-4D97-AF65-F5344CB8AC3E}">
        <p14:creationId xmlns:p14="http://schemas.microsoft.com/office/powerpoint/2010/main" val="2362577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Other considerations: Scheduling</a:t>
            </a:r>
          </a:p>
        </p:txBody>
      </p:sp>
      <p:sp>
        <p:nvSpPr>
          <p:cNvPr id="9218" name="Rectangle 2"/>
          <p:cNvSpPr>
            <a:spLocks noGrp="1" noChangeArrowheads="1"/>
          </p:cNvSpPr>
          <p:nvPr>
            <p:ph idx="1"/>
          </p:nvPr>
        </p:nvSpPr>
        <p:spPr>
          <a:xfrm>
            <a:off x="914401" y="2057400"/>
            <a:ext cx="10361084" cy="3563938"/>
          </a:xfrm>
          <a:ln/>
        </p:spPr>
        <p:txBody>
          <a:bodyPr/>
          <a:lstStyle/>
          <a:p>
            <a:pPr>
              <a:buFont typeface="Times New Roman" pitchFamily="16" charset="0"/>
              <a:buChar char="•"/>
            </a:pPr>
            <a:r>
              <a:rPr lang="en-US" sz="2200" b="0" dirty="0"/>
              <a:t>WLAN sensing procedures/protocols that include scheduling </a:t>
            </a:r>
            <a:r>
              <a:rPr lang="en-US" sz="2200" b="0"/>
              <a:t>will likely </a:t>
            </a:r>
            <a:r>
              <a:rPr lang="en-US" sz="2200" b="0" dirty="0"/>
              <a:t>be defined.</a:t>
            </a:r>
          </a:p>
          <a:p>
            <a:pPr lvl="1">
              <a:buFont typeface="Times New Roman" pitchFamily="16" charset="0"/>
              <a:buChar char="•"/>
            </a:pPr>
            <a:r>
              <a:rPr lang="en-US" sz="1800" dirty="0"/>
              <a:t>Certain WLAN sensing applications may have channel measurement periodicity requirements.</a:t>
            </a:r>
          </a:p>
          <a:p>
            <a:pPr lvl="1">
              <a:buFont typeface="Times New Roman" pitchFamily="16" charset="0"/>
              <a:buChar char="•"/>
            </a:pPr>
            <a:r>
              <a:rPr lang="en-US" sz="1800" dirty="0"/>
              <a:t>Reduced overhead/improve scalability.</a:t>
            </a:r>
          </a:p>
          <a:p>
            <a:pPr marL="457200" lvl="1" indent="0"/>
            <a:endParaRPr lang="en-US" sz="1200" dirty="0"/>
          </a:p>
          <a:p>
            <a:pPr>
              <a:buFont typeface="Times New Roman" pitchFamily="16" charset="0"/>
              <a:buChar char="•"/>
            </a:pPr>
            <a:r>
              <a:rPr lang="en-US" sz="2200" b="0" dirty="0"/>
              <a:t>Procedure would likely include, depending on the WLAN sensing architecture and application, multiple phases, such as negotiation, polling, measurement, and reporting.</a:t>
            </a:r>
          </a:p>
          <a:p>
            <a:pPr lvl="1">
              <a:buFont typeface="Times New Roman" pitchFamily="16" charset="0"/>
              <a:buChar char="•"/>
            </a:pPr>
            <a:r>
              <a:rPr lang="en-US" sz="1800" b="0" dirty="0"/>
              <a:t>Procedure proposed here could serve as a building block for measurement phase, for example.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294906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1084" cy="1065213"/>
          </a:xfrm>
        </p:spPr>
        <p:txBody>
          <a:bodyPr/>
          <a:lstStyle/>
          <a:p>
            <a:r>
              <a:rPr lang="en-GB" dirty="0"/>
              <a:t>Conclusions</a:t>
            </a:r>
          </a:p>
        </p:txBody>
      </p:sp>
      <p:sp>
        <p:nvSpPr>
          <p:cNvPr id="9218" name="Rectangle 2"/>
          <p:cNvSpPr>
            <a:spLocks noGrp="1" noChangeArrowheads="1"/>
          </p:cNvSpPr>
          <p:nvPr>
            <p:ph idx="1"/>
          </p:nvPr>
        </p:nvSpPr>
        <p:spPr>
          <a:xfrm>
            <a:off x="914401" y="1752600"/>
            <a:ext cx="10361084" cy="4534000"/>
          </a:xfrm>
          <a:ln/>
        </p:spPr>
        <p:txBody>
          <a:bodyPr/>
          <a:lstStyle/>
          <a:p>
            <a:pPr>
              <a:buFont typeface="Times New Roman" pitchFamily="16" charset="0"/>
              <a:buChar char="•"/>
            </a:pPr>
            <a:r>
              <a:rPr lang="en-GB" sz="2200" b="0" dirty="0"/>
              <a:t>We proposed a request-and-response procedure in which a sensing initiator solicits a sensing responder to make a transmission with certain transmit characteristics that enable reliable WLAN sensing.  </a:t>
            </a:r>
          </a:p>
          <a:p>
            <a:pPr lvl="1">
              <a:buFont typeface="Times New Roman" pitchFamily="16" charset="0"/>
              <a:buChar char="•"/>
            </a:pPr>
            <a:r>
              <a:rPr lang="en-GB" sz="1800" b="0" dirty="0"/>
              <a:t>Advantages: Transmit configuration freeze/hold, no loss due to feedback compression, and sounding of multiple antennas/streams.</a:t>
            </a:r>
          </a:p>
          <a:p>
            <a:pPr>
              <a:buFont typeface="Times New Roman" pitchFamily="16" charset="0"/>
              <a:buChar char="•"/>
            </a:pPr>
            <a:endParaRPr lang="en-GB" sz="1200" b="0" dirty="0"/>
          </a:p>
          <a:p>
            <a:pPr>
              <a:buFont typeface="Times New Roman" pitchFamily="16" charset="0"/>
              <a:buChar char="•"/>
            </a:pPr>
            <a:r>
              <a:rPr lang="en-GB" sz="2200" b="0" dirty="0"/>
              <a:t>More contributions on WLAN sensing channel measurements, such as those that include scheduling and MU transmission, are necessary.</a:t>
            </a:r>
          </a:p>
          <a:p>
            <a:pPr lvl="1">
              <a:buFont typeface="Times New Roman" pitchFamily="16" charset="0"/>
              <a:buChar char="•"/>
            </a:pPr>
            <a:r>
              <a:rPr lang="en-US" sz="1800" dirty="0">
                <a:solidFill>
                  <a:schemeClr val="tx1"/>
                </a:solidFill>
              </a:rPr>
              <a:t>Proposed procedure may not be applicable or “optimal” to all WLAN sensing architectures and applications.</a:t>
            </a:r>
            <a:endParaRPr lang="en-GB" sz="1800" dirty="0">
              <a:solidFill>
                <a:schemeClr val="tx1"/>
              </a:solidFill>
            </a:endParaRPr>
          </a:p>
          <a:p>
            <a:pPr>
              <a:buFont typeface="Times New Roman" pitchFamily="16" charset="0"/>
              <a:buChar char="•"/>
            </a:pPr>
            <a:endParaRPr lang="en-GB" sz="1200" b="0" dirty="0"/>
          </a:p>
          <a:p>
            <a:pPr>
              <a:buFont typeface="Times New Roman" pitchFamily="16" charset="0"/>
              <a:buChar char="•"/>
            </a:pPr>
            <a:r>
              <a:rPr lang="en-US" sz="2200" b="0" dirty="0"/>
              <a:t>The proposed procedure can be built upon to define other procedures.</a:t>
            </a:r>
            <a:endParaRPr lang="en-GB" sz="2200" b="0" dirty="0"/>
          </a:p>
          <a:p>
            <a:pPr lvl="1">
              <a:buFont typeface="Times New Roman" pitchFamily="16" charset="0"/>
              <a:buChar char="•"/>
            </a:pPr>
            <a:endParaRPr lang="en-GB" sz="1800"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3163211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5" name="Footer Placeholder 4"/>
          <p:cNvSpPr>
            <a:spLocks noGrp="1"/>
          </p:cNvSpPr>
          <p:nvPr>
            <p:ph type="ftr" idx="14"/>
          </p:nvPr>
        </p:nvSpPr>
        <p:spPr/>
        <p:txBody>
          <a:bodyPr/>
          <a:lstStyle/>
          <a:p>
            <a:r>
              <a:rPr lang="en-GB"/>
              <a:t>Claudio da Silva, Intel</a:t>
            </a:r>
            <a:endParaRPr lang="en-GB" dirty="0"/>
          </a:p>
        </p:txBody>
      </p:sp>
      <p:sp>
        <p:nvSpPr>
          <p:cNvPr id="4" name="Date Placeholder 3"/>
          <p:cNvSpPr>
            <a:spLocks noGrp="1"/>
          </p:cNvSpPr>
          <p:nvPr>
            <p:ph type="dt" idx="15"/>
          </p:nvPr>
        </p:nvSpPr>
        <p:spPr/>
        <p:txBody>
          <a:bodyPr/>
          <a:lstStyle/>
          <a:p>
            <a:r>
              <a:rPr lang="en-US"/>
              <a:t>June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a:t>
            </a:r>
          </a:p>
        </p:txBody>
      </p:sp>
      <p:sp>
        <p:nvSpPr>
          <p:cNvPr id="9218" name="Rectangle 2"/>
          <p:cNvSpPr>
            <a:spLocks noGrp="1" noChangeArrowheads="1"/>
          </p:cNvSpPr>
          <p:nvPr>
            <p:ph idx="1"/>
          </p:nvPr>
        </p:nvSpPr>
        <p:spPr>
          <a:xfrm>
            <a:off x="914401" y="1752600"/>
            <a:ext cx="10361084" cy="4495799"/>
          </a:xfrm>
          <a:ln/>
        </p:spPr>
        <p:txBody>
          <a:bodyPr/>
          <a:lstStyle/>
          <a:p>
            <a:pPr>
              <a:buFont typeface="Times New Roman" pitchFamily="16" charset="0"/>
              <a:buChar char="•"/>
            </a:pPr>
            <a:r>
              <a:rPr lang="en-GB" sz="2200" b="0" dirty="0"/>
              <a:t>This contribution addresses channel measurements for WLAN sensing.</a:t>
            </a:r>
          </a:p>
          <a:p>
            <a:pPr>
              <a:buFont typeface="Times New Roman" pitchFamily="16" charset="0"/>
              <a:buChar char="•"/>
            </a:pPr>
            <a:endParaRPr lang="en-GB" sz="500" b="0" dirty="0"/>
          </a:p>
          <a:p>
            <a:pPr>
              <a:buFont typeface="Times New Roman" pitchFamily="16" charset="0"/>
              <a:buChar char="•"/>
            </a:pPr>
            <a:r>
              <a:rPr lang="en-GB" sz="2200" b="0" dirty="0"/>
              <a:t>We consider the particular case in which a STA (sensing initiator) obtains wireless channel measurements (for example, CFR) by receiving/transmitting PPDUs from/to a second STA (sensing responder).</a:t>
            </a:r>
          </a:p>
          <a:p>
            <a:pPr lvl="1">
              <a:buFont typeface="Times New Roman" pitchFamily="16" charset="0"/>
              <a:buChar char="•"/>
            </a:pPr>
            <a:r>
              <a:rPr lang="en-GB" sz="1800" dirty="0"/>
              <a:t>We do not consider monostatic cases in this contribution.</a:t>
            </a:r>
          </a:p>
          <a:p>
            <a:pPr>
              <a:buFont typeface="Times New Roman" pitchFamily="16" charset="0"/>
              <a:buChar char="•"/>
            </a:pPr>
            <a:endParaRPr lang="en-GB" sz="500" b="0" dirty="0"/>
          </a:p>
          <a:p>
            <a:pPr>
              <a:buFont typeface="Times New Roman" pitchFamily="16" charset="0"/>
              <a:buChar char="•"/>
            </a:pPr>
            <a:r>
              <a:rPr lang="en-GB" sz="2200" b="0" dirty="0"/>
              <a:t>We propose a request-and-response procedure in which a sensing initiator solicits a sensing responder to make a transmission with certain characteristics that enable reliable WLAN sensing.</a:t>
            </a:r>
          </a:p>
          <a:p>
            <a:pPr>
              <a:buFont typeface="Times New Roman" pitchFamily="16" charset="0"/>
              <a:buChar char="•"/>
            </a:pPr>
            <a:endParaRPr lang="en-GB" sz="500" b="0" dirty="0"/>
          </a:p>
          <a:p>
            <a:pPr>
              <a:buFont typeface="Times New Roman" pitchFamily="16" charset="0"/>
              <a:buChar char="•"/>
            </a:pPr>
            <a:r>
              <a:rPr lang="en-US" sz="2200" b="0" dirty="0"/>
              <a:t>The proposed procedure can be built upon to define other procedures, such as those that include scheduling and multiple sensing responders.</a:t>
            </a:r>
            <a:endParaRPr lang="en-GB" sz="2200"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9218" name="Rectangle 2"/>
          <p:cNvSpPr>
            <a:spLocks noGrp="1" noChangeArrowheads="1"/>
          </p:cNvSpPr>
          <p:nvPr>
            <p:ph idx="1"/>
          </p:nvPr>
        </p:nvSpPr>
        <p:spPr>
          <a:xfrm>
            <a:off x="914401" y="1981200"/>
            <a:ext cx="10361084" cy="3886200"/>
          </a:xfrm>
          <a:ln/>
        </p:spPr>
        <p:txBody>
          <a:bodyPr/>
          <a:lstStyle/>
          <a:p>
            <a:pPr>
              <a:buFont typeface="Times New Roman" pitchFamily="16" charset="0"/>
              <a:buChar char="•"/>
            </a:pPr>
            <a:r>
              <a:rPr lang="en-GB" sz="2200" b="0" dirty="0"/>
              <a:t>Abstract and outline</a:t>
            </a:r>
          </a:p>
          <a:p>
            <a:pPr>
              <a:buFont typeface="Times New Roman" pitchFamily="16" charset="0"/>
              <a:buChar char="•"/>
            </a:pPr>
            <a:r>
              <a:rPr lang="en-GB" sz="2200" b="0" dirty="0"/>
              <a:t>WLAN sensing implementation challenges</a:t>
            </a:r>
          </a:p>
          <a:p>
            <a:pPr lvl="1">
              <a:buFont typeface="Times New Roman" pitchFamily="16" charset="0"/>
              <a:buChar char="•"/>
            </a:pPr>
            <a:r>
              <a:rPr lang="en-GB" sz="1800" dirty="0"/>
              <a:t>Mechanisms for channel measurement</a:t>
            </a:r>
          </a:p>
          <a:p>
            <a:pPr lvl="1">
              <a:buFont typeface="Times New Roman" pitchFamily="16" charset="0"/>
              <a:buChar char="•"/>
            </a:pPr>
            <a:r>
              <a:rPr lang="en-GB" sz="1800" dirty="0"/>
              <a:t>Transmit configuration adaptations</a:t>
            </a:r>
          </a:p>
          <a:p>
            <a:pPr>
              <a:buFont typeface="Times New Roman" pitchFamily="16" charset="0"/>
              <a:buChar char="•"/>
            </a:pPr>
            <a:r>
              <a:rPr lang="en-GB" sz="2200" b="0" dirty="0"/>
              <a:t>WLAN sensing sounding</a:t>
            </a:r>
          </a:p>
          <a:p>
            <a:pPr lvl="1">
              <a:buFont typeface="Times New Roman" pitchFamily="16" charset="0"/>
              <a:buChar char="•"/>
            </a:pPr>
            <a:r>
              <a:rPr lang="en-GB" sz="1800" dirty="0"/>
              <a:t>Proposed procedure</a:t>
            </a:r>
          </a:p>
          <a:p>
            <a:pPr lvl="1">
              <a:buFont typeface="Times New Roman" pitchFamily="16" charset="0"/>
              <a:buChar char="•"/>
            </a:pPr>
            <a:r>
              <a:rPr lang="en-GB" sz="1800" dirty="0"/>
              <a:t>Transmit configuration</a:t>
            </a:r>
          </a:p>
          <a:p>
            <a:pPr>
              <a:buFont typeface="Times New Roman" pitchFamily="16" charset="0"/>
              <a:buChar char="•"/>
            </a:pPr>
            <a:r>
              <a:rPr lang="en-GB" sz="2200" b="0" dirty="0"/>
              <a:t>Other considerations</a:t>
            </a:r>
          </a:p>
          <a:p>
            <a:pPr lvl="1">
              <a:buFont typeface="Times New Roman" pitchFamily="16" charset="0"/>
              <a:buChar char="•"/>
            </a:pPr>
            <a:r>
              <a:rPr lang="en-GB" sz="1800" dirty="0"/>
              <a:t>Scalability</a:t>
            </a:r>
          </a:p>
          <a:p>
            <a:pPr lvl="1">
              <a:buFont typeface="Times New Roman" pitchFamily="16" charset="0"/>
              <a:buChar char="•"/>
            </a:pPr>
            <a:r>
              <a:rPr lang="en-GB" sz="1800" dirty="0"/>
              <a:t>Scheduling</a:t>
            </a:r>
          </a:p>
          <a:p>
            <a:pPr>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3622113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WLAN Sensing Implementation Challenges</a:t>
            </a:r>
          </a:p>
        </p:txBody>
      </p:sp>
      <p:sp>
        <p:nvSpPr>
          <p:cNvPr id="9218" name="Rectangle 2"/>
          <p:cNvSpPr>
            <a:spLocks noGrp="1" noChangeArrowheads="1"/>
          </p:cNvSpPr>
          <p:nvPr>
            <p:ph idx="1"/>
          </p:nvPr>
        </p:nvSpPr>
        <p:spPr>
          <a:xfrm>
            <a:off x="965200" y="1828800"/>
            <a:ext cx="10361084" cy="2819400"/>
          </a:xfrm>
          <a:ln/>
        </p:spPr>
        <p:txBody>
          <a:bodyPr/>
          <a:lstStyle/>
          <a:p>
            <a:pPr>
              <a:buFont typeface="Arial" panose="020B0604020202020204" pitchFamily="34" charset="0"/>
              <a:buChar char="•"/>
            </a:pPr>
            <a:r>
              <a:rPr lang="en-US" sz="2200" b="0" dirty="0">
                <a:solidFill>
                  <a:schemeClr val="tx1"/>
                </a:solidFill>
              </a:rPr>
              <a:t>Many of the technical challenges and standard gaps identified in presentations made to WNG, SENS TIG, and SENS SG are related to </a:t>
            </a:r>
            <a:r>
              <a:rPr lang="en-US" sz="2200" b="0" u="sng" dirty="0">
                <a:solidFill>
                  <a:schemeClr val="tx1"/>
                </a:solidFill>
              </a:rPr>
              <a:t>channel measurements</a:t>
            </a:r>
            <a:r>
              <a:rPr lang="en-US" sz="2200" b="0" dirty="0">
                <a:solidFill>
                  <a:schemeClr val="tx1"/>
                </a:solidFill>
              </a:rPr>
              <a:t>.</a:t>
            </a:r>
          </a:p>
          <a:p>
            <a:pPr>
              <a:buFont typeface="Arial" panose="020B0604020202020204" pitchFamily="34" charset="0"/>
              <a:buChar char="•"/>
            </a:pPr>
            <a:r>
              <a:rPr lang="en-US" sz="2200" b="0" dirty="0">
                <a:solidFill>
                  <a:schemeClr val="tx1"/>
                </a:solidFill>
              </a:rPr>
              <a:t>Specifically, the IEEE 802.11 standard and current amendments under development do not define procedures necessary for WLAN Sensing applications to reliably and efficiently obtain channel measurements.</a:t>
            </a:r>
          </a:p>
          <a:p>
            <a:pPr>
              <a:buFont typeface="Arial" panose="020B0604020202020204" pitchFamily="34" charset="0"/>
              <a:buChar char="•"/>
            </a:pPr>
            <a:r>
              <a:rPr lang="en-US" sz="2200" b="0" u="sng" dirty="0">
                <a:solidFill>
                  <a:schemeClr val="tx1"/>
                </a:solidFill>
              </a:rPr>
              <a:t>Example</a:t>
            </a:r>
            <a:r>
              <a:rPr lang="en-US" sz="2200" b="0" dirty="0">
                <a:solidFill>
                  <a:schemeClr val="tx1"/>
                </a:solidFill>
              </a:rPr>
              <a:t>:</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
        <p:nvSpPr>
          <p:cNvPr id="16" name="Rectangle 15">
            <a:extLst>
              <a:ext uri="{FF2B5EF4-FFF2-40B4-BE49-F238E27FC236}">
                <a16:creationId xmlns:a16="http://schemas.microsoft.com/office/drawing/2014/main" id="{BD66A04D-A927-4797-BD57-0C669F738EA4}"/>
              </a:ext>
            </a:extLst>
          </p:cNvPr>
          <p:cNvSpPr/>
          <p:nvPr/>
        </p:nvSpPr>
        <p:spPr>
          <a:xfrm>
            <a:off x="8305800" y="4066261"/>
            <a:ext cx="3796364" cy="1754326"/>
          </a:xfrm>
          <a:prstGeom prst="rect">
            <a:avLst/>
          </a:prstGeom>
        </p:spPr>
        <p:txBody>
          <a:bodyPr wrap="square">
            <a:spAutoFit/>
          </a:bodyPr>
          <a:lstStyle/>
          <a:p>
            <a:r>
              <a:rPr lang="en-US" sz="1800" u="sng" dirty="0">
                <a:solidFill>
                  <a:schemeClr val="tx1"/>
                </a:solidFill>
              </a:rPr>
              <a:t>Certain</a:t>
            </a:r>
            <a:r>
              <a:rPr lang="en-US" sz="1800" dirty="0">
                <a:solidFill>
                  <a:schemeClr val="tx1"/>
                </a:solidFill>
              </a:rPr>
              <a:t> WLAN sensing applications are implemented by tracking one or more wireless links over time and using algorithms (application-layer) to classify channel variations into events/activities. </a:t>
            </a:r>
          </a:p>
        </p:txBody>
      </p:sp>
      <p:pic>
        <p:nvPicPr>
          <p:cNvPr id="18" name="Picture 17">
            <a:extLst>
              <a:ext uri="{FF2B5EF4-FFF2-40B4-BE49-F238E27FC236}">
                <a16:creationId xmlns:a16="http://schemas.microsoft.com/office/drawing/2014/main" id="{9B4BC5D3-9D03-467B-A9CD-9A9095895C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99563"/>
            <a:ext cx="2724785" cy="2038985"/>
          </a:xfrm>
          <a:prstGeom prst="rect">
            <a:avLst/>
          </a:prstGeom>
          <a:noFill/>
          <a:ln>
            <a:noFill/>
          </a:ln>
        </p:spPr>
      </p:pic>
      <p:pic>
        <p:nvPicPr>
          <p:cNvPr id="19" name="Picture 18">
            <a:extLst>
              <a:ext uri="{FF2B5EF4-FFF2-40B4-BE49-F238E27FC236}">
                <a16:creationId xmlns:a16="http://schemas.microsoft.com/office/drawing/2014/main" id="{E79AEDEC-6818-4BEB-9D9C-3BD0BAF1A0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84075"/>
            <a:ext cx="2724785" cy="2038985"/>
          </a:xfrm>
          <a:prstGeom prst="rect">
            <a:avLst/>
          </a:prstGeom>
          <a:noFill/>
          <a:ln>
            <a:noFill/>
          </a:ln>
        </p:spPr>
      </p:pic>
      <p:sp>
        <p:nvSpPr>
          <p:cNvPr id="17" name="Rectangle 16">
            <a:extLst>
              <a:ext uri="{FF2B5EF4-FFF2-40B4-BE49-F238E27FC236}">
                <a16:creationId xmlns:a16="http://schemas.microsoft.com/office/drawing/2014/main" id="{497070EB-9CCD-4B4A-934B-7956DB86A3E1}"/>
              </a:ext>
            </a:extLst>
          </p:cNvPr>
          <p:cNvSpPr/>
          <p:nvPr/>
        </p:nvSpPr>
        <p:spPr>
          <a:xfrm>
            <a:off x="2667000" y="5969276"/>
            <a:ext cx="2877711" cy="276999"/>
          </a:xfrm>
          <a:prstGeom prst="rect">
            <a:avLst/>
          </a:prstGeom>
        </p:spPr>
        <p:txBody>
          <a:bodyPr wrap="none">
            <a:spAutoFit/>
          </a:bodyPr>
          <a:lstStyle/>
          <a:p>
            <a:r>
              <a:rPr lang="en-US" sz="1200" dirty="0">
                <a:solidFill>
                  <a:schemeClr val="tx1"/>
                </a:solidFill>
              </a:rPr>
              <a:t>Amplitude, static environment (no motion).</a:t>
            </a:r>
          </a:p>
        </p:txBody>
      </p:sp>
      <p:sp>
        <p:nvSpPr>
          <p:cNvPr id="20" name="Rectangle 19">
            <a:extLst>
              <a:ext uri="{FF2B5EF4-FFF2-40B4-BE49-F238E27FC236}">
                <a16:creationId xmlns:a16="http://schemas.microsoft.com/office/drawing/2014/main" id="{E544FC6D-227F-4857-8542-99CC6072059E}"/>
              </a:ext>
            </a:extLst>
          </p:cNvPr>
          <p:cNvSpPr/>
          <p:nvPr/>
        </p:nvSpPr>
        <p:spPr>
          <a:xfrm>
            <a:off x="5486400" y="5971401"/>
            <a:ext cx="2890535" cy="276999"/>
          </a:xfrm>
          <a:prstGeom prst="rect">
            <a:avLst/>
          </a:prstGeom>
        </p:spPr>
        <p:txBody>
          <a:bodyPr wrap="none">
            <a:spAutoFit/>
          </a:bodyPr>
          <a:lstStyle/>
          <a:p>
            <a:r>
              <a:rPr lang="en-US" sz="1200" dirty="0">
                <a:solidFill>
                  <a:schemeClr val="tx1"/>
                </a:solidFill>
              </a:rPr>
              <a:t>Amplitude, dynamic environment (motion).</a:t>
            </a:r>
          </a:p>
        </p:txBody>
      </p:sp>
    </p:spTree>
    <p:extLst>
      <p:ext uri="{BB962C8B-B14F-4D97-AF65-F5344CB8AC3E}">
        <p14:creationId xmlns:p14="http://schemas.microsoft.com/office/powerpoint/2010/main" val="2353342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Mechanisms for Channel Measurement: Examples</a:t>
            </a:r>
          </a:p>
        </p:txBody>
      </p:sp>
      <p:sp>
        <p:nvSpPr>
          <p:cNvPr id="9218" name="Rectangle 2"/>
          <p:cNvSpPr>
            <a:spLocks noGrp="1" noChangeArrowheads="1"/>
          </p:cNvSpPr>
          <p:nvPr>
            <p:ph idx="1"/>
          </p:nvPr>
        </p:nvSpPr>
        <p:spPr>
          <a:xfrm>
            <a:off x="935916" y="1744532"/>
            <a:ext cx="10361084" cy="4730882"/>
          </a:xfrm>
          <a:ln/>
        </p:spPr>
        <p:txBody>
          <a:bodyPr/>
          <a:lstStyle/>
          <a:p>
            <a:pPr>
              <a:buFont typeface="Times New Roman" pitchFamily="16" charset="0"/>
              <a:buChar char="•"/>
            </a:pPr>
            <a:r>
              <a:rPr lang="en-US" sz="2200" b="0" dirty="0"/>
              <a:t>There are different approaches a sensing initiator could use to obtain channel measurements, each with advantages and limitations.</a:t>
            </a:r>
          </a:p>
          <a:p>
            <a:pPr>
              <a:buFont typeface="Times New Roman" pitchFamily="16" charset="0"/>
              <a:buChar char="•"/>
            </a:pPr>
            <a:endParaRPr lang="en-US" sz="1400" dirty="0"/>
          </a:p>
          <a:p>
            <a:pPr>
              <a:buFont typeface="Times New Roman" pitchFamily="16" charset="0"/>
              <a:buChar char="•"/>
            </a:pPr>
            <a:r>
              <a:rPr lang="en-US" sz="2200" b="0" u="sng" dirty="0"/>
              <a:t>Example 1:</a:t>
            </a:r>
            <a:r>
              <a:rPr lang="en-US" sz="2200" b="0" dirty="0"/>
              <a:t> Sensing initiator could “opportunistically” obtain channel estimates by PPDUs sent by the sensing responder (management frames, for example).</a:t>
            </a:r>
          </a:p>
          <a:p>
            <a:pPr lvl="1">
              <a:buFont typeface="Times New Roman" pitchFamily="16" charset="0"/>
              <a:buChar char="•"/>
            </a:pPr>
            <a:r>
              <a:rPr lang="en-US" sz="1800" dirty="0"/>
              <a:t>Difficult/not possible to guarantee periodicity.</a:t>
            </a:r>
          </a:p>
          <a:p>
            <a:pPr lvl="1">
              <a:buFont typeface="Times New Roman" pitchFamily="16" charset="0"/>
              <a:buChar char="•"/>
            </a:pPr>
            <a:r>
              <a:rPr lang="en-US" sz="1800" dirty="0"/>
              <a:t>Overhead if transmissions must be triggered.</a:t>
            </a:r>
          </a:p>
          <a:p>
            <a:pPr marL="457200" lvl="1" indent="0"/>
            <a:endParaRPr lang="en-US" sz="1400" dirty="0"/>
          </a:p>
          <a:p>
            <a:pPr>
              <a:buFont typeface="Times New Roman" pitchFamily="16" charset="0"/>
              <a:buChar char="•"/>
            </a:pPr>
            <a:r>
              <a:rPr lang="en-US" sz="2200" b="0" u="sng" dirty="0"/>
              <a:t>Example 2:</a:t>
            </a:r>
            <a:r>
              <a:rPr lang="en-US" sz="2200" b="0" dirty="0"/>
              <a:t> Sensing initiator could send an NDP to the sensing responder and track the channel by using the feedback sent in return.</a:t>
            </a:r>
          </a:p>
          <a:p>
            <a:pPr marL="1085850" lvl="1" indent="-342900">
              <a:buFont typeface="Arial" panose="020B0604020202020204" pitchFamily="34" charset="0"/>
              <a:buChar char="•"/>
            </a:pPr>
            <a:r>
              <a:rPr lang="en-US" sz="1800" dirty="0">
                <a:solidFill>
                  <a:schemeClr val="tx1"/>
                </a:solidFill>
              </a:rPr>
              <a:t>Sensing initiator would use compressed beamforming feedback – may lead to performance loss.</a:t>
            </a:r>
          </a:p>
          <a:p>
            <a:pPr marL="1085850" lvl="1" indent="-342900">
              <a:buFont typeface="Arial" panose="020B0604020202020204" pitchFamily="34" charset="0"/>
              <a:buChar char="•"/>
            </a:pPr>
            <a:r>
              <a:rPr lang="en-US" sz="1800" dirty="0">
                <a:solidFill>
                  <a:schemeClr val="tx1"/>
                </a:solidFill>
              </a:rPr>
              <a:t>Feedback may take significant airtime, particularly as the number of streams and bandwidth increase. </a:t>
            </a:r>
            <a:endParaRPr lang="en-GB" sz="2200" b="0" dirty="0"/>
          </a:p>
          <a:p>
            <a:pPr lvl="1">
              <a:buFont typeface="Times New Roman" pitchFamily="16" charset="0"/>
              <a:buChar char="•"/>
            </a:pPr>
            <a:endParaRPr lang="en-US" sz="1800" dirty="0"/>
          </a:p>
          <a:p>
            <a:pPr>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1555675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Transmit Configuration Adaptations</a:t>
            </a:r>
          </a:p>
        </p:txBody>
      </p:sp>
      <p:sp>
        <p:nvSpPr>
          <p:cNvPr id="9218" name="Rectangle 2"/>
          <p:cNvSpPr>
            <a:spLocks noGrp="1" noChangeArrowheads="1"/>
          </p:cNvSpPr>
          <p:nvPr>
            <p:ph idx="1"/>
          </p:nvPr>
        </p:nvSpPr>
        <p:spPr>
          <a:xfrm>
            <a:off x="914401" y="1676400"/>
            <a:ext cx="10361084" cy="4799014"/>
          </a:xfrm>
          <a:ln/>
        </p:spPr>
        <p:txBody>
          <a:bodyPr/>
          <a:lstStyle/>
          <a:p>
            <a:pPr>
              <a:buFont typeface="Times New Roman" pitchFamily="16" charset="0"/>
              <a:buChar char="•"/>
            </a:pPr>
            <a:r>
              <a:rPr lang="en-US" sz="2200" b="0" dirty="0"/>
              <a:t>Channel variations observed by the sensing initiator could be a result of different occurrences, including:</a:t>
            </a:r>
          </a:p>
          <a:p>
            <a:pPr lvl="1">
              <a:buFont typeface="Times New Roman" pitchFamily="16" charset="0"/>
              <a:buChar char="•"/>
            </a:pPr>
            <a:r>
              <a:rPr lang="en-US" sz="1800" dirty="0"/>
              <a:t>Actual motion in the environment (e.g., a person entered a room); or</a:t>
            </a:r>
          </a:p>
          <a:p>
            <a:pPr lvl="1">
              <a:buFont typeface="Times New Roman" pitchFamily="16" charset="0"/>
              <a:buChar char="•"/>
            </a:pPr>
            <a:r>
              <a:rPr lang="en-US" sz="1800" dirty="0"/>
              <a:t>Changes in transmit settings of the sensing responder, such as</a:t>
            </a:r>
          </a:p>
          <a:p>
            <a:pPr lvl="2">
              <a:buFont typeface="Times New Roman" pitchFamily="16" charset="0"/>
              <a:buChar char="•"/>
            </a:pPr>
            <a:r>
              <a:rPr lang="en-US" dirty="0"/>
              <a:t>Number of transmit antennas and/or antenna used</a:t>
            </a:r>
          </a:p>
          <a:p>
            <a:pPr lvl="2">
              <a:buFont typeface="Times New Roman" pitchFamily="16" charset="0"/>
              <a:buChar char="•"/>
            </a:pPr>
            <a:r>
              <a:rPr lang="en-US" dirty="0"/>
              <a:t>Beamforming update</a:t>
            </a:r>
          </a:p>
          <a:p>
            <a:pPr>
              <a:buFont typeface="Times New Roman" pitchFamily="16" charset="0"/>
              <a:buChar char="•"/>
            </a:pPr>
            <a:endParaRPr lang="en-US" dirty="0"/>
          </a:p>
          <a:p>
            <a:pPr>
              <a:buFont typeface="Times New Roman" pitchFamily="16" charset="0"/>
              <a:buChar char="•"/>
            </a:pPr>
            <a:endParaRPr lang="en-US" sz="1000" dirty="0"/>
          </a:p>
          <a:p>
            <a:pPr>
              <a:buFont typeface="Times New Roman" pitchFamily="16" charset="0"/>
              <a:buChar char="•"/>
            </a:pPr>
            <a:endParaRPr lang="en-US" sz="2200" dirty="0"/>
          </a:p>
          <a:p>
            <a:pPr>
              <a:buFont typeface="Times New Roman" pitchFamily="16" charset="0"/>
              <a:buChar char="•"/>
            </a:pPr>
            <a:r>
              <a:rPr lang="en-US" sz="2200" b="0" dirty="0"/>
              <a:t>Changes in transmit settings may noticeably impact WLAN sensing performance.</a:t>
            </a:r>
          </a:p>
          <a:p>
            <a:pPr>
              <a:buFont typeface="Times New Roman" pitchFamily="16" charset="0"/>
              <a:buChar char="•"/>
            </a:pPr>
            <a:r>
              <a:rPr lang="en-US" sz="2200" b="0" dirty="0"/>
              <a:t>Need for transmit configuration freeze/hold was discussed in previous presentations made to WNG/SENS TIG/SENS SG.</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pic>
        <p:nvPicPr>
          <p:cNvPr id="9" name="Picture 8">
            <a:extLst>
              <a:ext uri="{FF2B5EF4-FFF2-40B4-BE49-F238E27FC236}">
                <a16:creationId xmlns:a16="http://schemas.microsoft.com/office/drawing/2014/main" id="{476D77E3-A144-4D24-B695-6F3802881C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15400" y="2590800"/>
            <a:ext cx="2715260" cy="2038985"/>
          </a:xfrm>
          <a:prstGeom prst="rect">
            <a:avLst/>
          </a:prstGeom>
          <a:noFill/>
          <a:ln>
            <a:noFill/>
          </a:ln>
        </p:spPr>
      </p:pic>
      <p:cxnSp>
        <p:nvCxnSpPr>
          <p:cNvPr id="10" name="Straight Arrow Connector 9">
            <a:extLst>
              <a:ext uri="{FF2B5EF4-FFF2-40B4-BE49-F238E27FC236}">
                <a16:creationId xmlns:a16="http://schemas.microsoft.com/office/drawing/2014/main" id="{E423F299-26FA-42B3-882C-A881680267EA}"/>
              </a:ext>
            </a:extLst>
          </p:cNvPr>
          <p:cNvCxnSpPr/>
          <p:nvPr/>
        </p:nvCxnSpPr>
        <p:spPr bwMode="auto">
          <a:xfrm>
            <a:off x="7391400" y="4421187"/>
            <a:ext cx="1447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2" name="Rectangle 11">
            <a:extLst>
              <a:ext uri="{FF2B5EF4-FFF2-40B4-BE49-F238E27FC236}">
                <a16:creationId xmlns:a16="http://schemas.microsoft.com/office/drawing/2014/main" id="{FBCB0E50-825F-48A8-8335-FD444D9635B6}"/>
              </a:ext>
            </a:extLst>
          </p:cNvPr>
          <p:cNvSpPr/>
          <p:nvPr/>
        </p:nvSpPr>
        <p:spPr>
          <a:xfrm>
            <a:off x="6630459" y="3774856"/>
            <a:ext cx="2208741" cy="646331"/>
          </a:xfrm>
          <a:prstGeom prst="rect">
            <a:avLst/>
          </a:prstGeom>
        </p:spPr>
        <p:txBody>
          <a:bodyPr wrap="square">
            <a:spAutoFit/>
          </a:bodyPr>
          <a:lstStyle/>
          <a:p>
            <a:pPr algn="r"/>
            <a:r>
              <a:rPr lang="en-US" sz="1800" dirty="0">
                <a:solidFill>
                  <a:schemeClr val="tx1"/>
                </a:solidFill>
              </a:rPr>
              <a:t>Example transmitter adaptation</a:t>
            </a:r>
          </a:p>
        </p:txBody>
      </p:sp>
    </p:spTree>
    <p:extLst>
      <p:ext uri="{BB962C8B-B14F-4D97-AF65-F5344CB8AC3E}">
        <p14:creationId xmlns:p14="http://schemas.microsoft.com/office/powerpoint/2010/main" val="2579974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WLAN Sensing Procedures for Channel Measurement</a:t>
            </a:r>
          </a:p>
        </p:txBody>
      </p:sp>
      <p:sp>
        <p:nvSpPr>
          <p:cNvPr id="9218" name="Rectangle 2"/>
          <p:cNvSpPr>
            <a:spLocks noGrp="1" noChangeArrowheads="1"/>
          </p:cNvSpPr>
          <p:nvPr>
            <p:ph idx="1"/>
          </p:nvPr>
        </p:nvSpPr>
        <p:spPr>
          <a:xfrm>
            <a:off x="895150" y="2057400"/>
            <a:ext cx="10361084" cy="3810000"/>
          </a:xfrm>
          <a:ln/>
        </p:spPr>
        <p:txBody>
          <a:bodyPr/>
          <a:lstStyle/>
          <a:p>
            <a:pPr>
              <a:buFont typeface="Arial" panose="020B0604020202020204" pitchFamily="34" charset="0"/>
              <a:buChar char="•"/>
            </a:pPr>
            <a:r>
              <a:rPr lang="en-US" sz="2200" b="0" dirty="0">
                <a:solidFill>
                  <a:schemeClr val="tx1"/>
                </a:solidFill>
              </a:rPr>
              <a:t>To support different applications and architectures, the WLAN sensing amendment will likely define a (limited) number of channel measurement procedures.  Such procedures, for example, could be</a:t>
            </a:r>
          </a:p>
          <a:p>
            <a:pPr lvl="1">
              <a:buFont typeface="Arial" panose="020B0604020202020204" pitchFamily="34" charset="0"/>
              <a:buChar char="•"/>
            </a:pPr>
            <a:r>
              <a:rPr lang="en-US" sz="1800" dirty="0">
                <a:solidFill>
                  <a:schemeClr val="tx1"/>
                </a:solidFill>
              </a:rPr>
              <a:t>Based on unsolicited or requested transmissions</a:t>
            </a:r>
          </a:p>
          <a:p>
            <a:pPr lvl="1">
              <a:buFont typeface="Arial" panose="020B0604020202020204" pitchFamily="34" charset="0"/>
              <a:buChar char="•"/>
            </a:pPr>
            <a:r>
              <a:rPr lang="en-US" sz="1800" dirty="0">
                <a:solidFill>
                  <a:schemeClr val="tx1"/>
                </a:solidFill>
              </a:rPr>
              <a:t>On-demand (e.g., request-and-response) or scheduled</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GB" sz="2200" b="0" dirty="0">
                <a:solidFill>
                  <a:schemeClr val="tx1"/>
                </a:solidFill>
              </a:rPr>
              <a:t>In this contribution, we present a channel measurement procedure that consists of a </a:t>
            </a:r>
            <a:r>
              <a:rPr lang="en-US" sz="2200" b="0" dirty="0">
                <a:solidFill>
                  <a:schemeClr val="tx1"/>
                </a:solidFill>
              </a:rPr>
              <a:t>request-and-response sounding exchange. </a:t>
            </a:r>
          </a:p>
          <a:p>
            <a:pPr lvl="1">
              <a:buFont typeface="Arial" panose="020B0604020202020204" pitchFamily="34" charset="0"/>
              <a:buChar char="•"/>
            </a:pPr>
            <a:r>
              <a:rPr lang="en-US" sz="1800" dirty="0">
                <a:solidFill>
                  <a:schemeClr val="tx1"/>
                </a:solidFill>
              </a:rPr>
              <a:t>Could be used as a building block for other procedures</a:t>
            </a:r>
          </a:p>
          <a:p>
            <a:pPr lvl="1">
              <a:buFont typeface="Arial" panose="020B0604020202020204" pitchFamily="34" charset="0"/>
              <a:buChar char="•"/>
            </a:pPr>
            <a:r>
              <a:rPr lang="en-US" sz="1800" dirty="0">
                <a:solidFill>
                  <a:schemeClr val="tx1"/>
                </a:solidFill>
              </a:rPr>
              <a:t>May not be applicable or “optimal” to all WLAN sensing architectures and applications</a:t>
            </a:r>
            <a:endParaRPr lang="en-GB" sz="1800" dirty="0">
              <a:solidFill>
                <a:schemeClr val="tx1"/>
              </a:solidFill>
            </a:endParaRP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7701781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WLAN Sensing Sounding: Procedure</a:t>
            </a:r>
          </a:p>
        </p:txBody>
      </p:sp>
      <p:sp>
        <p:nvSpPr>
          <p:cNvPr id="9218" name="Rectangle 2"/>
          <p:cNvSpPr>
            <a:spLocks noGrp="1" noChangeArrowheads="1"/>
          </p:cNvSpPr>
          <p:nvPr>
            <p:ph idx="1"/>
          </p:nvPr>
        </p:nvSpPr>
        <p:spPr>
          <a:xfrm>
            <a:off x="914401" y="1524000"/>
            <a:ext cx="10361084" cy="1903280"/>
          </a:xfrm>
          <a:ln/>
        </p:spPr>
        <p:txBody>
          <a:bodyPr/>
          <a:lstStyle/>
          <a:p>
            <a:pPr>
              <a:buFont typeface="Times New Roman" pitchFamily="16" charset="0"/>
              <a:buChar char="•"/>
            </a:pPr>
            <a:r>
              <a:rPr lang="en-US" sz="2000" b="0" dirty="0"/>
              <a:t>The proposed procedure is illustrated below:</a:t>
            </a:r>
          </a:p>
          <a:p>
            <a:pPr lvl="1">
              <a:buFont typeface="Times New Roman" pitchFamily="16" charset="0"/>
              <a:buChar char="•"/>
            </a:pPr>
            <a:r>
              <a:rPr lang="en-US" sz="1700" dirty="0"/>
              <a:t>Sensing initiator sends a frame to a peer station (sensing responder) requesting the transmission of an NDP with certain transmission characteristics (next slide).</a:t>
            </a:r>
          </a:p>
          <a:p>
            <a:pPr lvl="1">
              <a:buFont typeface="Times New Roman" pitchFamily="16" charset="0"/>
              <a:buChar char="•"/>
            </a:pPr>
            <a:r>
              <a:rPr lang="en-US" sz="1700" dirty="0"/>
              <a:t>STA that receives the NDP request (sensing responder) sends an NDP announcement frame followed by an NDP to the sensing initiator.</a:t>
            </a:r>
            <a:endParaRPr lang="en-GB" sz="17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pic>
        <p:nvPicPr>
          <p:cNvPr id="3" name="Picture 2">
            <a:extLst>
              <a:ext uri="{FF2B5EF4-FFF2-40B4-BE49-F238E27FC236}">
                <a16:creationId xmlns:a16="http://schemas.microsoft.com/office/drawing/2014/main" id="{CBD682E8-9D78-47E7-9D81-7655CD1D9044}"/>
              </a:ext>
            </a:extLst>
          </p:cNvPr>
          <p:cNvPicPr>
            <a:picLocks noChangeAspect="1"/>
          </p:cNvPicPr>
          <p:nvPr/>
        </p:nvPicPr>
        <p:blipFill>
          <a:blip r:embed="rId3"/>
          <a:stretch>
            <a:fillRect/>
          </a:stretch>
        </p:blipFill>
        <p:spPr>
          <a:xfrm>
            <a:off x="3693000" y="3124200"/>
            <a:ext cx="4803886" cy="1557675"/>
          </a:xfrm>
          <a:prstGeom prst="rect">
            <a:avLst/>
          </a:prstGeom>
        </p:spPr>
      </p:pic>
      <p:sp>
        <p:nvSpPr>
          <p:cNvPr id="8" name="Rectangle 2">
            <a:extLst>
              <a:ext uri="{FF2B5EF4-FFF2-40B4-BE49-F238E27FC236}">
                <a16:creationId xmlns:a16="http://schemas.microsoft.com/office/drawing/2014/main" id="{B655D96B-5040-4861-B68C-20AE1A0B89D2}"/>
              </a:ext>
            </a:extLst>
          </p:cNvPr>
          <p:cNvSpPr txBox="1">
            <a:spLocks noChangeArrowheads="1"/>
          </p:cNvSpPr>
          <p:nvPr/>
        </p:nvSpPr>
        <p:spPr bwMode="auto">
          <a:xfrm>
            <a:off x="881232" y="4724400"/>
            <a:ext cx="10508552" cy="17083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sz="2000" b="0" kern="0" dirty="0"/>
              <a:t>Advantages: No feedback necessary. Sounding multiple dimensions.</a:t>
            </a:r>
          </a:p>
          <a:p>
            <a:pPr>
              <a:buFont typeface="Times New Roman" pitchFamily="16" charset="0"/>
              <a:buChar char="•"/>
            </a:pPr>
            <a:r>
              <a:rPr lang="en-US" sz="2000" b="0" kern="0" dirty="0"/>
              <a:t>Notes: </a:t>
            </a:r>
          </a:p>
          <a:p>
            <a:pPr lvl="1">
              <a:buFont typeface="Times New Roman" pitchFamily="16" charset="0"/>
              <a:buChar char="•"/>
            </a:pPr>
            <a:r>
              <a:rPr lang="en-US" sz="1700" b="0" kern="0" dirty="0"/>
              <a:t>Different from the beamforming NDP procedure, the NDP is sent by the ”beamformee.”</a:t>
            </a:r>
          </a:p>
          <a:p>
            <a:pPr lvl="1">
              <a:buFont typeface="Times New Roman" pitchFamily="16" charset="0"/>
              <a:buChar char="•"/>
            </a:pPr>
            <a:r>
              <a:rPr lang="en-US" sz="1700" kern="0" dirty="0"/>
              <a:t>Sensing initiator takes the role of sensing receiver.  Sensing responder is the sensing transmitter.</a:t>
            </a:r>
            <a:endParaRPr lang="en-US" sz="1700" b="0" kern="0" dirty="0"/>
          </a:p>
          <a:p>
            <a:pPr lvl="1">
              <a:buFont typeface="Times New Roman" pitchFamily="16" charset="0"/>
              <a:buChar char="•"/>
            </a:pPr>
            <a:r>
              <a:rPr lang="en-US" sz="1700" b="0" kern="0" dirty="0"/>
              <a:t>It may not be necessary to include an NDP announcement frame.</a:t>
            </a:r>
          </a:p>
        </p:txBody>
      </p:sp>
    </p:spTree>
    <p:extLst>
      <p:ext uri="{BB962C8B-B14F-4D97-AF65-F5344CB8AC3E}">
        <p14:creationId xmlns:p14="http://schemas.microsoft.com/office/powerpoint/2010/main" val="3484549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7387"/>
            <a:ext cx="10361084" cy="1065213"/>
          </a:xfrm>
        </p:spPr>
        <p:txBody>
          <a:bodyPr/>
          <a:lstStyle/>
          <a:p>
            <a:r>
              <a:rPr lang="en-GB" dirty="0"/>
              <a:t>WLAN Sensing Sounding: Transmit Configuration 1/2</a:t>
            </a:r>
          </a:p>
        </p:txBody>
      </p:sp>
      <p:sp>
        <p:nvSpPr>
          <p:cNvPr id="9218" name="Rectangle 2"/>
          <p:cNvSpPr>
            <a:spLocks noGrp="1" noChangeArrowheads="1"/>
          </p:cNvSpPr>
          <p:nvPr>
            <p:ph idx="1"/>
          </p:nvPr>
        </p:nvSpPr>
        <p:spPr>
          <a:xfrm>
            <a:off x="914401" y="1906588"/>
            <a:ext cx="10361084" cy="4113212"/>
          </a:xfrm>
          <a:ln/>
        </p:spPr>
        <p:txBody>
          <a:bodyPr/>
          <a:lstStyle/>
          <a:p>
            <a:pPr>
              <a:buFont typeface="Times New Roman" pitchFamily="16" charset="0"/>
              <a:buChar char="•"/>
            </a:pPr>
            <a:r>
              <a:rPr lang="en-US" sz="2200" b="0" dirty="0"/>
              <a:t>To address the “transmit configuration adaptations” issue previously discussed, we define that NDP announcements and NDPs sent by a given sensing responder in response to different requests by the same sensing initiator shall be transmitted with the same set of transmit parameters, unless specified by the sensing initiator. </a:t>
            </a:r>
          </a:p>
          <a:p>
            <a:pPr>
              <a:buFont typeface="Times New Roman" pitchFamily="16" charset="0"/>
              <a:buChar char="•"/>
            </a:pPr>
            <a:endParaRPr lang="en-US" sz="2200" b="0" dirty="0"/>
          </a:p>
          <a:p>
            <a:pPr>
              <a:buFont typeface="Times New Roman" pitchFamily="16" charset="0"/>
              <a:buChar char="•"/>
            </a:pPr>
            <a:r>
              <a:rPr lang="en-US" sz="2200" b="0" dirty="0"/>
              <a:t>One option would be to define in the sensing NDP request frame a bit (for example, “TX configuration hold”) that</a:t>
            </a:r>
          </a:p>
          <a:p>
            <a:pPr lvl="1">
              <a:buFont typeface="Times New Roman" pitchFamily="16" charset="0"/>
              <a:buChar char="•"/>
            </a:pPr>
            <a:r>
              <a:rPr lang="en-US" sz="1800" dirty="0"/>
              <a:t>When set to 1, indicates that the sensing responder shall use the same transmit parameters in the transmission of the NDP announcement and NDP than the immediately previous WLAN sensing sounding with the same sensing initiator.</a:t>
            </a:r>
          </a:p>
          <a:p>
            <a:pPr lvl="1">
              <a:buFont typeface="Times New Roman" pitchFamily="16" charset="0"/>
              <a:buChar char="•"/>
            </a:pPr>
            <a:r>
              <a:rPr lang="en-US" sz="1800" dirty="0"/>
              <a:t>When set to 0, indicates that the sensing responder may use any set of transmit parameters when transmitting the NDP announcement and NDP.</a:t>
            </a:r>
          </a:p>
          <a:p>
            <a:pPr>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dirty="0"/>
              <a:t>Claudio da Silva, Intel</a:t>
            </a:r>
          </a:p>
        </p:txBody>
      </p:sp>
      <p:sp>
        <p:nvSpPr>
          <p:cNvPr id="4" name="Date Placeholder 3"/>
          <p:cNvSpPr>
            <a:spLocks noGrp="1"/>
          </p:cNvSpPr>
          <p:nvPr>
            <p:ph type="dt" idx="15"/>
          </p:nvPr>
        </p:nvSpPr>
        <p:spPr/>
        <p:txBody>
          <a:bodyPr/>
          <a:lstStyle/>
          <a:p>
            <a:r>
              <a:rPr lang="en-US"/>
              <a:t>June 2020</a:t>
            </a:r>
            <a:endParaRPr lang="en-GB" dirty="0"/>
          </a:p>
        </p:txBody>
      </p:sp>
    </p:spTree>
    <p:extLst>
      <p:ext uri="{BB962C8B-B14F-4D97-AF65-F5344CB8AC3E}">
        <p14:creationId xmlns:p14="http://schemas.microsoft.com/office/powerpoint/2010/main" val="4072448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3657DB3CA89C42BAF60DC4AEE10EDE" ma:contentTypeVersion="2" ma:contentTypeDescription="Create a new document." ma:contentTypeScope="" ma:versionID="128ca2f73f9db652eefae7f9bd30b558">
  <xsd:schema xmlns:xsd="http://www.w3.org/2001/XMLSchema" xmlns:xs="http://www.w3.org/2001/XMLSchema" xmlns:p="http://schemas.microsoft.com/office/2006/metadata/properties" xmlns:ns3="afff7df5-a137-4180-a445-635b252ac6e7" targetNamespace="http://schemas.microsoft.com/office/2006/metadata/properties" ma:root="true" ma:fieldsID="1ede7b0be098b04111c9bd7791ddb925" ns3:_="">
    <xsd:import namespace="afff7df5-a137-4180-a445-635b252ac6e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f7df5-a137-4180-a445-635b252ac6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02128B-0A30-48A0-B2EA-35DAE5D1AA24}">
  <ds:schemaRefs>
    <ds:schemaRef ds:uri="http://schemas.microsoft.com/sharepoint/v3/contenttype/forms"/>
  </ds:schemaRefs>
</ds:datastoreItem>
</file>

<file path=customXml/itemProps2.xml><?xml version="1.0" encoding="utf-8"?>
<ds:datastoreItem xmlns:ds="http://schemas.openxmlformats.org/officeDocument/2006/customXml" ds:itemID="{D17B9101-8F2B-4F51-97F0-18905228C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f7df5-a137-4180-a445-635b252ac6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1001AB-0A7A-4FF7-A085-0FD5CA438E46}">
  <ds:schemaRefs>
    <ds:schemaRef ds:uri="http://schemas.openxmlformats.org/package/2006/metadata/core-properties"/>
    <ds:schemaRef ds:uri="afff7df5-a137-4180-a445-635b252ac6e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802-11-Submission-16-9</Template>
  <TotalTime>2055</TotalTime>
  <Words>1550</Words>
  <Application>Microsoft Office PowerPoint</Application>
  <PresentationFormat>Widescreen</PresentationFormat>
  <Paragraphs>205</Paragraphs>
  <Slides>14</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Times New Roman</vt:lpstr>
      <vt:lpstr>Office Theme</vt:lpstr>
      <vt:lpstr>Document</vt:lpstr>
      <vt:lpstr>A Channel Measurement Procedure for WLAN Sensing</vt:lpstr>
      <vt:lpstr>Abstract</vt:lpstr>
      <vt:lpstr>Outline</vt:lpstr>
      <vt:lpstr>WLAN Sensing Implementation Challenges</vt:lpstr>
      <vt:lpstr>Mechanisms for Channel Measurement: Examples</vt:lpstr>
      <vt:lpstr>Transmit Configuration Adaptations</vt:lpstr>
      <vt:lpstr>WLAN Sensing Procedures for Channel Measurement</vt:lpstr>
      <vt:lpstr>WLAN Sensing Sounding: Procedure</vt:lpstr>
      <vt:lpstr>WLAN Sensing Sounding: Transmit Configuration 1/2</vt:lpstr>
      <vt:lpstr>WLAN Sensing Sounding: Transmit Configuration 2/2</vt:lpstr>
      <vt:lpstr>Other considerations: Scalability</vt:lpstr>
      <vt:lpstr>Other considerations: Scheduling</vt:lpstr>
      <vt:lpstr>Conclusions</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Channel Measurement Procedure for WLAN Sensing</dc:title>
  <dc:creator>Da Silva, Claudio</dc:creator>
  <cp:keywords>CTPClassification=CTP_NT</cp:keywords>
  <cp:lastModifiedBy>Da Silva, Claudio</cp:lastModifiedBy>
  <cp:revision>219</cp:revision>
  <cp:lastPrinted>1601-01-01T00:00:00Z</cp:lastPrinted>
  <dcterms:created xsi:type="dcterms:W3CDTF">2020-05-20T17:17:47Z</dcterms:created>
  <dcterms:modified xsi:type="dcterms:W3CDTF">2020-06-03T23:16:23Z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743f92af-08b0-4dff-8c5f-172a111e8621</vt:lpwstr>
  </property>
  <property fmtid="{D5CDD505-2E9C-101B-9397-08002B2CF9AE}" pid="3" name="CTP_TimeStamp">
    <vt:lpwstr>2020-06-03 23:16:23Z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0x010100D53657DB3CA89C42BAF60DC4AEE10EDE</vt:lpwstr>
  </property>
</Properties>
</file>