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343" r:id="rId3"/>
    <p:sldId id="368" r:id="rId4"/>
    <p:sldId id="369" r:id="rId5"/>
    <p:sldId id="370" r:id="rId6"/>
    <p:sldId id="371" r:id="rId7"/>
    <p:sldId id="361" r:id="rId8"/>
    <p:sldId id="348" r:id="rId9"/>
    <p:sldId id="375" r:id="rId10"/>
    <p:sldId id="367" r:id="rId11"/>
    <p:sldId id="377" r:id="rId12"/>
    <p:sldId id="376" r:id="rId13"/>
    <p:sldId id="373" r:id="rId14"/>
    <p:sldId id="374" r:id="rId15"/>
    <p:sldId id="372" r:id="rId16"/>
    <p:sldId id="378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6EF"/>
    <a:srgbClr val="CBECDE"/>
    <a:srgbClr val="90FA93"/>
    <a:srgbClr val="FAE690"/>
    <a:srgbClr val="FD9491"/>
    <a:srgbClr val="DFB7D9"/>
    <a:srgbClr val="C2C2FE"/>
    <a:srgbClr val="1E1EFA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802.11-20/0840-03-00be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b="0" dirty="0"/>
              <a:t>Backward compatible </a:t>
            </a:r>
            <a:r>
              <a:rPr lang="en-US" altLang="zh-CN" b="0" dirty="0" smtClean="0"/>
              <a:t>EHT </a:t>
            </a:r>
            <a:r>
              <a:rPr lang="en-US" altLang="zh-CN" b="0" dirty="0"/>
              <a:t>trigger frame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06</a:t>
            </a:r>
            <a:r>
              <a:rPr lang="en-US" sz="2000" b="0" dirty="0" smtClean="0"/>
              <a:t>-01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733328"/>
              </p:ext>
            </p:extLst>
          </p:nvPr>
        </p:nvGraphicFramePr>
        <p:xfrm>
          <a:off x="1139825" y="2555875"/>
          <a:ext cx="6932613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0" name="Document" r:id="rId5" imgW="8377264" imgH="4838877" progId="Word.Document.8">
                  <p:embed/>
                </p:oleObj>
              </mc:Choice>
              <mc:Fallback>
                <p:oleObj name="Document" r:id="rId5" imgW="8377264" imgH="48388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2555875"/>
                        <a:ext cx="6932613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to keep the same length of the User Info filed with at least one reserved bit in the Trigger frame as the HE Trigger frame in R1?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77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2’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</a:t>
            </a:r>
            <a:r>
              <a:rPr lang="en-US" altLang="zh-CN" dirty="0" smtClean="0"/>
              <a:t>keep the lengths of all the User </a:t>
            </a:r>
            <a:r>
              <a:rPr lang="en-US" altLang="zh-CN" dirty="0"/>
              <a:t>Info </a:t>
            </a:r>
            <a:r>
              <a:rPr lang="en-US" altLang="zh-CN" dirty="0" smtClean="0"/>
              <a:t>fields same in </a:t>
            </a:r>
            <a:r>
              <a:rPr lang="en-US" altLang="zh-CN" dirty="0"/>
              <a:t>the </a:t>
            </a:r>
            <a:r>
              <a:rPr lang="en-US" altLang="zh-CN" dirty="0" smtClean="0"/>
              <a:t>Trigger frame for a given trigger type in R1?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651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</a:t>
            </a:r>
            <a:r>
              <a:rPr lang="en-US" altLang="zh-CN" dirty="0" smtClean="0"/>
              <a:t>optionally include a special User </a:t>
            </a:r>
            <a:r>
              <a:rPr lang="en-US" altLang="zh-CN" dirty="0"/>
              <a:t>I</a:t>
            </a:r>
            <a:r>
              <a:rPr lang="en-US" altLang="zh-CN" dirty="0" smtClean="0"/>
              <a:t>nfo starting with a special AID in </a:t>
            </a:r>
            <a:r>
              <a:rPr lang="en-US" altLang="zh-CN" dirty="0"/>
              <a:t>the </a:t>
            </a:r>
            <a:r>
              <a:rPr lang="en-US" altLang="zh-CN" dirty="0" smtClean="0"/>
              <a:t>Trigger </a:t>
            </a:r>
            <a:r>
              <a:rPr lang="en-US" altLang="zh-CN" dirty="0"/>
              <a:t>frame </a:t>
            </a:r>
            <a:r>
              <a:rPr lang="en-US" altLang="zh-CN" dirty="0" smtClean="0"/>
              <a:t>in R1?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168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479226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dirty="0"/>
              <a:t>Do you agree to include an EHT/HE indication per </a:t>
            </a:r>
            <a:r>
              <a:rPr lang="en-US" altLang="zh-CN" dirty="0" smtClean="0"/>
              <a:t>80 MHz </a:t>
            </a:r>
            <a:r>
              <a:rPr lang="en-US" altLang="zh-CN" dirty="0"/>
              <a:t>in the common part of the Trigger Frame </a:t>
            </a:r>
            <a:r>
              <a:rPr lang="en-US" altLang="zh-CN" dirty="0" smtClean="0"/>
              <a:t>, </a:t>
            </a:r>
            <a:r>
              <a:rPr lang="en-US" altLang="zh-CN" dirty="0"/>
              <a:t>indicating to the EHT STA whether to transmit an HE or EHT TB </a:t>
            </a:r>
            <a:r>
              <a:rPr lang="en-US" altLang="zh-CN" dirty="0" smtClean="0"/>
              <a:t>PPDU in R1?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512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5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to have one unified RU allocation table </a:t>
            </a:r>
            <a:r>
              <a:rPr lang="en-US" altLang="zh-CN" dirty="0"/>
              <a:t>(for both SU and MU</a:t>
            </a:r>
            <a:r>
              <a:rPr lang="en-US" altLang="zh-CN" dirty="0" smtClean="0"/>
              <a:t>) for </a:t>
            </a:r>
            <a:r>
              <a:rPr lang="en-US" altLang="zh-CN" dirty="0" smtClean="0"/>
              <a:t>the RU allocation field in the User Info field of the Trigger frame in R1</a:t>
            </a:r>
            <a:r>
              <a:rPr lang="en-US" altLang="zh-CN" dirty="0"/>
              <a:t>?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9079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1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637326"/>
              </p:ext>
            </p:extLst>
          </p:nvPr>
        </p:nvGraphicFramePr>
        <p:xfrm>
          <a:off x="838200" y="1981200"/>
          <a:ext cx="7285211" cy="3488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815"/>
                <a:gridCol w="3613489"/>
                <a:gridCol w="1816907"/>
              </a:tblGrid>
              <a:tr h="1442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B8-B2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Description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</a:t>
                      </a:r>
                      <a:r>
                        <a:rPr lang="en-US" altLang="zh-CN" sz="1100" kern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entries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/>
                </a:tc>
              </a:tr>
              <a:tr h="1902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0-36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26-tone RU in 80MHz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(18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</a:t>
                      </a: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reserved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37-52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in 80MHz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2412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53-60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in 80MHz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zh-CN" sz="10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61-64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in 80MHz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CN" sz="10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65-66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in 80MHz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in 80MHz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380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68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zh-CN" alt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 (can be either</a:t>
                      </a:r>
                      <a:r>
                        <a:rPr lang="en-US" altLang="zh-CN" sz="10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160MHz full BW or one kind of large M-RU</a:t>
                      </a: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)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380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69-84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Small M-RU 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85-124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Large M-RU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40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125</a:t>
                      </a:r>
                      <a:endParaRPr lang="zh-CN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zh-CN" alt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</a:t>
                      </a:r>
                      <a:endParaRPr lang="en-US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endParaRPr lang="zh-CN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…</a:t>
                      </a:r>
                      <a:endParaRPr lang="zh-CN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endParaRPr lang="en-US" altLang="zh-CN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endParaRPr lang="en-US" altLang="zh-CN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236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581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2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20314368"/>
                  </p:ext>
                </p:extLst>
              </p:nvPr>
            </p:nvGraphicFramePr>
            <p:xfrm>
              <a:off x="1642045" y="2057400"/>
              <a:ext cx="5405885" cy="3423296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716651"/>
                    <a:gridCol w="1716651"/>
                    <a:gridCol w="1972583"/>
                  </a:tblGrid>
                  <a:tr h="304800"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M-RU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solidFill>
                          <a:srgbClr val="CBECDE"/>
                        </a:solidFill>
                      </a:tcPr>
                    </a:tc>
                  </a:tr>
                  <a:tr h="389812">
                    <a:tc rowSpan="2"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Small M-RU </a:t>
                          </a:r>
                        </a:p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MRU26+52 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000" kern="12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Arial" panose="020B0604020202020204" pitchFamily="34" charset="0"/>
                                  </a:rPr>
                                  <m:t>10</m:t>
                                </m:r>
                              </m:oMath>
                            </m:oMathPara>
                          </a14:m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</a:tr>
                  <a:tr h="389812">
                    <a:tc vMerge="1"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MRU26+106</a:t>
                          </a: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000" kern="12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Arial" panose="020B0604020202020204" pitchFamily="34" charset="0"/>
                                  </a:rPr>
                                  <m:t>6</m:t>
                                </m:r>
                              </m:oMath>
                            </m:oMathPara>
                          </a14:m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</a:tr>
                  <a:tr h="389812">
                    <a:tc rowSpan="6"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Large M-RU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MRU484+242</a:t>
                          </a: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4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</a:tr>
                  <a:tr h="389812">
                    <a:tc vMerge="1"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MRU996+484</a:t>
                          </a: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4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</a:tr>
                  <a:tr h="389812">
                    <a:tc vMerge="1">
                      <a:txBody>
                        <a:bodyPr/>
                        <a:lstStyle/>
                        <a:p>
                          <a:pPr marL="0" marR="0" lvl="0" indent="0" algn="l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MRU996+484+242</a:t>
                          </a: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8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</a:tr>
                  <a:tr h="389812">
                    <a:tc vMerge="1"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MRU2x996+484</a:t>
                          </a: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12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</a:tr>
                  <a:tr h="389812">
                    <a:tc vMerge="1"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MRU3x996</a:t>
                          </a: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4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</a:tr>
                  <a:tr h="389812">
                    <a:tc vMerge="1"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MRU3x996+484</a:t>
                          </a: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8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20314368"/>
                  </p:ext>
                </p:extLst>
              </p:nvPr>
            </p:nvGraphicFramePr>
            <p:xfrm>
              <a:off x="1642045" y="2057400"/>
              <a:ext cx="5405885" cy="3423296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716651"/>
                    <a:gridCol w="1716651"/>
                    <a:gridCol w="1972583"/>
                  </a:tblGrid>
                  <a:tr h="304800"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M-RU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solidFill>
                          <a:srgbClr val="CBECDE"/>
                        </a:solidFill>
                      </a:tcPr>
                    </a:tc>
                  </a:tr>
                  <a:tr h="389812">
                    <a:tc rowSpan="2"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Small M-RU </a:t>
                          </a:r>
                        </a:p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MRU26+52 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174383" t="-79688" r="-1235" b="-704688"/>
                          </a:stretch>
                        </a:blipFill>
                      </a:tcPr>
                    </a:tc>
                  </a:tr>
                  <a:tr h="389812">
                    <a:tc vMerge="1"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MRU26+106</a:t>
                          </a: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174383" t="-179688" r="-1235" b="-604688"/>
                          </a:stretch>
                        </a:blipFill>
                      </a:tcPr>
                    </a:tc>
                  </a:tr>
                  <a:tr h="389812">
                    <a:tc rowSpan="6"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Large M-RU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MRU484+242</a:t>
                          </a: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4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</a:tr>
                  <a:tr h="389812">
                    <a:tc vMerge="1"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MRU996+484</a:t>
                          </a: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4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</a:tr>
                  <a:tr h="389812">
                    <a:tc vMerge="1">
                      <a:txBody>
                        <a:bodyPr/>
                        <a:lstStyle/>
                        <a:p>
                          <a:pPr marL="0" marR="0" lvl="0" indent="0" algn="l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MRU996+484+242</a:t>
                          </a: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8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</a:tr>
                  <a:tr h="389812">
                    <a:tc vMerge="1"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MRU2x996+484</a:t>
                          </a: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12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</a:tr>
                  <a:tr h="389812">
                    <a:tc vMerge="1"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MRU3x996</a:t>
                          </a: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4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</a:tr>
                  <a:tr h="389812">
                    <a:tc vMerge="1"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MRU3x996+484</a:t>
                          </a: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8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00088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802.11ax, trigger frame was proposed to solicit the uplink MU PPDU (HE TB PPDU)</a:t>
            </a:r>
          </a:p>
          <a:p>
            <a:pPr lvl="1"/>
            <a:r>
              <a:rPr lang="en-US" altLang="zh-CN" sz="1600" dirty="0" smtClean="0"/>
              <a:t>Synchronize the stating time of all </a:t>
            </a:r>
            <a:r>
              <a:rPr lang="en-US" altLang="zh-CN" sz="1600" dirty="0"/>
              <a:t>the uplink </a:t>
            </a:r>
            <a:r>
              <a:rPr lang="en-US" altLang="zh-CN" sz="1600" dirty="0" smtClean="0"/>
              <a:t>sub-PPDUs</a:t>
            </a:r>
          </a:p>
          <a:p>
            <a:pPr lvl="1"/>
            <a:r>
              <a:rPr lang="en-US" altLang="zh-CN" sz="1600" dirty="0" smtClean="0"/>
              <a:t>Align the ending time of all the uplink sub-PPDUs</a:t>
            </a:r>
          </a:p>
          <a:p>
            <a:pPr lvl="1"/>
            <a:r>
              <a:rPr lang="en-US" altLang="zh-CN" sz="1600" dirty="0" smtClean="0"/>
              <a:t>Provide the transmission parameters for each uplink sub-PPDU, e.g., RU allocation, MCS</a:t>
            </a:r>
          </a:p>
          <a:p>
            <a:r>
              <a:rPr lang="en-US" altLang="zh-CN" dirty="0" smtClean="0"/>
              <a:t>802.11 be introduces new bandwidth, new stream number</a:t>
            </a:r>
          </a:p>
          <a:p>
            <a:pPr lvl="1"/>
            <a:r>
              <a:rPr lang="en-US" altLang="zh-CN" sz="1600" dirty="0" smtClean="0"/>
              <a:t>All of these new factors may change the trigger frame</a:t>
            </a:r>
            <a:endParaRPr lang="en-US" altLang="zh-CN" sz="1600" dirty="0"/>
          </a:p>
          <a:p>
            <a:r>
              <a:rPr lang="en-US" altLang="zh-CN" dirty="0" smtClean="0"/>
              <a:t>In this contribution, we discuss a possible backward compatible EHT trigger frame design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HE trigger frame is shown as below</a:t>
            </a:r>
          </a:p>
          <a:p>
            <a:pPr lvl="1"/>
            <a:r>
              <a:rPr lang="en-US" altLang="zh-CN" sz="1600" dirty="0" smtClean="0"/>
              <a:t>Common </a:t>
            </a:r>
            <a:r>
              <a:rPr lang="en-US" altLang="zh-CN" sz="1600" dirty="0"/>
              <a:t>Info field and a list of User Info fields 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17" name="组合 16"/>
          <p:cNvGrpSpPr/>
          <p:nvPr/>
        </p:nvGrpSpPr>
        <p:grpSpPr>
          <a:xfrm>
            <a:off x="34925" y="2895600"/>
            <a:ext cx="9074150" cy="3429000"/>
            <a:chOff x="13942" y="2514600"/>
            <a:chExt cx="9074150" cy="3429000"/>
          </a:xfrm>
        </p:grpSpPr>
        <p:pic>
          <p:nvPicPr>
            <p:cNvPr id="7" name="Picture 2" descr="C:\Users\l00140189\AppData\Roaming\eSpace_Desktop\UserData\l00387934\imagefiles\C9C4EEA1-023C-4AA4-93B3-91AB5B358D24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42" y="4137025"/>
              <a:ext cx="4176713" cy="1806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" descr="C:\Users\l00140189\AppData\Roaming\eSpace_Desktop\UserData\l00387934\imagefiles\AB9DFC4D-6587-4E87-BFD1-DC07FFE777F0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0117" y="2514600"/>
              <a:ext cx="6199188" cy="709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C:\Users\l00140189\AppData\Roaming\eSpace_Desktop\UserData\l00387934\imagefiles\57E16C9F-BDED-4BA6-BB16-1A2A4EB56C3F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5117" y="5057775"/>
              <a:ext cx="4752975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0" name="直接连接符 9"/>
            <p:cNvCxnSpPr/>
            <p:nvPr/>
          </p:nvCxnSpPr>
          <p:spPr>
            <a:xfrm flipH="1">
              <a:off x="302867" y="2970212"/>
              <a:ext cx="3957638" cy="12588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flipH="1">
              <a:off x="4190655" y="2970212"/>
              <a:ext cx="865187" cy="12588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H="1">
              <a:off x="4551017" y="2970212"/>
              <a:ext cx="504825" cy="223202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5952780" y="2970212"/>
              <a:ext cx="3135312" cy="20716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9013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Backward compatible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In 802.11ax, we already have the following trigger types</a:t>
            </a:r>
          </a:p>
          <a:p>
            <a:r>
              <a:rPr lang="en-US" altLang="zh-CN" sz="2000" dirty="0" smtClean="0"/>
              <a:t>For the same trigger function, it is better to reuse the exiting trigger types</a:t>
            </a:r>
          </a:p>
          <a:p>
            <a:pPr lvl="1"/>
            <a:r>
              <a:rPr lang="en-US" altLang="zh-CN" sz="1600" dirty="0" smtClean="0"/>
              <a:t>No need to add </a:t>
            </a:r>
            <a:r>
              <a:rPr lang="en-US" altLang="zh-CN" sz="1600" dirty="0"/>
              <a:t>the new </a:t>
            </a:r>
            <a:r>
              <a:rPr lang="en-US" altLang="zh-CN" sz="1600" dirty="0" smtClean="0"/>
              <a:t>trigger types just because of new bandwidth and new stream number</a:t>
            </a:r>
          </a:p>
          <a:p>
            <a:pPr lvl="1"/>
            <a:r>
              <a:rPr lang="en-US" altLang="zh-CN" sz="1600" dirty="0" smtClean="0"/>
              <a:t>Can be used to solicit the mixed UL PPDU from HE STA and EHT STA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We will discuss </a:t>
            </a:r>
            <a:r>
              <a:rPr lang="en-US" altLang="zh-CN" b="1" dirty="0" smtClean="0">
                <a:ea typeface="+mn-ea"/>
                <a:cs typeface="+mn-cs"/>
              </a:rPr>
              <a:t>the backward compatible design from</a:t>
            </a:r>
          </a:p>
          <a:p>
            <a:pPr lvl="1"/>
            <a:r>
              <a:rPr lang="en-US" altLang="zh-CN" sz="1600" dirty="0" smtClean="0"/>
              <a:t>Common Info </a:t>
            </a:r>
            <a:r>
              <a:rPr lang="en-US" altLang="zh-CN" sz="1600" dirty="0"/>
              <a:t>field </a:t>
            </a:r>
            <a:r>
              <a:rPr lang="en-US" altLang="zh-CN" sz="1600" dirty="0" smtClean="0"/>
              <a:t>in the trigger frame</a:t>
            </a:r>
            <a:endParaRPr lang="en-US" altLang="zh-CN" sz="1600" dirty="0"/>
          </a:p>
          <a:p>
            <a:pPr lvl="1"/>
            <a:r>
              <a:rPr lang="en-US" altLang="zh-CN" sz="1600" dirty="0"/>
              <a:t>User </a:t>
            </a:r>
            <a:r>
              <a:rPr lang="en-US" altLang="zh-CN" sz="1600" dirty="0" smtClean="0"/>
              <a:t>Info field in the trigger frame</a:t>
            </a:r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4891" y="4218382"/>
            <a:ext cx="2960716" cy="223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32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Common Info field in trigger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3400" y="1780309"/>
            <a:ext cx="8229600" cy="4114800"/>
          </a:xfrm>
        </p:spPr>
        <p:txBody>
          <a:bodyPr/>
          <a:lstStyle/>
          <a:p>
            <a:r>
              <a:rPr lang="en-US" altLang="zh-CN" sz="2000" dirty="0" smtClean="0"/>
              <a:t>The following subfields in the Common Info field need extension because of the new features in EHT</a:t>
            </a:r>
          </a:p>
          <a:p>
            <a:pPr lvl="1"/>
            <a:r>
              <a:rPr lang="en-US" altLang="zh-CN" sz="1600" dirty="0"/>
              <a:t>UL Bandwidth </a:t>
            </a:r>
          </a:p>
          <a:p>
            <a:pPr lvl="1"/>
            <a:r>
              <a:rPr lang="en-US" altLang="zh-CN" sz="1600" dirty="0"/>
              <a:t>Number of EHT-LTF Symbols And </a:t>
            </a:r>
            <a:r>
              <a:rPr lang="en-US" altLang="zh-CN" sz="1600" dirty="0" err="1"/>
              <a:t>Midamble</a:t>
            </a:r>
            <a:r>
              <a:rPr lang="en-US" altLang="zh-CN" sz="1600" dirty="0"/>
              <a:t> Periodicity extension</a:t>
            </a:r>
          </a:p>
          <a:p>
            <a:pPr lvl="1"/>
            <a:r>
              <a:rPr lang="en-US" altLang="zh-CN" sz="1600" dirty="0"/>
              <a:t>UL </a:t>
            </a:r>
            <a:r>
              <a:rPr lang="en-US" altLang="zh-CN" sz="1600" dirty="0" smtClean="0"/>
              <a:t>Spatial Reuse…</a:t>
            </a:r>
            <a:endParaRPr lang="en-US" altLang="zh-CN" sz="1600" dirty="0"/>
          </a:p>
          <a:p>
            <a:r>
              <a:rPr lang="en-US" altLang="zh-CN" sz="2000" dirty="0" smtClean="0"/>
              <a:t>The following fields may be added to the Common </a:t>
            </a:r>
            <a:r>
              <a:rPr lang="en-US" altLang="zh-CN" sz="2000" dirty="0"/>
              <a:t>I</a:t>
            </a:r>
            <a:r>
              <a:rPr lang="en-US" altLang="zh-CN" sz="2000" dirty="0" smtClean="0"/>
              <a:t>nfo field for the mixed transmission</a:t>
            </a:r>
          </a:p>
          <a:p>
            <a:pPr lvl="1"/>
            <a:r>
              <a:rPr lang="en-US" altLang="zh-CN" sz="1600" dirty="0"/>
              <a:t>EHT/HE indication per </a:t>
            </a:r>
            <a:r>
              <a:rPr lang="en-US" altLang="zh-CN" sz="1600" dirty="0" smtClean="0"/>
              <a:t>segment, like 80 MHz</a:t>
            </a:r>
          </a:p>
          <a:p>
            <a:pPr lvl="1"/>
            <a:r>
              <a:rPr lang="en-US" altLang="zh-CN" sz="1600" dirty="0" smtClean="0"/>
              <a:t>Puncture info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All of the above </a:t>
            </a:r>
            <a:r>
              <a:rPr lang="en-US" altLang="zh-CN" b="1" dirty="0" smtClean="0">
                <a:ea typeface="+mn-ea"/>
                <a:cs typeface="+mn-cs"/>
              </a:rPr>
              <a:t>fields </a:t>
            </a:r>
            <a:r>
              <a:rPr lang="en-US" altLang="zh-CN" b="1" dirty="0">
                <a:ea typeface="+mn-ea"/>
                <a:cs typeface="+mn-cs"/>
              </a:rPr>
              <a:t>could be put in a special U</a:t>
            </a:r>
            <a:r>
              <a:rPr lang="en-US" altLang="zh-CN" b="1" dirty="0" smtClean="0">
                <a:ea typeface="+mn-ea"/>
                <a:cs typeface="+mn-cs"/>
              </a:rPr>
              <a:t>ser Info field</a:t>
            </a:r>
            <a:r>
              <a:rPr lang="zh-CN" altLang="en-US" b="1" dirty="0">
                <a:ea typeface="+mn-ea"/>
                <a:cs typeface="+mn-cs"/>
              </a:rPr>
              <a:t>，</a:t>
            </a:r>
            <a:r>
              <a:rPr lang="en-US" altLang="zh-CN" b="1" dirty="0">
                <a:ea typeface="+mn-ea"/>
                <a:cs typeface="+mn-cs"/>
              </a:rPr>
              <a:t>like </a:t>
            </a:r>
            <a:r>
              <a:rPr lang="en-US" altLang="zh-CN" b="1" dirty="0" smtClean="0">
                <a:ea typeface="+mn-ea"/>
                <a:cs typeface="+mn-cs"/>
              </a:rPr>
              <a:t>special STA Info field of puncture info in NDP announcement frame</a:t>
            </a:r>
          </a:p>
          <a:p>
            <a:pPr lvl="1"/>
            <a:r>
              <a:rPr lang="en-US" altLang="zh-CN" sz="1600" dirty="0"/>
              <a:t>Transparent to HE STA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Or we can reuse reserve bits in the Common Info field</a:t>
            </a:r>
          </a:p>
          <a:p>
            <a:pPr lvl="1"/>
            <a:r>
              <a:rPr lang="en-US" altLang="zh-CN" sz="1600" dirty="0"/>
              <a:t>But </a:t>
            </a:r>
            <a:r>
              <a:rPr lang="en-US" altLang="zh-CN" sz="1600" dirty="0" smtClean="0"/>
              <a:t>some of them may already be used for implementation </a:t>
            </a:r>
          </a:p>
          <a:p>
            <a:pPr lvl="1"/>
            <a:r>
              <a:rPr lang="en-US" altLang="zh-CN" sz="1600" dirty="0" smtClean="0"/>
              <a:t>The reserved bits may not be enough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63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User Info field in trigger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758654"/>
            <a:ext cx="8305799" cy="4114800"/>
          </a:xfrm>
        </p:spPr>
        <p:txBody>
          <a:bodyPr/>
          <a:lstStyle/>
          <a:p>
            <a:r>
              <a:rPr lang="en-US" altLang="zh-CN" sz="2000" dirty="0"/>
              <a:t>The following subfields in the </a:t>
            </a:r>
            <a:r>
              <a:rPr lang="en-US" altLang="zh-CN" sz="2000" dirty="0" smtClean="0"/>
              <a:t>User Info field </a:t>
            </a:r>
            <a:r>
              <a:rPr lang="en-US" altLang="zh-CN" sz="2000" dirty="0"/>
              <a:t>may be impacted by the new features in EHT</a:t>
            </a:r>
          </a:p>
          <a:p>
            <a:pPr lvl="1"/>
            <a:r>
              <a:rPr lang="en-US" altLang="zh-CN" sz="1400" dirty="0"/>
              <a:t>RU allocation subfield </a:t>
            </a:r>
          </a:p>
          <a:p>
            <a:pPr lvl="1"/>
            <a:r>
              <a:rPr lang="en-US" altLang="zh-CN" sz="1400" dirty="0"/>
              <a:t>SS allocation </a:t>
            </a:r>
            <a:r>
              <a:rPr lang="en-US" altLang="zh-CN" sz="1400" dirty="0" smtClean="0"/>
              <a:t>subfield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However, there is only </a:t>
            </a:r>
            <a:r>
              <a:rPr lang="en-US" altLang="zh-CN" b="1" dirty="0" smtClean="0">
                <a:ea typeface="+mn-ea"/>
                <a:cs typeface="+mn-cs"/>
              </a:rPr>
              <a:t>one reserved </a:t>
            </a:r>
            <a:r>
              <a:rPr lang="en-US" altLang="zh-CN" b="1" dirty="0">
                <a:ea typeface="+mn-ea"/>
                <a:cs typeface="+mn-cs"/>
              </a:rPr>
              <a:t>bit in User </a:t>
            </a:r>
            <a:r>
              <a:rPr lang="en-US" altLang="zh-CN" b="1" dirty="0" smtClean="0">
                <a:ea typeface="+mn-ea"/>
                <a:cs typeface="+mn-cs"/>
              </a:rPr>
              <a:t>Info field</a:t>
            </a:r>
            <a:r>
              <a:rPr lang="en-US" altLang="zh-CN" b="1" dirty="0">
                <a:ea typeface="+mn-ea"/>
                <a:cs typeface="+mn-cs"/>
              </a:rPr>
              <a:t>. From the philosophy of </a:t>
            </a:r>
            <a:r>
              <a:rPr lang="en-US" altLang="zh-CN" b="1" dirty="0" smtClean="0">
                <a:ea typeface="+mn-ea"/>
                <a:cs typeface="+mn-cs"/>
              </a:rPr>
              <a:t>design, </a:t>
            </a:r>
            <a:r>
              <a:rPr lang="en-US" altLang="zh-CN" b="1" dirty="0">
                <a:ea typeface="+mn-ea"/>
                <a:cs typeface="+mn-cs"/>
              </a:rPr>
              <a:t>it is better to keep </a:t>
            </a:r>
            <a:r>
              <a:rPr lang="en-US" altLang="zh-CN" b="1" dirty="0" smtClean="0">
                <a:ea typeface="+mn-ea"/>
                <a:cs typeface="+mn-cs"/>
              </a:rPr>
              <a:t>it.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We propose to have a special User Info field to divide the User Info fields into two categories</a:t>
            </a:r>
          </a:p>
          <a:p>
            <a:pPr lvl="1"/>
            <a:r>
              <a:rPr lang="en-US" altLang="zh-CN" sz="1400" dirty="0" smtClean="0"/>
              <a:t>Keep the existing 8-bit RU allocation subfield, and add MRU mode and large RUs to 7-bit table (</a:t>
            </a:r>
            <a:r>
              <a:rPr lang="en-US" altLang="zh-CN" sz="1400" dirty="0"/>
              <a:t>refer to appendix</a:t>
            </a:r>
            <a:r>
              <a:rPr lang="en-US" altLang="zh-CN" sz="1400" dirty="0" smtClean="0"/>
              <a:t>)</a:t>
            </a:r>
          </a:p>
          <a:p>
            <a:pPr lvl="1"/>
            <a:r>
              <a:rPr lang="en-US" altLang="zh-CN" sz="1400" dirty="0" smtClean="0"/>
              <a:t>RU allocation subfield in </a:t>
            </a:r>
            <a:r>
              <a:rPr lang="en-US" altLang="zh-CN" sz="1400" dirty="0"/>
              <a:t>the </a:t>
            </a:r>
            <a:r>
              <a:rPr lang="en-US" altLang="zh-CN" sz="1400" dirty="0" smtClean="0"/>
              <a:t>1st part indicates a </a:t>
            </a:r>
            <a:r>
              <a:rPr lang="en-US" altLang="zh-CN" sz="1400" dirty="0"/>
              <a:t>RU </a:t>
            </a:r>
            <a:r>
              <a:rPr lang="en-US" altLang="zh-CN" sz="1400" dirty="0" smtClean="0"/>
              <a:t>within </a:t>
            </a:r>
            <a:r>
              <a:rPr lang="en-US" altLang="zh-CN" sz="1400" dirty="0"/>
              <a:t>or larger than </a:t>
            </a:r>
            <a:r>
              <a:rPr lang="en-US" altLang="zh-CN" sz="1400" dirty="0" smtClean="0"/>
              <a:t>primary160 </a:t>
            </a:r>
            <a:r>
              <a:rPr lang="en-US" altLang="zh-CN" sz="1400" dirty="0"/>
              <a:t>MHz </a:t>
            </a:r>
            <a:endParaRPr lang="en-US" altLang="zh-CN" sz="1400" dirty="0" smtClean="0"/>
          </a:p>
          <a:p>
            <a:pPr lvl="1"/>
            <a:r>
              <a:rPr lang="en-US" altLang="zh-CN" sz="1400" dirty="0"/>
              <a:t>RU allocation subfield </a:t>
            </a:r>
            <a:r>
              <a:rPr lang="en-US" altLang="zh-CN" sz="1400" dirty="0" smtClean="0"/>
              <a:t>in the 2nd part indicates </a:t>
            </a:r>
            <a:r>
              <a:rPr lang="en-US" altLang="zh-CN" sz="1400" dirty="0"/>
              <a:t>a RU </a:t>
            </a:r>
            <a:r>
              <a:rPr lang="en-US" altLang="zh-CN" sz="1400" dirty="0" smtClean="0"/>
              <a:t>within </a:t>
            </a:r>
            <a:r>
              <a:rPr lang="en-US" altLang="zh-CN" sz="1400" dirty="0"/>
              <a:t>or larger than second 160 </a:t>
            </a:r>
            <a:r>
              <a:rPr lang="en-US" altLang="zh-CN" sz="1400" dirty="0" smtClean="0"/>
              <a:t>MHz</a:t>
            </a:r>
            <a:endParaRPr lang="zh-CN" alt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11" name="右大括号 10"/>
          <p:cNvSpPr/>
          <p:nvPr/>
        </p:nvSpPr>
        <p:spPr bwMode="auto">
          <a:xfrm rot="5400000">
            <a:off x="2531317" y="4310856"/>
            <a:ext cx="229042" cy="315807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右大括号 15"/>
          <p:cNvSpPr/>
          <p:nvPr/>
        </p:nvSpPr>
        <p:spPr bwMode="auto">
          <a:xfrm rot="5400000">
            <a:off x="6626397" y="4335061"/>
            <a:ext cx="216085" cy="3159345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1030553" y="5283859"/>
            <a:ext cx="7283559" cy="524811"/>
            <a:chOff x="482897" y="5403197"/>
            <a:chExt cx="8255164" cy="291904"/>
          </a:xfrm>
        </p:grpSpPr>
        <p:sp>
          <p:nvSpPr>
            <p:cNvPr id="7" name="矩形 6"/>
            <p:cNvSpPr/>
            <p:nvPr/>
          </p:nvSpPr>
          <p:spPr bwMode="auto">
            <a:xfrm>
              <a:off x="482897" y="5410200"/>
              <a:ext cx="1017796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User Info 1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矩形 7"/>
            <p:cNvSpPr/>
            <p:nvPr/>
          </p:nvSpPr>
          <p:spPr bwMode="auto">
            <a:xfrm>
              <a:off x="1500695" y="5410199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 User Info 2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矩形 8"/>
            <p:cNvSpPr/>
            <p:nvPr/>
          </p:nvSpPr>
          <p:spPr bwMode="auto">
            <a:xfrm>
              <a:off x="3071305" y="5410200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User Info X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553080" y="5403197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…</a:t>
              </a:r>
              <a:endParaRPr lang="zh-CN" altLang="en-US" dirty="0"/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5156662" y="5411510"/>
              <a:ext cx="967294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User Info X+1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6123956" y="5411509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dirty="0"/>
                <a:t> User Info</a:t>
              </a:r>
              <a:r>
                <a:rPr lang="en-US" altLang="zh-CN" dirty="0" smtClean="0"/>
                <a:t> X+2</a:t>
              </a:r>
              <a:endParaRPr lang="zh-CN" altLang="en-US" dirty="0">
                <a:latin typeface="Times New Roman" pitchFamily="18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7694566" y="5411510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dirty="0"/>
                <a:t>User </a:t>
              </a:r>
              <a:r>
                <a:rPr lang="en-US" altLang="zh-CN" dirty="0" smtClean="0"/>
                <a:t>Info </a:t>
              </a:r>
              <a:r>
                <a:rPr lang="en-US" altLang="zh-CN" dirty="0" err="1" smtClean="0"/>
                <a:t>X+n</a:t>
              </a:r>
              <a:endParaRPr lang="zh-CN" altLang="en-US" dirty="0">
                <a:latin typeface="Times New Roman" pitchFamily="18" charset="0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7176341" y="5404507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…</a:t>
              </a:r>
              <a:endParaRPr lang="zh-CN" altLang="en-US" dirty="0"/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4112754" y="5410388"/>
              <a:ext cx="1043495" cy="283591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Special User Info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1066800" y="6046113"/>
            <a:ext cx="236220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/>
              <a:t>The first part, the assigned RU is within or larger than primary 160 MHz </a:t>
            </a:r>
            <a:endParaRPr lang="zh-CN" altLang="en-US" sz="1050" dirty="0"/>
          </a:p>
        </p:txBody>
      </p:sp>
      <p:sp>
        <p:nvSpPr>
          <p:cNvPr id="20" name="文本框 19"/>
          <p:cNvSpPr txBox="1"/>
          <p:nvPr/>
        </p:nvSpPr>
        <p:spPr>
          <a:xfrm>
            <a:off x="5853244" y="6016107"/>
            <a:ext cx="24608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/>
              <a:t>The second part, the assigned RU is within or larger than secondary 160 MHz </a:t>
            </a:r>
            <a:endParaRPr lang="zh-CN" altLang="en-US" sz="1050" dirty="0"/>
          </a:p>
        </p:txBody>
      </p:sp>
    </p:spTree>
    <p:extLst>
      <p:ext uri="{BB962C8B-B14F-4D97-AF65-F5344CB8AC3E}">
        <p14:creationId xmlns:p14="http://schemas.microsoft.com/office/powerpoint/2010/main" val="325769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propose a backward </a:t>
            </a:r>
            <a:r>
              <a:rPr lang="en-US" altLang="zh-CN" dirty="0"/>
              <a:t>compatible EHT trigger </a:t>
            </a:r>
            <a:r>
              <a:rPr lang="en-US" altLang="zh-CN" dirty="0" smtClean="0"/>
              <a:t>frame by adding a special User Info field</a:t>
            </a:r>
          </a:p>
          <a:p>
            <a:pPr lvl="1"/>
            <a:r>
              <a:rPr lang="en-US" altLang="zh-CN" sz="1600" dirty="0" smtClean="0"/>
              <a:t>No need </a:t>
            </a:r>
            <a:r>
              <a:rPr lang="en-US" altLang="zh-CN" sz="1600" dirty="0"/>
              <a:t>double the existing trigger </a:t>
            </a:r>
            <a:r>
              <a:rPr lang="en-US" altLang="zh-CN" sz="1600" dirty="0" smtClean="0"/>
              <a:t>types</a:t>
            </a:r>
          </a:p>
          <a:p>
            <a:pPr lvl="1"/>
            <a:r>
              <a:rPr lang="en-US" altLang="zh-CN" sz="1600" dirty="0" smtClean="0"/>
              <a:t>Can be </a:t>
            </a:r>
            <a:r>
              <a:rPr lang="en-US" altLang="zh-CN" sz="1600" dirty="0"/>
              <a:t>used to solicit UL mixed PPDU transmission from HE STA and EHT STA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25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[1] </a:t>
            </a:r>
            <a:r>
              <a:rPr lang="en-US" altLang="zh-CN" dirty="0" smtClean="0"/>
              <a:t>11-20-0416-00-00be-mru-signaling-in-trigger-frame</a:t>
            </a:r>
          </a:p>
          <a:p>
            <a:pPr marL="0" indent="0">
              <a:buNone/>
            </a:pPr>
            <a:r>
              <a:rPr lang="en-US" altLang="zh-CN" dirty="0" smtClean="0"/>
              <a:t>[</a:t>
            </a:r>
            <a:r>
              <a:rPr lang="en-US" altLang="zh-CN" dirty="0"/>
              <a:t>2</a:t>
            </a:r>
            <a:r>
              <a:rPr lang="en-US" altLang="zh-CN" dirty="0" smtClean="0"/>
              <a:t>] 11-20-0413-01-00be-discussion-on-eht-trigger-based-ul-mu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the </a:t>
            </a:r>
            <a:r>
              <a:rPr lang="en-US" altLang="zh-CN" dirty="0" smtClean="0"/>
              <a:t>same Trigger </a:t>
            </a:r>
            <a:r>
              <a:rPr lang="en-US" altLang="zh-CN" dirty="0" smtClean="0"/>
              <a:t>frame can be used to solicit the TB</a:t>
            </a:r>
            <a:r>
              <a:rPr lang="zh-CN" altLang="en-US" dirty="0" smtClean="0"/>
              <a:t> </a:t>
            </a:r>
            <a:r>
              <a:rPr lang="en-US" altLang="zh-CN" dirty="0" smtClean="0"/>
              <a:t>PPDU from</a:t>
            </a:r>
            <a:r>
              <a:rPr lang="en-US" altLang="zh-CN" dirty="0"/>
              <a:t> </a:t>
            </a:r>
            <a:r>
              <a:rPr lang="en-US" altLang="zh-CN" dirty="0" smtClean="0"/>
              <a:t>both the HE STA(s) and EHT STA(s</a:t>
            </a:r>
            <a:r>
              <a:rPr lang="en-US" altLang="zh-CN" dirty="0" smtClean="0"/>
              <a:t>)?</a:t>
            </a:r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69465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73028</TotalTime>
  <Words>983</Words>
  <Application>Microsoft Office PowerPoint</Application>
  <PresentationFormat>全屏显示(4:3)</PresentationFormat>
  <Paragraphs>183</Paragraphs>
  <Slides>16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3" baseType="lpstr">
      <vt:lpstr>ＭＳ Ｐゴシック</vt:lpstr>
      <vt:lpstr>宋体</vt:lpstr>
      <vt:lpstr>Arial</vt:lpstr>
      <vt:lpstr>Cambria Math</vt:lpstr>
      <vt:lpstr>Times New Roman</vt:lpstr>
      <vt:lpstr>802-11-Submission</vt:lpstr>
      <vt:lpstr>Document</vt:lpstr>
      <vt:lpstr>Backward compatible EHT trigger frame</vt:lpstr>
      <vt:lpstr>Background</vt:lpstr>
      <vt:lpstr>Recap</vt:lpstr>
      <vt:lpstr>Backward compatible</vt:lpstr>
      <vt:lpstr>Common Info field in trigger frame</vt:lpstr>
      <vt:lpstr>User Info field in trigger frame</vt:lpstr>
      <vt:lpstr>Summary</vt:lpstr>
      <vt:lpstr>References</vt:lpstr>
      <vt:lpstr>SP 1</vt:lpstr>
      <vt:lpstr>SP 2</vt:lpstr>
      <vt:lpstr>SP 2’</vt:lpstr>
      <vt:lpstr>SP 3</vt:lpstr>
      <vt:lpstr>SP 4</vt:lpstr>
      <vt:lpstr>SP 5</vt:lpstr>
      <vt:lpstr>Appendix 1</vt:lpstr>
      <vt:lpstr>Appendix 2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607</cp:revision>
  <cp:lastPrinted>1998-02-10T13:28:06Z</cp:lastPrinted>
  <dcterms:created xsi:type="dcterms:W3CDTF">2013-11-12T18:41:50Z</dcterms:created>
  <dcterms:modified xsi:type="dcterms:W3CDTF">2020-10-20T12:58:17Z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(3)0TfuWG9IjfGEywXKjsevfCVaj+4u8xr3G66Wp3zzCcr2K7AQAFbIRJO59vX0H2t1VDW4eCyY
YOFcEWMubPtjMNen44vEylk1EV/8SU3erhqPsYkEwhTY4HJYnjLMjJGXZyirFG/eyJqnSAB9
R51pGIW+zSKxFy4w5YMlKHzWqf9Z8V6sPfyoVMb6sN6i4PIZzT0qCAzmNrU//WSWbiPlEHSt
Skm1OZTRodfX5JmF9g</vt:lpwstr>
  </property>
  <property fmtid="{D5CDD505-2E9C-101B-9397-08002B2CF9AE}" pid="4" name="_2015_ms_pID_7253431">
    <vt:lpwstr>qXPKGqbecESs5F5wePPOs8EPuI7k+mJJecHT6IB5Z9+LvuC0bHNYJX
a+7uC+vewS1k40/L9G/Wq8IXwTBzZYM1C/Hvx6zqB+N9LkclaEKhnDzry9QbT1Yc+GuWF89g
UKhmHvZHkxiAzMT9+RVmKxQq4VFze+DrkmFsp6y4aiNd1PfE7cx/bXRXkDjuX0sq9to5z3bL
jl9hRiVzZJUkmIjF3+PeW8apVcJG2xLFrj4h</vt:lpwstr>
  </property>
  <property fmtid="{D5CDD505-2E9C-101B-9397-08002B2CF9AE}" pid="5" name="_2015_ms_pID_7253432">
    <vt:lpwstr>U3snbcv4aQ7T6THAzc13nnA=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1600182759</vt:lpwstr>
  </property>
</Properties>
</file>