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43" r:id="rId3"/>
    <p:sldId id="368" r:id="rId4"/>
    <p:sldId id="369" r:id="rId5"/>
    <p:sldId id="370" r:id="rId6"/>
    <p:sldId id="371" r:id="rId7"/>
    <p:sldId id="361" r:id="rId8"/>
    <p:sldId id="348" r:id="rId9"/>
    <p:sldId id="375" r:id="rId10"/>
    <p:sldId id="367" r:id="rId11"/>
    <p:sldId id="377" r:id="rId12"/>
    <p:sldId id="376" r:id="rId13"/>
    <p:sldId id="373" r:id="rId14"/>
    <p:sldId id="374" r:id="rId15"/>
    <p:sldId id="372" r:id="rId16"/>
    <p:sldId id="378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802.11-20/0840-02-00be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06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8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keep the same length of </a:t>
            </a:r>
            <a:r>
              <a:rPr lang="en-US" altLang="zh-CN" dirty="0" smtClean="0"/>
              <a:t>the User </a:t>
            </a:r>
            <a:r>
              <a:rPr lang="en-US" altLang="zh-CN" dirty="0" smtClean="0"/>
              <a:t>Info filed with at least one reserved bit in the </a:t>
            </a:r>
            <a:r>
              <a:rPr lang="en-US" altLang="zh-CN" dirty="0" smtClean="0"/>
              <a:t>Trigger </a:t>
            </a:r>
            <a:r>
              <a:rPr lang="en-US" altLang="zh-CN" dirty="0" smtClean="0"/>
              <a:t>frame as the HE Trigger frame in R1?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keep the lengths of all the User </a:t>
            </a:r>
            <a:r>
              <a:rPr lang="en-US" altLang="zh-CN" dirty="0"/>
              <a:t>Info </a:t>
            </a:r>
            <a:r>
              <a:rPr lang="en-US" altLang="zh-CN" dirty="0" smtClean="0"/>
              <a:t>fields same in </a:t>
            </a:r>
            <a:r>
              <a:rPr lang="en-US" altLang="zh-CN" dirty="0"/>
              <a:t>the </a:t>
            </a:r>
            <a:r>
              <a:rPr lang="en-US" altLang="zh-CN" dirty="0" smtClean="0"/>
              <a:t>Trigger frame for a given trigger type in R1?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51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optionally include a special User </a:t>
            </a:r>
            <a:r>
              <a:rPr lang="en-US" altLang="zh-CN" dirty="0"/>
              <a:t>I</a:t>
            </a:r>
            <a:r>
              <a:rPr lang="en-US" altLang="zh-CN" dirty="0" smtClean="0"/>
              <a:t>nfo starting with a special AID in </a:t>
            </a:r>
            <a:r>
              <a:rPr lang="en-US" altLang="zh-CN" dirty="0"/>
              <a:t>the </a:t>
            </a:r>
            <a:r>
              <a:rPr lang="en-US" altLang="zh-CN" dirty="0" smtClean="0"/>
              <a:t>Trigger </a:t>
            </a:r>
            <a:r>
              <a:rPr lang="en-US" altLang="zh-CN" dirty="0"/>
              <a:t>frame </a:t>
            </a:r>
            <a:r>
              <a:rPr lang="en-US" altLang="zh-CN" dirty="0" smtClean="0"/>
              <a:t>in R1?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/>
              <a:t>Do you agree to include an EHT/HE indication per </a:t>
            </a:r>
            <a:r>
              <a:rPr lang="en-US" altLang="zh-CN" dirty="0" smtClean="0"/>
              <a:t>80 MHz </a:t>
            </a:r>
            <a:r>
              <a:rPr lang="en-US" altLang="zh-CN" dirty="0"/>
              <a:t>in the common part of the Trigger Frame </a:t>
            </a:r>
            <a:r>
              <a:rPr lang="en-US" altLang="zh-CN" dirty="0" smtClean="0"/>
              <a:t>, </a:t>
            </a:r>
            <a:r>
              <a:rPr lang="en-US" altLang="zh-CN" dirty="0"/>
              <a:t>indicating to the EHT STA whether to transmit an HE or EHT TB </a:t>
            </a:r>
            <a:r>
              <a:rPr lang="en-US" altLang="zh-CN" dirty="0" smtClean="0"/>
              <a:t>PPDU in R1?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have one unified RU allocation table for the RU allocation field in the User Info field of the Trigger frame in R1</a:t>
            </a:r>
            <a:r>
              <a:rPr lang="en-US" altLang="zh-CN" dirty="0"/>
              <a:t>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07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37326"/>
              </p:ext>
            </p:extLst>
          </p:nvPr>
        </p:nvGraphicFramePr>
        <p:xfrm>
          <a:off x="838200" y="1981200"/>
          <a:ext cx="7285211" cy="348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815"/>
                <a:gridCol w="3613489"/>
                <a:gridCol w="1816907"/>
              </a:tblGrid>
              <a:tr h="14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B8-B2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Description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US" altLang="zh-CN" sz="1100" kern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entries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(18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37-52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41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53-60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61-64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65-66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68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 (can be either</a:t>
                      </a:r>
                      <a:r>
                        <a:rPr lang="en-US" altLang="zh-CN" sz="10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160MHz full BW or one kind of large M-RU</a:t>
                      </a: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69-84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Small M-RU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85-124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Large M-RU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40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3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8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314368"/>
                  </p:ext>
                </p:extLst>
              </p:nvPr>
            </p:nvGraphicFramePr>
            <p:xfrm>
              <a:off x="1642045" y="2057400"/>
              <a:ext cx="5405885" cy="34232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16651"/>
                    <a:gridCol w="1716651"/>
                    <a:gridCol w="1972583"/>
                  </a:tblGrid>
                  <a:tr h="304800"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CBECDE"/>
                        </a:solidFill>
                      </a:tcPr>
                    </a:tc>
                  </a:tr>
                  <a:tr h="389812">
                    <a:tc row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Small M-RU </a:t>
                          </a:r>
                        </a:p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MRU26+52 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MRU26+106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rowSpan="6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Large 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12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314368"/>
                  </p:ext>
                </p:extLst>
              </p:nvPr>
            </p:nvGraphicFramePr>
            <p:xfrm>
              <a:off x="1642045" y="2057400"/>
              <a:ext cx="5405885" cy="34232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16651"/>
                    <a:gridCol w="1716651"/>
                    <a:gridCol w="1972583"/>
                  </a:tblGrid>
                  <a:tr h="304800"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CBECDE"/>
                        </a:solidFill>
                      </a:tcPr>
                    </a:tc>
                  </a:tr>
                  <a:tr h="389812">
                    <a:tc rowSpan="2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Small M-RU </a:t>
                          </a:r>
                        </a:p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MRU26+52 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4383" t="-79688" r="-1235" b="-704688"/>
                          </a:stretch>
                        </a:blip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MRU26+106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4383" t="-179688" r="-1235" b="-604688"/>
                          </a:stretch>
                        </a:blipFill>
                      </a:tcPr>
                    </a:tc>
                  </a:tr>
                  <a:tr h="389812">
                    <a:tc rowSpan="6"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Large M-RU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MRU996+484+242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MRU2x996+484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12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  <a:tr h="389812">
                    <a:tc vMerge="1"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MRU3x996+484</a:t>
                          </a: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4572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sz="10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8</a:t>
                          </a:r>
                          <a:endParaRPr lang="en-US" sz="10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solidFill>
                          <a:srgbClr val="E7F6EF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0008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802.11ax, trigger frame was proposed to solicit the uplink MU PPDU (HE TB PPDU)</a:t>
            </a:r>
          </a:p>
          <a:p>
            <a:pPr lvl="1"/>
            <a:r>
              <a:rPr lang="en-US" altLang="zh-CN" sz="1600" dirty="0" smtClean="0"/>
              <a:t>Synchronize the stating time of all </a:t>
            </a:r>
            <a:r>
              <a:rPr lang="en-US" altLang="zh-CN" sz="1600" dirty="0"/>
              <a:t>the uplink </a:t>
            </a:r>
            <a:r>
              <a:rPr lang="en-US" altLang="zh-CN" sz="1600" dirty="0" smtClean="0"/>
              <a:t>sub-PPDUs</a:t>
            </a:r>
          </a:p>
          <a:p>
            <a:pPr lvl="1"/>
            <a:r>
              <a:rPr lang="en-US" altLang="zh-CN" sz="1600" dirty="0" smtClean="0"/>
              <a:t>Align the ending time of all the uplink sub-PPDUs</a:t>
            </a:r>
          </a:p>
          <a:p>
            <a:pPr lvl="1"/>
            <a:r>
              <a:rPr lang="en-US" altLang="zh-CN" sz="1600" dirty="0" smtClean="0"/>
              <a:t>Provide the transmission parameters for each uplink sub-PPDU, e.g., RU allocation, MCS</a:t>
            </a:r>
          </a:p>
          <a:p>
            <a:r>
              <a:rPr lang="en-US" altLang="zh-CN" dirty="0" smtClean="0"/>
              <a:t>802.11 be introduces new bandwidth, new stream number</a:t>
            </a:r>
          </a:p>
          <a:p>
            <a:pPr lvl="1"/>
            <a:r>
              <a:rPr lang="en-US" altLang="zh-CN" sz="1600" dirty="0" smtClean="0"/>
              <a:t>All of these new factors may change the trigger frame</a:t>
            </a:r>
            <a:endParaRPr lang="en-US" altLang="zh-CN" sz="1600" dirty="0"/>
          </a:p>
          <a:p>
            <a:r>
              <a:rPr lang="en-US" altLang="zh-CN" dirty="0" smtClean="0"/>
              <a:t>In this contribution, we discuss a possible backward compatible EHT trigger frame design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Backward compatible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802.11ax, we already have the following trigger types</a:t>
            </a:r>
          </a:p>
          <a:p>
            <a:r>
              <a:rPr lang="en-US" altLang="zh-CN" sz="2000" dirty="0" smtClean="0"/>
              <a:t>For the same trigger function, it is better to reuse the exiting trigger types</a:t>
            </a:r>
          </a:p>
          <a:p>
            <a:pPr lvl="1"/>
            <a:r>
              <a:rPr lang="en-US" altLang="zh-CN" sz="1600" dirty="0" smtClean="0"/>
              <a:t>No need to add </a:t>
            </a:r>
            <a:r>
              <a:rPr lang="en-US" altLang="zh-CN" sz="1600" dirty="0"/>
              <a:t>the new </a:t>
            </a:r>
            <a:r>
              <a:rPr lang="en-US" altLang="zh-CN" sz="1600" dirty="0" smtClean="0"/>
              <a:t>trigger types just because of new bandwidth and new stream number</a:t>
            </a:r>
          </a:p>
          <a:p>
            <a:pPr lvl="1"/>
            <a:r>
              <a:rPr lang="en-US" altLang="zh-CN" sz="1600" dirty="0" smtClean="0"/>
              <a:t>Can be used to solicit the mixed UL PPDU from HE STA and EHT STA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We will discuss </a:t>
            </a:r>
            <a:r>
              <a:rPr lang="en-US" altLang="zh-CN" b="1" dirty="0" smtClean="0">
                <a:ea typeface="+mn-ea"/>
                <a:cs typeface="+mn-cs"/>
              </a:rPr>
              <a:t>the backward compatible design from</a:t>
            </a:r>
          </a:p>
          <a:p>
            <a:pPr lvl="1"/>
            <a:r>
              <a:rPr lang="en-US" altLang="zh-CN" sz="1600" dirty="0" smtClean="0"/>
              <a:t>Common Info </a:t>
            </a:r>
            <a:r>
              <a:rPr lang="en-US" altLang="zh-CN" sz="1600" dirty="0"/>
              <a:t>field </a:t>
            </a:r>
            <a:r>
              <a:rPr lang="en-US" altLang="zh-CN" sz="1600" dirty="0" smtClean="0"/>
              <a:t>in the trigger frame</a:t>
            </a:r>
            <a:endParaRPr lang="en-US" altLang="zh-CN" sz="1600" dirty="0"/>
          </a:p>
          <a:p>
            <a:pPr lvl="1"/>
            <a:r>
              <a:rPr lang="en-US" altLang="zh-CN" sz="1600" dirty="0"/>
              <a:t>User </a:t>
            </a:r>
            <a:r>
              <a:rPr lang="en-US" altLang="zh-CN" sz="1600" dirty="0" smtClean="0"/>
              <a:t>Info field in the trigger frame</a:t>
            </a:r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891" y="4218382"/>
            <a:ext cx="2960716" cy="2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Common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780309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The following subfields in the Common Info field need extension because of the new features in EHT</a:t>
            </a:r>
          </a:p>
          <a:p>
            <a:pPr lvl="1"/>
            <a:r>
              <a:rPr lang="en-US" altLang="zh-CN" sz="1600" dirty="0"/>
              <a:t>UL Bandwidth </a:t>
            </a:r>
          </a:p>
          <a:p>
            <a:pPr lvl="1"/>
            <a:r>
              <a:rPr lang="en-US" altLang="zh-CN" sz="1600" dirty="0"/>
              <a:t>Number of EHT-LTF Symbols And </a:t>
            </a:r>
            <a:r>
              <a:rPr lang="en-US" altLang="zh-CN" sz="1600" dirty="0" err="1"/>
              <a:t>Midamble</a:t>
            </a:r>
            <a:r>
              <a:rPr lang="en-US" altLang="zh-CN" sz="1600" dirty="0"/>
              <a:t> Periodicity extension</a:t>
            </a:r>
          </a:p>
          <a:p>
            <a:pPr lvl="1"/>
            <a:r>
              <a:rPr lang="en-US" altLang="zh-CN" sz="1600" dirty="0"/>
              <a:t>UL </a:t>
            </a:r>
            <a:r>
              <a:rPr lang="en-US" altLang="zh-CN" sz="1600" dirty="0" smtClean="0"/>
              <a:t>Spatial Reuse…</a:t>
            </a:r>
            <a:endParaRPr lang="en-US" altLang="zh-CN" sz="1600" dirty="0"/>
          </a:p>
          <a:p>
            <a:r>
              <a:rPr lang="en-US" altLang="zh-CN" sz="2000" dirty="0" smtClean="0"/>
              <a:t>The following fields may be added to the Common </a:t>
            </a:r>
            <a:r>
              <a:rPr lang="en-US" altLang="zh-CN" sz="2000" dirty="0"/>
              <a:t>I</a:t>
            </a:r>
            <a:r>
              <a:rPr lang="en-US" altLang="zh-CN" sz="2000" dirty="0" smtClean="0"/>
              <a:t>nfo field for the mixed transmission</a:t>
            </a:r>
          </a:p>
          <a:p>
            <a:pPr lvl="1"/>
            <a:r>
              <a:rPr lang="en-US" altLang="zh-CN" sz="1600" dirty="0"/>
              <a:t>EHT/HE indication per </a:t>
            </a:r>
            <a:r>
              <a:rPr lang="en-US" altLang="zh-CN" sz="1600" dirty="0" smtClean="0"/>
              <a:t>segment, like 80 MHz</a:t>
            </a:r>
          </a:p>
          <a:p>
            <a:pPr lvl="1"/>
            <a:r>
              <a:rPr lang="en-US" altLang="zh-CN" sz="1600" dirty="0" smtClean="0"/>
              <a:t>Puncture info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All of the above </a:t>
            </a:r>
            <a:r>
              <a:rPr lang="en-US" altLang="zh-CN" b="1" dirty="0" smtClean="0">
                <a:ea typeface="+mn-ea"/>
                <a:cs typeface="+mn-cs"/>
              </a:rPr>
              <a:t>fields </a:t>
            </a:r>
            <a:r>
              <a:rPr lang="en-US" altLang="zh-CN" b="1" dirty="0">
                <a:ea typeface="+mn-ea"/>
                <a:cs typeface="+mn-cs"/>
              </a:rPr>
              <a:t>could be put in a special U</a:t>
            </a:r>
            <a:r>
              <a:rPr lang="en-US" altLang="zh-CN" b="1" dirty="0" smtClean="0">
                <a:ea typeface="+mn-ea"/>
                <a:cs typeface="+mn-cs"/>
              </a:rPr>
              <a:t>ser Info field</a:t>
            </a:r>
            <a:r>
              <a:rPr lang="zh-CN" altLang="en-US" b="1" dirty="0">
                <a:ea typeface="+mn-ea"/>
                <a:cs typeface="+mn-cs"/>
              </a:rPr>
              <a:t>，</a:t>
            </a:r>
            <a:r>
              <a:rPr lang="en-US" altLang="zh-CN" b="1" dirty="0">
                <a:ea typeface="+mn-ea"/>
                <a:cs typeface="+mn-cs"/>
              </a:rPr>
              <a:t>like </a:t>
            </a:r>
            <a:r>
              <a:rPr lang="en-US" altLang="zh-CN" b="1" dirty="0" smtClean="0">
                <a:ea typeface="+mn-ea"/>
                <a:cs typeface="+mn-cs"/>
              </a:rPr>
              <a:t>special STA Info field of puncture info in NDP announcement frame</a:t>
            </a:r>
          </a:p>
          <a:p>
            <a:pPr lvl="1"/>
            <a:r>
              <a:rPr lang="en-US" altLang="zh-CN" sz="1600" dirty="0"/>
              <a:t>Transparent to HE STA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Or we can reuse reserve bits in the Common Info field</a:t>
            </a:r>
          </a:p>
          <a:p>
            <a:pPr lvl="1"/>
            <a:r>
              <a:rPr lang="en-US" altLang="zh-CN" sz="1600" dirty="0"/>
              <a:t>But </a:t>
            </a:r>
            <a:r>
              <a:rPr lang="en-US" altLang="zh-CN" sz="1600" dirty="0" smtClean="0"/>
              <a:t>some of them may already be used for implementation </a:t>
            </a:r>
          </a:p>
          <a:p>
            <a:pPr lvl="1"/>
            <a:r>
              <a:rPr lang="en-US" altLang="zh-CN" sz="1600" dirty="0" smtClean="0"/>
              <a:t>The reserved bits may not be enough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the assigned RU is within or larger than secondary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EHT trigger </a:t>
            </a:r>
            <a:r>
              <a:rPr lang="en-US" altLang="zh-CN" dirty="0" smtClean="0"/>
              <a:t>frame by adding a special User Info field</a:t>
            </a:r>
          </a:p>
          <a:p>
            <a:pPr lvl="1"/>
            <a:r>
              <a:rPr lang="en-US" altLang="zh-CN" sz="1600" dirty="0" smtClean="0"/>
              <a:t>No need </a:t>
            </a:r>
            <a:r>
              <a:rPr lang="en-US" altLang="zh-CN" sz="1600" dirty="0"/>
              <a:t>double the existing trigger </a:t>
            </a:r>
            <a:r>
              <a:rPr lang="en-US" altLang="zh-CN" sz="1600" dirty="0" smtClean="0"/>
              <a:t>types</a:t>
            </a:r>
          </a:p>
          <a:p>
            <a:pPr lvl="1"/>
            <a:r>
              <a:rPr lang="en-US" altLang="zh-CN" sz="1600" dirty="0" smtClean="0"/>
              <a:t>Can be </a:t>
            </a:r>
            <a:r>
              <a:rPr lang="en-US" altLang="zh-CN" sz="1600" dirty="0"/>
              <a:t>used to solicit UL mixed PPDU transmission from HE STA and EHT STA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</a:t>
            </a:r>
            <a:r>
              <a:rPr lang="en-US" altLang="zh-CN" dirty="0" smtClean="0"/>
              <a:t>11-20-0416-00-00be-mru-signaling-in-trigger-frame</a:t>
            </a:r>
          </a:p>
          <a:p>
            <a:pPr marL="0" indent="0">
              <a:buNone/>
            </a:pPr>
            <a:r>
              <a:rPr lang="en-US" altLang="zh-CN" dirty="0" smtClean="0"/>
              <a:t>[</a:t>
            </a:r>
            <a:r>
              <a:rPr lang="en-US" altLang="zh-CN" dirty="0"/>
              <a:t>2</a:t>
            </a:r>
            <a:r>
              <a:rPr lang="en-US" altLang="zh-CN" dirty="0" smtClean="0"/>
              <a:t>] 11-20-0413-01-00be-discussion-on-eht-trigger-based-ul-mu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Trigger frame can be used to solicit the TB</a:t>
            </a:r>
            <a:r>
              <a:rPr lang="zh-CN" altLang="en-US" dirty="0" smtClean="0"/>
              <a:t> </a:t>
            </a:r>
            <a:r>
              <a:rPr lang="en-US" altLang="zh-CN" dirty="0" smtClean="0"/>
              <a:t>PPDU from</a:t>
            </a:r>
            <a:r>
              <a:rPr lang="en-US" altLang="zh-CN" dirty="0"/>
              <a:t> </a:t>
            </a:r>
            <a:r>
              <a:rPr lang="en-US" altLang="zh-CN" dirty="0" smtClean="0"/>
              <a:t>both the HE STA(s) and EHT STA(s)?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94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73023</TotalTime>
  <Words>975</Words>
  <Application>Microsoft Office PowerPoint</Application>
  <PresentationFormat>全屏显示(4:3)</PresentationFormat>
  <Paragraphs>183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ＭＳ Ｐゴシック</vt:lpstr>
      <vt:lpstr>宋体</vt:lpstr>
      <vt:lpstr>Arial</vt:lpstr>
      <vt:lpstr>Cambria Math</vt:lpstr>
      <vt:lpstr>Times New Roman</vt:lpstr>
      <vt:lpstr>802-11-Submission</vt:lpstr>
      <vt:lpstr>Document</vt:lpstr>
      <vt:lpstr>Backward compatible EHT trigger frame</vt:lpstr>
      <vt:lpstr>Background</vt:lpstr>
      <vt:lpstr>Recap</vt:lpstr>
      <vt:lpstr>Backward compatible</vt:lpstr>
      <vt:lpstr>Common Info field in trigger frame</vt:lpstr>
      <vt:lpstr>User Info field in trigger frame</vt:lpstr>
      <vt:lpstr>Summary</vt:lpstr>
      <vt:lpstr>References</vt:lpstr>
      <vt:lpstr>SP 1</vt:lpstr>
      <vt:lpstr>SP 2</vt:lpstr>
      <vt:lpstr>SP 2’</vt:lpstr>
      <vt:lpstr>SP 3</vt:lpstr>
      <vt:lpstr>SP 4</vt:lpstr>
      <vt:lpstr>SP 5</vt:lpstr>
      <vt:lpstr>Appendix 1</vt:lpstr>
      <vt:lpstr>Appendix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605</cp:revision>
  <cp:lastPrinted>1998-02-10T13:28:06Z</cp:lastPrinted>
  <dcterms:created xsi:type="dcterms:W3CDTF">2013-11-12T18:41:50Z</dcterms:created>
  <dcterms:modified xsi:type="dcterms:W3CDTF">2020-10-15T12:29:10Z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(3)0TfuWG9IjfGEywXKjsevfCVaj+4u8xr3G66Wp3zzCcr2K7AQAFbIRJO59vX0H2t1VDW4eCyY
YOFcEWMubPtjMNen44vEylk1EV/8SU3erhqPsYkEwhTY4HJYnjLMjJGXZyirFG/eyJqnSAB9
R51pGIW+zSKxFy4w5YMlKHzWqf9Z8V6sPfyoVMb6sN6i4PIZzT0qCAzmNrU//WSWbiPlEHSt
Skm1OZTRodfX5JmF9g</vt:lpwstr>
  </property>
  <property fmtid="{D5CDD505-2E9C-101B-9397-08002B2CF9AE}" pid="4" name="_2015_ms_pID_7253431">
    <vt:lpwstr>qXPKGqbecESs5F5wePPOs8EPuI7k+mJJecHT6IB5Z9+LvuC0bHNYJX
a+7uC+vewS1k40/L9G/Wq8IXwTBzZYM1C/Hvx6zqB+N9LkclaEKhnDzry9QbT1Yc+GuWF89g
UKhmHvZHkxiAzMT9+RVmKxQq4VFze+DrkmFsp6y4aiNd1PfE7cx/bXRXkDjuX0sq9to5z3bL
jl9hRiVzZJUkmIjF3+PeW8apVcJG2xLFrj4h</vt:lpwstr>
  </property>
  <property fmtid="{D5CDD505-2E9C-101B-9397-08002B2CF9AE}" pid="5" name="_2015_ms_pID_7253432">
    <vt:lpwstr>U3snbcv4aQ7T6THAzc13nnA=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1600182759</vt:lpwstr>
  </property>
</Properties>
</file>