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343" r:id="rId3"/>
    <p:sldId id="368" r:id="rId4"/>
    <p:sldId id="369" r:id="rId5"/>
    <p:sldId id="370" r:id="rId6"/>
    <p:sldId id="371" r:id="rId7"/>
    <p:sldId id="361" r:id="rId8"/>
    <p:sldId id="348" r:id="rId9"/>
    <p:sldId id="367" r:id="rId10"/>
    <p:sldId id="372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0FA93"/>
    <a:srgbClr val="FAE690"/>
    <a:srgbClr val="FD9491"/>
    <a:srgbClr val="DFB7D9"/>
    <a:srgbClr val="C2C2FE"/>
    <a:srgbClr val="1E1EFA"/>
    <a:srgbClr val="F49088"/>
    <a:srgbClr val="FFABFF"/>
    <a:srgbClr val="FFCCFF"/>
    <a:srgbClr val="FF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18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3732" y="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3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June </a:t>
            </a:r>
            <a:r>
              <a:rPr lang="en-US" dirty="0" smtClean="0"/>
              <a:t>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3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June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3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June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3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June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59305" y="6475413"/>
            <a:ext cx="1184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534108" y="332601"/>
            <a:ext cx="391139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802.11-20/0840-01-00be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/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8763000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b="0" dirty="0"/>
              <a:t>Backward compatible </a:t>
            </a:r>
            <a:r>
              <a:rPr lang="en-US" altLang="zh-CN" b="0" dirty="0" smtClean="0"/>
              <a:t>EHT </a:t>
            </a:r>
            <a:r>
              <a:rPr lang="en-US" altLang="zh-CN" b="0" dirty="0"/>
              <a:t>trigger frame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2020-</a:t>
            </a:r>
            <a:r>
              <a:rPr lang="en-US" altLang="zh-CN" sz="2000" b="0" dirty="0" smtClean="0"/>
              <a:t>06</a:t>
            </a:r>
            <a:r>
              <a:rPr lang="en-US" sz="2000" b="0" dirty="0" smtClean="0"/>
              <a:t>-01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5733328"/>
              </p:ext>
            </p:extLst>
          </p:nvPr>
        </p:nvGraphicFramePr>
        <p:xfrm>
          <a:off x="1139825" y="2555875"/>
          <a:ext cx="6932613" cy="3992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64" name="Document" r:id="rId4" imgW="8377264" imgH="4838877" progId="Word.Document.8">
                  <p:embed/>
                </p:oleObj>
              </mc:Choice>
              <mc:Fallback>
                <p:oleObj name="Document" r:id="rId4" imgW="8377264" imgH="483887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9825" y="2555875"/>
                        <a:ext cx="6932613" cy="3992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r>
              <a:rPr lang="en-US" altLang="zh-CN" dirty="0" smtClean="0"/>
              <a:t>June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Appendix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</a:t>
            </a:r>
            <a:r>
              <a:rPr lang="en-US" smtClean="0"/>
              <a:t> 2020</a:t>
            </a:r>
            <a:endParaRPr lang="en-US" dirty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1627785"/>
              </p:ext>
            </p:extLst>
          </p:nvPr>
        </p:nvGraphicFramePr>
        <p:xfrm>
          <a:off x="838200" y="1981200"/>
          <a:ext cx="7285211" cy="34884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4815"/>
                <a:gridCol w="3613489"/>
                <a:gridCol w="1816907"/>
              </a:tblGrid>
              <a:tr h="1442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B8-B2</a:t>
                      </a:r>
                      <a:endParaRPr lang="zh-CN" sz="11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100" kern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Description</a:t>
                      </a:r>
                      <a:endParaRPr lang="zh-CN" sz="11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100" kern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Number</a:t>
                      </a:r>
                      <a:r>
                        <a:rPr lang="en-US" altLang="zh-CN" sz="1100" kern="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entries</a:t>
                      </a:r>
                      <a:endParaRPr lang="zh-CN" sz="11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/>
                </a:tc>
              </a:tr>
              <a:tr h="19020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0-36</a:t>
                      </a:r>
                      <a:endParaRPr lang="zh-CN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26-tone RU in 80MHz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 (18</a:t>
                      </a:r>
                      <a:r>
                        <a:rPr lang="en-US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 </a:t>
                      </a:r>
                      <a:r>
                        <a:rPr lang="en-US" altLang="zh-CN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reserved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</a:tr>
              <a:tr h="19020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37-52</a:t>
                      </a:r>
                      <a:endParaRPr lang="zh-CN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</a:t>
                      </a:r>
                      <a:r>
                        <a:rPr lang="en-US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-tone RU in 80MHz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</a:tr>
              <a:tr h="24125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53-60</a:t>
                      </a:r>
                      <a:endParaRPr lang="zh-CN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106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-tone RU in 80MHz</a:t>
                      </a:r>
                      <a:endParaRPr lang="zh-CN" altLang="zh-CN" sz="1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zh-CN" sz="1000" kern="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</a:tr>
              <a:tr h="19020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61-64</a:t>
                      </a:r>
                      <a:endParaRPr lang="zh-CN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242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-tone RU in 80MHz</a:t>
                      </a:r>
                      <a:endParaRPr lang="zh-CN" altLang="zh-CN" sz="1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zh-CN" sz="1000" kern="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</a:tr>
              <a:tr h="19020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65-66</a:t>
                      </a:r>
                      <a:endParaRPr lang="zh-CN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484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-tone RU in 80MHz</a:t>
                      </a:r>
                      <a:endParaRPr lang="zh-CN" altLang="zh-CN" sz="1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</a:tr>
              <a:tr h="19020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</a:t>
                      </a:r>
                      <a:endParaRPr lang="zh-CN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996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-tone RU in 80MHz</a:t>
                      </a:r>
                      <a:endParaRPr lang="zh-CN" altLang="zh-CN" sz="1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</a:tr>
              <a:tr h="13805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68</a:t>
                      </a:r>
                      <a:endParaRPr lang="zh-CN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zh-CN" altLang="en-US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</a:t>
                      </a:r>
                      <a:r>
                        <a:rPr lang="en-US" altLang="zh-CN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996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-tone RU 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 (can be either</a:t>
                      </a:r>
                      <a:r>
                        <a:rPr lang="en-US" altLang="zh-CN" sz="1000" kern="1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 160MHz full BW or one kind of large M-RU</a:t>
                      </a: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)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</a:tr>
              <a:tr h="13805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69-84</a:t>
                      </a:r>
                      <a:endParaRPr lang="zh-CN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Small M-RU 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16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</a:tr>
              <a:tr h="19020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85-120</a:t>
                      </a:r>
                      <a:endParaRPr lang="zh-CN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Large M-RU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26</a:t>
                      </a: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</a:tr>
              <a:tr h="190208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121</a:t>
                      </a:r>
                      <a:endParaRPr lang="zh-CN" sz="10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lang="zh-CN" altLang="en-US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</a:t>
                      </a:r>
                      <a:r>
                        <a:rPr lang="en-US" altLang="zh-CN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996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-tone RU </a:t>
                      </a:r>
                      <a:endParaRPr lang="en-US" sz="100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  <a:endParaRPr lang="zh-CN" sz="10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</a:tr>
              <a:tr h="190208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…</a:t>
                      </a:r>
                      <a:endParaRPr lang="zh-CN" sz="10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endParaRPr lang="en-US" altLang="zh-CN" sz="100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endParaRPr lang="en-US" altLang="zh-CN" sz="100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</a:tr>
              <a:tr h="2361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7504" marR="47504" marT="23752" marB="23752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5814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In 802.11ax, trigger frame was proposed to solicit the uplink MU PPDU (HE TB PPDU)</a:t>
            </a:r>
          </a:p>
          <a:p>
            <a:pPr lvl="1"/>
            <a:r>
              <a:rPr lang="en-US" altLang="zh-CN" sz="1600" dirty="0" smtClean="0"/>
              <a:t>Synchronize the stating time of all </a:t>
            </a:r>
            <a:r>
              <a:rPr lang="en-US" altLang="zh-CN" sz="1600" dirty="0"/>
              <a:t>the uplink </a:t>
            </a:r>
            <a:r>
              <a:rPr lang="en-US" altLang="zh-CN" sz="1600" dirty="0" smtClean="0"/>
              <a:t>sub-PPDUs</a:t>
            </a:r>
          </a:p>
          <a:p>
            <a:pPr lvl="1"/>
            <a:r>
              <a:rPr lang="en-US" altLang="zh-CN" sz="1600" dirty="0" smtClean="0"/>
              <a:t>Align the ending time of all the uplink sub-PPDUs</a:t>
            </a:r>
          </a:p>
          <a:p>
            <a:pPr lvl="1"/>
            <a:r>
              <a:rPr lang="en-US" altLang="zh-CN" sz="1600" dirty="0" smtClean="0"/>
              <a:t>Provide the transmission parameters for each uplink sub-PPDU, e.g., RU allocation, MCS</a:t>
            </a:r>
          </a:p>
          <a:p>
            <a:r>
              <a:rPr lang="en-US" altLang="zh-CN" dirty="0" smtClean="0"/>
              <a:t>802.11 be introduces new bandwidth, new stream number</a:t>
            </a:r>
          </a:p>
          <a:p>
            <a:pPr lvl="1"/>
            <a:r>
              <a:rPr lang="en-US" altLang="zh-CN" sz="1600" dirty="0" smtClean="0"/>
              <a:t>All of these new factors may change the trigger frame</a:t>
            </a:r>
            <a:endParaRPr lang="en-US" altLang="zh-CN" sz="1600" dirty="0"/>
          </a:p>
          <a:p>
            <a:r>
              <a:rPr lang="en-US" altLang="zh-CN" dirty="0" smtClean="0"/>
              <a:t>In this contribution, we discuss a possible backward compatible EHT trigger frame design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r>
              <a:rPr lang="en-US" altLang="zh-CN" dirty="0" smtClean="0"/>
              <a:t>June</a:t>
            </a:r>
            <a:r>
              <a:rPr lang="en-US" dirty="0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35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Recap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HE trigger frame is shown as below</a:t>
            </a:r>
          </a:p>
          <a:p>
            <a:pPr lvl="1"/>
            <a:r>
              <a:rPr lang="en-US" altLang="zh-CN" sz="1600" dirty="0" smtClean="0"/>
              <a:t>Common </a:t>
            </a:r>
            <a:r>
              <a:rPr lang="en-US" altLang="zh-CN" sz="1600" dirty="0"/>
              <a:t>Info field and a list of User Info fields </a:t>
            </a:r>
            <a:endParaRPr lang="zh-CN" altLang="en-US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</a:t>
            </a:r>
            <a:r>
              <a:rPr lang="en-US" smtClean="0"/>
              <a:t> 2020</a:t>
            </a:r>
            <a:endParaRPr lang="en-US" dirty="0"/>
          </a:p>
        </p:txBody>
      </p:sp>
      <p:grpSp>
        <p:nvGrpSpPr>
          <p:cNvPr id="17" name="组合 16"/>
          <p:cNvGrpSpPr/>
          <p:nvPr/>
        </p:nvGrpSpPr>
        <p:grpSpPr>
          <a:xfrm>
            <a:off x="34925" y="2895600"/>
            <a:ext cx="9074150" cy="3429000"/>
            <a:chOff x="13942" y="2514600"/>
            <a:chExt cx="9074150" cy="3429000"/>
          </a:xfrm>
        </p:grpSpPr>
        <p:pic>
          <p:nvPicPr>
            <p:cNvPr id="7" name="Picture 2" descr="C:\Users\l00140189\AppData\Roaming\eSpace_Desktop\UserData\l00387934\imagefiles\C9C4EEA1-023C-4AA4-93B3-91AB5B358D24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942" y="4137025"/>
              <a:ext cx="4176713" cy="1806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2" descr="C:\Users\l00140189\AppData\Roaming\eSpace_Desktop\UserData\l00387934\imagefiles\AB9DFC4D-6587-4E87-BFD1-DC07FFE777F0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60117" y="2514600"/>
              <a:ext cx="6199188" cy="7096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4" descr="C:\Users\l00140189\AppData\Roaming\eSpace_Desktop\UserData\l00387934\imagefiles\57E16C9F-BDED-4BA6-BB16-1A2A4EB56C3F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35117" y="5057775"/>
              <a:ext cx="4752975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0" name="直接连接符 9"/>
            <p:cNvCxnSpPr/>
            <p:nvPr/>
          </p:nvCxnSpPr>
          <p:spPr>
            <a:xfrm flipH="1">
              <a:off x="302867" y="2970212"/>
              <a:ext cx="3957638" cy="12588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直接连接符 10"/>
            <p:cNvCxnSpPr/>
            <p:nvPr/>
          </p:nvCxnSpPr>
          <p:spPr>
            <a:xfrm flipH="1">
              <a:off x="4190655" y="2970212"/>
              <a:ext cx="865187" cy="12588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直接连接符 11"/>
            <p:cNvCxnSpPr/>
            <p:nvPr/>
          </p:nvCxnSpPr>
          <p:spPr>
            <a:xfrm flipH="1">
              <a:off x="4551017" y="2970212"/>
              <a:ext cx="504825" cy="223202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直接连接符 12"/>
            <p:cNvCxnSpPr/>
            <p:nvPr/>
          </p:nvCxnSpPr>
          <p:spPr>
            <a:xfrm>
              <a:off x="5952780" y="2970212"/>
              <a:ext cx="3135312" cy="20716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90138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Backward compatible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In 802.11ax, we already have the following trigger types</a:t>
            </a:r>
          </a:p>
          <a:p>
            <a:r>
              <a:rPr lang="en-US" altLang="zh-CN" sz="2000" dirty="0" smtClean="0"/>
              <a:t>For the same trigger function, it is better to reuse the exiting trigger types</a:t>
            </a:r>
          </a:p>
          <a:p>
            <a:pPr lvl="1"/>
            <a:r>
              <a:rPr lang="en-US" altLang="zh-CN" sz="1600" dirty="0" smtClean="0"/>
              <a:t>No need to add </a:t>
            </a:r>
            <a:r>
              <a:rPr lang="en-US" altLang="zh-CN" sz="1600" dirty="0"/>
              <a:t>the new </a:t>
            </a:r>
            <a:r>
              <a:rPr lang="en-US" altLang="zh-CN" sz="1600" dirty="0" smtClean="0"/>
              <a:t>trigger types just because of new bandwidth and new stream number</a:t>
            </a:r>
          </a:p>
          <a:p>
            <a:pPr lvl="1"/>
            <a:r>
              <a:rPr lang="en-US" altLang="zh-CN" sz="1600" dirty="0" smtClean="0"/>
              <a:t>Can be used to solicit the mixed UL PPDU from HE STA and EHT STA</a:t>
            </a:r>
          </a:p>
          <a:p>
            <a:pPr marL="342900" lvl="1" indent="-342900">
              <a:buChar char="•"/>
            </a:pPr>
            <a:r>
              <a:rPr lang="en-US" altLang="zh-CN" b="1" dirty="0">
                <a:ea typeface="+mn-ea"/>
                <a:cs typeface="+mn-cs"/>
              </a:rPr>
              <a:t>We will discuss </a:t>
            </a:r>
            <a:r>
              <a:rPr lang="en-US" altLang="zh-CN" b="1" dirty="0" smtClean="0">
                <a:ea typeface="+mn-ea"/>
                <a:cs typeface="+mn-cs"/>
              </a:rPr>
              <a:t>the backward compatible design from</a:t>
            </a:r>
          </a:p>
          <a:p>
            <a:pPr lvl="1"/>
            <a:r>
              <a:rPr lang="en-US" altLang="zh-CN" sz="1600" dirty="0" smtClean="0"/>
              <a:t>Common Info </a:t>
            </a:r>
            <a:r>
              <a:rPr lang="en-US" altLang="zh-CN" sz="1600" dirty="0"/>
              <a:t>field </a:t>
            </a:r>
            <a:r>
              <a:rPr lang="en-US" altLang="zh-CN" sz="1600" dirty="0" smtClean="0"/>
              <a:t>in the trigger frame</a:t>
            </a:r>
            <a:endParaRPr lang="en-US" altLang="zh-CN" sz="1600" dirty="0"/>
          </a:p>
          <a:p>
            <a:pPr lvl="1"/>
            <a:r>
              <a:rPr lang="en-US" altLang="zh-CN" sz="1600" dirty="0"/>
              <a:t>User </a:t>
            </a:r>
            <a:r>
              <a:rPr lang="en-US" altLang="zh-CN" sz="1600" dirty="0" smtClean="0"/>
              <a:t>Info field in the trigger frame</a:t>
            </a:r>
            <a:endParaRPr lang="en-US" altLang="zh-CN" sz="1600" dirty="0"/>
          </a:p>
          <a:p>
            <a:pPr lvl="1"/>
            <a:endParaRPr lang="en-US" altLang="zh-CN" sz="1600" dirty="0" smtClean="0"/>
          </a:p>
          <a:p>
            <a:pPr lvl="1"/>
            <a:endParaRPr lang="en-US" altLang="zh-CN" sz="1600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</a:t>
            </a:r>
            <a:r>
              <a:rPr lang="en-US" smtClean="0"/>
              <a:t> 2020</a:t>
            </a:r>
            <a:endParaRPr lang="en-US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34891" y="4218382"/>
            <a:ext cx="2960716" cy="2230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6321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Common Info field in trigger frame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3400" y="1780309"/>
            <a:ext cx="8229600" cy="4114800"/>
          </a:xfrm>
        </p:spPr>
        <p:txBody>
          <a:bodyPr/>
          <a:lstStyle/>
          <a:p>
            <a:r>
              <a:rPr lang="en-US" altLang="zh-CN" sz="2000" dirty="0" smtClean="0"/>
              <a:t>The following subfields in the Common Info field need extension because of the new features in EHT</a:t>
            </a:r>
          </a:p>
          <a:p>
            <a:pPr lvl="1"/>
            <a:r>
              <a:rPr lang="en-US" altLang="zh-CN" sz="1600" dirty="0"/>
              <a:t>UL Bandwidth </a:t>
            </a:r>
          </a:p>
          <a:p>
            <a:pPr lvl="1"/>
            <a:r>
              <a:rPr lang="en-US" altLang="zh-CN" sz="1600" dirty="0"/>
              <a:t>Number of EHT-LTF Symbols And </a:t>
            </a:r>
            <a:r>
              <a:rPr lang="en-US" altLang="zh-CN" sz="1600" dirty="0" err="1"/>
              <a:t>Midamble</a:t>
            </a:r>
            <a:r>
              <a:rPr lang="en-US" altLang="zh-CN" sz="1600" dirty="0"/>
              <a:t> Periodicity extension</a:t>
            </a:r>
          </a:p>
          <a:p>
            <a:pPr lvl="1"/>
            <a:r>
              <a:rPr lang="en-US" altLang="zh-CN" sz="1600" dirty="0"/>
              <a:t>UL </a:t>
            </a:r>
            <a:r>
              <a:rPr lang="en-US" altLang="zh-CN" sz="1600" dirty="0" smtClean="0"/>
              <a:t>Spatial Reuse…</a:t>
            </a:r>
            <a:endParaRPr lang="en-US" altLang="zh-CN" sz="1600" dirty="0"/>
          </a:p>
          <a:p>
            <a:r>
              <a:rPr lang="en-US" altLang="zh-CN" sz="2000" dirty="0" smtClean="0"/>
              <a:t>The following fields may be added to the Common </a:t>
            </a:r>
            <a:r>
              <a:rPr lang="en-US" altLang="zh-CN" sz="2000" dirty="0"/>
              <a:t>I</a:t>
            </a:r>
            <a:r>
              <a:rPr lang="en-US" altLang="zh-CN" sz="2000" dirty="0" smtClean="0"/>
              <a:t>nfo field for the mixed transmission</a:t>
            </a:r>
          </a:p>
          <a:p>
            <a:pPr lvl="1"/>
            <a:r>
              <a:rPr lang="en-US" altLang="zh-CN" sz="1600" dirty="0"/>
              <a:t>EHT/HE indication </a:t>
            </a:r>
            <a:r>
              <a:rPr lang="en-US" altLang="zh-CN" sz="1600"/>
              <a:t>per </a:t>
            </a:r>
            <a:r>
              <a:rPr lang="en-US" altLang="zh-CN" sz="1600" smtClean="0"/>
              <a:t>segment</a:t>
            </a:r>
            <a:r>
              <a:rPr lang="en-US" altLang="zh-CN" sz="1600" smtClean="0"/>
              <a:t>, like 80 MHz</a:t>
            </a:r>
            <a:endParaRPr lang="en-US" altLang="zh-CN" sz="1600" dirty="0" smtClean="0"/>
          </a:p>
          <a:p>
            <a:pPr lvl="1"/>
            <a:r>
              <a:rPr lang="en-US" altLang="zh-CN" sz="1600" dirty="0" smtClean="0"/>
              <a:t>Puncture info</a:t>
            </a:r>
          </a:p>
          <a:p>
            <a:pPr marL="342900" lvl="1" indent="-342900">
              <a:buChar char="•"/>
            </a:pPr>
            <a:r>
              <a:rPr lang="en-US" altLang="zh-CN" b="1" dirty="0">
                <a:ea typeface="+mn-ea"/>
                <a:cs typeface="+mn-cs"/>
              </a:rPr>
              <a:t>All of the above </a:t>
            </a:r>
            <a:r>
              <a:rPr lang="en-US" altLang="zh-CN" b="1" dirty="0" smtClean="0">
                <a:ea typeface="+mn-ea"/>
                <a:cs typeface="+mn-cs"/>
              </a:rPr>
              <a:t>fields </a:t>
            </a:r>
            <a:r>
              <a:rPr lang="en-US" altLang="zh-CN" b="1" dirty="0">
                <a:ea typeface="+mn-ea"/>
                <a:cs typeface="+mn-cs"/>
              </a:rPr>
              <a:t>could be put in a special U</a:t>
            </a:r>
            <a:r>
              <a:rPr lang="en-US" altLang="zh-CN" b="1" dirty="0" smtClean="0">
                <a:ea typeface="+mn-ea"/>
                <a:cs typeface="+mn-cs"/>
              </a:rPr>
              <a:t>ser Info field</a:t>
            </a:r>
            <a:r>
              <a:rPr lang="zh-CN" altLang="en-US" b="1" dirty="0">
                <a:ea typeface="+mn-ea"/>
                <a:cs typeface="+mn-cs"/>
              </a:rPr>
              <a:t>，</a:t>
            </a:r>
            <a:r>
              <a:rPr lang="en-US" altLang="zh-CN" b="1" dirty="0">
                <a:ea typeface="+mn-ea"/>
                <a:cs typeface="+mn-cs"/>
              </a:rPr>
              <a:t>like </a:t>
            </a:r>
            <a:r>
              <a:rPr lang="en-US" altLang="zh-CN" b="1" dirty="0" smtClean="0">
                <a:ea typeface="+mn-ea"/>
                <a:cs typeface="+mn-cs"/>
              </a:rPr>
              <a:t>special STA Info field of puncture info in NDP announcement frame</a:t>
            </a:r>
          </a:p>
          <a:p>
            <a:pPr lvl="1"/>
            <a:r>
              <a:rPr lang="en-US" altLang="zh-CN" sz="1600" dirty="0"/>
              <a:t>Transparent to HE STA</a:t>
            </a:r>
          </a:p>
          <a:p>
            <a:pPr marL="342900" lvl="1" indent="-342900"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Or we can reuse reserve bits in the Common Info field</a:t>
            </a:r>
          </a:p>
          <a:p>
            <a:pPr lvl="1"/>
            <a:r>
              <a:rPr lang="en-US" altLang="zh-CN" sz="1600" dirty="0"/>
              <a:t>But </a:t>
            </a:r>
            <a:r>
              <a:rPr lang="en-US" altLang="zh-CN" sz="1600" dirty="0" smtClean="0"/>
              <a:t>some of them may already be used for implementation </a:t>
            </a:r>
          </a:p>
          <a:p>
            <a:pPr lvl="1"/>
            <a:r>
              <a:rPr lang="en-US" altLang="zh-CN" sz="1600" dirty="0" smtClean="0"/>
              <a:t>The reserved bits may not be enough</a:t>
            </a:r>
            <a:endParaRPr lang="zh-CN" altLang="en-US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631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User Info field in trigger frame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000" y="1758654"/>
            <a:ext cx="8305799" cy="4114800"/>
          </a:xfrm>
        </p:spPr>
        <p:txBody>
          <a:bodyPr/>
          <a:lstStyle/>
          <a:p>
            <a:r>
              <a:rPr lang="en-US" altLang="zh-CN" sz="2000" dirty="0"/>
              <a:t>The following subfields in the </a:t>
            </a:r>
            <a:r>
              <a:rPr lang="en-US" altLang="zh-CN" sz="2000" dirty="0" smtClean="0"/>
              <a:t>User Info field </a:t>
            </a:r>
            <a:r>
              <a:rPr lang="en-US" altLang="zh-CN" sz="2000" dirty="0"/>
              <a:t>may be impacted by the new features in EHT</a:t>
            </a:r>
          </a:p>
          <a:p>
            <a:pPr lvl="1"/>
            <a:r>
              <a:rPr lang="en-US" altLang="zh-CN" sz="1400" dirty="0"/>
              <a:t>RU allocation subfield </a:t>
            </a:r>
          </a:p>
          <a:p>
            <a:pPr lvl="1"/>
            <a:r>
              <a:rPr lang="en-US" altLang="zh-CN" sz="1400" dirty="0"/>
              <a:t>SS allocation </a:t>
            </a:r>
            <a:r>
              <a:rPr lang="en-US" altLang="zh-CN" sz="1400" dirty="0" smtClean="0"/>
              <a:t>subfield</a:t>
            </a:r>
          </a:p>
          <a:p>
            <a:pPr marL="342900" lvl="1" indent="-342900">
              <a:buChar char="•"/>
            </a:pPr>
            <a:r>
              <a:rPr lang="en-US" altLang="zh-CN" b="1" dirty="0">
                <a:ea typeface="+mn-ea"/>
                <a:cs typeface="+mn-cs"/>
              </a:rPr>
              <a:t>However, there is only </a:t>
            </a:r>
            <a:r>
              <a:rPr lang="en-US" altLang="zh-CN" b="1" dirty="0" smtClean="0">
                <a:ea typeface="+mn-ea"/>
                <a:cs typeface="+mn-cs"/>
              </a:rPr>
              <a:t>one reserved </a:t>
            </a:r>
            <a:r>
              <a:rPr lang="en-US" altLang="zh-CN" b="1" dirty="0">
                <a:ea typeface="+mn-ea"/>
                <a:cs typeface="+mn-cs"/>
              </a:rPr>
              <a:t>bit in User </a:t>
            </a:r>
            <a:r>
              <a:rPr lang="en-US" altLang="zh-CN" b="1" dirty="0" smtClean="0">
                <a:ea typeface="+mn-ea"/>
                <a:cs typeface="+mn-cs"/>
              </a:rPr>
              <a:t>Info field</a:t>
            </a:r>
            <a:r>
              <a:rPr lang="en-US" altLang="zh-CN" b="1" dirty="0">
                <a:ea typeface="+mn-ea"/>
                <a:cs typeface="+mn-cs"/>
              </a:rPr>
              <a:t>. From the philosophy of </a:t>
            </a:r>
            <a:r>
              <a:rPr lang="en-US" altLang="zh-CN" b="1" dirty="0" smtClean="0">
                <a:ea typeface="+mn-ea"/>
                <a:cs typeface="+mn-cs"/>
              </a:rPr>
              <a:t>design, </a:t>
            </a:r>
            <a:r>
              <a:rPr lang="en-US" altLang="zh-CN" b="1" dirty="0">
                <a:ea typeface="+mn-ea"/>
                <a:cs typeface="+mn-cs"/>
              </a:rPr>
              <a:t>it is better to keep </a:t>
            </a:r>
            <a:r>
              <a:rPr lang="en-US" altLang="zh-CN" b="1" dirty="0" smtClean="0">
                <a:ea typeface="+mn-ea"/>
                <a:cs typeface="+mn-cs"/>
              </a:rPr>
              <a:t>it.</a:t>
            </a:r>
          </a:p>
          <a:p>
            <a:pPr marL="342900" lvl="1" indent="-342900"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We propose to have a special User Info field to divide the User Info fields into two categories</a:t>
            </a:r>
          </a:p>
          <a:p>
            <a:pPr lvl="1"/>
            <a:r>
              <a:rPr lang="en-US" altLang="zh-CN" sz="1400" dirty="0" smtClean="0"/>
              <a:t>Keep the existing 8-bit RU allocation subfield, and add MRU mode and large RUs to 7-bit table (</a:t>
            </a:r>
            <a:r>
              <a:rPr lang="en-US" altLang="zh-CN" sz="1400" dirty="0"/>
              <a:t>refer to appendix</a:t>
            </a:r>
            <a:r>
              <a:rPr lang="en-US" altLang="zh-CN" sz="1400" dirty="0" smtClean="0"/>
              <a:t>)</a:t>
            </a:r>
          </a:p>
          <a:p>
            <a:pPr lvl="1"/>
            <a:r>
              <a:rPr lang="en-US" altLang="zh-CN" sz="1400" dirty="0" smtClean="0"/>
              <a:t>RU allocation subfield in </a:t>
            </a:r>
            <a:r>
              <a:rPr lang="en-US" altLang="zh-CN" sz="1400" dirty="0"/>
              <a:t>the </a:t>
            </a:r>
            <a:r>
              <a:rPr lang="en-US" altLang="zh-CN" sz="1400" dirty="0" smtClean="0"/>
              <a:t>1st part indicates a </a:t>
            </a:r>
            <a:r>
              <a:rPr lang="en-US" altLang="zh-CN" sz="1400" dirty="0"/>
              <a:t>RU </a:t>
            </a:r>
            <a:r>
              <a:rPr lang="en-US" altLang="zh-CN" sz="1400" dirty="0" smtClean="0"/>
              <a:t>within </a:t>
            </a:r>
            <a:r>
              <a:rPr lang="en-US" altLang="zh-CN" sz="1400" dirty="0"/>
              <a:t>or larger than </a:t>
            </a:r>
            <a:r>
              <a:rPr lang="en-US" altLang="zh-CN" sz="1400" dirty="0" smtClean="0"/>
              <a:t>primary160 </a:t>
            </a:r>
            <a:r>
              <a:rPr lang="en-US" altLang="zh-CN" sz="1400" dirty="0"/>
              <a:t>MHz </a:t>
            </a:r>
            <a:endParaRPr lang="en-US" altLang="zh-CN" sz="1400" dirty="0" smtClean="0"/>
          </a:p>
          <a:p>
            <a:pPr lvl="1"/>
            <a:r>
              <a:rPr lang="en-US" altLang="zh-CN" sz="1400" dirty="0"/>
              <a:t>RU allocation subfield </a:t>
            </a:r>
            <a:r>
              <a:rPr lang="en-US" altLang="zh-CN" sz="1400" dirty="0" smtClean="0"/>
              <a:t>in the 2nd part indicates </a:t>
            </a:r>
            <a:r>
              <a:rPr lang="en-US" altLang="zh-CN" sz="1400" dirty="0"/>
              <a:t>a RU </a:t>
            </a:r>
            <a:r>
              <a:rPr lang="en-US" altLang="zh-CN" sz="1400" dirty="0" smtClean="0"/>
              <a:t>within </a:t>
            </a:r>
            <a:r>
              <a:rPr lang="en-US" altLang="zh-CN" sz="1400" dirty="0"/>
              <a:t>or larger than second 160 </a:t>
            </a:r>
            <a:r>
              <a:rPr lang="en-US" altLang="zh-CN" sz="1400" dirty="0" smtClean="0"/>
              <a:t>MHz</a:t>
            </a:r>
            <a:endParaRPr lang="zh-CN" altLang="en-US" sz="14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</a:t>
            </a:r>
            <a:r>
              <a:rPr lang="en-US" smtClean="0"/>
              <a:t> 2020</a:t>
            </a:r>
            <a:endParaRPr lang="en-US" dirty="0"/>
          </a:p>
        </p:txBody>
      </p:sp>
      <p:sp>
        <p:nvSpPr>
          <p:cNvPr id="11" name="右大括号 10"/>
          <p:cNvSpPr/>
          <p:nvPr/>
        </p:nvSpPr>
        <p:spPr bwMode="auto">
          <a:xfrm rot="5400000">
            <a:off x="2531317" y="4310856"/>
            <a:ext cx="229042" cy="3158076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6" name="右大括号 15"/>
          <p:cNvSpPr/>
          <p:nvPr/>
        </p:nvSpPr>
        <p:spPr bwMode="auto">
          <a:xfrm rot="5400000">
            <a:off x="6626397" y="4335061"/>
            <a:ext cx="216085" cy="3159345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18" name="组合 17"/>
          <p:cNvGrpSpPr/>
          <p:nvPr/>
        </p:nvGrpSpPr>
        <p:grpSpPr>
          <a:xfrm>
            <a:off x="1030553" y="5283859"/>
            <a:ext cx="7283559" cy="524811"/>
            <a:chOff x="482897" y="5403197"/>
            <a:chExt cx="8255164" cy="291904"/>
          </a:xfrm>
        </p:grpSpPr>
        <p:sp>
          <p:nvSpPr>
            <p:cNvPr id="7" name="矩形 6"/>
            <p:cNvSpPr/>
            <p:nvPr/>
          </p:nvSpPr>
          <p:spPr bwMode="auto">
            <a:xfrm>
              <a:off x="482897" y="5410200"/>
              <a:ext cx="1017796" cy="283591"/>
            </a:xfrm>
            <a:prstGeom prst="rect">
              <a:avLst/>
            </a:prstGeom>
            <a:solidFill>
              <a:srgbClr val="90FA93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User Info 1 </a:t>
              </a: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矩形 7"/>
            <p:cNvSpPr/>
            <p:nvPr/>
          </p:nvSpPr>
          <p:spPr bwMode="auto">
            <a:xfrm>
              <a:off x="1500695" y="5410199"/>
              <a:ext cx="1043495" cy="283591"/>
            </a:xfrm>
            <a:prstGeom prst="rect">
              <a:avLst/>
            </a:prstGeom>
            <a:solidFill>
              <a:srgbClr val="90FA93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 User Info 2 </a:t>
              </a: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矩形 8"/>
            <p:cNvSpPr/>
            <p:nvPr/>
          </p:nvSpPr>
          <p:spPr bwMode="auto">
            <a:xfrm>
              <a:off x="3071305" y="5410200"/>
              <a:ext cx="1043495" cy="283591"/>
            </a:xfrm>
            <a:prstGeom prst="rect">
              <a:avLst/>
            </a:prstGeom>
            <a:solidFill>
              <a:srgbClr val="90FA93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User Info X </a:t>
              </a: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2553080" y="5403197"/>
              <a:ext cx="5334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…</a:t>
              </a:r>
              <a:endParaRPr lang="zh-CN" altLang="en-US" dirty="0"/>
            </a:p>
          </p:txBody>
        </p:sp>
        <p:sp>
          <p:nvSpPr>
            <p:cNvPr id="12" name="矩形 11"/>
            <p:cNvSpPr/>
            <p:nvPr/>
          </p:nvSpPr>
          <p:spPr bwMode="auto">
            <a:xfrm>
              <a:off x="5156662" y="5411510"/>
              <a:ext cx="967294" cy="283591"/>
            </a:xfrm>
            <a:prstGeom prst="rect">
              <a:avLst/>
            </a:prstGeom>
            <a:solidFill>
              <a:srgbClr val="90FA93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User Info X+1 </a:t>
              </a: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" name="矩形 12"/>
            <p:cNvSpPr/>
            <p:nvPr/>
          </p:nvSpPr>
          <p:spPr bwMode="auto">
            <a:xfrm>
              <a:off x="6123956" y="5411509"/>
              <a:ext cx="1043495" cy="283591"/>
            </a:xfrm>
            <a:prstGeom prst="rect">
              <a:avLst/>
            </a:prstGeom>
            <a:solidFill>
              <a:srgbClr val="90FA93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altLang="zh-CN" dirty="0"/>
                <a:t> User Info</a:t>
              </a:r>
              <a:r>
                <a:rPr lang="en-US" altLang="zh-CN" dirty="0" smtClean="0"/>
                <a:t> X+2</a:t>
              </a:r>
              <a:endParaRPr lang="zh-CN" altLang="en-US" dirty="0">
                <a:latin typeface="Times New Roman" pitchFamily="18" charset="0"/>
              </a:endParaRP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 </a:t>
              </a: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" name="矩形 13"/>
            <p:cNvSpPr/>
            <p:nvPr/>
          </p:nvSpPr>
          <p:spPr bwMode="auto">
            <a:xfrm>
              <a:off x="7694566" y="5411510"/>
              <a:ext cx="1043495" cy="283591"/>
            </a:xfrm>
            <a:prstGeom prst="rect">
              <a:avLst/>
            </a:prstGeom>
            <a:solidFill>
              <a:srgbClr val="90FA93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altLang="zh-CN" dirty="0"/>
                <a:t>User </a:t>
              </a:r>
              <a:r>
                <a:rPr lang="en-US" altLang="zh-CN" dirty="0" smtClean="0"/>
                <a:t>Info </a:t>
              </a:r>
              <a:r>
                <a:rPr lang="en-US" altLang="zh-CN" dirty="0" err="1" smtClean="0"/>
                <a:t>X+n</a:t>
              </a:r>
              <a:endParaRPr lang="zh-CN" altLang="en-US" dirty="0">
                <a:latin typeface="Times New Roman" pitchFamily="18" charset="0"/>
              </a:endParaRPr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7176341" y="5404507"/>
              <a:ext cx="5334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…</a:t>
              </a:r>
              <a:endParaRPr lang="zh-CN" altLang="en-US" dirty="0"/>
            </a:p>
          </p:txBody>
        </p:sp>
        <p:sp>
          <p:nvSpPr>
            <p:cNvPr id="17" name="矩形 16"/>
            <p:cNvSpPr/>
            <p:nvPr/>
          </p:nvSpPr>
          <p:spPr bwMode="auto">
            <a:xfrm>
              <a:off x="4112754" y="5410388"/>
              <a:ext cx="1043495" cy="283591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Special User Info</a:t>
              </a: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19" name="文本框 18"/>
          <p:cNvSpPr txBox="1"/>
          <p:nvPr/>
        </p:nvSpPr>
        <p:spPr>
          <a:xfrm>
            <a:off x="1066800" y="6046113"/>
            <a:ext cx="236220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50" dirty="0" smtClean="0"/>
              <a:t>The first part, the assigned RU is within or larger than primary 160 MHz </a:t>
            </a:r>
            <a:endParaRPr lang="zh-CN" altLang="en-US" sz="1050" dirty="0"/>
          </a:p>
        </p:txBody>
      </p:sp>
      <p:sp>
        <p:nvSpPr>
          <p:cNvPr id="20" name="文本框 19"/>
          <p:cNvSpPr txBox="1"/>
          <p:nvPr/>
        </p:nvSpPr>
        <p:spPr>
          <a:xfrm>
            <a:off x="5853244" y="6016107"/>
            <a:ext cx="246086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50" dirty="0" smtClean="0"/>
              <a:t>The second part, </a:t>
            </a:r>
            <a:r>
              <a:rPr lang="en-US" altLang="zh-CN" sz="1050" dirty="0" smtClean="0"/>
              <a:t>the assigned </a:t>
            </a:r>
            <a:r>
              <a:rPr lang="en-US" altLang="zh-CN" sz="1050" dirty="0" smtClean="0"/>
              <a:t>RU is within or larger than </a:t>
            </a:r>
            <a:r>
              <a:rPr lang="en-US" altLang="zh-CN" sz="1050" dirty="0" smtClean="0"/>
              <a:t>secondary </a:t>
            </a:r>
            <a:r>
              <a:rPr lang="en-US" altLang="zh-CN" sz="1050" dirty="0" smtClean="0"/>
              <a:t>160 MHz </a:t>
            </a:r>
            <a:endParaRPr lang="zh-CN" altLang="en-US" sz="1050" dirty="0"/>
          </a:p>
        </p:txBody>
      </p:sp>
    </p:spTree>
    <p:extLst>
      <p:ext uri="{BB962C8B-B14F-4D97-AF65-F5344CB8AC3E}">
        <p14:creationId xmlns:p14="http://schemas.microsoft.com/office/powerpoint/2010/main" val="3257693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We propose a backward </a:t>
            </a:r>
            <a:r>
              <a:rPr lang="en-US" altLang="zh-CN" dirty="0"/>
              <a:t>compatible EHT trigger </a:t>
            </a:r>
            <a:r>
              <a:rPr lang="en-US" altLang="zh-CN" dirty="0" smtClean="0"/>
              <a:t>frame by adding a special User Info field</a:t>
            </a:r>
          </a:p>
          <a:p>
            <a:pPr lvl="1"/>
            <a:r>
              <a:rPr lang="en-US" altLang="zh-CN" sz="1600" dirty="0" smtClean="0"/>
              <a:t>No need </a:t>
            </a:r>
            <a:r>
              <a:rPr lang="en-US" altLang="zh-CN" sz="1600" dirty="0"/>
              <a:t>double the existing trigger </a:t>
            </a:r>
            <a:r>
              <a:rPr lang="en-US" altLang="zh-CN" sz="1600" dirty="0" smtClean="0"/>
              <a:t>types</a:t>
            </a:r>
          </a:p>
          <a:p>
            <a:pPr lvl="1"/>
            <a:r>
              <a:rPr lang="en-US" altLang="zh-CN" sz="1600" dirty="0" smtClean="0"/>
              <a:t>Can be </a:t>
            </a:r>
            <a:r>
              <a:rPr lang="en-US" altLang="zh-CN" sz="1600" dirty="0"/>
              <a:t>used to solicit UL mixed PPDU transmission from HE STA and EHT STA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r>
              <a:rPr lang="en-US" altLang="zh-CN" dirty="0" smtClean="0"/>
              <a:t>June</a:t>
            </a:r>
            <a:r>
              <a:rPr lang="en-US" dirty="0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252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/>
              <a:t>[1] </a:t>
            </a:r>
            <a:r>
              <a:rPr lang="en-US" altLang="zh-CN" dirty="0" smtClean="0"/>
              <a:t>11-20-0416-00-00be-mru-signaling-in-trigger-frame</a:t>
            </a:r>
          </a:p>
          <a:p>
            <a:pPr marL="0" indent="0">
              <a:buNone/>
            </a:pPr>
            <a:r>
              <a:rPr lang="en-US" altLang="zh-CN" dirty="0" smtClean="0"/>
              <a:t>[</a:t>
            </a:r>
            <a:r>
              <a:rPr lang="en-US" altLang="zh-CN" dirty="0"/>
              <a:t>2</a:t>
            </a:r>
            <a:r>
              <a:rPr lang="en-US" altLang="zh-CN" dirty="0" smtClean="0"/>
              <a:t>] 11-20-0413-01-00be-discussion-on-eht-trigger-based-ul-mu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8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r>
              <a:rPr lang="en-US" altLang="zh-CN" dirty="0" smtClean="0"/>
              <a:t>June</a:t>
            </a:r>
            <a:r>
              <a:rPr lang="en-US" dirty="0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231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agree to keep the same length of User Info filed with </a:t>
            </a:r>
            <a:r>
              <a:rPr lang="en-US" altLang="zh-CN" dirty="0" smtClean="0"/>
              <a:t>at least one reserved bit </a:t>
            </a:r>
            <a:r>
              <a:rPr lang="en-US" altLang="zh-CN" dirty="0" smtClean="0"/>
              <a:t>in the EHT Trigger frame as the HE Trigger frame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r>
              <a:rPr lang="en-US" altLang="zh-CN" dirty="0" smtClean="0"/>
              <a:t>June</a:t>
            </a:r>
            <a:r>
              <a:rPr lang="en-US" dirty="0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77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70939</TotalTime>
  <Words>752</Words>
  <Application>Microsoft Office PowerPoint</Application>
  <PresentationFormat>全屏显示(4:3)</PresentationFormat>
  <Paragraphs>135</Paragraphs>
  <Slides>10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6" baseType="lpstr">
      <vt:lpstr>ＭＳ Ｐゴシック</vt:lpstr>
      <vt:lpstr>宋体</vt:lpstr>
      <vt:lpstr>Arial</vt:lpstr>
      <vt:lpstr>Times New Roman</vt:lpstr>
      <vt:lpstr>802-11-Submission</vt:lpstr>
      <vt:lpstr>Document</vt:lpstr>
      <vt:lpstr>Backward compatible EHT trigger frame</vt:lpstr>
      <vt:lpstr>Background</vt:lpstr>
      <vt:lpstr>Recap</vt:lpstr>
      <vt:lpstr>Backward compatible</vt:lpstr>
      <vt:lpstr>Common Info field in trigger frame</vt:lpstr>
      <vt:lpstr>User Info field in trigger frame</vt:lpstr>
      <vt:lpstr>Summary</vt:lpstr>
      <vt:lpstr>References</vt:lpstr>
      <vt:lpstr>SP 1</vt:lpstr>
      <vt:lpstr>Appendix</vt:lpstr>
    </vt:vector>
  </TitlesOfParts>
  <Company>Stanford University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MING GAN</dc:creator>
  <cp:lastModifiedBy>Ming Gan</cp:lastModifiedBy>
  <cp:revision>592</cp:revision>
  <cp:lastPrinted>1998-02-10T13:28:06Z</cp:lastPrinted>
  <dcterms:created xsi:type="dcterms:W3CDTF">2013-11-12T18:41:50Z</dcterms:created>
  <dcterms:modified xsi:type="dcterms:W3CDTF">2020-09-30T15:45:51Z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(3)PZw0Hbe1YiPn5nMt0SP2w23oKRDMQPoGUrr6EAEs72CBQKYN5U/oRD3+3rysDivbdKFpDQII
DUvuDZXCRYZBA1LDR6gm28sYl7fUVby8QbxjgcZF55Qwi6pqX9/WyQqjlx4KUiBWcvI79JdJ
DKhIqLzHkxMahPi4dyUx/nOSWD3WAi3tTl9mVz1K+xu/KevaKQ/Yyl1Hi9co/e96DCUVwiB+
aSQIC5bEiIa41PlP2w</vt:lpwstr>
  </property>
  <property fmtid="{D5CDD505-2E9C-101B-9397-08002B2CF9AE}" pid="4" name="_2015_ms_pID_7253431">
    <vt:lpwstr>ZOiGX46REYFgxWWlhVngU4y0O39Xz/L5atjMuCem94XCNSNyWa2DiU
TobrBxy9Ywg5OuEwpvb6USfBJYh6TRMgMqWg14U0gPwGFFCOvRxrCqHLD6gbPlmU4kVCINfi
im6AJV41lbmkZtDh/MHxTZf+2jdlDi9aai14lDTiz7gVcgyzZ6rvYoMisU46ojSlTFRgvllu
DvXs2f6w3uaB+Zc0zBCrA1uXx4fH2iZX/Dmf</vt:lpwstr>
  </property>
  <property fmtid="{D5CDD505-2E9C-101B-9397-08002B2CF9AE}" pid="5" name="_2015_ms_pID_7253432">
    <vt:lpwstr>gdAJRNohZhlBYSkGe+hsY5s=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1600182759</vt:lpwstr>
  </property>
</Properties>
</file>