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83" r:id="rId2"/>
    <p:sldId id="321" r:id="rId3"/>
    <p:sldId id="343" r:id="rId4"/>
    <p:sldId id="346" r:id="rId5"/>
    <p:sldId id="344" r:id="rId6"/>
    <p:sldId id="347" r:id="rId7"/>
    <p:sldId id="345" r:id="rId8"/>
    <p:sldId id="348" r:id="rId9"/>
    <p:sldId id="331" r:id="rId10"/>
    <p:sldId id="337" r:id="rId11"/>
    <p:sldId id="350" r:id="rId12"/>
    <p:sldId id="335" r:id="rId13"/>
    <p:sldId id="334" r:id="rId14"/>
    <p:sldId id="333" r:id="rId15"/>
    <p:sldId id="305" r:id="rId16"/>
    <p:sldId id="341" r:id="rId17"/>
    <p:sldId id="342" r:id="rId18"/>
    <p:sldId id="306" r:id="rId19"/>
    <p:sldId id="307" r:id="rId20"/>
    <p:sldId id="308" r:id="rId21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천진영/책임연구원/차세대표준(연)ICS팀(jiny.chun@lge.com)" initials="천" lastIdx="1" clrIdx="0">
    <p:extLst>
      <p:ext uri="{19B8F6BF-5375-455C-9EA6-DF929625EA0E}">
        <p15:presenceInfo xmlns:p15="http://schemas.microsoft.com/office/powerpoint/2012/main" userId="S-1-5-21-2543426832-1914326140-3112152631-10825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68420"/>
    <a:srgbClr val="0000FF"/>
    <a:srgbClr val="0000CC"/>
    <a:srgbClr val="006C31"/>
    <a:srgbClr val="0086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427" autoAdjust="0"/>
    <p:restoredTop sz="96429" autoAdjust="0"/>
  </p:normalViewPr>
  <p:slideViewPr>
    <p:cSldViewPr>
      <p:cViewPr varScale="1">
        <p:scale>
          <a:sx n="114" d="100"/>
          <a:sy n="114" d="100"/>
        </p:scale>
        <p:origin x="157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1464" y="84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June 2020</a:t>
            </a:r>
            <a:endParaRPr lang="en-US" dirty="0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938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June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938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June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802.11-20/0839r0</a:t>
            </a:r>
            <a:endParaRPr kumimoji="0" lang="en-US" altLang="ko-KR" sz="1800" b="1" dirty="0" smtClean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ongguk.lim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js.choi@lge.com" TargetMode="External"/><Relationship Id="rId5" Type="http://schemas.openxmlformats.org/officeDocument/2006/relationships/hyperlink" Target="mailto:jiny.chun@lge.com" TargetMode="External"/><Relationship Id="rId4" Type="http://schemas.openxmlformats.org/officeDocument/2006/relationships/hyperlink" Target="mailto:Ensung.park@lge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Management </a:t>
            </a:r>
            <a:r>
              <a:rPr lang="en-US" altLang="ko-KR" dirty="0">
                <a:ea typeface="굴림" panose="020B0600000101010101" pitchFamily="50" charset="-127"/>
              </a:rPr>
              <a:t>of RU allocation </a:t>
            </a:r>
            <a:r>
              <a:rPr lang="en-US" altLang="ko-KR" dirty="0" smtClean="0">
                <a:ea typeface="굴림" panose="020B0600000101010101" pitchFamily="50" charset="-127"/>
              </a:rPr>
              <a:t>field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2020-06-01</a:t>
            </a:r>
            <a:endParaRPr lang="en-US" altLang="ko-KR" sz="2000" b="0" dirty="0" smtClean="0">
              <a:ea typeface="굴림" panose="020B0600000101010101" pitchFamily="50" charset="-127"/>
            </a:endParaRP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5962921"/>
              </p:ext>
            </p:extLst>
          </p:nvPr>
        </p:nvGraphicFramePr>
        <p:xfrm>
          <a:off x="762000" y="2895600"/>
          <a:ext cx="7620000" cy="2133599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55801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dongguk.lim@lge.com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Ensung.park@lge.com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5"/>
                        </a:rPr>
                        <a:t>jiny.chun@lge.com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 Choi</a:t>
                      </a:r>
                      <a:endParaRPr kumimoji="0" lang="ko-KR" altLang="en-US" sz="1200" b="0" i="0" u="none" strike="noStrike" kern="1200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6"/>
                        </a:rPr>
                        <a:t>js.choi@lge.com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endParaRPr kumimoji="0" lang="ko-KR" altLang="en-US" sz="1100" b="0" i="0" u="none" strike="noStrike" kern="1200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날짜 개체 틀 3"/>
          <p:cNvSpPr txBox="1">
            <a:spLocks/>
          </p:cNvSpPr>
          <p:nvPr/>
        </p:nvSpPr>
        <p:spPr bwMode="auto">
          <a:xfrm>
            <a:off x="696913" y="332601"/>
            <a:ext cx="10515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defRPr/>
            </a:pPr>
            <a:r>
              <a:rPr lang="ko-KR" altLang="en-US" dirty="0"/>
              <a:t> </a:t>
            </a:r>
            <a:r>
              <a:rPr lang="en-US" altLang="ko-KR" dirty="0" smtClean="0"/>
              <a:t>June 2020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#1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that </a:t>
            </a:r>
            <a:r>
              <a:rPr lang="en-US" altLang="ko-KR" dirty="0" smtClean="0"/>
              <a:t>the </a:t>
            </a:r>
            <a:r>
              <a:rPr lang="en-US" altLang="ko-KR" dirty="0"/>
              <a:t>number of User fields per RU </a:t>
            </a:r>
            <a:r>
              <a:rPr lang="en-US" altLang="ko-KR" dirty="0" smtClean="0"/>
              <a:t>contributed to the user specific field in the same EHT-SIG content channel is indicated </a:t>
            </a:r>
            <a:r>
              <a:rPr lang="en-US" altLang="ko-KR" dirty="0"/>
              <a:t>by the RU Allocation </a:t>
            </a:r>
            <a:r>
              <a:rPr lang="en-US" altLang="ko-KR" dirty="0" smtClean="0"/>
              <a:t>subfields in 11be  OFDMA transmission?</a:t>
            </a:r>
          </a:p>
          <a:p>
            <a:pPr lvl="1"/>
            <a:r>
              <a:rPr lang="en-US" altLang="ko-KR" dirty="0" smtClean="0"/>
              <a:t>Compressed mode is TBD</a:t>
            </a:r>
          </a:p>
          <a:p>
            <a:pPr marL="457200" lvl="1" indent="0">
              <a:buNone/>
            </a:pPr>
            <a:endParaRPr lang="en-US" altLang="ko-KR" dirty="0"/>
          </a:p>
          <a:p>
            <a:pPr lvl="1"/>
            <a:r>
              <a:rPr lang="en-US" altLang="ko-KR" dirty="0"/>
              <a:t>Y/N/A</a:t>
            </a:r>
          </a:p>
          <a:p>
            <a:endParaRPr lang="en-US" altLang="ko-KR" dirty="0"/>
          </a:p>
          <a:p>
            <a:pPr lvl="2"/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June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360959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#2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</a:t>
            </a:r>
            <a:r>
              <a:rPr lang="en-US" altLang="ko-KR" dirty="0"/>
              <a:t>you agree that </a:t>
            </a:r>
            <a:r>
              <a:rPr lang="en-US" altLang="ko-KR" dirty="0" smtClean="0"/>
              <a:t>the specific 80MHz segment on which a STA is parked includes the STA’s allocated RU. 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Y/N/A</a:t>
            </a:r>
            <a:endParaRPr lang="en-US" altLang="ko-KR" dirty="0"/>
          </a:p>
          <a:p>
            <a:endParaRPr lang="en-US" altLang="ko-KR" dirty="0"/>
          </a:p>
          <a:p>
            <a:pPr lvl="2"/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June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12444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#3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/>
              <a:t>Which option do you prefer to define the number of RU allocation subfields in a common field in the EHT-SIG field when BW is larger than 80MHz (assuming STAs are parked on one of 80MHz segments) </a:t>
            </a:r>
          </a:p>
          <a:p>
            <a:pPr lvl="1"/>
            <a:r>
              <a:rPr lang="en-US" altLang="ko-KR" dirty="0" smtClean="0"/>
              <a:t>Option 1: same with 11ax’s </a:t>
            </a:r>
          </a:p>
          <a:p>
            <a:pPr lvl="2"/>
            <a:r>
              <a:rPr lang="en-US" altLang="ko-KR" dirty="0" smtClean="0"/>
              <a:t>N= 4 and 8 for 160MHz and 320MHz, respectively  </a:t>
            </a:r>
          </a:p>
          <a:p>
            <a:pPr lvl="1"/>
            <a:r>
              <a:rPr lang="en-US" altLang="ko-KR" dirty="0" smtClean="0"/>
              <a:t>Option 2: fixed number for N  </a:t>
            </a:r>
          </a:p>
          <a:p>
            <a:pPr lvl="2"/>
            <a:r>
              <a:rPr lang="en-US" altLang="ko-KR" dirty="0" smtClean="0"/>
              <a:t>N = 2 </a:t>
            </a:r>
            <a:r>
              <a:rPr lang="en-US" altLang="ko-KR" dirty="0"/>
              <a:t>for 160MHz and 320MHz</a:t>
            </a:r>
          </a:p>
          <a:p>
            <a:pPr lvl="1"/>
            <a:r>
              <a:rPr lang="en-US" altLang="ko-KR" dirty="0" smtClean="0"/>
              <a:t>Abs </a:t>
            </a:r>
          </a:p>
          <a:p>
            <a:endParaRPr lang="en-US" altLang="ko-KR" dirty="0" smtClean="0"/>
          </a:p>
          <a:p>
            <a:pPr lvl="1"/>
            <a:r>
              <a:rPr lang="en-US" altLang="ko-KR" dirty="0" smtClean="0"/>
              <a:t>It does not intend to the SFD.  </a:t>
            </a:r>
            <a:endParaRPr lang="en-US" altLang="ko-KR" dirty="0"/>
          </a:p>
          <a:p>
            <a:pPr lvl="1"/>
            <a:r>
              <a:rPr lang="en-US" altLang="ko-KR" dirty="0" smtClean="0"/>
              <a:t>Opt.1/Opt.2/Abs</a:t>
            </a:r>
            <a:endParaRPr lang="en-US" altLang="ko-KR" dirty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June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248250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#4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</a:t>
            </a:r>
            <a:r>
              <a:rPr lang="en-US" altLang="ko-KR" dirty="0" smtClean="0"/>
              <a:t>that the number of RU allocation subfields in a common field is defined as 2 when BW is larger than 80MHz (assuming STAs are parked on one of 80MHz segments)? </a:t>
            </a:r>
          </a:p>
          <a:p>
            <a:pPr lvl="1"/>
            <a:endParaRPr lang="en-US" altLang="ko-KR" dirty="0"/>
          </a:p>
          <a:p>
            <a:pPr lvl="1"/>
            <a:r>
              <a:rPr lang="en-US" altLang="ko-KR" dirty="0" smtClean="0"/>
              <a:t>Y/N/A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June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644515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ko-KR" dirty="0" smtClean="0"/>
              <a:t>[1] 11-20/380, </a:t>
            </a:r>
            <a:r>
              <a:rPr lang="en-GB" altLang="en-US" dirty="0" smtClean="0"/>
              <a:t>U-SIG </a:t>
            </a:r>
            <a:r>
              <a:rPr lang="en-GB" altLang="en-US" dirty="0"/>
              <a:t>Structure and Preamble </a:t>
            </a:r>
            <a:r>
              <a:rPr lang="en-GB" altLang="en-US" dirty="0" smtClean="0"/>
              <a:t>Processing, (</a:t>
            </a:r>
            <a:r>
              <a:rPr lang="en-GB" altLang="en-US" dirty="0"/>
              <a:t>S</a:t>
            </a:r>
            <a:r>
              <a:rPr lang="en-GB" altLang="en-US" dirty="0" smtClean="0"/>
              <a:t>ameer, </a:t>
            </a:r>
            <a:r>
              <a:rPr lang="en-GB" altLang="en-US" dirty="0" err="1" smtClean="0"/>
              <a:t>Qualcom</a:t>
            </a:r>
            <a:r>
              <a:rPr lang="en-GB" altLang="en-US" dirty="0" smtClean="0"/>
              <a:t>)</a:t>
            </a:r>
            <a:endParaRPr lang="en-GB" altLang="ko-KR" dirty="0" smtClean="0"/>
          </a:p>
          <a:p>
            <a:r>
              <a:rPr lang="en-GB" altLang="ko-KR" dirty="0" smtClean="0"/>
              <a:t>[2] 11-20/798r1, </a:t>
            </a:r>
            <a:r>
              <a:rPr lang="en-US" altLang="ko-KR" dirty="0" smtClean="0">
                <a:ea typeface="굴림" panose="020B0600000101010101" pitchFamily="50" charset="-127"/>
              </a:rPr>
              <a:t>Signaling </a:t>
            </a:r>
            <a:r>
              <a:rPr lang="en-US" altLang="ko-KR" dirty="0">
                <a:ea typeface="굴림" panose="020B0600000101010101" pitchFamily="50" charset="-127"/>
              </a:rPr>
              <a:t>of RU allocation </a:t>
            </a:r>
            <a:r>
              <a:rPr lang="en-US" altLang="ko-KR" dirty="0" smtClean="0">
                <a:ea typeface="굴림" panose="020B0600000101010101" pitchFamily="50" charset="-127"/>
              </a:rPr>
              <a:t>follow-up, (</a:t>
            </a:r>
            <a:r>
              <a:rPr lang="en-US" altLang="ko-KR" dirty="0" err="1" smtClean="0">
                <a:ea typeface="굴림" panose="020B0600000101010101" pitchFamily="50" charset="-127"/>
              </a:rPr>
              <a:t>Dongguk</a:t>
            </a:r>
            <a:r>
              <a:rPr lang="en-US" altLang="ko-KR" dirty="0" smtClean="0">
                <a:ea typeface="굴림" panose="020B0600000101010101" pitchFamily="50" charset="-127"/>
              </a:rPr>
              <a:t> Lim, LGE)</a:t>
            </a:r>
            <a:endParaRPr lang="en-GB" altLang="ko-KR" dirty="0" smtClean="0"/>
          </a:p>
          <a:p>
            <a:endParaRPr lang="en-GB" altLang="ko-KR" dirty="0" smtClean="0"/>
          </a:p>
          <a:p>
            <a:endParaRPr lang="ko-KR" altLang="ko-KR" dirty="0"/>
          </a:p>
          <a:p>
            <a:endParaRPr lang="ko-KR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June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966999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June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254096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RU allocation </a:t>
            </a:r>
            <a:r>
              <a:rPr lang="en-US" altLang="ko-KR" dirty="0" smtClean="0"/>
              <a:t>subfield (1/2)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Single RU allocation in RU allocation subfield 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June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942152"/>
              </p:ext>
            </p:extLst>
          </p:nvPr>
        </p:nvGraphicFramePr>
        <p:xfrm>
          <a:off x="2112701" y="2209800"/>
          <a:ext cx="4897699" cy="4227165"/>
        </p:xfrm>
        <a:graphic>
          <a:graphicData uri="http://schemas.openxmlformats.org/drawingml/2006/table">
            <a:tbl>
              <a:tblPr/>
              <a:tblGrid>
                <a:gridCol w="392546"/>
                <a:gridCol w="927533"/>
                <a:gridCol w="357762"/>
                <a:gridCol w="357762"/>
                <a:gridCol w="357762"/>
                <a:gridCol w="357762"/>
                <a:gridCol w="357762"/>
                <a:gridCol w="357762"/>
                <a:gridCol w="357762"/>
                <a:gridCol w="357762"/>
                <a:gridCol w="357762"/>
                <a:gridCol w="357762"/>
              </a:tblGrid>
              <a:tr h="8424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MSB (1bit)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8bit information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#2 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#3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#4 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#5 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#7 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#8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#9 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Number of entries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42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B8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(B7 B6 B5 B4 B3 B2 B1 B0)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42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00000000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2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00000001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2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00000010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2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00000011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2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00000100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2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00000101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2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00000110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2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00000111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2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00001000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2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00001001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2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00001010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2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00001011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2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00001100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2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00001101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2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00001110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2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00001111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2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00010000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2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00010001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2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00010010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2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00010011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2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00010100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2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00010101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2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00010110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2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00010111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2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00011000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2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00011001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2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00011010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2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00011011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2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00011100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2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00011101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242-tone RU empty (with zero users)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42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00011110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484-tone RU; contributes zero User fields to the User Specific field in the</a:t>
                      </a:r>
                      <a:b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same HE-SIG-B content channel as this RU Allocation subfield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42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00011111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996-tone RU; contributes zero User fields to the User Specific field in the</a:t>
                      </a:r>
                      <a:b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same HE-SIG-B content channel as this RU Allocation subfield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42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00100000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2x996-tone RU; contributes zero User fields to the User Specific field in the</a:t>
                      </a:r>
                      <a:b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same HE-SIG-B content channel as this RU Allocation subfield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42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00100001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3x996-tone RU; contributes zero User fields to the User Specific field in the</a:t>
                      </a:r>
                      <a:b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same HE-SIG-B content channel as this RU Allocation subfield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2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0010001x0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Reserved 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2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001001x1x0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Reserved 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2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00101y2y1y0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242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2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00110y2y1y0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484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2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00111y2y1y0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996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2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01000y2y1y0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2x996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2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01001y2y1y0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3x996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2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0101y3y2y1y0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Reserved 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2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011y4y3y2y1y0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Reserved 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32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2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1y6y5y4y3y2y1y0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Reserved 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128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70844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RU allocation </a:t>
            </a:r>
            <a:r>
              <a:rPr lang="en-US" altLang="ko-KR" dirty="0" smtClean="0"/>
              <a:t>subfield (2/2)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Multiple RU allocation in RU allocation subfield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June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5712432"/>
              </p:ext>
            </p:extLst>
          </p:nvPr>
        </p:nvGraphicFramePr>
        <p:xfrm>
          <a:off x="2051405" y="2209808"/>
          <a:ext cx="4882795" cy="4190992"/>
        </p:xfrm>
        <a:graphic>
          <a:graphicData uri="http://schemas.openxmlformats.org/drawingml/2006/table">
            <a:tbl>
              <a:tblPr/>
              <a:tblGrid>
                <a:gridCol w="400972"/>
                <a:gridCol w="989493"/>
                <a:gridCol w="349233"/>
                <a:gridCol w="349233"/>
                <a:gridCol w="349233"/>
                <a:gridCol w="349233"/>
                <a:gridCol w="349233"/>
                <a:gridCol w="349233"/>
                <a:gridCol w="349233"/>
                <a:gridCol w="349233"/>
                <a:gridCol w="349233"/>
                <a:gridCol w="349233"/>
              </a:tblGrid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MSB (1bit)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8bit information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#2 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#3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#4 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#5 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#7 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#8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#9 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Number of entries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B8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(B7 B6 B5 B4 B3 B2 B1 B0)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00000000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26+52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00000001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26+52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00000010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26+52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00000011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26+52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00000100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52+26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00000101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52+26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00000110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52+26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00000111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52+26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00001000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26+52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52+26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00001001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26+52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00001010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52+26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00001011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26+106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00001100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26+106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00001101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26+106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00001110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26+106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00001111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106+26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00010000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106+26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00010001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106+26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00010010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106+26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00010011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106+26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00010100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106+26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00010101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106+26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52+26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00010110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26+52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26+106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00010111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Reserved 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00011 y2y1y0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242+484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00100 y2y1y0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484(1)+996(2)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00101 y2y1y0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484(2)+996(2) 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00110 y2y1y0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996(1)+484(4)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00111 y2y1y0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996(1)+484(3) 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01000 y2y1y0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484(1)+996(2)+996(3)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01001 y2y1y0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484(2)+996(2)+996(3)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01010 y2y1y0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996(1)+484(3)+996(3)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01011 y2y1y0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996(1)+484(4)+996(3)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01100 y2y1y0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996(1)+996(2)+484(5)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01101 y2y1y0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996(1)+996(2)+484(6)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01110 y2y1y0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996(1)+996(2)+996(3)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01111 y2y1y0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996(1)+996(2)+996(4)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10000 y2y1y0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996(1)+996(3)+996(4)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10001 y2y1y0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996(2)+996(3)+996(4)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10010 y2y1y0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484(1)+996(2)+996(3)+996(4)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10011 y2y1y0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484(2)+996(2)+996(3)+996(4)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10100 y2y1y0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996(1)+484(3)+996(3)+996(4)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10101 y2y1y0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996(1)+484(4)+996(3)+996(4)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10110 y2y1y0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996(1)+996(2)+484(5)+996(4)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10111 y2y1y0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996(1)+996(2)+484(6)+996(4)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11000 y2y1y0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996(1)+996(2)+996(3)+484(7)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11001 y2y1y0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996(1)+996(2)+996(3)+484(8)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1101 y3y2y1y0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Reserved 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1110 y3y2y1y0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Reserved 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1111 y3y2y1y0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Reserved 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5029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ko-KR" dirty="0"/>
              <a:t>Combination of small-size </a:t>
            </a:r>
            <a:r>
              <a:rPr lang="en-GB" altLang="ko-KR" dirty="0" smtClean="0"/>
              <a:t>RUs (1/2)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Based on the passed motions in [1], we can consider the following allocation for combinations of small-size </a:t>
            </a:r>
            <a:r>
              <a:rPr lang="en-US" altLang="ko-KR" sz="1800" dirty="0" err="1" smtClean="0"/>
              <a:t>RUs.</a:t>
            </a:r>
            <a:r>
              <a:rPr lang="en-US" altLang="ko-KR" sz="1800" dirty="0" smtClean="0"/>
              <a:t> </a:t>
            </a:r>
          </a:p>
          <a:p>
            <a:pPr lvl="1"/>
            <a:r>
              <a:rPr lang="en-US" altLang="ko-KR" sz="1600" dirty="0" smtClean="0"/>
              <a:t>We assume the followings  </a:t>
            </a:r>
          </a:p>
          <a:p>
            <a:pPr lvl="2"/>
            <a:r>
              <a:rPr lang="en-US" altLang="ko-KR" sz="1400" dirty="0" smtClean="0"/>
              <a:t>Bandwidth : 20MHz </a:t>
            </a:r>
          </a:p>
          <a:p>
            <a:pPr lvl="2"/>
            <a:r>
              <a:rPr lang="en-US" altLang="ko-KR" sz="1400" dirty="0" smtClean="0"/>
              <a:t>Number of allocated combination in BW : up to 2 </a:t>
            </a:r>
          </a:p>
          <a:p>
            <a:pPr lvl="2"/>
            <a:r>
              <a:rPr lang="en-US" altLang="ko-KR" sz="1400" dirty="0" smtClean="0"/>
              <a:t>An Allocation subfield is configure per 20MHz. </a:t>
            </a:r>
          </a:p>
          <a:p>
            <a:pPr lvl="2"/>
            <a:r>
              <a:rPr lang="en-US" altLang="ko-KR" sz="1400" dirty="0" smtClean="0"/>
              <a:t>Multiple User transmission (i.e., OFDMA), but, MU-MIMO is not considered. </a:t>
            </a:r>
            <a:endParaRPr lang="en-US" altLang="ko-KR" sz="1200" dirty="0" smtClean="0"/>
          </a:p>
          <a:p>
            <a:pPr lvl="1"/>
            <a:r>
              <a:rPr lang="en-US" altLang="ko-KR" sz="1600" dirty="0" smtClean="0"/>
              <a:t>Allocation for RU26+RU52,</a:t>
            </a:r>
            <a:endParaRPr lang="en-US" altLang="ko-KR" sz="16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June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18</a:t>
            </a:fld>
            <a:endParaRPr lang="en-US" altLang="ko-KR"/>
          </a:p>
        </p:txBody>
      </p:sp>
      <p:graphicFrame>
        <p:nvGraphicFramePr>
          <p:cNvPr id="10" name="표 9"/>
          <p:cNvGraphicFramePr>
            <a:graphicFrameLocks noGrp="1"/>
          </p:cNvGraphicFramePr>
          <p:nvPr>
            <p:extLst/>
          </p:nvPr>
        </p:nvGraphicFramePr>
        <p:xfrm>
          <a:off x="1447800" y="4076700"/>
          <a:ext cx="6172200" cy="23241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17220"/>
                <a:gridCol w="617220"/>
                <a:gridCol w="617220"/>
                <a:gridCol w="617220"/>
                <a:gridCol w="617220"/>
                <a:gridCol w="617220"/>
                <a:gridCol w="617220"/>
                <a:gridCol w="617220"/>
                <a:gridCol w="617220"/>
                <a:gridCol w="617220"/>
              </a:tblGrid>
              <a:tr h="193675"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 smtClean="0">
                          <a:effectLst/>
                        </a:rPr>
                        <a:t>Index 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1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3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5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7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8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9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93675"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93675"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93675"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3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93675"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93675"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93675"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93675"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7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93675"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8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93675"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9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93675"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93675"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11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8995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ko-KR" dirty="0"/>
              <a:t>Combination of small-size RUs (1/2)</a:t>
            </a:r>
            <a:r>
              <a:rPr lang="en-GB" altLang="ko-KR" dirty="0" smtClean="0"/>
              <a:t>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ko-KR" sz="1800" dirty="0" smtClean="0"/>
              <a:t>Allocation for RU26+RU106 </a:t>
            </a:r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r>
              <a:rPr lang="en-US" altLang="ko-KR" sz="1800" dirty="0" smtClean="0"/>
              <a:t>We can also consider the allocation of two combinations configured with different small-size </a:t>
            </a:r>
            <a:r>
              <a:rPr lang="en-US" altLang="ko-KR" sz="1800" dirty="0" err="1" smtClean="0"/>
              <a:t>RUs.</a:t>
            </a:r>
            <a:r>
              <a:rPr lang="en-US" altLang="ko-KR" sz="1800" dirty="0" smtClean="0"/>
              <a:t> </a:t>
            </a:r>
          </a:p>
          <a:p>
            <a:pPr lvl="2"/>
            <a:r>
              <a:rPr lang="en-US" altLang="ko-KR" sz="1600" dirty="0" smtClean="0"/>
              <a:t>For example,  RU26+RU52 and RU26+RU106  can be considered. </a:t>
            </a:r>
            <a:endParaRPr lang="ko-KR" altLang="en-US" sz="16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June 2020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19</a:t>
            </a:fld>
            <a:endParaRPr lang="en-US" altLang="ko-KR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/>
          </p:nvPr>
        </p:nvGraphicFramePr>
        <p:xfrm>
          <a:off x="1447800" y="2133601"/>
          <a:ext cx="6324600" cy="1981199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32460"/>
                <a:gridCol w="632460"/>
                <a:gridCol w="632460"/>
                <a:gridCol w="632460"/>
                <a:gridCol w="632460"/>
                <a:gridCol w="632460"/>
                <a:gridCol w="632460"/>
                <a:gridCol w="632460"/>
                <a:gridCol w="632460"/>
                <a:gridCol w="632460"/>
              </a:tblGrid>
              <a:tr h="180109">
                <a:tc>
                  <a:txBody>
                    <a:bodyPr/>
                    <a:lstStyle/>
                    <a:p>
                      <a:pPr algn="l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index 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1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3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5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7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8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9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80109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1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80109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80109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3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80109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80109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5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80109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80109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7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 smtClean="0">
                          <a:effectLst/>
                        </a:rPr>
                        <a:t>52</a:t>
                      </a:r>
                      <a:r>
                        <a:rPr lang="ko-KR" sz="1100" kern="0" dirty="0">
                          <a:effectLst/>
                        </a:rPr>
                        <a:t>　</a:t>
                      </a:r>
                      <a:endParaRPr lang="ko-KR" sz="10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ko-KR" sz="10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80109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8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 smtClean="0">
                          <a:effectLst/>
                        </a:rPr>
                        <a:t>52</a:t>
                      </a:r>
                      <a:r>
                        <a:rPr lang="ko-KR" sz="1100" kern="0" dirty="0">
                          <a:effectLst/>
                        </a:rPr>
                        <a:t>　</a:t>
                      </a:r>
                      <a:endParaRPr lang="ko-KR" sz="10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ko-KR" sz="10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80109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9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 smtClean="0">
                          <a:effectLst/>
                        </a:rPr>
                        <a:t>52</a:t>
                      </a:r>
                      <a:r>
                        <a:rPr lang="ko-KR" sz="1100" kern="0" dirty="0">
                          <a:effectLst/>
                        </a:rPr>
                        <a:t>　</a:t>
                      </a:r>
                      <a:endParaRPr lang="ko-KR" sz="10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ko-KR" sz="10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 smtClean="0">
                          <a:effectLst/>
                        </a:rPr>
                        <a:t>52</a:t>
                      </a:r>
                      <a:r>
                        <a:rPr lang="ko-KR" sz="1100" kern="0" dirty="0">
                          <a:effectLst/>
                        </a:rPr>
                        <a:t>　</a:t>
                      </a:r>
                      <a:endParaRPr lang="ko-KR" sz="10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ko-KR" sz="10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80109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10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표 7"/>
          <p:cNvGraphicFramePr>
            <a:graphicFrameLocks noGrp="1"/>
          </p:cNvGraphicFramePr>
          <p:nvPr>
            <p:extLst/>
          </p:nvPr>
        </p:nvGraphicFramePr>
        <p:xfrm>
          <a:off x="1549400" y="5410200"/>
          <a:ext cx="6299200" cy="53816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29920"/>
                <a:gridCol w="629920"/>
                <a:gridCol w="629920"/>
                <a:gridCol w="629920"/>
                <a:gridCol w="629920"/>
                <a:gridCol w="629920"/>
                <a:gridCol w="629920"/>
                <a:gridCol w="629920"/>
                <a:gridCol w="629920"/>
                <a:gridCol w="629920"/>
              </a:tblGrid>
              <a:tr h="153988">
                <a:tc>
                  <a:txBody>
                    <a:bodyPr/>
                    <a:lstStyle/>
                    <a:p>
                      <a:pPr algn="l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index 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1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3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5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7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8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9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53988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1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53988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891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dirty="0" smtClean="0"/>
              <a:t>Based on the 11be SFD, we have achieved the following agreements through the previous discussion.  </a:t>
            </a:r>
          </a:p>
          <a:p>
            <a:pPr lvl="1"/>
            <a:r>
              <a:rPr lang="en-GB" altLang="ko-KR" dirty="0" smtClean="0"/>
              <a:t>The RU allocation subfield includes the allocation for both Multiple RU aggregation and single RU.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an EHT-SIG content channel contains the following # of RU allocation subfield according to BW, respectively. </a:t>
            </a:r>
          </a:p>
          <a:p>
            <a:pPr lvl="2"/>
            <a:r>
              <a:rPr lang="en-GB" altLang="ko-KR" dirty="0"/>
              <a:t>20MHz </a:t>
            </a:r>
            <a:r>
              <a:rPr lang="en-GB" altLang="ko-KR" dirty="0" smtClean="0"/>
              <a:t>or </a:t>
            </a:r>
            <a:r>
              <a:rPr lang="en-GB" altLang="ko-KR" dirty="0"/>
              <a:t>40MHz </a:t>
            </a:r>
            <a:r>
              <a:rPr lang="en-GB" altLang="ko-KR" dirty="0" smtClean="0"/>
              <a:t> : N =1 </a:t>
            </a:r>
          </a:p>
          <a:p>
            <a:pPr lvl="2"/>
            <a:r>
              <a:rPr lang="en-GB" altLang="ko-KR" dirty="0" smtClean="0"/>
              <a:t>80MHz : N= 2</a:t>
            </a:r>
          </a:p>
          <a:p>
            <a:pPr lvl="2"/>
            <a:r>
              <a:rPr lang="en-GB" altLang="ko-KR" dirty="0" smtClean="0"/>
              <a:t>Other BW : TBD </a:t>
            </a:r>
            <a:endParaRPr lang="en-US" altLang="ko-KR" dirty="0" smtClean="0"/>
          </a:p>
          <a:p>
            <a:pPr lvl="2"/>
            <a:endParaRPr lang="en-US" altLang="ko-KR" dirty="0" smtClean="0"/>
          </a:p>
          <a:p>
            <a:r>
              <a:rPr lang="en-US" altLang="ko-KR" dirty="0" smtClean="0"/>
              <a:t>In this contribution, we investigate the number of RU allocation subfield for the efficient signaling and reduction of overhead when the MRU aggregation and BW&gt;80MHz are considered. </a:t>
            </a:r>
            <a:endParaRPr lang="en-US" altLang="ko-KR" dirty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June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468350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ko-KR" dirty="0"/>
              <a:t>Combination of </a:t>
            </a:r>
            <a:r>
              <a:rPr lang="en-GB" altLang="ko-KR" dirty="0" smtClean="0"/>
              <a:t>Large-size </a:t>
            </a:r>
            <a:r>
              <a:rPr lang="en-GB" altLang="ko-KR" dirty="0"/>
              <a:t>RUs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ko-KR" dirty="0" smtClean="0"/>
              <a:t>We can also consider the following allocation for </a:t>
            </a:r>
            <a:r>
              <a:rPr lang="en-GB" altLang="ko-KR" dirty="0"/>
              <a:t>Combination of Large-size </a:t>
            </a:r>
            <a:r>
              <a:rPr lang="en-GB" altLang="ko-KR" dirty="0" smtClean="0"/>
              <a:t>RUs based on 11be SFD[1]. </a:t>
            </a:r>
          </a:p>
          <a:p>
            <a:pPr lvl="1"/>
            <a:r>
              <a:rPr lang="en-GB" altLang="ko-KR" dirty="0" smtClean="0"/>
              <a:t>We assume that the multiple user transmission(i.e. OFDMA) but MU-MIMO is not considered.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In 80MHz</a:t>
            </a:r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In 160MHz </a:t>
            </a:r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For the 240MHz and 320MHz, the above combinations for 160MHz can be used in the continuous 160MHz within this bandwidth. </a:t>
            </a:r>
          </a:p>
          <a:p>
            <a:pPr lvl="2"/>
            <a:r>
              <a:rPr lang="en-GB" altLang="ko-KR" dirty="0"/>
              <a:t>Exception: 3×996 is supported.</a:t>
            </a:r>
            <a:endParaRPr lang="ko-KR" altLang="ko-KR"/>
          </a:p>
          <a:p>
            <a:pPr lvl="2"/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June 2020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20</a:t>
            </a:fld>
            <a:endParaRPr lang="en-US" altLang="ko-KR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/>
          </p:nvPr>
        </p:nvGraphicFramePr>
        <p:xfrm>
          <a:off x="1524000" y="3048000"/>
          <a:ext cx="3200400" cy="89694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40080"/>
                <a:gridCol w="640080"/>
                <a:gridCol w="640080"/>
                <a:gridCol w="640080"/>
                <a:gridCol w="640080"/>
              </a:tblGrid>
              <a:tr h="152400">
                <a:tc>
                  <a:txBody>
                    <a:bodyPr/>
                    <a:lstStyle/>
                    <a:p>
                      <a:pPr algn="l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index 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3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52400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1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242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242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484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242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242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484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3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484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242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242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52400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484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242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242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표 8"/>
          <p:cNvGraphicFramePr>
            <a:graphicFrameLocks noGrp="1"/>
          </p:cNvGraphicFramePr>
          <p:nvPr>
            <p:extLst/>
          </p:nvPr>
        </p:nvGraphicFramePr>
        <p:xfrm>
          <a:off x="1524000" y="4343400"/>
          <a:ext cx="5638797" cy="89694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26533"/>
                <a:gridCol w="626533"/>
                <a:gridCol w="626533"/>
                <a:gridCol w="626533"/>
                <a:gridCol w="626533"/>
                <a:gridCol w="626533"/>
                <a:gridCol w="626533"/>
                <a:gridCol w="626533"/>
                <a:gridCol w="626533"/>
              </a:tblGrid>
              <a:tr h="152400">
                <a:tc>
                  <a:txBody>
                    <a:bodyPr/>
                    <a:lstStyle/>
                    <a:p>
                      <a:pPr algn="l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index 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3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altLang="ko-KR" sz="1000" kern="100" dirty="0" smtClean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altLang="ko-KR" sz="1000" kern="100" dirty="0" smtClean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altLang="ko-KR" sz="1000" kern="100" dirty="0" smtClean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altLang="ko-KR" sz="1000" kern="100" dirty="0" smtClean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2865" marR="62865" marT="0" marB="0" anchor="ctr"/>
                </a:tc>
              </a:tr>
              <a:tr h="152400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1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484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484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996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484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484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996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3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996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484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484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996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484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484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4286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The EHT-SIG field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The agreement in 11be SFD</a:t>
            </a:r>
          </a:p>
          <a:p>
            <a:pPr lvl="1"/>
            <a:r>
              <a:rPr lang="en-US" altLang="ko-KR" sz="1600" dirty="0"/>
              <a:t>The EHT-SIG </a:t>
            </a:r>
            <a:r>
              <a:rPr lang="en-US" altLang="ko-KR" sz="1600" dirty="0" smtClean="0"/>
              <a:t>in </a:t>
            </a:r>
            <a:r>
              <a:rPr lang="en-US" altLang="ko-KR" sz="1600" dirty="0"/>
              <a:t>an EHT PPDU sent to multiple users shall have a common field and user-specific field(s</a:t>
            </a:r>
            <a:r>
              <a:rPr lang="en-US" altLang="ko-KR" sz="1600" dirty="0" smtClean="0"/>
              <a:t>).</a:t>
            </a:r>
          </a:p>
          <a:p>
            <a:pPr lvl="2"/>
            <a:r>
              <a:rPr lang="en-US" altLang="ko-KR" sz="1400" dirty="0"/>
              <a:t>An RU Allocation subfield is present in the Common field of the EHT-SIG field </a:t>
            </a:r>
            <a:endParaRPr lang="ko-KR" altLang="ko-KR" sz="1400"/>
          </a:p>
          <a:p>
            <a:pPr lvl="1"/>
            <a:r>
              <a:rPr lang="en-US" altLang="ko-KR" sz="1600" dirty="0" smtClean="0"/>
              <a:t>The </a:t>
            </a:r>
            <a:r>
              <a:rPr lang="en-US" altLang="ko-KR" sz="1600" dirty="0"/>
              <a:t>EHT-SIG field consists of the two EHT-SIG content channels in each </a:t>
            </a:r>
            <a:r>
              <a:rPr lang="en-US" altLang="ko-KR" sz="1600" dirty="0" smtClean="0"/>
              <a:t>80MHz </a:t>
            </a:r>
            <a:endParaRPr lang="en-US" altLang="ko-KR" sz="1600" dirty="0"/>
          </a:p>
          <a:p>
            <a:pPr lvl="2"/>
            <a:r>
              <a:rPr lang="en-GB" altLang="ko-KR" sz="1400" dirty="0"/>
              <a:t>A EHT-SIG content channel is composed of a 20 MHz frequency segment.</a:t>
            </a:r>
            <a:endParaRPr lang="en-US" altLang="ko-KR" sz="1400" dirty="0" smtClean="0"/>
          </a:p>
          <a:p>
            <a:pPr lvl="2"/>
            <a:r>
              <a:rPr lang="en-US" altLang="ko-KR" sz="1400" dirty="0" smtClean="0"/>
              <a:t>The </a:t>
            </a:r>
            <a:r>
              <a:rPr lang="en-US" altLang="ko-KR" sz="1400" dirty="0"/>
              <a:t>content channels (i.e., CC1 and CC2) per each 80MHz may carry different </a:t>
            </a:r>
            <a:r>
              <a:rPr lang="en-US" altLang="ko-KR" sz="1400" dirty="0" smtClean="0"/>
              <a:t>information</a:t>
            </a:r>
            <a:endParaRPr lang="ko-KR" altLang="en-US" sz="14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June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6073" y="4311011"/>
            <a:ext cx="3813544" cy="1364305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10100" y="3700623"/>
            <a:ext cx="3867903" cy="2585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4241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Consideration (1/2)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sz="2000" dirty="0" smtClean="0"/>
              <a:t>As introduced in [1], in the BW &gt; 80MHz, STA which supports the SST operation can be parked on an 80MHz segment within BW. </a:t>
            </a:r>
          </a:p>
          <a:p>
            <a:pPr lvl="1"/>
            <a:endParaRPr lang="en-US" altLang="ko-KR" sz="1600" dirty="0" smtClean="0"/>
          </a:p>
          <a:p>
            <a:r>
              <a:rPr lang="en-US" altLang="ko-KR" sz="2000" dirty="0" smtClean="0"/>
              <a:t>And, since the STA parked on an 80MHz segment only looks at the 80MHz it is parked, it can get the information by decoding the U-SIG and EHT-SIG of the assigned 80MHz segment. </a:t>
            </a:r>
          </a:p>
          <a:p>
            <a:pPr lvl="1"/>
            <a:endParaRPr lang="en-US" altLang="ko-KR" sz="1600" dirty="0" smtClean="0"/>
          </a:p>
          <a:p>
            <a:r>
              <a:rPr lang="en-US" altLang="ko-KR" sz="2000" dirty="0" smtClean="0"/>
              <a:t>In addition, as described in [2], since the RU allocation subfield can include the assignment information for the large size of RU aggregation cross the 80MHz in BW&gt; 80MHz, STA can know the information of allocated RU located on either allocated 80MHz and outside.</a:t>
            </a:r>
          </a:p>
          <a:p>
            <a:pPr lvl="1"/>
            <a:endParaRPr lang="en-US" altLang="ko-KR" sz="1600" dirty="0" smtClean="0"/>
          </a:p>
          <a:p>
            <a:r>
              <a:rPr lang="en-US" altLang="ko-KR" sz="2000" dirty="0" smtClean="0"/>
              <a:t>Therefore, the </a:t>
            </a:r>
            <a:r>
              <a:rPr lang="en-US" altLang="ko-KR" sz="2000" dirty="0"/>
              <a:t>STA parked on an 80MHz segment can know the assignment information even if the assignment is outside because the EHT-SIG can contain the assignment outside of the 80MHz segment as well as the parked 80MHz segment. </a:t>
            </a:r>
            <a:endParaRPr lang="ko-KR" altLang="en-US" sz="20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June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669145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Consideration (2/2)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ko-KR" sz="1800" dirty="0" smtClean="0"/>
              <a:t>In 11be, since the BW can be expanded up to 320MHz, for the MU-MIMO+OFDMA, we</a:t>
            </a:r>
            <a:r>
              <a:rPr lang="ko-KR" altLang="en-US" sz="1800" smtClean="0"/>
              <a:t> </a:t>
            </a:r>
            <a:r>
              <a:rPr lang="en-US" altLang="ko-KR" sz="1800" dirty="0" smtClean="0"/>
              <a:t>can consider the size of RU lager than 996-tone. </a:t>
            </a:r>
          </a:p>
          <a:p>
            <a:pPr lvl="1"/>
            <a:r>
              <a:rPr lang="en-US" altLang="ko-KR" sz="1600" dirty="0" smtClean="0"/>
              <a:t>For example, 2x996, 3x996 as well as </a:t>
            </a:r>
            <a:r>
              <a:rPr lang="en-US" altLang="ko-KR" sz="1600" dirty="0"/>
              <a:t>the large size of RU aggregations defined in 11be SFD</a:t>
            </a:r>
            <a:r>
              <a:rPr lang="en-US" altLang="ko-KR" sz="1600" dirty="0" smtClean="0"/>
              <a:t> can be considered for the MU-MIMO+OFDMA. </a:t>
            </a:r>
          </a:p>
          <a:p>
            <a:r>
              <a:rPr lang="en-US" altLang="ko-KR" sz="1800" dirty="0" smtClean="0"/>
              <a:t>And the MU-MIMO STA’s information on allocated large size RU &gt; 996-tone can be distributed on the two EHT-SIG content channels in an 80MHz segment for the load balancing for MU-MIMO.  </a:t>
            </a:r>
          </a:p>
          <a:p>
            <a:pPr lvl="1"/>
            <a:r>
              <a:rPr lang="en-US" altLang="ko-KR" sz="1400" dirty="0" smtClean="0"/>
              <a:t>also, there is no STA to signal in the EHT-SIG of other 80MHz segment. </a:t>
            </a:r>
          </a:p>
          <a:p>
            <a:pPr lvl="2"/>
            <a:endParaRPr lang="en-US" altLang="ko-KR" sz="1200" dirty="0"/>
          </a:p>
          <a:p>
            <a:r>
              <a:rPr lang="en-US" altLang="ko-KR" sz="1800" dirty="0" smtClean="0"/>
              <a:t>Therefore, to indicate this, we can consider the using the entry which indicates the zero STA allocated of RU allocation subfield field for the indication of zero STA similar to 11ax. </a:t>
            </a:r>
          </a:p>
          <a:p>
            <a:pPr lvl="1"/>
            <a:r>
              <a:rPr lang="en-US" altLang="ko-KR" sz="1600" dirty="0" smtClean="0"/>
              <a:t>For example, </a:t>
            </a:r>
          </a:p>
          <a:p>
            <a:pPr lvl="2"/>
            <a:r>
              <a:rPr lang="en-US" altLang="ko-KR" sz="1400" dirty="0" smtClean="0"/>
              <a:t>2x996 tone RU contributed zero STA</a:t>
            </a:r>
          </a:p>
          <a:p>
            <a:pPr lvl="2"/>
            <a:r>
              <a:rPr lang="en-US" altLang="ko-KR" sz="1400" dirty="0" smtClean="0"/>
              <a:t>3x996 </a:t>
            </a:r>
            <a:r>
              <a:rPr lang="en-US" altLang="ko-KR" sz="1400" dirty="0"/>
              <a:t>tone RU contributed zero </a:t>
            </a:r>
            <a:r>
              <a:rPr lang="en-US" altLang="ko-KR" sz="1400" dirty="0" smtClean="0"/>
              <a:t>STA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June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221179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Signaling of RU allocation (1/2)</a:t>
            </a:r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1600" dirty="0" smtClean="0"/>
              <a:t>By taking into account both the RU allocation subfield in [2] and the considerations described in previous slides, we can consider the following indication of RU assignment information on the BW &gt; 80MHz . </a:t>
            </a:r>
          </a:p>
          <a:p>
            <a:pPr lvl="1"/>
            <a:r>
              <a:rPr lang="en-US" altLang="ko-KR" sz="1400" dirty="0" smtClean="0"/>
              <a:t>By using the 2 consecutive RU allocation subfields in each EHT-SIG content channel on 80MHz, we can indicate the assignment of each STA parked on an 80MHz segment. </a:t>
            </a:r>
          </a:p>
          <a:p>
            <a:pPr lvl="2"/>
            <a:r>
              <a:rPr lang="en-US" altLang="ko-KR" sz="1200" dirty="0" smtClean="0"/>
              <a:t>In addition, the assignment information can include either allocated 80MHz segment and other 80MHz segments for supporting of large MRU aggregation in OFDMA. </a:t>
            </a:r>
          </a:p>
          <a:p>
            <a:pPr lvl="1"/>
            <a:r>
              <a:rPr lang="en-US" altLang="ko-KR" sz="1400" dirty="0" smtClean="0"/>
              <a:t>The large MRU indication on RU allocation subfield </a:t>
            </a:r>
          </a:p>
          <a:p>
            <a:pPr lvl="2"/>
            <a:r>
              <a:rPr lang="en-US" altLang="ko-KR" sz="1400" dirty="0" smtClean="0"/>
              <a:t>For example, RU allocation subfield includes the indication for 3x996 in 320MHz</a:t>
            </a:r>
          </a:p>
          <a:p>
            <a:pPr lvl="3"/>
            <a:endParaRPr lang="en-US" altLang="ko-KR" sz="1200" dirty="0" smtClean="0"/>
          </a:p>
          <a:p>
            <a:pPr lvl="3"/>
            <a:endParaRPr lang="en-US" altLang="ko-KR" sz="1200" dirty="0"/>
          </a:p>
          <a:p>
            <a:pPr lvl="3"/>
            <a:endParaRPr lang="en-US" altLang="ko-KR" sz="1200" dirty="0" smtClean="0"/>
          </a:p>
          <a:p>
            <a:pPr lvl="3"/>
            <a:endParaRPr lang="en-US" altLang="ko-KR" sz="12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 smtClean="0"/>
          </a:p>
          <a:p>
            <a:pPr lvl="2"/>
            <a:r>
              <a:rPr lang="en-US" altLang="ko-KR" sz="1200" dirty="0" smtClean="0"/>
              <a:t>The indication for other MRU cases is described in appendix. </a:t>
            </a:r>
            <a:endParaRPr lang="en-US" altLang="ko-KR" sz="1200" dirty="0"/>
          </a:p>
          <a:p>
            <a:pPr lvl="1"/>
            <a:r>
              <a:rPr lang="en-US" altLang="ko-KR" sz="1400" dirty="0" smtClean="0"/>
              <a:t>By using this indicator, the STA can know the large MRU allocation information wherever the STA is located when BW &gt; 80MHz.</a:t>
            </a:r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June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7" name="TextBox 6"/>
          <p:cNvSpPr txBox="1"/>
          <p:nvPr/>
        </p:nvSpPr>
        <p:spPr>
          <a:xfrm>
            <a:off x="680906" y="6198414"/>
            <a:ext cx="58721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*: 3x996 : </a:t>
            </a:r>
            <a:r>
              <a:rPr lang="en-US" altLang="ko-KR" dirty="0"/>
              <a:t>it might not be required depending on the decision of channelization for 240MHz</a:t>
            </a:r>
            <a:endParaRPr lang="ko-KR" altLang="en-US"/>
          </a:p>
        </p:txBody>
      </p:sp>
      <p:graphicFrame>
        <p:nvGraphicFramePr>
          <p:cNvPr id="18" name="표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6494766"/>
              </p:ext>
            </p:extLst>
          </p:nvPr>
        </p:nvGraphicFramePr>
        <p:xfrm>
          <a:off x="990600" y="4038600"/>
          <a:ext cx="7467600" cy="1143031"/>
        </p:xfrm>
        <a:graphic>
          <a:graphicData uri="http://schemas.openxmlformats.org/drawingml/2006/table">
            <a:tbl>
              <a:tblPr/>
              <a:tblGrid>
                <a:gridCol w="1439941"/>
                <a:gridCol w="5424893"/>
                <a:gridCol w="602766"/>
              </a:tblGrid>
              <a:tr h="1592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Bit index </a:t>
                      </a:r>
                    </a:p>
                  </a:txBody>
                  <a:tcPr marL="8713" marR="8713" marT="87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 allocation </a:t>
                      </a:r>
                    </a:p>
                  </a:txBody>
                  <a:tcPr marL="8713" marR="8713" marT="87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Entry </a:t>
                      </a:r>
                    </a:p>
                  </a:txBody>
                  <a:tcPr marL="8713" marR="8713" marT="87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2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001001y2y1y0</a:t>
                      </a:r>
                    </a:p>
                  </a:txBody>
                  <a:tcPr marL="8713" marR="8713" marT="87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3x996*</a:t>
                      </a:r>
                    </a:p>
                  </a:txBody>
                  <a:tcPr marL="8713" marR="8713" marT="87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8713" marR="8713" marT="87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48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· · ·</a:t>
                      </a:r>
                    </a:p>
                  </a:txBody>
                  <a:tcPr marL="8713" marR="8713" marT="87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· · ·</a:t>
                      </a:r>
                    </a:p>
                  </a:txBody>
                  <a:tcPr marL="8713" marR="8713" marT="87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· · ·</a:t>
                      </a:r>
                    </a:p>
                  </a:txBody>
                  <a:tcPr marL="8713" marR="8713" marT="87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2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101110 y2y1y0</a:t>
                      </a:r>
                    </a:p>
                  </a:txBody>
                  <a:tcPr marL="8713" marR="8713" marT="87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996(1)+996(2)+996(3)</a:t>
                      </a:r>
                    </a:p>
                  </a:txBody>
                  <a:tcPr marL="8713" marR="8713" marT="87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8713" marR="8713" marT="87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2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101111 y2y1y0</a:t>
                      </a:r>
                    </a:p>
                  </a:txBody>
                  <a:tcPr marL="8713" marR="8713" marT="87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996(1)+996(2)+996(4)</a:t>
                      </a:r>
                    </a:p>
                  </a:txBody>
                  <a:tcPr marL="8713" marR="8713" marT="87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8713" marR="8713" marT="87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2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110000 y2y1y0</a:t>
                      </a:r>
                    </a:p>
                  </a:txBody>
                  <a:tcPr marL="8713" marR="8713" marT="87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996(1)+996(3)+996(4)</a:t>
                      </a:r>
                    </a:p>
                  </a:txBody>
                  <a:tcPr marL="8713" marR="8713" marT="87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8713" marR="8713" marT="87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2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110001 y2y1y0</a:t>
                      </a:r>
                    </a:p>
                  </a:txBody>
                  <a:tcPr marL="8713" marR="8713" marT="87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996(2)+996(3)+996(4)</a:t>
                      </a:r>
                    </a:p>
                  </a:txBody>
                  <a:tcPr marL="8713" marR="8713" marT="87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8713" marR="8713" marT="87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40919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Signaling of RU </a:t>
            </a:r>
            <a:r>
              <a:rPr lang="en-US" altLang="ko-KR" dirty="0"/>
              <a:t>allocation </a:t>
            </a:r>
            <a:r>
              <a:rPr lang="en-US" altLang="ko-KR" dirty="0" smtClean="0"/>
              <a:t>(2/2)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dirty="0" smtClean="0"/>
              <a:t>Example on 160MHz </a:t>
            </a:r>
          </a:p>
          <a:p>
            <a:pPr lvl="1"/>
            <a:r>
              <a:rPr lang="en-US" altLang="ko-KR" sz="1400" dirty="0" smtClean="0"/>
              <a:t>The STAs parked on the 80MHz segment ch2 are allocated on the 484+ 996 RU </a:t>
            </a:r>
            <a:r>
              <a:rPr lang="en-US" altLang="ko-KR" sz="1400" dirty="0"/>
              <a:t>for the MU-MIMO </a:t>
            </a:r>
            <a:r>
              <a:rPr lang="en-US" altLang="ko-KR" sz="1400" dirty="0" smtClean="0"/>
              <a:t>transmission. </a:t>
            </a:r>
          </a:p>
          <a:p>
            <a:pPr lvl="2"/>
            <a:r>
              <a:rPr lang="en-US" altLang="ko-KR" sz="1200" dirty="0" smtClean="0"/>
              <a:t>In the 80MHz segment ch1, the assignment of ch#5 ~8 does not need to be included in two EHT-SIG content channel because all related STA are located in other 80MHz. </a:t>
            </a:r>
          </a:p>
          <a:p>
            <a:pPr lvl="3"/>
            <a:r>
              <a:rPr lang="en-US" altLang="ko-KR" sz="1100" dirty="0" smtClean="0"/>
              <a:t>Even if these STA are located in 80MHz segment ch1, that can know the allocation of MRU aggregation crossed the other 80MHz by using the 2 consecutive RU allocation subfield. </a:t>
            </a:r>
            <a:endParaRPr lang="ko-KR" altLang="en-US" sz="11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June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8" name="TextBox 7"/>
          <p:cNvSpPr txBox="1"/>
          <p:nvPr/>
        </p:nvSpPr>
        <p:spPr>
          <a:xfrm>
            <a:off x="5791200" y="5569803"/>
            <a:ext cx="3276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The STAs (#10 ~ 17) can know the assigned information by using the 2 consecutive RU allocation subfields in each EHT-SIG content channel.</a:t>
            </a:r>
            <a:endParaRPr lang="ko-KR" altLang="en-US"/>
          </a:p>
        </p:txBody>
      </p:sp>
      <p:sp>
        <p:nvSpPr>
          <p:cNvPr id="9" name="TextBox 8"/>
          <p:cNvSpPr txBox="1"/>
          <p:nvPr/>
        </p:nvSpPr>
        <p:spPr>
          <a:xfrm>
            <a:off x="5775820" y="4738806"/>
            <a:ext cx="3276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The second RU allocation subfield for ch#3 and ch#4 include the indication for zero STA, respectively. </a:t>
            </a:r>
            <a:endParaRPr lang="ko-KR" altLang="en-US"/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3468262"/>
            <a:ext cx="6057285" cy="2932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84123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Overhead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2000" dirty="0" smtClean="0"/>
              <a:t>In terms of overhead for the common field, we can reduce the number of RU allocation subfield which located in an EHT-SIG content channel. </a:t>
            </a:r>
          </a:p>
          <a:p>
            <a:pPr lvl="1"/>
            <a:r>
              <a:rPr lang="en-US" altLang="ko-KR" sz="1800" dirty="0" smtClean="0"/>
              <a:t>As shown in slide 7, for the OFDMA transmission in 160MHz, we can compose the common field with 2 consecutive RU allocation subfields per an EHT-SIG content channel.</a:t>
            </a:r>
          </a:p>
          <a:p>
            <a:pPr lvl="1"/>
            <a:r>
              <a:rPr lang="en-US" altLang="ko-KR" sz="1800" dirty="0" smtClean="0"/>
              <a:t>And, the number of RU allocation subfields can be fixed as 2 regardless of BW when BW &gt;80MHz. </a:t>
            </a:r>
          </a:p>
          <a:p>
            <a:pPr lvl="2"/>
            <a:r>
              <a:rPr lang="en-US" altLang="ko-KR" sz="1400" dirty="0" smtClean="0"/>
              <a:t>Whereas </a:t>
            </a:r>
            <a:r>
              <a:rPr lang="en-US" altLang="ko-KR" sz="1400" dirty="0"/>
              <a:t>we </a:t>
            </a:r>
            <a:r>
              <a:rPr lang="en-US" altLang="ko-KR" sz="1400" dirty="0" smtClean="0"/>
              <a:t>can assume the increased N according to BW like 11ax to support some </a:t>
            </a:r>
            <a:r>
              <a:rPr lang="en-US" altLang="ko-KR" sz="1400" dirty="0"/>
              <a:t>STAs </a:t>
            </a:r>
            <a:r>
              <a:rPr lang="en-US" altLang="ko-KR" sz="1400" dirty="0" smtClean="0"/>
              <a:t>that can </a:t>
            </a:r>
            <a:r>
              <a:rPr lang="en-US" altLang="ko-KR" sz="1400" dirty="0"/>
              <a:t>be parsed into the 80MHz segment that does not include the STA's allocated </a:t>
            </a:r>
            <a:r>
              <a:rPr lang="en-US" altLang="ko-KR" sz="1400" dirty="0" smtClean="0"/>
              <a:t>RU, this case does not look desirable.</a:t>
            </a:r>
          </a:p>
          <a:p>
            <a:pPr lvl="1"/>
            <a:r>
              <a:rPr lang="en-US" altLang="ko-KR" sz="1800" dirty="0" smtClean="0"/>
              <a:t>So, when we compare with 11ax’s way that increases the # of RU allocation subfields according to BW,  it can reduce the overhead as ½ times and ¼ times in the 160MHz and 320MHz, respectively. </a:t>
            </a:r>
          </a:p>
          <a:p>
            <a:pPr lvl="1"/>
            <a:endParaRPr lang="en-US" altLang="ko-KR" sz="1800" dirty="0"/>
          </a:p>
          <a:p>
            <a:pPr lvl="1"/>
            <a:endParaRPr lang="ko-KR" altLang="en-US" sz="18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June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304463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 </a:t>
            </a:r>
            <a:endParaRPr lang="ko-KR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10000"/>
              </a:bodyPr>
              <a:lstStyle/>
              <a:p>
                <a:r>
                  <a:rPr lang="en-US" altLang="ko-KR" dirty="0" smtClean="0"/>
                  <a:t>Basically in the 11be transmission, the 80MHz segment operation was agreed. </a:t>
                </a:r>
              </a:p>
              <a:p>
                <a:pPr lvl="1"/>
                <a:r>
                  <a:rPr lang="en-US" altLang="ko-KR" dirty="0" smtClean="0"/>
                  <a:t>For this operation, the U-SIG and EHT-SIG that contain the different contents per 80MHz segment are applied to 11be. </a:t>
                </a:r>
              </a:p>
              <a:p>
                <a:pPr lvl="2"/>
                <a:endParaRPr lang="en-US" altLang="ko-KR" dirty="0" smtClean="0"/>
              </a:p>
              <a:p>
                <a:r>
                  <a:rPr lang="en-US" altLang="ko-KR" dirty="0" smtClean="0"/>
                  <a:t>For the efficient signaling for RU allocation in OFDMA transmission, the enhanced RU allocation subfield[2] can include the assignment information for MRU aggregation in BW&gt; 80Mz.  </a:t>
                </a:r>
              </a:p>
              <a:p>
                <a:pPr lvl="1"/>
                <a:endParaRPr lang="en-US" altLang="ko-KR" dirty="0" smtClean="0"/>
              </a:p>
              <a:p>
                <a:r>
                  <a:rPr lang="en-US" altLang="ko-KR" dirty="0" smtClean="0"/>
                  <a:t>we can consider the new composition of a common field in the EHT-SIG content channel by considering the above.</a:t>
                </a:r>
              </a:p>
              <a:p>
                <a:pPr lvl="1"/>
                <a:r>
                  <a:rPr lang="en-US" altLang="ko-KR" dirty="0" smtClean="0"/>
                  <a:t>A </a:t>
                </a:r>
                <a:r>
                  <a:rPr lang="en-US" altLang="ko-KR" dirty="0"/>
                  <a:t>common </a:t>
                </a:r>
                <a:r>
                  <a:rPr lang="en-US" altLang="ko-KR" dirty="0" smtClean="0"/>
                  <a:t>field includes the only two RU allocation subfields in an EHT-SIG content channel even when BW </a:t>
                </a:r>
                <a14:m>
                  <m:oMath xmlns:m="http://schemas.openxmlformats.org/officeDocument/2006/math">
                    <m:r>
                      <a:rPr lang="en-US" altLang="ko-KR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 </m:t>
                    </m:r>
                    <m:r>
                      <m:rPr>
                        <m:nor/>
                      </m:rPr>
                      <a:rPr lang="en-US" altLang="ko-KR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80</m:t>
                    </m:r>
                    <m:r>
                      <m:rPr>
                        <m:nor/>
                      </m:rPr>
                      <a:rPr lang="en-US" altLang="ko-KR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MHz</m:t>
                    </m:r>
                  </m:oMath>
                </a14:m>
                <a:r>
                  <a:rPr lang="en-US" altLang="ko-KR" dirty="0" smtClean="0"/>
                  <a:t>.</a:t>
                </a:r>
              </a:p>
              <a:p>
                <a:pPr lvl="1"/>
                <a:r>
                  <a:rPr lang="en-US" altLang="ko-KR" dirty="0" smtClean="0"/>
                  <a:t>We can reduce the overhead of the common field because only 2 RU allocation fields are used.  </a:t>
                </a:r>
              </a:p>
              <a:p>
                <a:pPr lvl="1"/>
                <a:endParaRPr lang="en-US" altLang="ko-KR" dirty="0" smtClean="0"/>
              </a:p>
              <a:p>
                <a:endParaRPr lang="ko-KR" altLang="en-US" dirty="0"/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706" t="-1545" r="-1098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June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9667923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307502</TotalTime>
  <Words>2906</Words>
  <Application>Microsoft Office PowerPoint</Application>
  <PresentationFormat>화면 슬라이드 쇼(4:3)</PresentationFormat>
  <Paragraphs>1100</Paragraphs>
  <Slides>20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20</vt:i4>
      </vt:variant>
    </vt:vector>
  </HeadingPairs>
  <TitlesOfParts>
    <vt:vector size="26" baseType="lpstr">
      <vt:lpstr>굴림</vt:lpstr>
      <vt:lpstr>맑은 고딕</vt:lpstr>
      <vt:lpstr>Arial</vt:lpstr>
      <vt:lpstr>Cambria Math</vt:lpstr>
      <vt:lpstr>Times New Roman</vt:lpstr>
      <vt:lpstr>802-11-Submission</vt:lpstr>
      <vt:lpstr>Management of RU allocation field</vt:lpstr>
      <vt:lpstr>Introduction </vt:lpstr>
      <vt:lpstr>The EHT-SIG field </vt:lpstr>
      <vt:lpstr>Consideration (1/2) </vt:lpstr>
      <vt:lpstr>Consideration (2/2)</vt:lpstr>
      <vt:lpstr>Signaling of RU allocation (1/2)</vt:lpstr>
      <vt:lpstr>Signaling of RU allocation (2/2)</vt:lpstr>
      <vt:lpstr>Overhead </vt:lpstr>
      <vt:lpstr>Summary </vt:lpstr>
      <vt:lpstr>Straw poll #1 </vt:lpstr>
      <vt:lpstr>Straw poll #2 </vt:lpstr>
      <vt:lpstr>Straw poll #3 </vt:lpstr>
      <vt:lpstr>Straw poll #4 </vt:lpstr>
      <vt:lpstr>Reference </vt:lpstr>
      <vt:lpstr>Appendix </vt:lpstr>
      <vt:lpstr>RU allocation subfield (1/2)</vt:lpstr>
      <vt:lpstr>RU allocation subfield (2/2)</vt:lpstr>
      <vt:lpstr>Combination of small-size RUs (1/2) </vt:lpstr>
      <vt:lpstr>Combination of small-size RUs (1/2) </vt:lpstr>
      <vt:lpstr>Combination of Large-size RUs 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dongguk.lim@lge.com</dc:creator>
  <cp:lastModifiedBy>임동국/선임연구원/차세대표준(연)ICS팀(dongguk.lim@lge.com)</cp:lastModifiedBy>
  <cp:revision>5226</cp:revision>
  <cp:lastPrinted>2017-07-07T02:11:09Z</cp:lastPrinted>
  <dcterms:created xsi:type="dcterms:W3CDTF">2007-05-21T21:00:37Z</dcterms:created>
  <dcterms:modified xsi:type="dcterms:W3CDTF">2020-06-08T07:39:52Z</dcterms:modified>
</cp:coreProperties>
</file>