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1025" r:id="rId2"/>
    <p:sldId id="1026" r:id="rId3"/>
    <p:sldId id="1037" r:id="rId4"/>
    <p:sldId id="1047" r:id="rId5"/>
    <p:sldId id="1038" r:id="rId6"/>
    <p:sldId id="1039" r:id="rId7"/>
    <p:sldId id="1044" r:id="rId8"/>
    <p:sldId id="1045" r:id="rId9"/>
    <p:sldId id="1050" r:id="rId10"/>
    <p:sldId id="1042" r:id="rId11"/>
    <p:sldId id="1040" r:id="rId12"/>
    <p:sldId id="1036" r:id="rId13"/>
    <p:sldId id="1046" r:id="rId14"/>
    <p:sldId id="1043" r:id="rId15"/>
    <p:sldId id="1048" r:id="rId16"/>
    <p:sldId id="1049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062" autoAdjust="0"/>
  </p:normalViewPr>
  <p:slideViewPr>
    <p:cSldViewPr>
      <p:cViewPr varScale="1">
        <p:scale>
          <a:sx n="76" d="100"/>
          <a:sy n="76" d="100"/>
        </p:scale>
        <p:origin x="77" y="1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9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0354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180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7641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6362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5247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4606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59171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991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086111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</a:t>
            </a:r>
            <a:r>
              <a:rPr kumimoji="0" lang="en-US" altLang="ko-KR" sz="2000" dirty="0" smtClean="0">
                <a:cs typeface="Arial" panose="020B0604020202020204" pitchFamily="34" charset="0"/>
              </a:rPr>
              <a:t>2020-06-22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802.11-20/0838r3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Pilot subcarriers considering new </a:t>
            </a:r>
            <a:r>
              <a:rPr lang="en-US" altLang="ko-KR" dirty="0"/>
              <a:t>tone </a:t>
            </a:r>
            <a:r>
              <a:rPr lang="en-US" altLang="ko-KR" dirty="0" smtClean="0"/>
              <a:t>plan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>
              <a:buNone/>
            </a:pPr>
            <a:r>
              <a:rPr lang="en-US" altLang="ko-KR" sz="1800" dirty="0" smtClean="0"/>
              <a:t>[1] IEEE802.11-20/0566r21, “</a:t>
            </a:r>
            <a:r>
              <a:rPr lang="en-US" altLang="ko-KR" sz="1800" dirty="0"/>
              <a:t>Compendium of straw polls and </a:t>
            </a:r>
            <a:r>
              <a:rPr lang="en-US" altLang="ko-KR" sz="1800" dirty="0" smtClean="0"/>
              <a:t>potential </a:t>
            </a:r>
            <a:r>
              <a:rPr lang="en-US" altLang="ko-KR" sz="1800" dirty="0"/>
              <a:t>changes to the Specification Framework Document</a:t>
            </a:r>
            <a:r>
              <a:rPr lang="en-US" altLang="ko-KR" sz="1800" dirty="0" smtClean="0"/>
              <a:t>”</a:t>
            </a:r>
            <a:endParaRPr lang="en-US" altLang="ko-KR" sz="1800" dirty="0"/>
          </a:p>
          <a:p>
            <a:pPr marL="449263" indent="-449263">
              <a:buNone/>
            </a:pPr>
            <a:r>
              <a:rPr lang="en-US" altLang="ko-KR" sz="1800" dirty="0" smtClean="0"/>
              <a:t>[2] IEEE802.11-15/0819r1, “11ax OFDMA Tone Plan Leftover Tones and Pilot Structure”</a:t>
            </a:r>
          </a:p>
          <a:p>
            <a:pPr marL="449263" indent="-449263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3]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IEEE802.11-19/1262r9</a:t>
            </a:r>
            <a:r>
              <a:rPr lang="en-US" altLang="ko-KR" sz="1800" dirty="0"/>
              <a:t>, “Specification Framework for </a:t>
            </a:r>
            <a:r>
              <a:rPr lang="en-US" altLang="ko-KR" sz="1800" dirty="0" err="1"/>
              <a:t>Tgbe</a:t>
            </a:r>
            <a:r>
              <a:rPr lang="en-US" altLang="ko-KR" sz="1800" dirty="0" smtClean="0"/>
              <a:t>”</a:t>
            </a:r>
          </a:p>
          <a:p>
            <a:pPr marL="449263" indent="-449263">
              <a:buNone/>
            </a:pPr>
            <a:r>
              <a:rPr lang="en-US" altLang="ko-KR" sz="1800" dirty="0" smtClean="0"/>
              <a:t>[4] IEEE802.11-20/0394r1, “</a:t>
            </a:r>
            <a:r>
              <a:rPr lang="en-GB" altLang="en-US" sz="1800" dirty="0"/>
              <a:t>Thoughts on RU Aggregation and Interleaving</a:t>
            </a:r>
            <a:r>
              <a:rPr lang="en-US" altLang="ko-KR" sz="1800" dirty="0" smtClean="0">
                <a:ea typeface="굴림" panose="020B0600000101010101" pitchFamily="50" charset="-127"/>
              </a:rPr>
              <a:t>”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28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reuse pilot subcarriers of 11ax in 20/40MHz PPDU of 11be?</a:t>
            </a:r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718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the below pilot indices for 26/52/106/242/484RU in 80/160/320MHz PPDU of 11be?</a:t>
            </a:r>
            <a:endParaRPr lang="en-US" altLang="ko-KR" dirty="0"/>
          </a:p>
          <a:p>
            <a:pPr lvl="1"/>
            <a:r>
              <a:rPr lang="en-US" altLang="ko-KR" sz="1600" dirty="0"/>
              <a:t>in a OFDMA/non-OFDMA 80MHz EHT PPDU</a:t>
            </a:r>
          </a:p>
          <a:p>
            <a:pPr lvl="2"/>
            <a:r>
              <a:rPr lang="en-US" altLang="ko-KR" sz="1400" dirty="0"/>
              <a:t>[Pilot indices in 40MHz]-256, [Pilot indices in 40MHz]+256</a:t>
            </a:r>
          </a:p>
          <a:p>
            <a:pPr lvl="1"/>
            <a:r>
              <a:rPr lang="en-US" altLang="ko-KR" sz="1600" dirty="0" smtClean="0"/>
              <a:t>in </a:t>
            </a:r>
            <a:r>
              <a:rPr lang="en-US" altLang="ko-KR" sz="1600" dirty="0"/>
              <a:t>a OFDMA/non-OFDA 160MHz EHT PPDU</a:t>
            </a:r>
          </a:p>
          <a:p>
            <a:pPr lvl="2"/>
            <a:r>
              <a:rPr lang="en-US" altLang="ko-KR" sz="1400" dirty="0"/>
              <a:t>[Pilot indices in 80MHz]-512, [Pilot indices in </a:t>
            </a:r>
            <a:r>
              <a:rPr lang="en-US" altLang="ko-KR" sz="1400" dirty="0" smtClean="0"/>
              <a:t>80MHz]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+</a:t>
            </a:r>
            <a:r>
              <a:rPr lang="en-US" altLang="ko-KR" sz="1400" dirty="0" smtClean="0"/>
              <a:t>512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in </a:t>
            </a:r>
            <a:r>
              <a:rPr lang="en-US" altLang="ko-KR" sz="1600" dirty="0"/>
              <a:t>a OFDMA/non-OFDMA 320MHz EHT PPDU</a:t>
            </a:r>
          </a:p>
          <a:p>
            <a:pPr lvl="2"/>
            <a:r>
              <a:rPr lang="en-US" altLang="ko-KR" sz="1400" dirty="0"/>
              <a:t>[Pilot indices in 160MHz]-1024, [Pilot indices in 160MHz]+1024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55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pilot </a:t>
            </a:r>
            <a:r>
              <a:rPr lang="en-US" altLang="ko-KR" dirty="0"/>
              <a:t>subcarriers </a:t>
            </a:r>
            <a:r>
              <a:rPr lang="en-US" altLang="ko-KR" dirty="0" smtClean="0"/>
              <a:t>for small/large RU combinations includes </a:t>
            </a:r>
            <a:r>
              <a:rPr lang="en-US" altLang="ko-KR" dirty="0"/>
              <a:t>the </a:t>
            </a:r>
            <a:r>
              <a:rPr lang="en-US" altLang="ko-KR" dirty="0" smtClean="0"/>
              <a:t>pilot subcarriers of </a:t>
            </a:r>
            <a:r>
              <a:rPr lang="en-US" altLang="ko-KR" dirty="0"/>
              <a:t>each </a:t>
            </a:r>
            <a:r>
              <a:rPr lang="en-US" altLang="ko-KR" dirty="0" smtClean="0"/>
              <a:t>RU?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15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one do you prefer as the pilot subcarriers for n*996RUs</a:t>
            </a:r>
            <a:r>
              <a:rPr lang="en-US" altLang="ko-KR" dirty="0"/>
              <a:t> (n≥1</a:t>
            </a:r>
            <a:r>
              <a:rPr lang="en-US" altLang="ko-KR" dirty="0" smtClean="0"/>
              <a:t>) in 80/160/320MHz PPDU of 11be?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Option1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Pilot </a:t>
            </a:r>
            <a:r>
              <a:rPr lang="en-US" altLang="ko-KR" sz="1600" dirty="0"/>
              <a:t>subcarriers as it is in </a:t>
            </a:r>
            <a:r>
              <a:rPr lang="en-US" altLang="ko-KR" sz="1600" dirty="0" smtClean="0"/>
              <a:t>11ax.</a:t>
            </a:r>
            <a:endParaRPr lang="en-US" altLang="ko-KR" sz="1200" dirty="0"/>
          </a:p>
          <a:p>
            <a:pPr lvl="1"/>
            <a:r>
              <a:rPr lang="en-US" altLang="ko-KR" sz="1600" dirty="0"/>
              <a:t>Option2: </a:t>
            </a:r>
            <a:r>
              <a:rPr lang="en-US" altLang="ko-KR" sz="1600" dirty="0" smtClean="0"/>
              <a:t>Pilot </a:t>
            </a:r>
            <a:r>
              <a:rPr lang="en-US" altLang="ko-KR" sz="1600" dirty="0"/>
              <a:t>subcarriers to be </a:t>
            </a:r>
            <a:r>
              <a:rPr lang="en-US" altLang="ko-KR" sz="1600" dirty="0" smtClean="0"/>
              <a:t>changed </a:t>
            </a:r>
            <a:r>
              <a:rPr lang="en-US" altLang="ko-KR" sz="1600" dirty="0"/>
              <a:t>with other </a:t>
            </a:r>
            <a:r>
              <a:rPr lang="en-US" altLang="ko-KR" sz="1600" dirty="0" smtClean="0"/>
              <a:t>RUs as SP1.</a:t>
            </a:r>
          </a:p>
          <a:p>
            <a:pPr lvl="1"/>
            <a:r>
              <a:rPr lang="en-US" altLang="ko-KR" sz="1600" dirty="0" smtClean="0"/>
              <a:t>Other:</a:t>
            </a:r>
          </a:p>
          <a:p>
            <a:pPr lvl="1"/>
            <a:r>
              <a:rPr lang="en-US" altLang="ko-KR" sz="1600" dirty="0" smtClean="0"/>
              <a:t>Abs:</a:t>
            </a:r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382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b="0" i="1" dirty="0" smtClean="0"/>
              <a:t>(If option 1 of SP4 is supported,)</a:t>
            </a:r>
          </a:p>
          <a:p>
            <a:r>
              <a:rPr lang="en-US" altLang="ko-KR" dirty="0" smtClean="0"/>
              <a:t>Do you support to use the below pilot indices for n*996RUs (n</a:t>
            </a:r>
            <a:r>
              <a:rPr lang="en-US" altLang="ko-KR" dirty="0"/>
              <a:t> ≥ </a:t>
            </a:r>
            <a:r>
              <a:rPr lang="en-US" altLang="ko-KR" dirty="0" smtClean="0"/>
              <a:t>1) in 11be?</a:t>
            </a:r>
          </a:p>
          <a:p>
            <a:pPr lvl="1"/>
            <a:r>
              <a:rPr lang="en-US" altLang="ko-KR" sz="1600" dirty="0" smtClean="0"/>
              <a:t>In a</a:t>
            </a:r>
            <a:r>
              <a:rPr lang="en-US" altLang="ko-KR" sz="1600" dirty="0"/>
              <a:t> OFDMA/non-OFDMA </a:t>
            </a:r>
            <a:r>
              <a:rPr lang="en-US" altLang="ko-KR" sz="1600" dirty="0" smtClean="0"/>
              <a:t>80MHz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2"/>
            <a:r>
              <a:rPr lang="en-US" altLang="ko-KR" sz="1400" dirty="0" smtClean="0"/>
              <a:t>Pilot indices of 996-tone RU: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 smtClean="0"/>
              <a:t>= {-</a:t>
            </a:r>
            <a:r>
              <a:rPr lang="en-US" altLang="ko-KR" sz="1400" dirty="0"/>
              <a:t>468, -400, -334, -266, </a:t>
            </a:r>
            <a:r>
              <a:rPr lang="en-US" altLang="ko-KR" sz="1400" dirty="0">
                <a:solidFill>
                  <a:srgbClr val="FF0000"/>
                </a:solidFill>
              </a:rPr>
              <a:t>-226, -158, -92, -24, 24, 92, 158, 226</a:t>
            </a:r>
            <a:r>
              <a:rPr lang="en-US" altLang="ko-KR" sz="1400" dirty="0"/>
              <a:t>, 266, 334, 400, </a:t>
            </a:r>
            <a:r>
              <a:rPr lang="en-US" altLang="ko-KR" sz="1400" dirty="0" smtClean="0"/>
              <a:t>468}</a:t>
            </a:r>
          </a:p>
          <a:p>
            <a:pPr lvl="1"/>
            <a:r>
              <a:rPr lang="en-US" altLang="ko-KR" sz="1600" dirty="0" smtClean="0"/>
              <a:t>In </a:t>
            </a:r>
            <a:r>
              <a:rPr lang="en-US" altLang="ko-KR" sz="1600" dirty="0"/>
              <a:t>a OFDMA/non-OFDMA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2"/>
            <a:r>
              <a:rPr lang="en-US" altLang="ko-KR" sz="1400" dirty="0" smtClean="0"/>
              <a:t>Pilot </a:t>
            </a:r>
            <a:r>
              <a:rPr lang="en-US" altLang="ko-KR" sz="1400" dirty="0"/>
              <a:t>indices of </a:t>
            </a:r>
            <a:r>
              <a:rPr lang="en-US" altLang="ko-KR" sz="1400" dirty="0" smtClean="0"/>
              <a:t>996-tone </a:t>
            </a:r>
            <a:r>
              <a:rPr lang="en-US" altLang="ko-KR" sz="1400" dirty="0"/>
              <a:t>RU: </a:t>
            </a:r>
            <a:r>
              <a:rPr lang="en-US" altLang="ko-KR" sz="1400" dirty="0" smtClean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 smtClean="0"/>
              <a:t>-512}, {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 smtClean="0"/>
              <a:t>+ 512}</a:t>
            </a:r>
          </a:p>
          <a:p>
            <a:pPr lvl="2"/>
            <a:r>
              <a:rPr lang="en-US" altLang="ko-KR" sz="1400" dirty="0" smtClean="0"/>
              <a:t>Pilot </a:t>
            </a:r>
            <a:r>
              <a:rPr lang="en-US" altLang="ko-KR" sz="1400" dirty="0"/>
              <a:t>indices of </a:t>
            </a:r>
            <a:r>
              <a:rPr lang="en-US" altLang="ko-KR" sz="1400" dirty="0" smtClean="0"/>
              <a:t>2*996-tone RU:</a:t>
            </a:r>
            <a:r>
              <a:rPr lang="en-US" altLang="ko-KR" sz="1400" b="1" dirty="0"/>
              <a:t> </a:t>
            </a:r>
            <a:r>
              <a:rPr lang="en-US" altLang="ko-KR" sz="1400" dirty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</a:t>
            </a:r>
            <a:r>
              <a:rPr lang="en-US" altLang="ko-KR" sz="1400" dirty="0" smtClean="0"/>
              <a:t>512,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/>
              <a:t>+ </a:t>
            </a:r>
            <a:r>
              <a:rPr lang="en-US" altLang="ko-KR" sz="1400" dirty="0" smtClean="0"/>
              <a:t>512}</a:t>
            </a:r>
          </a:p>
          <a:p>
            <a:pPr lvl="1"/>
            <a:r>
              <a:rPr lang="en-US" altLang="ko-KR" sz="1600" dirty="0" smtClean="0"/>
              <a:t>In </a:t>
            </a:r>
            <a:r>
              <a:rPr lang="en-US" altLang="ko-KR" sz="1600" dirty="0"/>
              <a:t>a OFDMA/non-OFDMA 320MHz EHT </a:t>
            </a:r>
            <a:r>
              <a:rPr lang="en-US" altLang="ko-KR" sz="1600" dirty="0" smtClean="0"/>
              <a:t>PPDU</a:t>
            </a:r>
          </a:p>
          <a:p>
            <a:pPr lvl="2"/>
            <a:r>
              <a:rPr lang="en-US" altLang="ko-KR" sz="1400" dirty="0" smtClean="0"/>
              <a:t>Pilot </a:t>
            </a:r>
            <a:r>
              <a:rPr lang="en-US" altLang="ko-KR" sz="1400" dirty="0"/>
              <a:t>indices of 996-tone RU: 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 smtClean="0"/>
              <a:t>-1536}, </a:t>
            </a:r>
            <a:r>
              <a:rPr lang="en-US" altLang="ko-KR" sz="1400" dirty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-512}, 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+ 512</a:t>
            </a:r>
            <a:r>
              <a:rPr lang="en-US" altLang="ko-KR" sz="1400" dirty="0" smtClean="0"/>
              <a:t>}, 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+ </a:t>
            </a:r>
            <a:r>
              <a:rPr lang="en-US" altLang="ko-KR" sz="1400" dirty="0" smtClean="0"/>
              <a:t>1536}</a:t>
            </a:r>
          </a:p>
          <a:p>
            <a:pPr lvl="2"/>
            <a:r>
              <a:rPr lang="en-US" altLang="ko-KR" sz="1400" dirty="0" smtClean="0"/>
              <a:t>Pilot </a:t>
            </a:r>
            <a:r>
              <a:rPr lang="en-US" altLang="ko-KR" sz="1400" dirty="0"/>
              <a:t>indices of 2*996-tone RU:</a:t>
            </a:r>
            <a:r>
              <a:rPr lang="en-US" altLang="ko-KR" sz="1400" b="1" dirty="0"/>
              <a:t> </a:t>
            </a:r>
            <a:r>
              <a:rPr lang="en-US" altLang="ko-KR" sz="1400" dirty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</a:t>
            </a:r>
            <a:r>
              <a:rPr lang="en-US" altLang="ko-KR" sz="1400" dirty="0" smtClean="0"/>
              <a:t>1536,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/>
              <a:t>-512}, 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+ </a:t>
            </a:r>
            <a:r>
              <a:rPr lang="en-US" altLang="ko-KR" sz="1400" dirty="0" smtClean="0"/>
              <a:t>512,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/>
              <a:t>+ 1536</a:t>
            </a:r>
            <a:r>
              <a:rPr lang="en-US" altLang="ko-KR" sz="1400" dirty="0" smtClean="0"/>
              <a:t>}</a:t>
            </a:r>
          </a:p>
          <a:p>
            <a:pPr lvl="2"/>
            <a:r>
              <a:rPr lang="en-US" altLang="ko-KR" sz="1400" dirty="0"/>
              <a:t>Pilot indices of </a:t>
            </a:r>
            <a:r>
              <a:rPr lang="en-US" altLang="ko-KR" sz="1400" dirty="0" smtClean="0"/>
              <a:t>4*996-tone </a:t>
            </a:r>
            <a:r>
              <a:rPr lang="en-US" altLang="ko-KR" sz="1400" dirty="0"/>
              <a:t>RU:</a:t>
            </a:r>
            <a:r>
              <a:rPr lang="en-US" altLang="ko-KR" sz="1400" b="1" dirty="0"/>
              <a:t> </a:t>
            </a:r>
            <a:r>
              <a:rPr lang="en-US" altLang="ko-KR" sz="1400" dirty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-1536, 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</a:t>
            </a:r>
            <a:r>
              <a:rPr lang="en-US" altLang="ko-KR" sz="1400" dirty="0" smtClean="0"/>
              <a:t>512,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/>
              <a:t>+ 512, 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+ 1536</a:t>
            </a:r>
            <a:r>
              <a:rPr lang="en-US" altLang="ko-KR" sz="1400" dirty="0" smtClean="0"/>
              <a:t>}</a:t>
            </a:r>
            <a:endParaRPr lang="en-US" altLang="ko-KR" sz="1400" dirty="0"/>
          </a:p>
          <a:p>
            <a:pPr marL="1028700" lvl="3" indent="-342900"/>
            <a:endParaRPr lang="ko-KR" altLang="ko-KR" sz="1000" b="1" dirty="0">
              <a:latin typeface="Arial" panose="020B0604020202020204" pitchFamily="34" charset="0"/>
              <a:ea typeface="굴림" panose="020B0600000101010101" pitchFamily="50" charset="-127"/>
              <a:cs typeface="Times New Roman" panose="02020603050405020304" pitchFamily="18" charset="0"/>
            </a:endParaRPr>
          </a:p>
          <a:p>
            <a:pPr marL="1028700" lvl="3" indent="-342900"/>
            <a:endParaRPr lang="en-US" altLang="ko-KR" sz="1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13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b="0" i="1" dirty="0" smtClean="0"/>
              <a:t>(If option 2 of SP4 is supported,)</a:t>
            </a:r>
          </a:p>
          <a:p>
            <a:r>
              <a:rPr lang="en-US" altLang="ko-KR" dirty="0" smtClean="0"/>
              <a:t>Do you support to use the below pilot indices for n*996RUs (n</a:t>
            </a:r>
            <a:r>
              <a:rPr lang="en-US" altLang="ko-KR" dirty="0"/>
              <a:t> ≥ </a:t>
            </a:r>
            <a:r>
              <a:rPr lang="en-US" altLang="ko-KR" dirty="0" smtClean="0"/>
              <a:t>1) in 11be?</a:t>
            </a:r>
          </a:p>
          <a:p>
            <a:pPr lvl="1"/>
            <a:r>
              <a:rPr lang="en-US" altLang="ko-KR" sz="1600" dirty="0" smtClean="0"/>
              <a:t>In a</a:t>
            </a:r>
            <a:r>
              <a:rPr lang="en-US" altLang="ko-KR" sz="1600" dirty="0"/>
              <a:t> OFDMA/non-OFDMA </a:t>
            </a:r>
            <a:r>
              <a:rPr lang="en-US" altLang="ko-KR" sz="1600" dirty="0" smtClean="0"/>
              <a:t>80MHz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2"/>
            <a:r>
              <a:rPr lang="en-US" altLang="ko-KR" sz="1400" dirty="0" smtClean="0"/>
              <a:t>Pilot indices of 996-tone RU: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 smtClean="0"/>
              <a:t>= </a:t>
            </a:r>
            <a:r>
              <a:rPr lang="en-US" altLang="ko-KR" sz="1400" dirty="0"/>
              <a:t>{-468, -400, -334, -266</a:t>
            </a:r>
            <a:r>
              <a:rPr lang="en-US" altLang="ko-KR" sz="1400" dirty="0">
                <a:solidFill>
                  <a:srgbClr val="0000FF"/>
                </a:solidFill>
              </a:rPr>
              <a:t>, -220, -152, -86, -18, 18, 86, 152, 220</a:t>
            </a:r>
            <a:r>
              <a:rPr lang="en-US" altLang="ko-KR" sz="1400" dirty="0"/>
              <a:t>, 266, 334, 400, 468</a:t>
            </a:r>
            <a:r>
              <a:rPr lang="en-US" altLang="ko-KR" sz="1400" dirty="0" smtClean="0"/>
              <a:t>}</a:t>
            </a:r>
          </a:p>
          <a:p>
            <a:pPr lvl="1"/>
            <a:r>
              <a:rPr lang="en-US" altLang="ko-KR" sz="1600" dirty="0" smtClean="0"/>
              <a:t>In </a:t>
            </a:r>
            <a:r>
              <a:rPr lang="en-US" altLang="ko-KR" sz="1600" dirty="0"/>
              <a:t>a OFDMA/non-OFDMA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2"/>
            <a:r>
              <a:rPr lang="en-US" altLang="ko-KR" sz="1400" dirty="0" smtClean="0"/>
              <a:t>Pilot </a:t>
            </a:r>
            <a:r>
              <a:rPr lang="en-US" altLang="ko-KR" sz="1400" dirty="0"/>
              <a:t>indices of </a:t>
            </a:r>
            <a:r>
              <a:rPr lang="en-US" altLang="ko-KR" sz="1400" dirty="0" smtClean="0"/>
              <a:t>996-tone </a:t>
            </a:r>
            <a:r>
              <a:rPr lang="en-US" altLang="ko-KR" sz="1400" dirty="0"/>
              <a:t>RU: </a:t>
            </a:r>
            <a:r>
              <a:rPr lang="en-US" altLang="ko-KR" sz="1400" dirty="0" smtClean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 smtClean="0"/>
              <a:t>-512}, {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 smtClean="0"/>
              <a:t>+ 512}</a:t>
            </a:r>
          </a:p>
          <a:p>
            <a:pPr lvl="2"/>
            <a:r>
              <a:rPr lang="en-US" altLang="ko-KR" sz="1400" dirty="0" smtClean="0"/>
              <a:t>Pilot </a:t>
            </a:r>
            <a:r>
              <a:rPr lang="en-US" altLang="ko-KR" sz="1400" dirty="0"/>
              <a:t>indices of </a:t>
            </a:r>
            <a:r>
              <a:rPr lang="en-US" altLang="ko-KR" sz="1400" dirty="0" smtClean="0"/>
              <a:t>2*996-tone RU:</a:t>
            </a:r>
            <a:r>
              <a:rPr lang="en-US" altLang="ko-KR" sz="1400" b="1" dirty="0"/>
              <a:t> </a:t>
            </a:r>
            <a:r>
              <a:rPr lang="en-US" altLang="ko-KR" sz="1400" dirty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</a:t>
            </a:r>
            <a:r>
              <a:rPr lang="en-US" altLang="ko-KR" sz="1400" dirty="0" smtClean="0"/>
              <a:t>512,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/>
              <a:t>+ </a:t>
            </a:r>
            <a:r>
              <a:rPr lang="en-US" altLang="ko-KR" sz="1400" dirty="0" smtClean="0"/>
              <a:t>512}</a:t>
            </a:r>
          </a:p>
          <a:p>
            <a:pPr lvl="1"/>
            <a:r>
              <a:rPr lang="en-US" altLang="ko-KR" sz="1600" dirty="0" smtClean="0"/>
              <a:t>In </a:t>
            </a:r>
            <a:r>
              <a:rPr lang="en-US" altLang="ko-KR" sz="1600" dirty="0"/>
              <a:t>a OFDMA/non-OFDMA 320MHz EHT </a:t>
            </a:r>
            <a:r>
              <a:rPr lang="en-US" altLang="ko-KR" sz="1600" dirty="0" smtClean="0"/>
              <a:t>PPDU</a:t>
            </a:r>
          </a:p>
          <a:p>
            <a:pPr lvl="2"/>
            <a:r>
              <a:rPr lang="en-US" altLang="ko-KR" sz="1400" dirty="0" smtClean="0"/>
              <a:t>Pilot </a:t>
            </a:r>
            <a:r>
              <a:rPr lang="en-US" altLang="ko-KR" sz="1400" dirty="0"/>
              <a:t>indices of 996-tone RU: 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 smtClean="0"/>
              <a:t>-1536}, </a:t>
            </a:r>
            <a:r>
              <a:rPr lang="en-US" altLang="ko-KR" sz="1400" dirty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-512}, 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+ 512</a:t>
            </a:r>
            <a:r>
              <a:rPr lang="en-US" altLang="ko-KR" sz="1400" dirty="0" smtClean="0"/>
              <a:t>}, 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+ </a:t>
            </a:r>
            <a:r>
              <a:rPr lang="en-US" altLang="ko-KR" sz="1400" dirty="0" smtClean="0"/>
              <a:t>1536}</a:t>
            </a:r>
          </a:p>
          <a:p>
            <a:pPr lvl="2"/>
            <a:r>
              <a:rPr lang="en-US" altLang="ko-KR" sz="1400" dirty="0" smtClean="0"/>
              <a:t>Pilot </a:t>
            </a:r>
            <a:r>
              <a:rPr lang="en-US" altLang="ko-KR" sz="1400" dirty="0"/>
              <a:t>indices of 2*996-tone RU:</a:t>
            </a:r>
            <a:r>
              <a:rPr lang="en-US" altLang="ko-KR" sz="1400" b="1" dirty="0"/>
              <a:t> </a:t>
            </a:r>
            <a:r>
              <a:rPr lang="en-US" altLang="ko-KR" sz="1400" dirty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</a:t>
            </a:r>
            <a:r>
              <a:rPr lang="en-US" altLang="ko-KR" sz="1400" dirty="0" smtClean="0"/>
              <a:t>1536,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/>
              <a:t>-512}, 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+ </a:t>
            </a:r>
            <a:r>
              <a:rPr lang="en-US" altLang="ko-KR" sz="1400" dirty="0" smtClean="0"/>
              <a:t>512,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/>
              <a:t>+ 1536</a:t>
            </a:r>
            <a:r>
              <a:rPr lang="en-US" altLang="ko-KR" sz="1400" dirty="0" smtClean="0"/>
              <a:t>}</a:t>
            </a:r>
          </a:p>
          <a:p>
            <a:pPr lvl="2"/>
            <a:r>
              <a:rPr lang="en-US" altLang="ko-KR" sz="1400" dirty="0"/>
              <a:t>Pilot indices of </a:t>
            </a:r>
            <a:r>
              <a:rPr lang="en-US" altLang="ko-KR" sz="1400" dirty="0" smtClean="0"/>
              <a:t>4*996-tone </a:t>
            </a:r>
            <a:r>
              <a:rPr lang="en-US" altLang="ko-KR" sz="1400" dirty="0"/>
              <a:t>RU:</a:t>
            </a:r>
            <a:r>
              <a:rPr lang="en-US" altLang="ko-KR" sz="1400" b="1" dirty="0"/>
              <a:t> </a:t>
            </a:r>
            <a:r>
              <a:rPr lang="en-US" altLang="ko-KR" sz="1400" dirty="0"/>
              <a:t>{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-1536, 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-</a:t>
            </a:r>
            <a:r>
              <a:rPr lang="en-US" altLang="ko-KR" sz="1400" dirty="0" smtClean="0"/>
              <a:t>512, </a:t>
            </a:r>
            <a:r>
              <a:rPr lang="en-US" altLang="ko-KR" sz="1400" i="1" dirty="0" smtClean="0"/>
              <a:t>P</a:t>
            </a:r>
            <a:r>
              <a:rPr lang="en-US" altLang="ko-KR" sz="1400" baseline="-25000" dirty="0" smtClean="0"/>
              <a:t>996 </a:t>
            </a:r>
            <a:r>
              <a:rPr lang="en-US" altLang="ko-KR" sz="1400" dirty="0"/>
              <a:t>+ 512, </a:t>
            </a:r>
            <a:r>
              <a:rPr lang="en-US" altLang="ko-KR" sz="1400" i="1" dirty="0"/>
              <a:t>P</a:t>
            </a:r>
            <a:r>
              <a:rPr lang="en-US" altLang="ko-KR" sz="1400" baseline="-25000" dirty="0"/>
              <a:t>996 </a:t>
            </a:r>
            <a:r>
              <a:rPr lang="en-US" altLang="ko-KR" sz="1400" dirty="0"/>
              <a:t>+ 1536</a:t>
            </a:r>
            <a:r>
              <a:rPr lang="en-US" altLang="ko-KR" sz="1400" dirty="0" smtClean="0"/>
              <a:t>}</a:t>
            </a:r>
            <a:endParaRPr lang="en-US" altLang="ko-KR" sz="1400" dirty="0"/>
          </a:p>
          <a:p>
            <a:pPr marL="1028700" lvl="3" indent="-342900"/>
            <a:endParaRPr lang="ko-KR" altLang="ko-KR" sz="1000" b="1" dirty="0">
              <a:latin typeface="Arial" panose="020B0604020202020204" pitchFamily="34" charset="0"/>
              <a:ea typeface="굴림" panose="020B0600000101010101" pitchFamily="50" charset="-127"/>
              <a:cs typeface="Times New Roman" panose="02020603050405020304" pitchFamily="18" charset="0"/>
            </a:endParaRPr>
          </a:p>
          <a:p>
            <a:pPr marL="1028700" lvl="3" indent="-342900"/>
            <a:endParaRPr lang="en-US" altLang="ko-KR" sz="1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6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 smtClean="0"/>
              <a:t>The new tone plan </a:t>
            </a:r>
            <a:r>
              <a:rPr lang="en-US" altLang="ko-KR" sz="1800" dirty="0" smtClean="0"/>
              <a:t>was</a:t>
            </a:r>
            <a:r>
              <a:rPr lang="en-GB" altLang="ko-KR" sz="1800" dirty="0" smtClean="0"/>
              <a:t> passed [1].</a:t>
            </a:r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2"/>
            <a:endParaRPr lang="en-GB" altLang="ko-KR" sz="1200" dirty="0"/>
          </a:p>
          <a:p>
            <a:pPr lvl="2"/>
            <a:endParaRPr lang="en-GB" altLang="ko-KR" sz="12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r>
              <a:rPr lang="en-GB" altLang="ko-KR" sz="1800" dirty="0" smtClean="0"/>
              <a:t>Here I’d like to check the pilot subcarriers for the new tone plan.</a:t>
            </a:r>
          </a:p>
          <a:p>
            <a:pPr lvl="1"/>
            <a:r>
              <a:rPr lang="en-US" altLang="ko-KR" sz="1400" dirty="0"/>
              <a:t>The RU location is changed </a:t>
            </a:r>
            <a:r>
              <a:rPr lang="en-US" altLang="ko-KR" sz="1400" dirty="0" smtClean="0"/>
              <a:t>from [-258</a:t>
            </a:r>
            <a:r>
              <a:rPr lang="en-US" altLang="ko-KR" sz="1400" dirty="0"/>
              <a:t>:-17, </a:t>
            </a:r>
            <a:r>
              <a:rPr lang="en-US" altLang="ko-KR" sz="1400" dirty="0" smtClean="0"/>
              <a:t>17:258] to </a:t>
            </a:r>
            <a:r>
              <a:rPr lang="en-US" altLang="ko-KR" sz="1400" dirty="0"/>
              <a:t>[-253:-12, 12:253] in 80MHz segment. And the </a:t>
            </a:r>
            <a:r>
              <a:rPr lang="en-US" altLang="ko-KR" sz="1400" dirty="0" smtClean="0"/>
              <a:t>location of pilot </a:t>
            </a:r>
            <a:r>
              <a:rPr lang="en-US" altLang="ko-KR" sz="1400" dirty="0"/>
              <a:t>subcarriers </a:t>
            </a:r>
            <a:r>
              <a:rPr lang="en-US" altLang="ko-KR" sz="1400" dirty="0" smtClean="0"/>
              <a:t>may not be suitable in the below cases.</a:t>
            </a:r>
          </a:p>
          <a:p>
            <a:pPr lvl="2"/>
            <a:r>
              <a:rPr lang="en-US" altLang="ko-KR" sz="1200" dirty="0" smtClean="0"/>
              <a:t>26/52/106/242/484-tone RUs (some RU location is changed)</a:t>
            </a:r>
          </a:p>
          <a:p>
            <a:pPr lvl="2"/>
            <a:r>
              <a:rPr lang="en-US" altLang="ko-KR" sz="1200" dirty="0" smtClean="0"/>
              <a:t>n*996-tone RUs (n&gt;=1) (the RU location is not changed)</a:t>
            </a:r>
          </a:p>
          <a:p>
            <a:pPr lvl="2"/>
            <a:r>
              <a:rPr lang="en-US" altLang="ko-KR" sz="1200" dirty="0" smtClean="0"/>
              <a:t>RU combinations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486" y="2013480"/>
            <a:ext cx="6125713" cy="253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under </a:t>
            </a:r>
            <a:r>
              <a:rPr lang="en-US" altLang="ko-KR" dirty="0" smtClean="0"/>
              <a:t>996RUs (1/3)</a:t>
            </a:r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sz="1800" dirty="0" smtClean="0"/>
              <a:t>There are data and pilot subcarriers in some 26 RUs of old/new tone plan.</a:t>
            </a:r>
          </a:p>
          <a:p>
            <a:pPr lvl="1"/>
            <a:r>
              <a:rPr lang="en-US" altLang="ko-KR" sz="1400" dirty="0" smtClean="0"/>
              <a:t>The 11ax pilot subcarriers were decided in (6 or 7) and (20 or 21) index with even tone among 26-tone RU[2]. So we also consider the 11be pilot subcarriers in new tone plan as red color in the below right figure. </a:t>
            </a:r>
          </a:p>
          <a:p>
            <a:pPr lvl="1"/>
            <a:r>
              <a:rPr lang="en-US" altLang="ko-KR" sz="1400" dirty="0"/>
              <a:t>Also it’s simple because the pilots are generated by repeating the pilot subcarriers in 40MHz.</a:t>
            </a:r>
          </a:p>
          <a:p>
            <a:pPr lvl="1"/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276600"/>
            <a:ext cx="3048000" cy="3048000"/>
          </a:xfrm>
          <a:prstGeom prst="rect">
            <a:avLst/>
          </a:prstGeom>
        </p:spPr>
      </p:pic>
      <p:sp>
        <p:nvSpPr>
          <p:cNvPr id="14" name="줄무늬가 있는 오른쪽 화살표 13"/>
          <p:cNvSpPr/>
          <p:nvPr/>
        </p:nvSpPr>
        <p:spPr bwMode="auto">
          <a:xfrm>
            <a:off x="4495800" y="4267200"/>
            <a:ext cx="685800" cy="457200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1600" y="2999601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26RUs in [-258:-17] of old tone plan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57800" y="2999601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26RUs in [-253:-12] of new tone plan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62" y="3276600"/>
            <a:ext cx="2819338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7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under 996RUs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There are pilot indices for under 996RUs in 20/40MHz of 11ax</a:t>
            </a:r>
          </a:p>
          <a:p>
            <a:pPr lvl="1"/>
            <a:r>
              <a:rPr lang="en-US" altLang="ko-KR" sz="1400" dirty="0" smtClean="0"/>
              <a:t>In 20MHz</a:t>
            </a:r>
          </a:p>
          <a:p>
            <a:pPr lvl="1"/>
            <a:endParaRPr lang="en-US" altLang="ko-KR" sz="1400" dirty="0" smtClean="0"/>
          </a:p>
          <a:p>
            <a:pPr lvl="2"/>
            <a:endParaRPr lang="en-US" altLang="ko-KR" sz="1200" dirty="0"/>
          </a:p>
          <a:p>
            <a:pPr lvl="2"/>
            <a:endParaRPr lang="en-US" altLang="ko-KR" sz="1200" dirty="0" smtClean="0"/>
          </a:p>
          <a:p>
            <a:pPr lvl="2"/>
            <a:endParaRPr lang="en-US" altLang="ko-KR" sz="1200" dirty="0"/>
          </a:p>
          <a:p>
            <a:pPr lvl="2"/>
            <a:endParaRPr lang="en-US" altLang="ko-KR" sz="1200" dirty="0" smtClean="0"/>
          </a:p>
          <a:p>
            <a:pPr lvl="1"/>
            <a:r>
              <a:rPr lang="en-US" altLang="ko-KR" sz="1400" dirty="0" smtClean="0"/>
              <a:t>In 40MHz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We can reuse that in 11be because of no change of tone plan in 20/40MHz.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143000" y="2209800"/>
          <a:ext cx="7315200" cy="99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909"/>
                <a:gridCol w="6315291"/>
              </a:tblGrid>
              <a:tr h="228600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26-tone RU</a:t>
                      </a:r>
                      <a:endParaRPr lang="ko-KR" sz="1200" b="0" kern="120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{-116, -102}, {-90, -76}, {-62, -48}, {-36, -22}, {-10, 10}, {22, 36}, {48, 62}, {76, 90}, {102, 116} </a:t>
                      </a:r>
                      <a:endParaRPr lang="ko-KR" sz="12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52-tone RU</a:t>
                      </a:r>
                      <a:endParaRPr lang="ko-KR" sz="1200" b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{-116, -102, -90, -76}, {-62, -48, -36, -22}, {22, 36, 48, 62}, {76, 90, 102, 116} </a:t>
                      </a:r>
                      <a:endParaRPr lang="ko-KR" sz="12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97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106-tone RU</a:t>
                      </a:r>
                      <a:endParaRPr lang="ko-KR" sz="1200" b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{-116, -90, -48, -22}, {22, 48, 90, 116} </a:t>
                      </a:r>
                      <a:endParaRPr lang="ko-KR" sz="1200" b="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242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242-tone RU</a:t>
                      </a:r>
                      <a:endParaRPr lang="ko-KR" sz="1200" b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{-116, -90, -48, -22, 22, 48, 90, 116} </a:t>
                      </a:r>
                      <a:endParaRPr lang="ko-KR" sz="1200" b="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143000" y="3581400"/>
          <a:ext cx="7315200" cy="1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909"/>
                <a:gridCol w="6315291"/>
              </a:tblGrid>
              <a:tr h="609600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26-tone RU</a:t>
                      </a:r>
                      <a:endParaRPr lang="ko-KR" sz="1200" b="0" kern="120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{-238, -224}, {-212, -198}, {-184, -170}, {-158, -144}, {-130, -116}, {-104, -90}, {-78, -64}, {-50, -36}, {-24, -10}, {10, 24}, {36, 50}, {64, 78}, {90, 104}, {116, 130}, {144, 158}, {170,184}, {198, 212}, {224, 238}</a:t>
                      </a:r>
                      <a:endParaRPr lang="ko-KR" sz="12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52-tone RU</a:t>
                      </a:r>
                      <a:endParaRPr lang="ko-KR" sz="1200" b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{-238, -224, -212, -198}, {-184, -170, -158, -144}, {-104, -90, -78, -64}, {-50, -36, -24, -10}, {10, 24, 36, 50}, {64, 78, 90, 104}, {144, 158, 170,184}, {198, 212, 224, 238}</a:t>
                      </a:r>
                      <a:endParaRPr lang="ko-KR" sz="12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106-tone RU</a:t>
                      </a:r>
                      <a:endParaRPr lang="ko-KR" sz="1200" b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{-238, -212, -170, -144}, {-104, -78, -36, -10}, {10, 36, 78, 104}, {144, 170, 212, 238} </a:t>
                      </a:r>
                      <a:endParaRPr lang="ko-KR" sz="1200" b="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242-tone RU</a:t>
                      </a:r>
                      <a:endParaRPr lang="ko-KR" sz="1200" b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{-238, -212, -170, -144, -104, -78, -36, -10}, {10, 36, 78, 104, 144, 170, 212, 238} </a:t>
                      </a:r>
                      <a:endParaRPr lang="ko-KR" sz="1200" b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484-tone RU</a:t>
                      </a:r>
                      <a:endParaRPr lang="ko-KR" sz="1200" b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{-238, -212, -170, -144, -104, -78, -36, -10, 10, 36, 78, 104, 144, 170, 212, 238} </a:t>
                      </a:r>
                      <a:endParaRPr lang="ko-KR" sz="1200" b="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08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</a:t>
            </a:r>
            <a:r>
              <a:rPr lang="en-US" altLang="ko-KR" dirty="0" smtClean="0"/>
              <a:t>indices </a:t>
            </a:r>
            <a:r>
              <a:rPr lang="en-US" altLang="ko-KR" dirty="0"/>
              <a:t>for under </a:t>
            </a:r>
            <a:r>
              <a:rPr lang="en-US" altLang="ko-KR" dirty="0" smtClean="0"/>
              <a:t>996RUs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And we can use the below pilot </a:t>
            </a:r>
            <a:r>
              <a:rPr lang="en-US" altLang="ko-KR" sz="1800" dirty="0"/>
              <a:t>indices for under 996RUs in </a:t>
            </a:r>
            <a:r>
              <a:rPr lang="en-US" altLang="ko-KR" sz="1800" dirty="0" smtClean="0"/>
              <a:t>80/160/320 MHz for 11be.</a:t>
            </a:r>
            <a:endParaRPr lang="en-US" altLang="ko-KR" sz="1800" dirty="0"/>
          </a:p>
          <a:p>
            <a:pPr lvl="1"/>
            <a:r>
              <a:rPr lang="en-US" altLang="ko-KR" sz="1400" dirty="0" smtClean="0"/>
              <a:t>in a OFDMA/non-OFDMA </a:t>
            </a:r>
            <a:r>
              <a:rPr lang="en-US" altLang="ko-KR" sz="1400" dirty="0"/>
              <a:t>80MHz </a:t>
            </a:r>
            <a:r>
              <a:rPr lang="en-US" altLang="ko-KR" sz="1400" dirty="0" smtClean="0"/>
              <a:t>EHT PPDU</a:t>
            </a:r>
          </a:p>
          <a:p>
            <a:pPr lvl="2"/>
            <a:r>
              <a:rPr lang="en-US" altLang="ko-KR" sz="1400" dirty="0" smtClean="0"/>
              <a:t>[Pilot indices in 40MHz]-256, </a:t>
            </a:r>
            <a:r>
              <a:rPr lang="en-US" altLang="ko-KR" sz="1400" dirty="0"/>
              <a:t>[Pilot indices in </a:t>
            </a:r>
            <a:r>
              <a:rPr lang="en-US" altLang="ko-KR" sz="1400" dirty="0" smtClean="0"/>
              <a:t>40MHz]+256</a:t>
            </a:r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in a OFDMA/non-OFDA 160MHz EHT PPDU</a:t>
            </a:r>
          </a:p>
          <a:p>
            <a:pPr lvl="2"/>
            <a:r>
              <a:rPr lang="en-US" altLang="ko-KR" sz="1400" dirty="0"/>
              <a:t>[Pilot indices in </a:t>
            </a:r>
            <a:r>
              <a:rPr lang="en-US" altLang="ko-KR" sz="1400" dirty="0" smtClean="0"/>
              <a:t>80MHz]-512, </a:t>
            </a:r>
            <a:r>
              <a:rPr lang="en-US" altLang="ko-KR" sz="1400" dirty="0"/>
              <a:t>[Pilot indices in </a:t>
            </a:r>
            <a:r>
              <a:rPr lang="en-US" altLang="ko-KR" sz="1400" dirty="0" smtClean="0"/>
              <a:t>80MHz</a:t>
            </a:r>
            <a:r>
              <a:rPr lang="en-US" altLang="ko-KR" sz="1400" dirty="0" smtClean="0"/>
              <a:t>]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+</a:t>
            </a:r>
            <a:r>
              <a:rPr lang="en-US" altLang="ko-KR" sz="1400" dirty="0" smtClean="0"/>
              <a:t>512</a:t>
            </a:r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in a OFDMA/non-OFDMA 320MHz EHT PPDU</a:t>
            </a:r>
          </a:p>
          <a:p>
            <a:pPr lvl="2"/>
            <a:r>
              <a:rPr lang="en-US" altLang="ko-KR" sz="1400" dirty="0"/>
              <a:t>[Pilot indices in </a:t>
            </a:r>
            <a:r>
              <a:rPr lang="en-US" altLang="ko-KR" sz="1400" dirty="0" smtClean="0"/>
              <a:t>160MHz]-1024, </a:t>
            </a:r>
            <a:r>
              <a:rPr lang="en-US" altLang="ko-KR" sz="1400" dirty="0"/>
              <a:t>[Pilot indices in </a:t>
            </a:r>
            <a:r>
              <a:rPr lang="en-US" altLang="ko-KR" sz="1400" dirty="0" smtClean="0"/>
              <a:t>160MHz]+1024</a:t>
            </a:r>
            <a:endParaRPr lang="en-US" altLang="ko-KR" sz="1400" dirty="0"/>
          </a:p>
          <a:p>
            <a:pPr lvl="2"/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15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RU combinations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case of Small/Large RU combinations [3], pilot subcarriers includes the pilots in each RU. For example,</a:t>
            </a:r>
          </a:p>
          <a:p>
            <a:pPr lvl="1"/>
            <a:r>
              <a:rPr lang="en-US" altLang="ko-KR" sz="1400" dirty="0" smtClean="0"/>
              <a:t>In 26+52RU, 2 pilots of 26RU and 4 pilots of 52RU (total 6)</a:t>
            </a:r>
          </a:p>
          <a:p>
            <a:pPr lvl="1"/>
            <a:r>
              <a:rPr lang="en-US" altLang="ko-KR" sz="1400" dirty="0" smtClean="0"/>
              <a:t>In 996+484RU</a:t>
            </a:r>
            <a:r>
              <a:rPr lang="en-US" altLang="ko-KR" sz="1400" dirty="0"/>
              <a:t>: 16 pilots of 996RU and 16 pilots of 484RU (total 32)</a:t>
            </a:r>
          </a:p>
          <a:p>
            <a:pPr lvl="2"/>
            <a:endParaRPr lang="en-US" altLang="ko-KR" sz="1200" dirty="0" smtClean="0"/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sz="1600" dirty="0" smtClean="0">
                <a:sym typeface="Wingdings" panose="05000000000000000000" pitchFamily="2" charset="2"/>
              </a:rPr>
              <a:t>Actually it’s already agreed in the discussion of LDPC mapper.[4]</a:t>
            </a:r>
          </a:p>
          <a:p>
            <a:pPr lvl="1">
              <a:buFont typeface="Wingdings" panose="05000000000000000000" pitchFamily="2" charset="2"/>
              <a:buChar char="è"/>
            </a:pP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39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</a:t>
            </a:r>
            <a:r>
              <a:rPr lang="en-US" altLang="ko-KR" dirty="0" smtClean="0"/>
              <a:t>n*996RUs (n≥1)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Subcarriers of 996RU are not </a:t>
            </a:r>
            <a:r>
              <a:rPr lang="en-US" altLang="ko-KR" sz="1800" dirty="0"/>
              <a:t>changed </a:t>
            </a:r>
            <a:r>
              <a:rPr lang="en-US" altLang="ko-KR" sz="1800" dirty="0" smtClean="0"/>
              <a:t>in[-</a:t>
            </a:r>
            <a:r>
              <a:rPr lang="en-US" altLang="ko-KR" sz="1800" dirty="0"/>
              <a:t>500:-3 3:500</a:t>
            </a:r>
            <a:r>
              <a:rPr lang="en-US" altLang="ko-KR" sz="1800" dirty="0" smtClean="0"/>
              <a:t>]. So we can consider two options to decide pilot subcarriers for n*996RUs.</a:t>
            </a:r>
          </a:p>
          <a:p>
            <a:pPr lvl="1"/>
            <a:r>
              <a:rPr lang="en-US" altLang="ko-KR" sz="1600" dirty="0" smtClean="0"/>
              <a:t>Option1: We can use pilot subcarriers as it is in 11ax, but the alignment of pilot subcarriers with 26/52/106/242/484-tone RU is broken.</a:t>
            </a:r>
          </a:p>
          <a:p>
            <a:pPr lvl="3"/>
            <a:endParaRPr lang="en-US" altLang="ko-KR" sz="1200" dirty="0" smtClean="0"/>
          </a:p>
          <a:p>
            <a:pPr lvl="3"/>
            <a:endParaRPr lang="en-US" altLang="ko-KR" sz="1200" dirty="0" smtClean="0"/>
          </a:p>
          <a:p>
            <a:pPr lvl="1"/>
            <a:r>
              <a:rPr lang="en-US" altLang="ko-KR" sz="1600" dirty="0" smtClean="0"/>
              <a:t>Option2: We can change pilot subcarriers to be aligned with other </a:t>
            </a:r>
            <a:r>
              <a:rPr lang="en-US" altLang="ko-KR" sz="1600" dirty="0" err="1" smtClean="0"/>
              <a:t>RUs.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sz="1600" dirty="0" smtClean="0">
                <a:sym typeface="Wingdings" panose="05000000000000000000" pitchFamily="2" charset="2"/>
              </a:rPr>
              <a:t>As a reference, we check the PAPR performance of LTF sequences and option1 has lower PAPR in 80/160MHz. Please see the next page. But option2 is easy to set pilot subcarriers same with other </a:t>
            </a:r>
            <a:r>
              <a:rPr lang="en-US" altLang="ko-KR" sz="1600" dirty="0" err="1" smtClean="0">
                <a:sym typeface="Wingdings" panose="05000000000000000000" pitchFamily="2" charset="2"/>
              </a:rPr>
              <a:t>RUs.</a:t>
            </a:r>
            <a:endParaRPr lang="en-US" altLang="ko-KR" sz="1600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sz="1600" dirty="0">
                <a:sym typeface="Wingdings" panose="05000000000000000000" pitchFamily="2" charset="2"/>
              </a:rPr>
              <a:t>The two options have pros and cons. </a:t>
            </a:r>
            <a:r>
              <a:rPr lang="en-US" altLang="ko-KR" sz="1600" dirty="0" smtClean="0">
                <a:sym typeface="Wingdings" panose="05000000000000000000" pitchFamily="2" charset="2"/>
              </a:rPr>
              <a:t>So </a:t>
            </a:r>
            <a:r>
              <a:rPr lang="en-US" altLang="ko-KR" sz="1600" dirty="0">
                <a:sym typeface="Wingdings" panose="05000000000000000000" pitchFamily="2" charset="2"/>
              </a:rPr>
              <a:t>we need to discuss it.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07416"/>
              </p:ext>
            </p:extLst>
          </p:nvPr>
        </p:nvGraphicFramePr>
        <p:xfrm>
          <a:off x="1828800" y="2819400"/>
          <a:ext cx="60198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4953000"/>
              </a:tblGrid>
              <a:tr h="304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996-tone RU</a:t>
                      </a:r>
                      <a:endParaRPr lang="ko-KR" sz="11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{-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468, -400, -334, -266, </a:t>
                      </a:r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100" b="0" dirty="0" smtClean="0">
                          <a:solidFill>
                            <a:srgbClr val="FF0000"/>
                          </a:solidFill>
                          <a:effectLst/>
                        </a:rPr>
                        <a:t>226, </a:t>
                      </a:r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100" b="0" dirty="0" smtClean="0">
                          <a:solidFill>
                            <a:srgbClr val="FF0000"/>
                          </a:solidFill>
                          <a:effectLst/>
                        </a:rPr>
                        <a:t>158, -92, -24, 24, 92, 158, 226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266, 334, 400,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468}</a:t>
                      </a:r>
                      <a:endParaRPr lang="ko-KR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44943"/>
              </p:ext>
            </p:extLst>
          </p:nvPr>
        </p:nvGraphicFramePr>
        <p:xfrm>
          <a:off x="1828800" y="3581400"/>
          <a:ext cx="59436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983"/>
                <a:gridCol w="4909617"/>
              </a:tblGrid>
              <a:tr h="304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996-tone RU</a:t>
                      </a:r>
                      <a:endParaRPr lang="ko-KR" sz="12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{-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468, -400, -334, -266</a:t>
                      </a:r>
                      <a:r>
                        <a:rPr lang="en-US" sz="1100" b="0" dirty="0">
                          <a:solidFill>
                            <a:srgbClr val="0000FF"/>
                          </a:solidFill>
                          <a:effectLst/>
                        </a:rPr>
                        <a:t>, -220, -152, -86, -18, 18, 86, 152, 220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266, 334, 400,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468}</a:t>
                      </a:r>
                      <a:endParaRPr lang="ko-KR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04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</a:t>
            </a:r>
            <a:r>
              <a:rPr lang="en-US" altLang="ko-KR" dirty="0" smtClean="0"/>
              <a:t>n*996RUs (n≥1)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PAPRs per stream(1~8streams) in 80MHz</a:t>
            </a:r>
          </a:p>
          <a:p>
            <a:pPr lvl="1"/>
            <a:r>
              <a:rPr lang="en-US" altLang="ko-KR" sz="1400" dirty="0" smtClean="0"/>
              <a:t>In all cases, LTF sequences with 11ax pilot subcarriers has about 0.1~0.5dB lower PAPRs with new pilots.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r>
              <a:rPr lang="en-US" altLang="ko-KR" sz="1800" dirty="0" smtClean="0"/>
              <a:t>PAPRs per stream of two 996RUs in the left figure and of 2*996RU in the right figure in 160MHz</a:t>
            </a:r>
          </a:p>
          <a:p>
            <a:pPr lvl="1"/>
            <a:r>
              <a:rPr lang="en-US" altLang="ko-KR" sz="1400" dirty="0" smtClean="0"/>
              <a:t>It has the same trend.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685" y="2286000"/>
            <a:ext cx="4038600" cy="1437137"/>
          </a:xfrm>
          <a:prstGeom prst="rect">
            <a:avLst/>
          </a:prstGeom>
        </p:spPr>
      </p:pic>
      <p:grpSp>
        <p:nvGrpSpPr>
          <p:cNvPr id="16" name="그룹 15"/>
          <p:cNvGrpSpPr/>
          <p:nvPr/>
        </p:nvGrpSpPr>
        <p:grpSpPr>
          <a:xfrm>
            <a:off x="990600" y="4760174"/>
            <a:ext cx="7386368" cy="1605305"/>
            <a:chOff x="386032" y="4724400"/>
            <a:chExt cx="7386368" cy="1605305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6032" y="4729505"/>
              <a:ext cx="4990171" cy="1600200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 rotWithShape="1">
            <a:blip r:embed="rId5"/>
            <a:srcRect t="1463" b="1"/>
            <a:stretch/>
          </p:blipFill>
          <p:spPr>
            <a:xfrm>
              <a:off x="5356975" y="4724400"/>
              <a:ext cx="2415425" cy="16053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47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slide, the location of pilot subcarriers of </a:t>
            </a:r>
            <a:r>
              <a:rPr lang="en-US" altLang="ko-KR" sz="2000" smtClean="0"/>
              <a:t>11be is considered</a:t>
            </a:r>
            <a:r>
              <a:rPr lang="en-US" altLang="ko-KR" sz="2000" dirty="0" smtClean="0"/>
              <a:t>.</a:t>
            </a:r>
          </a:p>
          <a:p>
            <a:pPr lvl="1"/>
            <a:r>
              <a:rPr lang="en-US" altLang="ko-KR" sz="1800" dirty="0" smtClean="0"/>
              <a:t>For under 996RUs, pilot subcarriers is better to be shifted.</a:t>
            </a:r>
          </a:p>
          <a:p>
            <a:pPr lvl="1"/>
            <a:r>
              <a:rPr lang="en-US" altLang="ko-KR" sz="1800" dirty="0" smtClean="0"/>
              <a:t>For RU combinations, pilot subcarriers of each RU are used as it is.</a:t>
            </a:r>
          </a:p>
          <a:p>
            <a:pPr lvl="1"/>
            <a:r>
              <a:rPr lang="en-US" altLang="ko-KR" sz="1800" dirty="0" smtClean="0"/>
              <a:t>And for n*996RUs (</a:t>
            </a:r>
            <a:r>
              <a:rPr lang="en-US" altLang="ko-KR" sz="1800" dirty="0"/>
              <a:t>n≥1</a:t>
            </a:r>
            <a:r>
              <a:rPr lang="en-US" altLang="ko-KR" sz="1800" dirty="0" smtClean="0"/>
              <a:t>), we can consider two options to use as it is or shifted pilots.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675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278324</TotalTime>
  <Words>2080</Words>
  <Application>Microsoft Office PowerPoint</Application>
  <PresentationFormat>화면 슬라이드 쇼(4:3)</PresentationFormat>
  <Paragraphs>243</Paragraphs>
  <Slides>16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Wingdings</vt:lpstr>
      <vt:lpstr>802-11-Submission</vt:lpstr>
      <vt:lpstr>Pilot subcarriers considering new tone plan</vt:lpstr>
      <vt:lpstr>Background</vt:lpstr>
      <vt:lpstr>Pilot indices for under 996RUs (1/3)</vt:lpstr>
      <vt:lpstr>Pilot indices for under 996RUs (2/3)</vt:lpstr>
      <vt:lpstr>Pilot indices for under 996RUs (3/3)</vt:lpstr>
      <vt:lpstr>Pilot indices for RU combinations</vt:lpstr>
      <vt:lpstr>Pilot indices for n*996RUs (n≥1) (1/2)</vt:lpstr>
      <vt:lpstr>Pilot indices for n*996RUs (n≥1) (2/2)</vt:lpstr>
      <vt:lpstr>Conclusion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천진영/책임연구원/차세대표준(연)ICS팀(jiny.chun@lge.com)</cp:lastModifiedBy>
  <cp:revision>5572</cp:revision>
  <cp:lastPrinted>2019-09-10T23:00:58Z</cp:lastPrinted>
  <dcterms:created xsi:type="dcterms:W3CDTF">2007-05-21T21:00:37Z</dcterms:created>
  <dcterms:modified xsi:type="dcterms:W3CDTF">2020-06-22T23:17:06Z</dcterms:modified>
</cp:coreProperties>
</file>