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1025" r:id="rId2"/>
    <p:sldId id="1026" r:id="rId3"/>
    <p:sldId id="1037" r:id="rId4"/>
    <p:sldId id="1038" r:id="rId5"/>
    <p:sldId id="1039" r:id="rId6"/>
    <p:sldId id="1044" r:id="rId7"/>
    <p:sldId id="1045" r:id="rId8"/>
    <p:sldId id="1042" r:id="rId9"/>
    <p:sldId id="1040" r:id="rId10"/>
    <p:sldId id="1036" r:id="rId11"/>
    <p:sldId id="1046" r:id="rId12"/>
    <p:sldId id="1043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DBED569-4797-4DF1-A0F4-6AAB3CD982D8}" styleName="밝은 스타일 3 - 강조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21" autoAdjust="0"/>
    <p:restoredTop sz="96062" autoAdjust="0"/>
  </p:normalViewPr>
  <p:slideViewPr>
    <p:cSldViewPr>
      <p:cViewPr varScale="1">
        <p:scale>
          <a:sx n="101" d="100"/>
          <a:sy n="101" d="100"/>
        </p:scale>
        <p:origin x="31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634" y="6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80354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31805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67641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56362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452478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846069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59171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09910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14523" y="6475413"/>
            <a:ext cx="202940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10" name="Rectangle 12"/>
          <p:cNvSpPr>
            <a:spLocks noChangeArrowheads="1"/>
          </p:cNvSpPr>
          <p:nvPr userDrawn="1"/>
        </p:nvSpPr>
        <p:spPr bwMode="auto">
          <a:xfrm>
            <a:off x="533400" y="2438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5086111"/>
              </p:ext>
            </p:extLst>
          </p:nvPr>
        </p:nvGraphicFramePr>
        <p:xfrm>
          <a:off x="762000" y="2971798"/>
          <a:ext cx="7620000" cy="251460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76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  <a:endParaRPr kumimoji="0" lang="ko-KR" altLang="en-US" sz="12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  <a:endParaRPr kumimoji="0" lang="ko-KR" alt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Rectangle 12"/>
          <p:cNvSpPr>
            <a:spLocks noChangeArrowheads="1"/>
          </p:cNvSpPr>
          <p:nvPr userDrawn="1"/>
        </p:nvSpPr>
        <p:spPr bwMode="auto">
          <a:xfrm>
            <a:off x="2897188" y="1905000"/>
            <a:ext cx="251301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 smtClean="0">
                <a:cs typeface="Arial" panose="020B0604020202020204" pitchFamily="34" charset="0"/>
              </a:rPr>
              <a:t>Date: 2020-05-31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1467" y="6475413"/>
            <a:ext cx="195245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1467" y="6475413"/>
            <a:ext cx="19524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802.11-20/0838r0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Pilot subcarriers considering new </a:t>
            </a:r>
            <a:r>
              <a:rPr lang="en-US" altLang="ko-KR" dirty="0"/>
              <a:t>tone </a:t>
            </a:r>
            <a:r>
              <a:rPr lang="en-US" altLang="ko-KR" dirty="0" smtClean="0"/>
              <a:t>plan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6688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</a:t>
            </a:r>
            <a:r>
              <a:rPr lang="en-US" altLang="ko-KR" dirty="0" smtClean="0"/>
              <a:t>to pilot indices in slide 4 in 11be?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Y/N/Abs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655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that pilot </a:t>
            </a:r>
            <a:r>
              <a:rPr lang="en-US" altLang="ko-KR" dirty="0"/>
              <a:t>subcarriers </a:t>
            </a:r>
            <a:r>
              <a:rPr lang="en-US" altLang="ko-KR" dirty="0" smtClean="0"/>
              <a:t>for small/large RU combinations includes </a:t>
            </a:r>
            <a:r>
              <a:rPr lang="en-US" altLang="ko-KR" dirty="0"/>
              <a:t>the pilots in each </a:t>
            </a:r>
            <a:r>
              <a:rPr lang="en-US" altLang="ko-KR" dirty="0" smtClean="0"/>
              <a:t>RU? 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Y/N/Abs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415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one do you prefer as the pilot subcarriers in n*996RUs</a:t>
            </a:r>
            <a:r>
              <a:rPr lang="en-US" altLang="ko-KR" dirty="0"/>
              <a:t> (n≥1)</a:t>
            </a:r>
            <a:r>
              <a:rPr lang="en-US" altLang="ko-KR" dirty="0" smtClean="0"/>
              <a:t>?</a:t>
            </a:r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Option1</a:t>
            </a:r>
            <a:r>
              <a:rPr lang="en-US" altLang="ko-KR" sz="1600" dirty="0"/>
              <a:t>: </a:t>
            </a:r>
            <a:r>
              <a:rPr lang="en-US" altLang="ko-KR" sz="1600" dirty="0" smtClean="0"/>
              <a:t>Pilot </a:t>
            </a:r>
            <a:r>
              <a:rPr lang="en-US" altLang="ko-KR" sz="1600" dirty="0"/>
              <a:t>subcarriers as it is in </a:t>
            </a:r>
            <a:r>
              <a:rPr lang="en-US" altLang="ko-KR" sz="1600" dirty="0" smtClean="0"/>
              <a:t>11ax.</a:t>
            </a:r>
            <a:endParaRPr lang="en-US" altLang="ko-KR" sz="1200" dirty="0"/>
          </a:p>
          <a:p>
            <a:pPr lvl="1"/>
            <a:r>
              <a:rPr lang="en-US" altLang="ko-KR" sz="1600" dirty="0"/>
              <a:t>Option2: </a:t>
            </a:r>
            <a:r>
              <a:rPr lang="en-US" altLang="ko-KR" sz="1600" dirty="0" smtClean="0"/>
              <a:t>Pilot </a:t>
            </a:r>
            <a:r>
              <a:rPr lang="en-US" altLang="ko-KR" sz="1600" dirty="0"/>
              <a:t>subcarriers to be </a:t>
            </a:r>
            <a:r>
              <a:rPr lang="en-US" altLang="ko-KR" sz="1600" dirty="0" smtClean="0"/>
              <a:t>changed </a:t>
            </a:r>
            <a:r>
              <a:rPr lang="en-US" altLang="ko-KR" sz="1600" dirty="0"/>
              <a:t>with other </a:t>
            </a:r>
            <a:r>
              <a:rPr lang="en-US" altLang="ko-KR" sz="1600" dirty="0" smtClean="0"/>
              <a:t>RUs as SP1.</a:t>
            </a:r>
          </a:p>
          <a:p>
            <a:pPr lvl="1"/>
            <a:r>
              <a:rPr lang="en-US" altLang="ko-KR" sz="1600" dirty="0" smtClean="0"/>
              <a:t>Other:</a:t>
            </a:r>
          </a:p>
          <a:p>
            <a:pPr lvl="1"/>
            <a:r>
              <a:rPr lang="en-US" altLang="ko-KR" sz="1600" dirty="0" smtClean="0"/>
              <a:t>Abs:</a:t>
            </a:r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382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1800" dirty="0" smtClean="0"/>
              <a:t>The new tone plan </a:t>
            </a:r>
            <a:r>
              <a:rPr lang="en-US" altLang="ko-KR" sz="1800" dirty="0" smtClean="0"/>
              <a:t>was</a:t>
            </a:r>
            <a:r>
              <a:rPr lang="en-GB" altLang="ko-KR" sz="1800" dirty="0" smtClean="0"/>
              <a:t> passed [1].</a:t>
            </a:r>
          </a:p>
          <a:p>
            <a:pPr lvl="1"/>
            <a:endParaRPr lang="en-GB" altLang="ko-KR" sz="1400" dirty="0" smtClean="0"/>
          </a:p>
          <a:p>
            <a:pPr lvl="1"/>
            <a:endParaRPr lang="en-GB" altLang="ko-KR" sz="1400" dirty="0"/>
          </a:p>
          <a:p>
            <a:pPr lvl="1"/>
            <a:endParaRPr lang="en-GB" altLang="ko-KR" sz="1400" dirty="0" smtClean="0"/>
          </a:p>
          <a:p>
            <a:pPr lvl="1"/>
            <a:endParaRPr lang="en-GB" altLang="ko-KR" sz="1400" dirty="0"/>
          </a:p>
          <a:p>
            <a:pPr lvl="1"/>
            <a:endParaRPr lang="en-GB" altLang="ko-KR" sz="1400" dirty="0" smtClean="0"/>
          </a:p>
          <a:p>
            <a:pPr lvl="2"/>
            <a:endParaRPr lang="en-GB" altLang="ko-KR" sz="1200" dirty="0"/>
          </a:p>
          <a:p>
            <a:pPr lvl="2"/>
            <a:endParaRPr lang="en-GB" altLang="ko-KR" sz="1200" dirty="0" smtClean="0"/>
          </a:p>
          <a:p>
            <a:pPr lvl="1"/>
            <a:endParaRPr lang="en-GB" altLang="ko-KR" sz="1400" dirty="0"/>
          </a:p>
          <a:p>
            <a:pPr lvl="1"/>
            <a:endParaRPr lang="en-GB" altLang="ko-KR" sz="1400" dirty="0" smtClean="0"/>
          </a:p>
          <a:p>
            <a:pPr lvl="1"/>
            <a:endParaRPr lang="en-GB" altLang="ko-KR" sz="1400" dirty="0"/>
          </a:p>
          <a:p>
            <a:pPr lvl="1"/>
            <a:endParaRPr lang="en-GB" altLang="ko-KR" sz="1400" dirty="0" smtClean="0"/>
          </a:p>
          <a:p>
            <a:r>
              <a:rPr lang="en-GB" altLang="ko-KR" sz="1800" dirty="0" smtClean="0"/>
              <a:t>Here I’d like to check the pilot subcarriers for the new tone plan.</a:t>
            </a:r>
          </a:p>
          <a:p>
            <a:pPr lvl="1"/>
            <a:r>
              <a:rPr lang="en-US" altLang="ko-KR" sz="1400" dirty="0"/>
              <a:t>The RU location is changed </a:t>
            </a:r>
            <a:r>
              <a:rPr lang="en-US" altLang="ko-KR" sz="1400" dirty="0" smtClean="0"/>
              <a:t>from [-258</a:t>
            </a:r>
            <a:r>
              <a:rPr lang="en-US" altLang="ko-KR" sz="1400" dirty="0"/>
              <a:t>:-17, </a:t>
            </a:r>
            <a:r>
              <a:rPr lang="en-US" altLang="ko-KR" sz="1400" dirty="0" smtClean="0"/>
              <a:t>17:258] to </a:t>
            </a:r>
            <a:r>
              <a:rPr lang="en-US" altLang="ko-KR" sz="1400" dirty="0"/>
              <a:t>[-253:-12, 12:253] in 80MHz segment. And the </a:t>
            </a:r>
            <a:r>
              <a:rPr lang="en-US" altLang="ko-KR" sz="1400" dirty="0" smtClean="0"/>
              <a:t>location of pilot </a:t>
            </a:r>
            <a:r>
              <a:rPr lang="en-US" altLang="ko-KR" sz="1400" dirty="0"/>
              <a:t>subcarriers </a:t>
            </a:r>
            <a:r>
              <a:rPr lang="en-US" altLang="ko-KR" sz="1400" dirty="0" smtClean="0"/>
              <a:t>may not be suitable in the below cases.</a:t>
            </a:r>
          </a:p>
          <a:p>
            <a:pPr lvl="2"/>
            <a:r>
              <a:rPr lang="en-US" altLang="ko-KR" sz="1200" dirty="0" smtClean="0"/>
              <a:t>26/52/106/242/484-tone RUs (some RU location is changed)</a:t>
            </a:r>
          </a:p>
          <a:p>
            <a:pPr lvl="2"/>
            <a:r>
              <a:rPr lang="en-US" altLang="ko-KR" sz="1200" dirty="0" smtClean="0"/>
              <a:t>n*996-tone RUs (n&gt;=1) (the RU location is not changed)</a:t>
            </a:r>
          </a:p>
          <a:p>
            <a:pPr lvl="2"/>
            <a:r>
              <a:rPr lang="en-US" altLang="ko-KR" sz="1200" dirty="0" smtClean="0"/>
              <a:t>RU combinations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9486" y="2013480"/>
            <a:ext cx="6125713" cy="2531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72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Pilot indices for under </a:t>
            </a:r>
            <a:r>
              <a:rPr lang="en-US" altLang="ko-KR" dirty="0" smtClean="0"/>
              <a:t>996RUs (1/3)</a:t>
            </a:r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ko-KR" sz="1800" dirty="0" smtClean="0"/>
              <a:t>There are data and pilot subcarriers in some 26 RUs of old/new tone plan.</a:t>
            </a:r>
          </a:p>
          <a:p>
            <a:pPr lvl="1"/>
            <a:r>
              <a:rPr lang="en-US" altLang="ko-KR" sz="1400" dirty="0" smtClean="0"/>
              <a:t>The 11ax pilot subcarriers were decided in (6 or 7) and (20 or 21) index with even tone among 26-tone RU[2]. So we also consider the 11be pilot subcarriers in new tone plan as red color in the below right figure. </a:t>
            </a:r>
            <a:endParaRPr lang="ko-KR" altLang="en-US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/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May 2020</a:t>
            </a:r>
            <a:endParaRPr lang="en-US" dirty="0"/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2971800"/>
            <a:ext cx="3048000" cy="3352800"/>
          </a:xfrm>
          <a:prstGeom prst="rect">
            <a:avLst/>
          </a:prstGeom>
        </p:spPr>
      </p:pic>
      <p:sp>
        <p:nvSpPr>
          <p:cNvPr id="14" name="줄무늬가 있는 오른쪽 화살표 13"/>
          <p:cNvSpPr/>
          <p:nvPr/>
        </p:nvSpPr>
        <p:spPr bwMode="auto">
          <a:xfrm>
            <a:off x="4495800" y="4267200"/>
            <a:ext cx="685800" cy="457200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71600" y="2694801"/>
            <a:ext cx="2819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Arial" panose="020B0604020202020204" pitchFamily="34" charset="0"/>
                <a:cs typeface="Arial" panose="020B0604020202020204" pitchFamily="34" charset="0"/>
              </a:rPr>
              <a:t>26RUs in [-258:-17] of old tone plan</a:t>
            </a:r>
            <a:endParaRPr lang="ko-KR" altLang="en-US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57800" y="2694801"/>
            <a:ext cx="2819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Arial" panose="020B0604020202020204" pitchFamily="34" charset="0"/>
                <a:cs typeface="Arial" panose="020B0604020202020204" pitchFamily="34" charset="0"/>
              </a:rPr>
              <a:t>26RUs in [-253:-12] of new tone plan</a:t>
            </a:r>
            <a:endParaRPr lang="ko-KR" altLang="en-US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7862" y="2971800"/>
            <a:ext cx="2819338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174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Pilot </a:t>
            </a:r>
            <a:r>
              <a:rPr lang="en-US" altLang="ko-KR" dirty="0" smtClean="0"/>
              <a:t>indices </a:t>
            </a:r>
            <a:r>
              <a:rPr lang="en-US" altLang="ko-KR" dirty="0"/>
              <a:t>for under </a:t>
            </a:r>
            <a:r>
              <a:rPr lang="en-US" altLang="ko-KR" dirty="0" smtClean="0"/>
              <a:t>996RUs (2/3)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So the pilot indices are as below in 26/52/106/242/484 RU.</a:t>
            </a:r>
          </a:p>
          <a:p>
            <a:pPr lvl="1"/>
            <a:r>
              <a:rPr lang="en-US" altLang="ko-KR" sz="1400" dirty="0" smtClean="0"/>
              <a:t>in a OFDMA/non-OFDMA </a:t>
            </a:r>
            <a:r>
              <a:rPr lang="en-US" altLang="ko-KR" sz="1400" dirty="0"/>
              <a:t>80MHz </a:t>
            </a:r>
            <a:r>
              <a:rPr lang="en-US" altLang="ko-KR" sz="1400" dirty="0" smtClean="0"/>
              <a:t>EHT PPDU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pPr lvl="1"/>
            <a:endParaRPr lang="en-US" altLang="ko-KR" sz="1400" dirty="0" smtClean="0"/>
          </a:p>
          <a:p>
            <a:pPr lvl="2"/>
            <a:endParaRPr lang="en-US" altLang="ko-KR" sz="1200" dirty="0"/>
          </a:p>
          <a:p>
            <a:pPr lvl="1"/>
            <a:r>
              <a:rPr lang="en-US" altLang="ko-KR" sz="1400" dirty="0" smtClean="0"/>
              <a:t>in a OFDMA/non-OFDA 160MHz EHT PPDU</a:t>
            </a:r>
          </a:p>
          <a:p>
            <a:pPr lvl="2"/>
            <a:endParaRPr lang="en-US" altLang="ko-KR" sz="1200" dirty="0" smtClean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in a OFDMA/non-OFDMA 320MHz EHT PPDU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536319"/>
              </p:ext>
            </p:extLst>
          </p:nvPr>
        </p:nvGraphicFramePr>
        <p:xfrm>
          <a:off x="1371600" y="2209800"/>
          <a:ext cx="6705600" cy="2667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9909"/>
                <a:gridCol w="5705691"/>
              </a:tblGrid>
              <a:tr h="838200"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26-tone RU</a:t>
                      </a:r>
                      <a:endParaRPr lang="ko-KR" sz="1000" kern="120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auto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{-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494, -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480}, {-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468, -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454}, {-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440, -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426}, {-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414, -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400}, {-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386, -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372}, {-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360, -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346}, {-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334, -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320}, {-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306, -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292}, {-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280, -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266}, 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{-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246, -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232}, {-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220, -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206}, {-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192, -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178}, {-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166, -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152}, {-140, 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126}, {-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112, -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98}, {-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86, -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72}, {-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58, -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44}, {-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32, -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18}, {18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32}, {44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58}, {72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86}, {98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112}, {126, 140}, {152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166}, {178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192}, {206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220}, {232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246},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{266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280}, {292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306}, {320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334}, {346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360}, {372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386}, {400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414}, {426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440}, {454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468}, {480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494}</a:t>
                      </a:r>
                      <a:endParaRPr lang="ko-KR" sz="1000" b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52-tone RU</a:t>
                      </a:r>
                      <a:endParaRPr lang="ko-KR" sz="105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</a:rPr>
                        <a:t>{-</a:t>
                      </a:r>
                      <a:r>
                        <a:rPr lang="en-GB" sz="1000" dirty="0">
                          <a:effectLst/>
                        </a:rPr>
                        <a:t>494, -480, -468, -</a:t>
                      </a:r>
                      <a:r>
                        <a:rPr lang="en-GB" sz="1000" dirty="0" smtClean="0">
                          <a:effectLst/>
                        </a:rPr>
                        <a:t>454}, {-</a:t>
                      </a:r>
                      <a:r>
                        <a:rPr lang="en-GB" sz="1000" dirty="0">
                          <a:effectLst/>
                        </a:rPr>
                        <a:t>440, -426, -414, -</a:t>
                      </a:r>
                      <a:r>
                        <a:rPr lang="en-GB" sz="1000" dirty="0" smtClean="0">
                          <a:effectLst/>
                        </a:rPr>
                        <a:t>400}, {-</a:t>
                      </a:r>
                      <a:r>
                        <a:rPr lang="en-GB" sz="1000" dirty="0">
                          <a:effectLst/>
                        </a:rPr>
                        <a:t>360, -346, -334, -</a:t>
                      </a:r>
                      <a:r>
                        <a:rPr lang="en-GB" sz="1000" dirty="0" smtClean="0">
                          <a:effectLst/>
                        </a:rPr>
                        <a:t>320}, {-</a:t>
                      </a:r>
                      <a:r>
                        <a:rPr lang="en-GB" sz="1000" dirty="0">
                          <a:effectLst/>
                        </a:rPr>
                        <a:t>306, -292, -280, -</a:t>
                      </a:r>
                      <a:r>
                        <a:rPr lang="en-GB" sz="1000" dirty="0" smtClean="0">
                          <a:effectLst/>
                        </a:rPr>
                        <a:t>266}, </a:t>
                      </a:r>
                      <a:r>
                        <a:rPr lang="en-GB" sz="1000" dirty="0" smtClean="0">
                          <a:solidFill>
                            <a:srgbClr val="FF0000"/>
                          </a:solidFill>
                          <a:effectLst/>
                        </a:rPr>
                        <a:t>{-</a:t>
                      </a: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246, -232, -220, -</a:t>
                      </a:r>
                      <a:r>
                        <a:rPr lang="en-GB" sz="1000" dirty="0" smtClean="0">
                          <a:solidFill>
                            <a:srgbClr val="FF0000"/>
                          </a:solidFill>
                          <a:effectLst/>
                        </a:rPr>
                        <a:t>206}, {-</a:t>
                      </a: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192, -178, -166, -</a:t>
                      </a:r>
                      <a:r>
                        <a:rPr lang="en-GB" sz="1000" dirty="0" smtClean="0">
                          <a:solidFill>
                            <a:srgbClr val="FF0000"/>
                          </a:solidFill>
                          <a:effectLst/>
                        </a:rPr>
                        <a:t>152}, {-</a:t>
                      </a: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112, -98, -86, -</a:t>
                      </a:r>
                      <a:r>
                        <a:rPr lang="en-GB" sz="1000" dirty="0" smtClean="0">
                          <a:solidFill>
                            <a:srgbClr val="FF0000"/>
                          </a:solidFill>
                          <a:effectLst/>
                        </a:rPr>
                        <a:t>72}, {-</a:t>
                      </a: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58, -44, -32, -</a:t>
                      </a:r>
                      <a:r>
                        <a:rPr lang="en-GB" sz="1000" dirty="0" smtClean="0">
                          <a:solidFill>
                            <a:srgbClr val="FF0000"/>
                          </a:solidFill>
                          <a:effectLst/>
                        </a:rPr>
                        <a:t>18}, {18</a:t>
                      </a: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, 32, 44, </a:t>
                      </a:r>
                      <a:r>
                        <a:rPr lang="en-GB" sz="1000" dirty="0" smtClean="0">
                          <a:solidFill>
                            <a:srgbClr val="FF0000"/>
                          </a:solidFill>
                          <a:effectLst/>
                        </a:rPr>
                        <a:t>58}, {72</a:t>
                      </a: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, 86, 98, </a:t>
                      </a:r>
                      <a:r>
                        <a:rPr lang="en-GB" sz="1000" dirty="0" smtClean="0">
                          <a:solidFill>
                            <a:srgbClr val="FF0000"/>
                          </a:solidFill>
                          <a:effectLst/>
                        </a:rPr>
                        <a:t>112}, {152</a:t>
                      </a: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, 166, 178, </a:t>
                      </a:r>
                      <a:r>
                        <a:rPr lang="en-GB" sz="1000" dirty="0" smtClean="0">
                          <a:solidFill>
                            <a:srgbClr val="FF0000"/>
                          </a:solidFill>
                          <a:effectLst/>
                        </a:rPr>
                        <a:t>192}, {206</a:t>
                      </a: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, 220, 232, </a:t>
                      </a:r>
                      <a:r>
                        <a:rPr lang="en-GB" sz="1000" dirty="0" smtClean="0">
                          <a:solidFill>
                            <a:srgbClr val="FF0000"/>
                          </a:solidFill>
                          <a:effectLst/>
                        </a:rPr>
                        <a:t>246}, </a:t>
                      </a:r>
                      <a:r>
                        <a:rPr lang="en-GB" sz="1000" dirty="0" smtClean="0">
                          <a:effectLst/>
                        </a:rPr>
                        <a:t>{266</a:t>
                      </a:r>
                      <a:r>
                        <a:rPr lang="en-GB" sz="1000" dirty="0">
                          <a:effectLst/>
                        </a:rPr>
                        <a:t>, 280, 292, </a:t>
                      </a:r>
                      <a:r>
                        <a:rPr lang="en-GB" sz="1000" dirty="0" smtClean="0">
                          <a:effectLst/>
                        </a:rPr>
                        <a:t>306}, {320</a:t>
                      </a:r>
                      <a:r>
                        <a:rPr lang="en-GB" sz="1000" dirty="0">
                          <a:effectLst/>
                        </a:rPr>
                        <a:t>, 334, 346, </a:t>
                      </a:r>
                      <a:r>
                        <a:rPr lang="en-GB" sz="1000" dirty="0" smtClean="0">
                          <a:effectLst/>
                        </a:rPr>
                        <a:t>360}, {400</a:t>
                      </a:r>
                      <a:r>
                        <a:rPr lang="en-GB" sz="1000" dirty="0">
                          <a:effectLst/>
                        </a:rPr>
                        <a:t>, 414, 426, </a:t>
                      </a:r>
                      <a:r>
                        <a:rPr lang="en-GB" sz="1000" dirty="0" smtClean="0">
                          <a:effectLst/>
                        </a:rPr>
                        <a:t>440}, {454</a:t>
                      </a:r>
                      <a:r>
                        <a:rPr lang="en-GB" sz="1000" dirty="0">
                          <a:effectLst/>
                        </a:rPr>
                        <a:t>, 468, 480, </a:t>
                      </a:r>
                      <a:r>
                        <a:rPr lang="en-GB" sz="1000" dirty="0" smtClean="0">
                          <a:effectLst/>
                        </a:rPr>
                        <a:t>494}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106-tone RU</a:t>
                      </a:r>
                      <a:endParaRPr lang="ko-KR" sz="105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auto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{-</a:t>
                      </a:r>
                      <a:r>
                        <a:rPr lang="en-US" sz="1000" dirty="0">
                          <a:effectLst/>
                        </a:rPr>
                        <a:t>494, -468, -426, -</a:t>
                      </a:r>
                      <a:r>
                        <a:rPr lang="en-US" sz="1000" dirty="0" smtClean="0">
                          <a:effectLst/>
                        </a:rPr>
                        <a:t>400}, {-</a:t>
                      </a:r>
                      <a:r>
                        <a:rPr lang="en-US" sz="1000" dirty="0">
                          <a:effectLst/>
                        </a:rPr>
                        <a:t>360, -334, -292, -</a:t>
                      </a:r>
                      <a:r>
                        <a:rPr lang="en-US" sz="1000" dirty="0" smtClean="0">
                          <a:effectLst/>
                        </a:rPr>
                        <a:t>266}, 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</a:rPr>
                        <a:t>{-</a:t>
                      </a: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246, -220, -178, -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</a:rPr>
                        <a:t>152}, {-</a:t>
                      </a: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112, -86, -44, -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</a:rPr>
                        <a:t>18}, {18</a:t>
                      </a: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, 44, 86, 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</a:rPr>
                        <a:t>112}, {152</a:t>
                      </a: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, 178, 220, 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</a:rPr>
                        <a:t>246}, </a:t>
                      </a:r>
                      <a:r>
                        <a:rPr lang="en-US" sz="1000" dirty="0" smtClean="0">
                          <a:effectLst/>
                        </a:rPr>
                        <a:t>{266</a:t>
                      </a:r>
                      <a:r>
                        <a:rPr lang="en-US" sz="1000" dirty="0">
                          <a:effectLst/>
                        </a:rPr>
                        <a:t>, 292, 334, </a:t>
                      </a:r>
                      <a:r>
                        <a:rPr lang="en-US" sz="1000" dirty="0" smtClean="0">
                          <a:effectLst/>
                        </a:rPr>
                        <a:t>360}, {400</a:t>
                      </a:r>
                      <a:r>
                        <a:rPr lang="en-US" sz="1000" dirty="0">
                          <a:effectLst/>
                        </a:rPr>
                        <a:t>, 426, 468, </a:t>
                      </a:r>
                      <a:r>
                        <a:rPr lang="en-US" sz="1000" dirty="0" smtClean="0">
                          <a:effectLst/>
                        </a:rPr>
                        <a:t>494}</a:t>
                      </a:r>
                      <a:endParaRPr lang="ko-KR" sz="105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242-tone RU</a:t>
                      </a:r>
                      <a:endParaRPr lang="ko-KR" sz="105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{-</a:t>
                      </a:r>
                      <a:r>
                        <a:rPr lang="en-US" sz="1000" dirty="0">
                          <a:effectLst/>
                        </a:rPr>
                        <a:t>494, -468, -426, -400, -360, -334, -292, -266, -</a:t>
                      </a:r>
                      <a:r>
                        <a:rPr lang="en-US" sz="1000" dirty="0" smtClean="0">
                          <a:effectLst/>
                        </a:rPr>
                        <a:t>246}, 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</a:rPr>
                        <a:t>{-</a:t>
                      </a: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220, -178, -152, -112, -86, -44, -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</a:rPr>
                        <a:t>18}, {18</a:t>
                      </a: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, 44, 86, 112, 152, 178, 220, 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</a:rPr>
                        <a:t>246}</a:t>
                      </a:r>
                      <a:r>
                        <a:rPr lang="en-US" sz="1000" dirty="0" smtClean="0">
                          <a:effectLst/>
                        </a:rPr>
                        <a:t>, {266</a:t>
                      </a:r>
                      <a:r>
                        <a:rPr lang="en-US" sz="1000" dirty="0">
                          <a:effectLst/>
                        </a:rPr>
                        <a:t>, 292, 334, 360, 400, 426, 468, </a:t>
                      </a:r>
                      <a:r>
                        <a:rPr lang="en-US" sz="1000" dirty="0" smtClean="0">
                          <a:effectLst/>
                        </a:rPr>
                        <a:t>494}</a:t>
                      </a:r>
                      <a:endParaRPr lang="ko-KR" sz="105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484-tone RU</a:t>
                      </a:r>
                      <a:endParaRPr lang="ko-KR" sz="105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{-</a:t>
                      </a:r>
                      <a:r>
                        <a:rPr lang="en-US" sz="1000" dirty="0">
                          <a:effectLst/>
                        </a:rPr>
                        <a:t>494, -468, -426, -400, -360, -334, -292, -266, -246</a:t>
                      </a: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, -220, -178, -152, -112, -86, -44, -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</a:rPr>
                        <a:t>18</a:t>
                      </a:r>
                      <a:r>
                        <a:rPr lang="en-US" sz="1000" dirty="0" smtClean="0">
                          <a:effectLst/>
                        </a:rPr>
                        <a:t>}, {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</a:rPr>
                        <a:t>18</a:t>
                      </a: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, 44, 86, 112, 152, 178, 220</a:t>
                      </a:r>
                      <a:r>
                        <a:rPr lang="en-US" sz="1000" dirty="0">
                          <a:effectLst/>
                        </a:rPr>
                        <a:t>, 246, 266, 292, 334, 360, 400, 426, 468, </a:t>
                      </a:r>
                      <a:r>
                        <a:rPr lang="en-US" sz="1000" dirty="0" smtClean="0">
                          <a:effectLst/>
                        </a:rPr>
                        <a:t>494}</a:t>
                      </a:r>
                      <a:endParaRPr lang="ko-KR" sz="105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442476"/>
              </p:ext>
            </p:extLst>
          </p:nvPr>
        </p:nvGraphicFramePr>
        <p:xfrm>
          <a:off x="1371600" y="5257800"/>
          <a:ext cx="6705600" cy="304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3192"/>
                <a:gridCol w="4912408"/>
              </a:tblGrid>
              <a:tr h="3048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26/52/106/242/484-tone  </a:t>
                      </a:r>
                      <a:r>
                        <a:rPr lang="en-US" sz="1000" dirty="0">
                          <a:effectLst/>
                        </a:rPr>
                        <a:t>RU</a:t>
                      </a:r>
                      <a:endParaRPr lang="ko-KR" sz="11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</a:rPr>
                        <a:t>[Pilot indices in 80MHz]-512, [Pilot indices in 80MHz]+512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954808"/>
              </p:ext>
            </p:extLst>
          </p:nvPr>
        </p:nvGraphicFramePr>
        <p:xfrm>
          <a:off x="1371600" y="6019800"/>
          <a:ext cx="6705600" cy="381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3192"/>
                <a:gridCol w="4912408"/>
              </a:tblGrid>
              <a:tr h="3810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26/52/106/242/484-tone  </a:t>
                      </a:r>
                      <a:r>
                        <a:rPr lang="en-US" sz="1000" dirty="0">
                          <a:effectLst/>
                        </a:rPr>
                        <a:t>RU</a:t>
                      </a:r>
                      <a:endParaRPr lang="ko-KR" sz="11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85725" lvl="1" indent="0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</a:rPr>
                        <a:t>[Pilot indices in 80MHz]-1024, [Pilot indices in 80MHz]-512, [Pilot indices in 80MHz]+512, [Pilot indices in 80MHz]+1024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8715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Pilot indices for under 996RUs </a:t>
            </a:r>
            <a:r>
              <a:rPr lang="en-US" altLang="ko-KR" dirty="0" smtClean="0"/>
              <a:t>(3/3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case of Small/Large RU combinations [3], pilot subcarriers includes the pilots in each RU. For example,</a:t>
            </a:r>
          </a:p>
          <a:p>
            <a:pPr lvl="1"/>
            <a:r>
              <a:rPr lang="en-US" altLang="ko-KR" sz="1400" dirty="0" smtClean="0"/>
              <a:t>In 26+52RU, 2 pilots of 26RU and 4 pilots of 52RU (total 6)</a:t>
            </a:r>
          </a:p>
          <a:p>
            <a:pPr lvl="1"/>
            <a:r>
              <a:rPr lang="en-US" altLang="ko-KR" sz="1400" dirty="0" smtClean="0"/>
              <a:t>In 996+484RU</a:t>
            </a:r>
            <a:r>
              <a:rPr lang="en-US" altLang="ko-KR" sz="1400" dirty="0"/>
              <a:t>: 16 pilots of 996RU and 16 pilots of 484RU (total 32)</a:t>
            </a:r>
          </a:p>
          <a:p>
            <a:pPr lvl="2"/>
            <a:endParaRPr lang="en-US" altLang="ko-KR" sz="1200" dirty="0" smtClean="0"/>
          </a:p>
          <a:p>
            <a:pPr lvl="1">
              <a:buFont typeface="Wingdings" panose="05000000000000000000" pitchFamily="2" charset="2"/>
              <a:buChar char="è"/>
            </a:pPr>
            <a:r>
              <a:rPr lang="en-US" altLang="ko-KR" sz="1600" dirty="0" smtClean="0">
                <a:sym typeface="Wingdings" panose="05000000000000000000" pitchFamily="2" charset="2"/>
              </a:rPr>
              <a:t>Actually it’s already agreed in the discussion of LDPC mapper.[4]</a:t>
            </a:r>
          </a:p>
          <a:p>
            <a:pPr lvl="1">
              <a:buFont typeface="Wingdings" panose="05000000000000000000" pitchFamily="2" charset="2"/>
              <a:buChar char="è"/>
            </a:pPr>
            <a:endParaRPr lang="en-US" altLang="ko-KR" sz="14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439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Pilot indices for </a:t>
            </a:r>
            <a:r>
              <a:rPr lang="en-US" altLang="ko-KR" dirty="0" smtClean="0"/>
              <a:t>n*996RUs (n≥1)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Subcarriers of 996RU are not </a:t>
            </a:r>
            <a:r>
              <a:rPr lang="en-US" altLang="ko-KR" sz="1800" dirty="0"/>
              <a:t>changed </a:t>
            </a:r>
            <a:r>
              <a:rPr lang="en-US" altLang="ko-KR" sz="1800" dirty="0" smtClean="0"/>
              <a:t>in[-</a:t>
            </a:r>
            <a:r>
              <a:rPr lang="en-US" altLang="ko-KR" sz="1800" dirty="0"/>
              <a:t>500:-3 3:500</a:t>
            </a:r>
            <a:r>
              <a:rPr lang="en-US" altLang="ko-KR" sz="1800" dirty="0" smtClean="0"/>
              <a:t>]. So we can consider two options to decide pilot subcarriers for n*996RUs.</a:t>
            </a:r>
          </a:p>
          <a:p>
            <a:pPr lvl="1"/>
            <a:r>
              <a:rPr lang="en-US" altLang="ko-KR" sz="1600" dirty="0" smtClean="0"/>
              <a:t>Option1: We can use pilot subcarriers as it is in 11ax, but the alignment of pilot subcarriers with 26/52/106/242/484-tone RU is broken.</a:t>
            </a:r>
          </a:p>
          <a:p>
            <a:pPr lvl="3"/>
            <a:endParaRPr lang="en-US" altLang="ko-KR" sz="1200" dirty="0" smtClean="0"/>
          </a:p>
          <a:p>
            <a:pPr lvl="3"/>
            <a:endParaRPr lang="en-US" altLang="ko-KR" sz="1200" dirty="0" smtClean="0"/>
          </a:p>
          <a:p>
            <a:pPr lvl="1"/>
            <a:r>
              <a:rPr lang="en-US" altLang="ko-KR" sz="1600" dirty="0" smtClean="0"/>
              <a:t>Option2: We can change pilot subcarriers to be aligned with other </a:t>
            </a:r>
            <a:r>
              <a:rPr lang="en-US" altLang="ko-KR" sz="1600" dirty="0" err="1" smtClean="0"/>
              <a:t>RUs.</a:t>
            </a:r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400" dirty="0" smtClean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è"/>
            </a:pPr>
            <a:r>
              <a:rPr lang="en-US" altLang="ko-KR" sz="1600" dirty="0" smtClean="0">
                <a:sym typeface="Wingdings" panose="05000000000000000000" pitchFamily="2" charset="2"/>
              </a:rPr>
              <a:t>As a reference, we check the PAPR performance of LTF sequences and option1 has lower PAPR in 80/160MHz. Please see the next page. But option2 is easy to set pilot subcarriers same with other </a:t>
            </a:r>
            <a:r>
              <a:rPr lang="en-US" altLang="ko-KR" sz="1600" dirty="0" err="1" smtClean="0">
                <a:sym typeface="Wingdings" panose="05000000000000000000" pitchFamily="2" charset="2"/>
              </a:rPr>
              <a:t>RUs.</a:t>
            </a:r>
            <a:endParaRPr lang="en-US" altLang="ko-KR" sz="1600" dirty="0" smtClean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è"/>
            </a:pPr>
            <a:r>
              <a:rPr lang="en-US" altLang="ko-KR" sz="1600" dirty="0">
                <a:sym typeface="Wingdings" panose="05000000000000000000" pitchFamily="2" charset="2"/>
              </a:rPr>
              <a:t>The two options have pros and cons. </a:t>
            </a:r>
            <a:r>
              <a:rPr lang="en-US" altLang="ko-KR" sz="1600" dirty="0" smtClean="0">
                <a:sym typeface="Wingdings" panose="05000000000000000000" pitchFamily="2" charset="2"/>
              </a:rPr>
              <a:t>So </a:t>
            </a:r>
            <a:r>
              <a:rPr lang="en-US" altLang="ko-KR" sz="1600" dirty="0">
                <a:sym typeface="Wingdings" panose="05000000000000000000" pitchFamily="2" charset="2"/>
              </a:rPr>
              <a:t>we need to discuss it.</a:t>
            </a:r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007416"/>
              </p:ext>
            </p:extLst>
          </p:nvPr>
        </p:nvGraphicFramePr>
        <p:xfrm>
          <a:off x="1828800" y="2819400"/>
          <a:ext cx="6019800" cy="304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6800"/>
                <a:gridCol w="4953000"/>
              </a:tblGrid>
              <a:tr h="3048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996-tone RU</a:t>
                      </a:r>
                      <a:endParaRPr lang="ko-KR" sz="11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</a:rPr>
                        <a:t>{-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468, -400, -334, -266, </a:t>
                      </a:r>
                      <a:r>
                        <a:rPr lang="en-US" sz="1100" b="0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en-US" sz="1100" b="0" dirty="0" smtClean="0">
                          <a:solidFill>
                            <a:srgbClr val="FF0000"/>
                          </a:solidFill>
                          <a:effectLst/>
                        </a:rPr>
                        <a:t>226, </a:t>
                      </a:r>
                      <a:r>
                        <a:rPr lang="en-US" sz="1100" b="0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en-US" sz="1100" b="0" dirty="0" smtClean="0">
                          <a:solidFill>
                            <a:srgbClr val="FF0000"/>
                          </a:solidFill>
                          <a:effectLst/>
                        </a:rPr>
                        <a:t>158, -92, -24, 24, 92, 158, 226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266, 334, 400,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</a:rPr>
                        <a:t>468}</a:t>
                      </a:r>
                      <a:endParaRPr lang="ko-KR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344943"/>
              </p:ext>
            </p:extLst>
          </p:nvPr>
        </p:nvGraphicFramePr>
        <p:xfrm>
          <a:off x="1828800" y="3581400"/>
          <a:ext cx="5943600" cy="304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3983"/>
                <a:gridCol w="4909617"/>
              </a:tblGrid>
              <a:tr h="3048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996-tone RU</a:t>
                      </a:r>
                      <a:endParaRPr lang="ko-KR" sz="12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</a:rPr>
                        <a:t>{-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468, -400, -334, -266</a:t>
                      </a:r>
                      <a:r>
                        <a:rPr lang="en-US" sz="1100" b="0" dirty="0">
                          <a:solidFill>
                            <a:srgbClr val="0000FF"/>
                          </a:solidFill>
                          <a:effectLst/>
                        </a:rPr>
                        <a:t>, -220, -152, -86, -18, 18, 86, 152, 220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, 266, 334, 400,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</a:rPr>
                        <a:t>468}</a:t>
                      </a:r>
                      <a:endParaRPr lang="ko-KR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3047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Pilot indices for </a:t>
            </a:r>
            <a:r>
              <a:rPr lang="en-US" altLang="ko-KR" dirty="0" smtClean="0"/>
              <a:t>n*996RUs (n≥1)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PAPRs per stream(1~8streams) in 80MHz</a:t>
            </a:r>
          </a:p>
          <a:p>
            <a:pPr lvl="1"/>
            <a:r>
              <a:rPr lang="en-US" altLang="ko-KR" sz="1400" dirty="0" smtClean="0"/>
              <a:t>In all cases, LTF sequences with 11ax pilot subcarriers has about 0.1~0.5dB lower PAPRs with new pilots.</a:t>
            </a:r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r>
              <a:rPr lang="en-US" altLang="ko-KR" sz="1800" dirty="0" smtClean="0"/>
              <a:t>PAPRs per stream of two 996RUs in the left figure and of 2*996RU in the right figure in 160MHz</a:t>
            </a:r>
          </a:p>
          <a:p>
            <a:pPr lvl="1"/>
            <a:r>
              <a:rPr lang="en-US" altLang="ko-KR" sz="1400" dirty="0" smtClean="0"/>
              <a:t>It has the same trend.</a:t>
            </a:r>
            <a:endParaRPr lang="ko-KR" altLang="en-US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7685" y="2286000"/>
            <a:ext cx="4038600" cy="1437137"/>
          </a:xfrm>
          <a:prstGeom prst="rect">
            <a:avLst/>
          </a:prstGeom>
        </p:spPr>
      </p:pic>
      <p:grpSp>
        <p:nvGrpSpPr>
          <p:cNvPr id="16" name="그룹 15"/>
          <p:cNvGrpSpPr/>
          <p:nvPr/>
        </p:nvGrpSpPr>
        <p:grpSpPr>
          <a:xfrm>
            <a:off x="990600" y="4760174"/>
            <a:ext cx="7386368" cy="1605305"/>
            <a:chOff x="386032" y="4724400"/>
            <a:chExt cx="7386368" cy="1605305"/>
          </a:xfrm>
        </p:grpSpPr>
        <p:pic>
          <p:nvPicPr>
            <p:cNvPr id="13" name="그림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6032" y="4729505"/>
              <a:ext cx="4990171" cy="1600200"/>
            </a:xfrm>
            <a:prstGeom prst="rect">
              <a:avLst/>
            </a:prstGeom>
          </p:spPr>
        </p:pic>
        <p:pic>
          <p:nvPicPr>
            <p:cNvPr id="15" name="그림 14"/>
            <p:cNvPicPr>
              <a:picLocks noChangeAspect="1"/>
            </p:cNvPicPr>
            <p:nvPr/>
          </p:nvPicPr>
          <p:blipFill rotWithShape="1">
            <a:blip r:embed="rId5"/>
            <a:srcRect t="1463" b="1"/>
            <a:stretch/>
          </p:blipFill>
          <p:spPr>
            <a:xfrm>
              <a:off x="5356975" y="4724400"/>
              <a:ext cx="2415425" cy="160530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479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9263" indent="-449263">
              <a:buNone/>
            </a:pPr>
            <a:r>
              <a:rPr lang="en-US" altLang="ko-KR" sz="1800" dirty="0" smtClean="0"/>
              <a:t>[1] IEEE802.11-20/0566r21, “</a:t>
            </a:r>
            <a:r>
              <a:rPr lang="en-US" altLang="ko-KR" sz="1800" dirty="0"/>
              <a:t>Compendium of straw polls and </a:t>
            </a:r>
            <a:r>
              <a:rPr lang="en-US" altLang="ko-KR" sz="1800" dirty="0" smtClean="0"/>
              <a:t>potential </a:t>
            </a:r>
            <a:r>
              <a:rPr lang="en-US" altLang="ko-KR" sz="1800" dirty="0"/>
              <a:t>changes to the Specification Framework Document</a:t>
            </a:r>
            <a:r>
              <a:rPr lang="en-US" altLang="ko-KR" sz="1800" dirty="0" smtClean="0"/>
              <a:t>”</a:t>
            </a:r>
            <a:endParaRPr lang="en-US" altLang="ko-KR" sz="1800" dirty="0"/>
          </a:p>
          <a:p>
            <a:pPr marL="449263" indent="-449263">
              <a:buNone/>
            </a:pPr>
            <a:r>
              <a:rPr lang="en-US" altLang="ko-KR" sz="1800" dirty="0" smtClean="0"/>
              <a:t>[2] IEEE802.11-15/0819r1, “11ax OFDMA Tone Plan Leftover Tones and Pilot Structure”</a:t>
            </a:r>
          </a:p>
          <a:p>
            <a:pPr marL="449263" indent="-449263">
              <a:buNone/>
            </a:pPr>
            <a:r>
              <a:rPr lang="en-US" altLang="ko-KR" sz="1800" dirty="0"/>
              <a:t>[</a:t>
            </a:r>
            <a:r>
              <a:rPr lang="en-US" altLang="ko-KR" sz="1800" dirty="0" smtClean="0"/>
              <a:t>3]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IEEE802.11-19/1262r9</a:t>
            </a:r>
            <a:r>
              <a:rPr lang="en-US" altLang="ko-KR" sz="1800" dirty="0"/>
              <a:t>, “Specification Framework for </a:t>
            </a:r>
            <a:r>
              <a:rPr lang="en-US" altLang="ko-KR" sz="1800" dirty="0" err="1"/>
              <a:t>Tgbe</a:t>
            </a:r>
            <a:r>
              <a:rPr lang="en-US" altLang="ko-KR" sz="1800" dirty="0" smtClean="0"/>
              <a:t>”</a:t>
            </a:r>
          </a:p>
          <a:p>
            <a:pPr marL="449263" indent="-449263">
              <a:buNone/>
            </a:pPr>
            <a:r>
              <a:rPr lang="en-US" altLang="ko-KR" sz="1800" dirty="0" smtClean="0"/>
              <a:t>[4] IEEE802.11-20/0394r1, “</a:t>
            </a:r>
            <a:r>
              <a:rPr lang="en-GB" altLang="en-US" sz="1800" dirty="0"/>
              <a:t>Thoughts on RU Aggregation and Interleaving</a:t>
            </a:r>
            <a:r>
              <a:rPr lang="en-US" altLang="ko-KR" sz="1800" dirty="0" smtClean="0">
                <a:ea typeface="굴림" panose="020B0600000101010101" pitchFamily="50" charset="-127"/>
              </a:rPr>
              <a:t>”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228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that </a:t>
            </a:r>
            <a:r>
              <a:rPr lang="en-US" altLang="ko-KR" dirty="0" smtClean="0"/>
              <a:t>two </a:t>
            </a:r>
            <a:r>
              <a:rPr lang="en-US" altLang="ko-KR" dirty="0" smtClean="0"/>
              <a:t>pilot subcarriers are </a:t>
            </a:r>
            <a:r>
              <a:rPr lang="en-US" altLang="ko-KR" dirty="0" smtClean="0"/>
              <a:t>located in even </a:t>
            </a:r>
            <a:r>
              <a:rPr lang="en-US" altLang="ko-KR" dirty="0" smtClean="0"/>
              <a:t>tone </a:t>
            </a:r>
            <a:r>
              <a:rPr lang="en-US" altLang="ko-KR" dirty="0"/>
              <a:t>index </a:t>
            </a:r>
            <a:r>
              <a:rPr lang="en-US" altLang="ko-KR" dirty="0" smtClean="0"/>
              <a:t>of </a:t>
            </a:r>
            <a:r>
              <a:rPr lang="en-US" altLang="ko-KR" dirty="0" smtClean="0"/>
              <a:t>26-tone </a:t>
            </a:r>
            <a:r>
              <a:rPr lang="en-US" altLang="ko-KR" dirty="0" smtClean="0"/>
              <a:t>RU as below?</a:t>
            </a:r>
          </a:p>
          <a:p>
            <a:pPr lvl="1"/>
            <a:r>
              <a:rPr lang="en-US" altLang="ko-KR" sz="1800" dirty="0" smtClean="0"/>
              <a:t>A pilot is located in either 6</a:t>
            </a:r>
            <a:r>
              <a:rPr lang="en-US" altLang="ko-KR" sz="1800" baseline="30000" dirty="0" smtClean="0"/>
              <a:t>th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or </a:t>
            </a:r>
            <a:r>
              <a:rPr lang="en-US" altLang="ko-KR" sz="1800" dirty="0" smtClean="0"/>
              <a:t>7</a:t>
            </a:r>
            <a:r>
              <a:rPr lang="en-US" altLang="ko-KR" sz="1800" baseline="30000" dirty="0" smtClean="0"/>
              <a:t>th</a:t>
            </a:r>
            <a:r>
              <a:rPr lang="en-US" altLang="ko-KR" sz="1800" dirty="0" smtClean="0"/>
              <a:t> subcarrier from the lowest frequency index</a:t>
            </a:r>
            <a:r>
              <a:rPr lang="en-US" altLang="ko-KR" sz="1800" dirty="0"/>
              <a:t> within 26-tone RU 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The other pilot is located in either 20</a:t>
            </a:r>
            <a:r>
              <a:rPr lang="en-US" altLang="ko-KR" sz="1800" baseline="30000" dirty="0"/>
              <a:t>th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or </a:t>
            </a:r>
            <a:r>
              <a:rPr lang="en-US" altLang="ko-KR" sz="1800" dirty="0" smtClean="0"/>
              <a:t>21</a:t>
            </a:r>
            <a:r>
              <a:rPr lang="en-US" altLang="ko-KR" sz="1800" baseline="30000" dirty="0"/>
              <a:t>th</a:t>
            </a:r>
            <a:r>
              <a:rPr lang="en-US" altLang="ko-KR" sz="1800" dirty="0" smtClean="0"/>
              <a:t> subcarrier </a:t>
            </a:r>
            <a:r>
              <a:rPr lang="en-US" altLang="ko-KR" sz="1800" dirty="0"/>
              <a:t>from the lowest frequency </a:t>
            </a:r>
            <a:r>
              <a:rPr lang="en-US" altLang="ko-KR" sz="1800" dirty="0" smtClean="0"/>
              <a:t>index</a:t>
            </a:r>
            <a:r>
              <a:rPr lang="en-US" altLang="ko-KR" sz="1800" dirty="0"/>
              <a:t> within 26-tone RU 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Y/N/Abs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71842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278280</TotalTime>
  <Words>1664</Words>
  <Application>Microsoft Office PowerPoint</Application>
  <PresentationFormat>화면 슬라이드 쇼(4:3)</PresentationFormat>
  <Paragraphs>179</Paragraphs>
  <Slides>12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굴림</vt:lpstr>
      <vt:lpstr>맑은 고딕</vt:lpstr>
      <vt:lpstr>Arial</vt:lpstr>
      <vt:lpstr>Times New Roman</vt:lpstr>
      <vt:lpstr>Wingdings</vt:lpstr>
      <vt:lpstr>802-11-Submission</vt:lpstr>
      <vt:lpstr>Pilot subcarriers considering new tone plan</vt:lpstr>
      <vt:lpstr>Background</vt:lpstr>
      <vt:lpstr>Pilot indices for under 996RUs (1/3)</vt:lpstr>
      <vt:lpstr>Pilot indices for under 996RUs (2/3)</vt:lpstr>
      <vt:lpstr>Pilot indices for under 996RUs (3/3)</vt:lpstr>
      <vt:lpstr>Pilot indices for n*996RUs (n≥1) (1/2)</vt:lpstr>
      <vt:lpstr>Pilot indices for n*996RUs (n≥1) (2/2)</vt:lpstr>
      <vt:lpstr>Reference</vt:lpstr>
      <vt:lpstr>Straw poll 1</vt:lpstr>
      <vt:lpstr>Straw poll 2</vt:lpstr>
      <vt:lpstr>Straw poll 3</vt:lpstr>
      <vt:lpstr>Straw poll 4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천진영/책임연구원/미래기술센터 C&amp;M표준(연)IoT커넥티비티표준Task(jiny.chun@lge.com)</dc:creator>
  <cp:lastModifiedBy>천진영/책임연구원/차세대표준(연)ICS팀(jiny.chun@lge.com)</cp:lastModifiedBy>
  <cp:revision>5548</cp:revision>
  <cp:lastPrinted>2019-09-10T23:00:58Z</cp:lastPrinted>
  <dcterms:created xsi:type="dcterms:W3CDTF">2007-05-21T21:00:37Z</dcterms:created>
  <dcterms:modified xsi:type="dcterms:W3CDTF">2020-06-01T01:27:17Z</dcterms:modified>
</cp:coreProperties>
</file>