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1"/>
  </p:notesMasterIdLst>
  <p:handoutMasterIdLst>
    <p:handoutMasterId r:id="rId62"/>
  </p:handoutMasterIdLst>
  <p:sldIdLst>
    <p:sldId id="1247" r:id="rId5"/>
    <p:sldId id="1368" r:id="rId6"/>
    <p:sldId id="1372" r:id="rId7"/>
    <p:sldId id="1316" r:id="rId8"/>
    <p:sldId id="1317" r:id="rId9"/>
    <p:sldId id="1369" r:id="rId10"/>
    <p:sldId id="1319" r:id="rId11"/>
    <p:sldId id="1370" r:id="rId12"/>
    <p:sldId id="1311" r:id="rId13"/>
    <p:sldId id="1312" r:id="rId14"/>
    <p:sldId id="1313" r:id="rId15"/>
    <p:sldId id="1363" r:id="rId16"/>
    <p:sldId id="1314" r:id="rId17"/>
    <p:sldId id="1315" r:id="rId18"/>
    <p:sldId id="1320" r:id="rId19"/>
    <p:sldId id="1321" r:id="rId20"/>
    <p:sldId id="1322" r:id="rId21"/>
    <p:sldId id="1359" r:id="rId22"/>
    <p:sldId id="1360" r:id="rId23"/>
    <p:sldId id="1324" r:id="rId24"/>
    <p:sldId id="1325" r:id="rId25"/>
    <p:sldId id="1326" r:id="rId26"/>
    <p:sldId id="1327" r:id="rId27"/>
    <p:sldId id="1328" r:id="rId28"/>
    <p:sldId id="1329" r:id="rId29"/>
    <p:sldId id="1330" r:id="rId30"/>
    <p:sldId id="1331" r:id="rId31"/>
    <p:sldId id="1342" r:id="rId32"/>
    <p:sldId id="1334" r:id="rId33"/>
    <p:sldId id="1335" r:id="rId34"/>
    <p:sldId id="1361" r:id="rId35"/>
    <p:sldId id="1364" r:id="rId36"/>
    <p:sldId id="1276" r:id="rId37"/>
    <p:sldId id="1365" r:id="rId38"/>
    <p:sldId id="1343" r:id="rId39"/>
    <p:sldId id="1355" r:id="rId40"/>
    <p:sldId id="1344" r:id="rId41"/>
    <p:sldId id="1354" r:id="rId42"/>
    <p:sldId id="1366" r:id="rId43"/>
    <p:sldId id="1353" r:id="rId44"/>
    <p:sldId id="1371" r:id="rId45"/>
    <p:sldId id="1345" r:id="rId46"/>
    <p:sldId id="1346" r:id="rId47"/>
    <p:sldId id="1367" r:id="rId48"/>
    <p:sldId id="1318" r:id="rId49"/>
    <p:sldId id="1261" r:id="rId50"/>
    <p:sldId id="1227" r:id="rId51"/>
    <p:sldId id="1226" r:id="rId52"/>
    <p:sldId id="1228" r:id="rId53"/>
    <p:sldId id="1271" r:id="rId54"/>
    <p:sldId id="1362" r:id="rId55"/>
    <p:sldId id="258" r:id="rId56"/>
    <p:sldId id="259" r:id="rId57"/>
    <p:sldId id="260" r:id="rId58"/>
    <p:sldId id="261" r:id="rId59"/>
    <p:sldId id="262" r:id="rId60"/>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9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CB527E-FC99-432A-ACB2-B6FC3A4D8B87}" v="11" dt="2020-06-03T00:40:31.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118" autoAdjust="0"/>
  </p:normalViewPr>
  <p:slideViewPr>
    <p:cSldViewPr>
      <p:cViewPr varScale="1">
        <p:scale>
          <a:sx n="75" d="100"/>
          <a:sy n="75" d="100"/>
        </p:scale>
        <p:origin x="677" y="58"/>
      </p:cViewPr>
      <p:guideLst>
        <p:guide orient="horz" pos="2160"/>
        <p:guide pos="2880"/>
      </p:guideLst>
    </p:cSldViewPr>
  </p:slideViewPr>
  <p:outlineViewPr>
    <p:cViewPr>
      <p:scale>
        <a:sx n="50" d="100"/>
        <a:sy n="50" d="100"/>
      </p:scale>
      <p:origin x="0" y="-38040"/>
    </p:cViewPr>
  </p:outlineViewPr>
  <p:notesTextViewPr>
    <p:cViewPr>
      <p:scale>
        <a:sx n="3" d="2"/>
        <a:sy n="3" d="2"/>
      </p:scale>
      <p:origin x="0" y="0"/>
    </p:cViewPr>
  </p:notesTextViewPr>
  <p:sorterViewPr>
    <p:cViewPr varScale="1">
      <p:scale>
        <a:sx n="100" d="100"/>
        <a:sy n="100" d="100"/>
      </p:scale>
      <p:origin x="0" y="-13843"/>
    </p:cViewPr>
  </p:sorterViewPr>
  <p:notesViewPr>
    <p:cSldViewPr>
      <p:cViewPr>
        <p:scale>
          <a:sx n="100" d="100"/>
          <a:sy n="100" d="100"/>
        </p:scale>
        <p:origin x="1037" y="58"/>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n Tian" userId="e397d4e6-4b2d-47c1-b080-befae643805b" providerId="ADAL" clId="{C7CB527E-FC99-432A-ACB2-B6FC3A4D8B87}"/>
    <pc:docChg chg="addSld delSld modSld">
      <pc:chgData name="Bin Tian" userId="e397d4e6-4b2d-47c1-b080-befae643805b" providerId="ADAL" clId="{C7CB527E-FC99-432A-ACB2-B6FC3A4D8B87}" dt="2020-06-12T22:50:09.626" v="140" actId="20577"/>
      <pc:docMkLst>
        <pc:docMk/>
      </pc:docMkLst>
      <pc:sldChg chg="modSp add del">
        <pc:chgData name="Bin Tian" userId="e397d4e6-4b2d-47c1-b080-befae643805b" providerId="ADAL" clId="{C7CB527E-FC99-432A-ACB2-B6FC3A4D8B87}" dt="2020-06-03T00:36:25.083" v="62" actId="47"/>
        <pc:sldMkLst>
          <pc:docMk/>
          <pc:sldMk cId="0" sldId="303"/>
        </pc:sldMkLst>
        <pc:spChg chg="mod">
          <ac:chgData name="Bin Tian" userId="e397d4e6-4b2d-47c1-b080-befae643805b" providerId="ADAL" clId="{C7CB527E-FC99-432A-ACB2-B6FC3A4D8B87}" dt="2020-06-03T00:35:46.186" v="57"/>
          <ac:spMkLst>
            <pc:docMk/>
            <pc:sldMk cId="0" sldId="303"/>
            <ac:spMk id="6" creationId="{F0ABE647-9192-4545-9664-E1D52B2F9E40}"/>
          </ac:spMkLst>
        </pc:spChg>
        <pc:spChg chg="mod">
          <ac:chgData name="Bin Tian" userId="e397d4e6-4b2d-47c1-b080-befae643805b" providerId="ADAL" clId="{C7CB527E-FC99-432A-ACB2-B6FC3A4D8B87}" dt="2020-06-03T00:35:46.186" v="57"/>
          <ac:spMkLst>
            <pc:docMk/>
            <pc:sldMk cId="0" sldId="303"/>
            <ac:spMk id="17411" creationId="{6A1302FD-B83D-D84C-B2B6-550EC31385DA}"/>
          </ac:spMkLst>
        </pc:spChg>
      </pc:sldChg>
      <pc:sldChg chg="modSp mod">
        <pc:chgData name="Bin Tian" userId="e397d4e6-4b2d-47c1-b080-befae643805b" providerId="ADAL" clId="{C7CB527E-FC99-432A-ACB2-B6FC3A4D8B87}" dt="2020-06-03T00:42:42.072" v="138" actId="2165"/>
        <pc:sldMkLst>
          <pc:docMk/>
          <pc:sldMk cId="1754795636" sldId="1247"/>
        </pc:sldMkLst>
        <pc:graphicFrameChg chg="modGraphic">
          <ac:chgData name="Bin Tian" userId="e397d4e6-4b2d-47c1-b080-befae643805b" providerId="ADAL" clId="{C7CB527E-FC99-432A-ACB2-B6FC3A4D8B87}" dt="2020-06-03T00:42:42.072" v="138" actId="2165"/>
          <ac:graphicFrameMkLst>
            <pc:docMk/>
            <pc:sldMk cId="1754795636" sldId="1247"/>
            <ac:graphicFrameMk id="9" creationId="{1EEAD0EE-0DFD-4F81-B0C3-618EF9CBFB8C}"/>
          </ac:graphicFrameMkLst>
        </pc:graphicFrameChg>
      </pc:sldChg>
      <pc:sldChg chg="del">
        <pc:chgData name="Bin Tian" userId="e397d4e6-4b2d-47c1-b080-befae643805b" providerId="ADAL" clId="{C7CB527E-FC99-432A-ACB2-B6FC3A4D8B87}" dt="2020-06-03T00:30:20.828" v="52" actId="47"/>
        <pc:sldMkLst>
          <pc:docMk/>
          <pc:sldMk cId="2413643175" sldId="1309"/>
        </pc:sldMkLst>
      </pc:sldChg>
      <pc:sldChg chg="del">
        <pc:chgData name="Bin Tian" userId="e397d4e6-4b2d-47c1-b080-befae643805b" providerId="ADAL" clId="{C7CB527E-FC99-432A-ACB2-B6FC3A4D8B87}" dt="2020-06-03T00:31:11.534" v="54" actId="47"/>
        <pc:sldMkLst>
          <pc:docMk/>
          <pc:sldMk cId="2063328078" sldId="1310"/>
        </pc:sldMkLst>
      </pc:sldChg>
      <pc:sldChg chg="del">
        <pc:chgData name="Bin Tian" userId="e397d4e6-4b2d-47c1-b080-befae643805b" providerId="ADAL" clId="{C7CB527E-FC99-432A-ACB2-B6FC3A4D8B87}" dt="2020-06-03T00:32:36.945" v="56" actId="47"/>
        <pc:sldMkLst>
          <pc:docMk/>
          <pc:sldMk cId="2793005497" sldId="1356"/>
        </pc:sldMkLst>
      </pc:sldChg>
      <pc:sldChg chg="modSp mod">
        <pc:chgData name="Bin Tian" userId="e397d4e6-4b2d-47c1-b080-befae643805b" providerId="ADAL" clId="{C7CB527E-FC99-432A-ACB2-B6FC3A4D8B87}" dt="2020-06-12T22:50:09.626" v="140" actId="20577"/>
        <pc:sldMkLst>
          <pc:docMk/>
          <pc:sldMk cId="565318563" sldId="1367"/>
        </pc:sldMkLst>
        <pc:spChg chg="mod">
          <ac:chgData name="Bin Tian" userId="e397d4e6-4b2d-47c1-b080-befae643805b" providerId="ADAL" clId="{C7CB527E-FC99-432A-ACB2-B6FC3A4D8B87}" dt="2020-06-12T22:50:09.626" v="140" actId="20577"/>
          <ac:spMkLst>
            <pc:docMk/>
            <pc:sldMk cId="565318563" sldId="1367"/>
            <ac:spMk id="2" creationId="{4A922DF9-E63B-41EF-8B7D-914C52AE9C14}"/>
          </ac:spMkLst>
        </pc:spChg>
      </pc:sldChg>
      <pc:sldChg chg="modSp mod">
        <pc:chgData name="Bin Tian" userId="e397d4e6-4b2d-47c1-b080-befae643805b" providerId="ADAL" clId="{C7CB527E-FC99-432A-ACB2-B6FC3A4D8B87}" dt="2020-06-03T00:40:34.050" v="137" actId="20577"/>
        <pc:sldMkLst>
          <pc:docMk/>
          <pc:sldMk cId="354834961" sldId="1368"/>
        </pc:sldMkLst>
        <pc:graphicFrameChg chg="mod modGraphic">
          <ac:chgData name="Bin Tian" userId="e397d4e6-4b2d-47c1-b080-befae643805b" providerId="ADAL" clId="{C7CB527E-FC99-432A-ACB2-B6FC3A4D8B87}" dt="2020-06-03T00:40:34.050" v="137" actId="20577"/>
          <ac:graphicFrameMkLst>
            <pc:docMk/>
            <pc:sldMk cId="354834961" sldId="1368"/>
            <ac:graphicFrameMk id="9" creationId="{1EEAD0EE-0DFD-4F81-B0C3-618EF9CBFB8C}"/>
          </ac:graphicFrameMkLst>
        </pc:graphicFrameChg>
      </pc:sldChg>
      <pc:sldChg chg="add">
        <pc:chgData name="Bin Tian" userId="e397d4e6-4b2d-47c1-b080-befae643805b" providerId="ADAL" clId="{C7CB527E-FC99-432A-ACB2-B6FC3A4D8B87}" dt="2020-06-03T00:29:57.963" v="51"/>
        <pc:sldMkLst>
          <pc:docMk/>
          <pc:sldMk cId="2842338321" sldId="1369"/>
        </pc:sldMkLst>
      </pc:sldChg>
      <pc:sldChg chg="add">
        <pc:chgData name="Bin Tian" userId="e397d4e6-4b2d-47c1-b080-befae643805b" providerId="ADAL" clId="{C7CB527E-FC99-432A-ACB2-B6FC3A4D8B87}" dt="2020-06-03T00:30:53.833" v="53"/>
        <pc:sldMkLst>
          <pc:docMk/>
          <pc:sldMk cId="412786780" sldId="1370"/>
        </pc:sldMkLst>
      </pc:sldChg>
      <pc:sldChg chg="add">
        <pc:chgData name="Bin Tian" userId="e397d4e6-4b2d-47c1-b080-befae643805b" providerId="ADAL" clId="{C7CB527E-FC99-432A-ACB2-B6FC3A4D8B87}" dt="2020-06-03T00:32:24.487" v="55"/>
        <pc:sldMkLst>
          <pc:docMk/>
          <pc:sldMk cId="2944703786" sldId="1371"/>
        </pc:sldMkLst>
      </pc:sldChg>
      <pc:sldChg chg="addSp delSp modSp new">
        <pc:chgData name="Bin Tian" userId="e397d4e6-4b2d-47c1-b080-befae643805b" providerId="ADAL" clId="{C7CB527E-FC99-432A-ACB2-B6FC3A4D8B87}" dt="2020-06-03T00:36:19.594" v="61"/>
        <pc:sldMkLst>
          <pc:docMk/>
          <pc:sldMk cId="1870783347" sldId="1372"/>
        </pc:sldMkLst>
        <pc:spChg chg="del">
          <ac:chgData name="Bin Tian" userId="e397d4e6-4b2d-47c1-b080-befae643805b" providerId="ADAL" clId="{C7CB527E-FC99-432A-ACB2-B6FC3A4D8B87}" dt="2020-06-03T00:36:09.511" v="60" actId="478"/>
          <ac:spMkLst>
            <pc:docMk/>
            <pc:sldMk cId="1870783347" sldId="1372"/>
            <ac:spMk id="2" creationId="{707D3F2F-A866-4286-8C93-45D9F0B23CB1}"/>
          </ac:spMkLst>
        </pc:spChg>
        <pc:spChg chg="del">
          <ac:chgData name="Bin Tian" userId="e397d4e6-4b2d-47c1-b080-befae643805b" providerId="ADAL" clId="{C7CB527E-FC99-432A-ACB2-B6FC3A4D8B87}" dt="2020-06-03T00:36:19.594" v="61"/>
          <ac:spMkLst>
            <pc:docMk/>
            <pc:sldMk cId="1870783347" sldId="1372"/>
            <ac:spMk id="4" creationId="{041114FC-9EBB-40F8-9211-DC6D3B7961DA}"/>
          </ac:spMkLst>
        </pc:spChg>
        <pc:spChg chg="add mod">
          <ac:chgData name="Bin Tian" userId="e397d4e6-4b2d-47c1-b080-befae643805b" providerId="ADAL" clId="{C7CB527E-FC99-432A-ACB2-B6FC3A4D8B87}" dt="2020-06-03T00:36:19.594" v="61"/>
          <ac:spMkLst>
            <pc:docMk/>
            <pc:sldMk cId="1870783347" sldId="1372"/>
            <ac:spMk id="6" creationId="{8FFF881D-E3B1-4709-AC36-D13E1411A980}"/>
          </ac:spMkLst>
        </pc:spChg>
        <pc:graphicFrameChg chg="add mod">
          <ac:chgData name="Bin Tian" userId="e397d4e6-4b2d-47c1-b080-befae643805b" providerId="ADAL" clId="{C7CB527E-FC99-432A-ACB2-B6FC3A4D8B87}" dt="2020-06-03T00:36:05.992" v="59"/>
          <ac:graphicFrameMkLst>
            <pc:docMk/>
            <pc:sldMk cId="1870783347" sldId="1372"/>
            <ac:graphicFrameMk id="5" creationId="{4E42FB7C-1CEA-42F7-BC76-186698B4DBB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802.11-19/xxxxr0</a:t>
            </a:r>
          </a:p>
        </p:txBody>
      </p:sp>
      <p:sp>
        <p:nvSpPr>
          <p:cNvPr id="3075" name="Rectangle 3">
            <a:extLst>
              <a:ext uri="{FF2B5EF4-FFF2-40B4-BE49-F238E27FC236}">
                <a16:creationId xmlns:a16="http://schemas.microsoft.com/office/drawing/2014/main"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Alice Chen (Qualcomm)</a:t>
            </a:r>
          </a:p>
        </p:txBody>
      </p:sp>
      <p:sp>
        <p:nvSpPr>
          <p:cNvPr id="3077" name="Rectangle 5">
            <a:extLst>
              <a:ext uri="{FF2B5EF4-FFF2-40B4-BE49-F238E27FC236}">
                <a16:creationId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a16="http://schemas.microsoft.com/office/drawing/2014/main"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dirty="0"/>
              <a:t>doc.: IEEE 802.11-19/xxxxr0</a:t>
            </a:r>
          </a:p>
        </p:txBody>
      </p:sp>
      <p:sp>
        <p:nvSpPr>
          <p:cNvPr id="2051" name="Rectangle 3">
            <a:extLst>
              <a:ext uri="{FF2B5EF4-FFF2-40B4-BE49-F238E27FC236}">
                <a16:creationId xmlns:a16="http://schemas.microsoft.com/office/drawing/2014/main"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2EF01C8-FB3D-4155-B52F-C120FD4754F2}"/>
              </a:ext>
            </a:extLst>
          </p:cNvPr>
          <p:cNvSpPr>
            <a:spLocks noGrp="1" noChangeArrowheads="1"/>
          </p:cNvSpPr>
          <p:nvPr>
            <p:ph type="ftr" sz="quarter" idx="4"/>
          </p:nvPr>
        </p:nvSpPr>
        <p:spPr bwMode="auto">
          <a:xfrm>
            <a:off x="3286125" y="9615488"/>
            <a:ext cx="286861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a:t>Alice Chen (Qualcomm)</a:t>
            </a:r>
          </a:p>
        </p:txBody>
      </p:sp>
      <p:sp>
        <p:nvSpPr>
          <p:cNvPr id="2055" name="Rectangle 7">
            <a:extLst>
              <a:ext uri="{FF2B5EF4-FFF2-40B4-BE49-F238E27FC236}">
                <a16:creationId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dt="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802.11-19/xxxxr0</a:t>
            </a:r>
          </a:p>
        </p:txBody>
      </p:sp>
      <p:sp>
        <p:nvSpPr>
          <p:cNvPr id="16388" name="Rectangle 3">
            <a:extLst>
              <a:ext uri="{FF2B5EF4-FFF2-40B4-BE49-F238E27FC236}">
                <a16:creationId xmlns:a16="http://schemas.microsoft.com/office/drawing/2014/main" id="{6389D189-BBDC-4D3B-87C2-07BBB8BCAA06}"/>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44F662B7-7009-4912-B6F1-2566616E04FB}"/>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Alice Chen (Qualcomm)</a:t>
            </a:r>
          </a:p>
        </p:txBody>
      </p:sp>
      <p:sp>
        <p:nvSpPr>
          <p:cNvPr id="16390" name="Rectangle 7">
            <a:extLst>
              <a:ext uri="{FF2B5EF4-FFF2-40B4-BE49-F238E27FC236}">
                <a16:creationId xmlns:a16="http://schemas.microsoft.com/office/drawing/2014/main"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a16="http://schemas.microsoft.com/office/drawing/2014/main"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8850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802.11-19/xxxxr0</a:t>
            </a:r>
            <a:endParaRPr lang="en-GB" dirty="0"/>
          </a:p>
        </p:txBody>
      </p:sp>
      <p:sp>
        <p:nvSpPr>
          <p:cNvPr id="5" name="Footer Placeholder 4"/>
          <p:cNvSpPr>
            <a:spLocks noGrp="1"/>
          </p:cNvSpPr>
          <p:nvPr>
            <p:ph type="ftr" sz="quarter" idx="4"/>
          </p:nvPr>
        </p:nvSpPr>
        <p:spPr/>
        <p:txBody>
          <a:bodyPr/>
          <a:lstStyle/>
          <a:p>
            <a:pPr lvl="4">
              <a:defRPr/>
            </a:pPr>
            <a:r>
              <a:rPr lang="en-GB"/>
              <a:t>Alice Chen (Qualcomm)</a:t>
            </a:r>
          </a:p>
        </p:txBody>
      </p:sp>
      <p:sp>
        <p:nvSpPr>
          <p:cNvPr id="6" name="Slide Number Placeholder 5"/>
          <p:cNvSpPr>
            <a:spLocks noGrp="1"/>
          </p:cNvSpPr>
          <p:nvPr>
            <p:ph type="sldNum" sz="quarter" idx="5"/>
          </p:nvPr>
        </p:nvSpPr>
        <p:spPr/>
        <p:txBody>
          <a:bodyPr/>
          <a:lstStyle/>
          <a:p>
            <a:pPr>
              <a:defRPr/>
            </a:pPr>
            <a:r>
              <a:rPr lang="en-GB" altLang="en-US"/>
              <a:t>Page </a:t>
            </a:r>
            <a:fld id="{6D97498F-4D25-4339-A505-6DFAF1C539A8}" type="slidenum">
              <a:rPr lang="en-GB" altLang="en-US" smtClean="0"/>
              <a:pPr>
                <a:defRPr/>
              </a:pPr>
              <a:t>56</a:t>
            </a:fld>
            <a:endParaRPr lang="en-GB" altLang="en-US"/>
          </a:p>
        </p:txBody>
      </p:sp>
    </p:spTree>
    <p:extLst>
      <p:ext uri="{BB962C8B-B14F-4D97-AF65-F5344CB8AC3E}">
        <p14:creationId xmlns:p14="http://schemas.microsoft.com/office/powerpoint/2010/main" val="393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802.11-19/xxxxr0</a:t>
            </a:r>
          </a:p>
        </p:txBody>
      </p:sp>
      <p:sp>
        <p:nvSpPr>
          <p:cNvPr id="16388" name="Rectangle 3">
            <a:extLst>
              <a:ext uri="{FF2B5EF4-FFF2-40B4-BE49-F238E27FC236}">
                <a16:creationId xmlns:a16="http://schemas.microsoft.com/office/drawing/2014/main" id="{6389D189-BBDC-4D3B-87C2-07BBB8BCAA06}"/>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44F662B7-7009-4912-B6F1-2566616E04FB}"/>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Alice Chen (Qualcomm)</a:t>
            </a:r>
          </a:p>
        </p:txBody>
      </p:sp>
      <p:sp>
        <p:nvSpPr>
          <p:cNvPr id="16390" name="Rectangle 7">
            <a:extLst>
              <a:ext uri="{FF2B5EF4-FFF2-40B4-BE49-F238E27FC236}">
                <a16:creationId xmlns:a16="http://schemas.microsoft.com/office/drawing/2014/main"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2</a:t>
            </a:fld>
            <a:endParaRPr lang="en-GB" altLang="en-US"/>
          </a:p>
        </p:txBody>
      </p:sp>
      <p:sp>
        <p:nvSpPr>
          <p:cNvPr id="16391" name="Rectangle 2">
            <a:extLst>
              <a:ext uri="{FF2B5EF4-FFF2-40B4-BE49-F238E27FC236}">
                <a16:creationId xmlns:a16="http://schemas.microsoft.com/office/drawing/2014/main"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a16="http://schemas.microsoft.com/office/drawing/2014/main"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2270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802.11-19/xxxxr0</a:t>
            </a:r>
            <a:endParaRPr lang="en-GB" dirty="0"/>
          </a:p>
        </p:txBody>
      </p:sp>
      <p:sp>
        <p:nvSpPr>
          <p:cNvPr id="5" name="Footer Placeholder 4"/>
          <p:cNvSpPr>
            <a:spLocks noGrp="1"/>
          </p:cNvSpPr>
          <p:nvPr>
            <p:ph type="ftr" sz="quarter" idx="4"/>
          </p:nvPr>
        </p:nvSpPr>
        <p:spPr/>
        <p:txBody>
          <a:bodyPr/>
          <a:lstStyle/>
          <a:p>
            <a:pPr lvl="4">
              <a:defRPr/>
            </a:pPr>
            <a:r>
              <a:rPr lang="en-GB"/>
              <a:t>Alice Chen (Qualcomm)</a:t>
            </a:r>
          </a:p>
        </p:txBody>
      </p:sp>
      <p:sp>
        <p:nvSpPr>
          <p:cNvPr id="6" name="Slide Number Placeholder 5"/>
          <p:cNvSpPr>
            <a:spLocks noGrp="1"/>
          </p:cNvSpPr>
          <p:nvPr>
            <p:ph type="sldNum" sz="quarter" idx="5"/>
          </p:nvPr>
        </p:nvSpPr>
        <p:spPr/>
        <p:txBody>
          <a:bodyPr/>
          <a:lstStyle/>
          <a:p>
            <a:pPr>
              <a:defRPr/>
            </a:pPr>
            <a:r>
              <a:rPr lang="en-GB" altLang="en-US"/>
              <a:t>Page </a:t>
            </a:r>
            <a:fld id="{6D97498F-4D25-4339-A505-6DFAF1C539A8}" type="slidenum">
              <a:rPr lang="en-GB" altLang="en-US" smtClean="0"/>
              <a:pPr>
                <a:defRPr/>
              </a:pPr>
              <a:t>13</a:t>
            </a:fld>
            <a:endParaRPr lang="en-GB" altLang="en-US"/>
          </a:p>
        </p:txBody>
      </p:sp>
    </p:spTree>
    <p:extLst>
      <p:ext uri="{BB962C8B-B14F-4D97-AF65-F5344CB8AC3E}">
        <p14:creationId xmlns:p14="http://schemas.microsoft.com/office/powerpoint/2010/main" val="10269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802.11-19/xxxxr0</a:t>
            </a:r>
            <a:endParaRPr lang="en-GB" dirty="0"/>
          </a:p>
        </p:txBody>
      </p:sp>
      <p:sp>
        <p:nvSpPr>
          <p:cNvPr id="5" name="Footer Placeholder 4"/>
          <p:cNvSpPr>
            <a:spLocks noGrp="1"/>
          </p:cNvSpPr>
          <p:nvPr>
            <p:ph type="ftr" sz="quarter" idx="4"/>
          </p:nvPr>
        </p:nvSpPr>
        <p:spPr/>
        <p:txBody>
          <a:bodyPr/>
          <a:lstStyle/>
          <a:p>
            <a:pPr lvl="4">
              <a:defRPr/>
            </a:pPr>
            <a:r>
              <a:rPr lang="en-GB"/>
              <a:t>Alice Chen (Qualcomm)</a:t>
            </a:r>
          </a:p>
        </p:txBody>
      </p:sp>
      <p:sp>
        <p:nvSpPr>
          <p:cNvPr id="6" name="Slide Number Placeholder 5"/>
          <p:cNvSpPr>
            <a:spLocks noGrp="1"/>
          </p:cNvSpPr>
          <p:nvPr>
            <p:ph type="sldNum" sz="quarter" idx="5"/>
          </p:nvPr>
        </p:nvSpPr>
        <p:spPr/>
        <p:txBody>
          <a:bodyPr/>
          <a:lstStyle/>
          <a:p>
            <a:pPr>
              <a:defRPr/>
            </a:pPr>
            <a:r>
              <a:rPr lang="en-GB" altLang="en-US"/>
              <a:t>Page </a:t>
            </a:r>
            <a:fld id="{6D97498F-4D25-4339-A505-6DFAF1C539A8}" type="slidenum">
              <a:rPr lang="en-GB" altLang="en-US" smtClean="0"/>
              <a:pPr>
                <a:defRPr/>
              </a:pPr>
              <a:t>30</a:t>
            </a:fld>
            <a:endParaRPr lang="en-GB" altLang="en-US"/>
          </a:p>
        </p:txBody>
      </p:sp>
    </p:spTree>
    <p:extLst>
      <p:ext uri="{BB962C8B-B14F-4D97-AF65-F5344CB8AC3E}">
        <p14:creationId xmlns:p14="http://schemas.microsoft.com/office/powerpoint/2010/main" val="366137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802.11-19/xxxxr0</a:t>
            </a:r>
            <a:endParaRPr lang="en-GB" dirty="0"/>
          </a:p>
        </p:txBody>
      </p:sp>
      <p:sp>
        <p:nvSpPr>
          <p:cNvPr id="5" name="Footer Placeholder 4"/>
          <p:cNvSpPr>
            <a:spLocks noGrp="1"/>
          </p:cNvSpPr>
          <p:nvPr>
            <p:ph type="ftr" sz="quarter" idx="4"/>
          </p:nvPr>
        </p:nvSpPr>
        <p:spPr/>
        <p:txBody>
          <a:bodyPr/>
          <a:lstStyle/>
          <a:p>
            <a:pPr lvl="4">
              <a:defRPr/>
            </a:pPr>
            <a:r>
              <a:rPr lang="en-GB"/>
              <a:t>Alice Chen (Qualcomm)</a:t>
            </a:r>
          </a:p>
        </p:txBody>
      </p:sp>
      <p:sp>
        <p:nvSpPr>
          <p:cNvPr id="6" name="Slide Number Placeholder 5"/>
          <p:cNvSpPr>
            <a:spLocks noGrp="1"/>
          </p:cNvSpPr>
          <p:nvPr>
            <p:ph type="sldNum" sz="quarter" idx="5"/>
          </p:nvPr>
        </p:nvSpPr>
        <p:spPr/>
        <p:txBody>
          <a:bodyPr/>
          <a:lstStyle/>
          <a:p>
            <a:pPr>
              <a:defRPr/>
            </a:pPr>
            <a:r>
              <a:rPr lang="en-GB" altLang="en-US"/>
              <a:t>Page </a:t>
            </a:r>
            <a:fld id="{6D97498F-4D25-4339-A505-6DFAF1C539A8}" type="slidenum">
              <a:rPr lang="en-GB" altLang="en-US" smtClean="0"/>
              <a:pPr>
                <a:defRPr/>
              </a:pPr>
              <a:t>41</a:t>
            </a:fld>
            <a:endParaRPr lang="en-GB" altLang="en-US"/>
          </a:p>
        </p:txBody>
      </p:sp>
    </p:spTree>
    <p:extLst>
      <p:ext uri="{BB962C8B-B14F-4D97-AF65-F5344CB8AC3E}">
        <p14:creationId xmlns:p14="http://schemas.microsoft.com/office/powerpoint/2010/main" val="35922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802.11-19/xxxxr0</a:t>
            </a:r>
            <a:endParaRPr lang="en-GB" dirty="0"/>
          </a:p>
        </p:txBody>
      </p:sp>
      <p:sp>
        <p:nvSpPr>
          <p:cNvPr id="5" name="Footer Placeholder 4"/>
          <p:cNvSpPr>
            <a:spLocks noGrp="1"/>
          </p:cNvSpPr>
          <p:nvPr>
            <p:ph type="ftr" sz="quarter" idx="4"/>
          </p:nvPr>
        </p:nvSpPr>
        <p:spPr/>
        <p:txBody>
          <a:bodyPr/>
          <a:lstStyle/>
          <a:p>
            <a:pPr lvl="4">
              <a:defRPr/>
            </a:pPr>
            <a:r>
              <a:rPr lang="en-GB"/>
              <a:t>Alice Chen (Qualcomm)</a:t>
            </a:r>
          </a:p>
        </p:txBody>
      </p:sp>
      <p:sp>
        <p:nvSpPr>
          <p:cNvPr id="6" name="Slide Number Placeholder 5"/>
          <p:cNvSpPr>
            <a:spLocks noGrp="1"/>
          </p:cNvSpPr>
          <p:nvPr>
            <p:ph type="sldNum" sz="quarter" idx="5"/>
          </p:nvPr>
        </p:nvSpPr>
        <p:spPr/>
        <p:txBody>
          <a:bodyPr/>
          <a:lstStyle/>
          <a:p>
            <a:pPr>
              <a:defRPr/>
            </a:pPr>
            <a:r>
              <a:rPr lang="en-GB" altLang="en-US"/>
              <a:t>Page </a:t>
            </a:r>
            <a:fld id="{6D97498F-4D25-4339-A505-6DFAF1C539A8}" type="slidenum">
              <a:rPr lang="en-GB" altLang="en-US" smtClean="0"/>
              <a:pPr>
                <a:defRPr/>
              </a:pPr>
              <a:t>48</a:t>
            </a:fld>
            <a:endParaRPr lang="en-GB" altLang="en-US"/>
          </a:p>
        </p:txBody>
      </p:sp>
    </p:spTree>
    <p:extLst>
      <p:ext uri="{BB962C8B-B14F-4D97-AF65-F5344CB8AC3E}">
        <p14:creationId xmlns:p14="http://schemas.microsoft.com/office/powerpoint/2010/main" val="156361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52</a:t>
            </a:fld>
            <a:endParaRPr lang="en-US"/>
          </a:p>
        </p:txBody>
      </p:sp>
    </p:spTree>
    <p:extLst>
      <p:ext uri="{BB962C8B-B14F-4D97-AF65-F5344CB8AC3E}">
        <p14:creationId xmlns:p14="http://schemas.microsoft.com/office/powerpoint/2010/main" val="254415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53</a:t>
            </a:fld>
            <a:endParaRPr lang="en-US"/>
          </a:p>
        </p:txBody>
      </p:sp>
    </p:spTree>
    <p:extLst>
      <p:ext uri="{BB962C8B-B14F-4D97-AF65-F5344CB8AC3E}">
        <p14:creationId xmlns:p14="http://schemas.microsoft.com/office/powerpoint/2010/main" val="2767474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802.11-19/xxxxr0</a:t>
            </a:r>
            <a:endParaRPr lang="en-GB" dirty="0"/>
          </a:p>
        </p:txBody>
      </p:sp>
      <p:sp>
        <p:nvSpPr>
          <p:cNvPr id="5" name="Footer Placeholder 4"/>
          <p:cNvSpPr>
            <a:spLocks noGrp="1"/>
          </p:cNvSpPr>
          <p:nvPr>
            <p:ph type="ftr" sz="quarter" idx="4"/>
          </p:nvPr>
        </p:nvSpPr>
        <p:spPr/>
        <p:txBody>
          <a:bodyPr/>
          <a:lstStyle/>
          <a:p>
            <a:pPr lvl="4">
              <a:defRPr/>
            </a:pPr>
            <a:r>
              <a:rPr lang="en-GB"/>
              <a:t>Alice Chen (Qualcomm)</a:t>
            </a:r>
          </a:p>
        </p:txBody>
      </p:sp>
      <p:sp>
        <p:nvSpPr>
          <p:cNvPr id="6" name="Slide Number Placeholder 5"/>
          <p:cNvSpPr>
            <a:spLocks noGrp="1"/>
          </p:cNvSpPr>
          <p:nvPr>
            <p:ph type="sldNum" sz="quarter" idx="5"/>
          </p:nvPr>
        </p:nvSpPr>
        <p:spPr/>
        <p:txBody>
          <a:bodyPr/>
          <a:lstStyle/>
          <a:p>
            <a:pPr>
              <a:defRPr/>
            </a:pPr>
            <a:r>
              <a:rPr lang="en-GB" altLang="en-US"/>
              <a:t>Page </a:t>
            </a:r>
            <a:fld id="{6D97498F-4D25-4339-A505-6DFAF1C539A8}" type="slidenum">
              <a:rPr lang="en-GB" altLang="en-US" smtClean="0"/>
              <a:pPr>
                <a:defRPr/>
              </a:pPr>
              <a:t>55</a:t>
            </a:fld>
            <a:endParaRPr lang="en-GB" altLang="en-US"/>
          </a:p>
        </p:txBody>
      </p:sp>
    </p:spTree>
    <p:extLst>
      <p:ext uri="{BB962C8B-B14F-4D97-AF65-F5344CB8AC3E}">
        <p14:creationId xmlns:p14="http://schemas.microsoft.com/office/powerpoint/2010/main" val="8906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Rectangle 6">
            <a:extLst>
              <a:ext uri="{FF2B5EF4-FFF2-40B4-BE49-F238E27FC236}">
                <a16:creationId xmlns:a16="http://schemas.microsoft.com/office/drawing/2014/main" id="{C24A0396-1A4E-4409-96DE-494DDD5FDCED}"/>
              </a:ext>
            </a:extLst>
          </p:cNvPr>
          <p:cNvSpPr>
            <a:spLocks noGrp="1" noChangeArrowheads="1"/>
          </p:cNvSpPr>
          <p:nvPr>
            <p:ph type="sldNum" sz="quarter" idx="12"/>
          </p:nvPr>
        </p:nvSpPr>
        <p:spPr/>
        <p:txBody>
          <a:bodyPr/>
          <a:lstStyle>
            <a:lvl1pPr>
              <a:defRPr/>
            </a:lvl1pPr>
          </a:lstStyle>
          <a:p>
            <a:pPr>
              <a:defRPr/>
            </a:pPr>
            <a:r>
              <a:rPr lang="en-GB" altLang="en-US"/>
              <a:t>Slide </a:t>
            </a:r>
            <a:fld id="{54724FB4-94AE-4750-B841-108DEBC86DEF}" type="slidenum">
              <a:rPr lang="en-GB" altLang="en-US"/>
              <a:pPr>
                <a:defRPr/>
              </a:pPr>
              <a:t>‹#›</a:t>
            </a:fld>
            <a:endParaRPr lang="en-GB" altLang="en-US"/>
          </a:p>
        </p:txBody>
      </p:sp>
    </p:spTree>
    <p:extLst>
      <p:ext uri="{BB962C8B-B14F-4D97-AF65-F5344CB8AC3E}">
        <p14:creationId xmlns:p14="http://schemas.microsoft.com/office/powerpoint/2010/main" val="60570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93A629FD-4ED0-4725-8B45-82D2B3BFEFFF}"/>
              </a:ext>
            </a:extLst>
          </p:cNvPr>
          <p:cNvSpPr>
            <a:spLocks noGrp="1" noChangeArrowheads="1"/>
          </p:cNvSpPr>
          <p:nvPr>
            <p:ph type="sldNum" sz="quarter" idx="12"/>
          </p:nvPr>
        </p:nvSpPr>
        <p:spPr/>
        <p:txBody>
          <a:bodyPr/>
          <a:lstStyle>
            <a:lvl1pPr>
              <a:defRPr/>
            </a:lvl1pPr>
          </a:lstStyle>
          <a:p>
            <a:pPr>
              <a:defRPr/>
            </a:pPr>
            <a:r>
              <a:rPr lang="en-GB" altLang="en-US"/>
              <a:t>Slide </a:t>
            </a:r>
            <a:fld id="{B64CBFA8-9A69-4D2E-AFF7-F3FA7A729FDE}" type="slidenum">
              <a:rPr lang="en-GB" altLang="en-US"/>
              <a:pPr>
                <a:defRPr/>
              </a:pPr>
              <a:t>‹#›</a:t>
            </a:fld>
            <a:endParaRPr lang="en-GB" altLang="en-US"/>
          </a:p>
        </p:txBody>
      </p:sp>
    </p:spTree>
    <p:extLst>
      <p:ext uri="{BB962C8B-B14F-4D97-AF65-F5344CB8AC3E}">
        <p14:creationId xmlns:p14="http://schemas.microsoft.com/office/powerpoint/2010/main" val="165862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BFE0F447-7DAF-4F40-945E-510B714F88B1}"/>
              </a:ext>
            </a:extLst>
          </p:cNvPr>
          <p:cNvSpPr>
            <a:spLocks noGrp="1" noChangeArrowheads="1"/>
          </p:cNvSpPr>
          <p:nvPr>
            <p:ph type="sldNum" sz="quarter" idx="12"/>
          </p:nvPr>
        </p:nvSpPr>
        <p:spPr/>
        <p:txBody>
          <a:bodyPr/>
          <a:lstStyle>
            <a:lvl1pPr>
              <a:defRPr/>
            </a:lvl1pPr>
          </a:lstStyle>
          <a:p>
            <a:pPr>
              <a:defRPr/>
            </a:pPr>
            <a:r>
              <a:rPr lang="en-GB" altLang="en-US"/>
              <a:t>Slide </a:t>
            </a:r>
            <a:fld id="{39830A6D-8C9E-4B26-958C-BFDE032B0093}" type="slidenum">
              <a:rPr lang="en-GB" altLang="en-US"/>
              <a:pPr>
                <a:defRPr/>
              </a:pPr>
              <a:t>‹#›</a:t>
            </a:fld>
            <a:endParaRPr lang="en-GB" altLang="en-US"/>
          </a:p>
        </p:txBody>
      </p:sp>
    </p:spTree>
    <p:extLst>
      <p:ext uri="{BB962C8B-B14F-4D97-AF65-F5344CB8AC3E}">
        <p14:creationId xmlns:p14="http://schemas.microsoft.com/office/powerpoint/2010/main" val="738835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371475" y="6534115"/>
            <a:ext cx="7867268" cy="116955"/>
          </a:xfrm>
        </p:spPr>
        <p:txBody>
          <a:bodyPr/>
          <a:lstStyle>
            <a:lvl1pPr>
              <a:defRPr>
                <a:solidFill>
                  <a:schemeClr val="accent5">
                    <a:lumMod val="60000"/>
                    <a:lumOff val="40000"/>
                  </a:schemeClr>
                </a:solidFill>
              </a:defRPr>
            </a:lvl1pPr>
          </a:lstStyle>
          <a:p>
            <a:r>
              <a:rPr lang="en-US" dirty="0"/>
              <a:t>Source sample text</a:t>
            </a:r>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371475" y="575576"/>
            <a:ext cx="8390334" cy="429028"/>
          </a:xfrm>
        </p:spPr>
        <p:txBody>
          <a:bodyPr/>
          <a:lstStyle/>
          <a:p>
            <a:r>
              <a:rPr lang="en-US"/>
              <a:t>Click to edit Master title style</a:t>
            </a:r>
            <a:endParaRPr lang="en-US" dirty="0"/>
          </a:p>
        </p:txBody>
      </p:sp>
      <p:sp>
        <p:nvSpPr>
          <p:cNvPr id="10" name="Content Placeholder 4">
            <a:extLst>
              <a:ext uri="{FF2B5EF4-FFF2-40B4-BE49-F238E27FC236}">
                <a16:creationId xmlns:a16="http://schemas.microsoft.com/office/drawing/2014/main" id="{FAB2FACB-F5E1-4405-9E84-CD76D7A47BD6}"/>
              </a:ext>
            </a:extLst>
          </p:cNvPr>
          <p:cNvSpPr>
            <a:spLocks noGrp="1"/>
          </p:cNvSpPr>
          <p:nvPr>
            <p:ph sz="quarter" idx="14"/>
          </p:nvPr>
        </p:nvSpPr>
        <p:spPr>
          <a:xfrm>
            <a:off x="371475" y="1719073"/>
            <a:ext cx="8390334"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370642" y="1088135"/>
            <a:ext cx="8391167" cy="292389"/>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35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5392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BE2C725E-CEC6-4239-BAB5-230F69D89404}"/>
              </a:ext>
            </a:extLst>
          </p:cNvPr>
          <p:cNvSpPr>
            <a:spLocks noGrp="1" noChangeArrowheads="1"/>
          </p:cNvSpPr>
          <p:nvPr>
            <p:ph type="sldNum" sz="quarter" idx="12"/>
          </p:nvPr>
        </p:nvSpPr>
        <p:spPr/>
        <p:txBody>
          <a:bodyPr/>
          <a:lstStyle>
            <a:lvl1pPr>
              <a:defRPr/>
            </a:lvl1pPr>
          </a:lstStyle>
          <a:p>
            <a:pPr>
              <a:defRPr/>
            </a:pPr>
            <a:r>
              <a:rPr lang="en-GB" altLang="en-US" dirty="0"/>
              <a:t>Slide </a:t>
            </a:r>
            <a:fld id="{6D24465E-2B0A-4D96-BA39-EC98956D452B}" type="slidenum">
              <a:rPr lang="en-GB" altLang="en-US"/>
              <a:pPr>
                <a:defRPr/>
              </a:pPr>
              <a:t>‹#›</a:t>
            </a:fld>
            <a:endParaRPr lang="en-GB" altLang="en-US" dirty="0"/>
          </a:p>
        </p:txBody>
      </p:sp>
      <p:sp>
        <p:nvSpPr>
          <p:cNvPr id="7" name="Title 6">
            <a:extLst>
              <a:ext uri="{FF2B5EF4-FFF2-40B4-BE49-F238E27FC236}">
                <a16:creationId xmlns:a16="http://schemas.microsoft.com/office/drawing/2014/main" id="{0F0DBE41-23D8-4A5A-BF78-102A9350C2E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60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a:extLst>
              <a:ext uri="{FF2B5EF4-FFF2-40B4-BE49-F238E27FC236}">
                <a16:creationId xmlns:a16="http://schemas.microsoft.com/office/drawing/2014/main" id="{875855FF-BF19-459E-A397-045CECD5D682}"/>
              </a:ext>
            </a:extLst>
          </p:cNvPr>
          <p:cNvSpPr>
            <a:spLocks noGrp="1" noChangeArrowheads="1"/>
          </p:cNvSpPr>
          <p:nvPr>
            <p:ph type="sldNum" sz="quarter" idx="12"/>
          </p:nvPr>
        </p:nvSpPr>
        <p:spPr/>
        <p:txBody>
          <a:bodyPr/>
          <a:lstStyle>
            <a:lvl1pPr>
              <a:defRPr/>
            </a:lvl1pPr>
          </a:lstStyle>
          <a:p>
            <a:pPr>
              <a:defRPr/>
            </a:pPr>
            <a:r>
              <a:rPr lang="en-GB" altLang="en-US"/>
              <a:t>Slide </a:t>
            </a:r>
            <a:fld id="{1A8E2A3D-E627-4495-87FA-07CADBD1A42B}" type="slidenum">
              <a:rPr lang="en-GB" altLang="en-US"/>
              <a:pPr>
                <a:defRPr/>
              </a:pPr>
              <a:t>‹#›</a:t>
            </a:fld>
            <a:endParaRPr lang="en-GB" altLang="en-US"/>
          </a:p>
        </p:txBody>
      </p:sp>
    </p:spTree>
    <p:extLst>
      <p:ext uri="{BB962C8B-B14F-4D97-AF65-F5344CB8AC3E}">
        <p14:creationId xmlns:p14="http://schemas.microsoft.com/office/powerpoint/2010/main" val="359992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56F7E5C-8145-4D78-8DFD-A73CB80D81A7}"/>
              </a:ext>
            </a:extLst>
          </p:cNvPr>
          <p:cNvSpPr>
            <a:spLocks noGrp="1" noChangeArrowheads="1"/>
          </p:cNvSpPr>
          <p:nvPr>
            <p:ph type="sldNum" sz="quarter" idx="12"/>
          </p:nvPr>
        </p:nvSpPr>
        <p:spPr/>
        <p:txBody>
          <a:bodyPr/>
          <a:lstStyle>
            <a:lvl1pPr>
              <a:defRPr/>
            </a:lvl1pPr>
          </a:lstStyle>
          <a:p>
            <a:pPr>
              <a:defRPr/>
            </a:pPr>
            <a:r>
              <a:rPr lang="en-GB" altLang="en-US"/>
              <a:t>Slide </a:t>
            </a:r>
            <a:fld id="{4FD36828-69CB-428A-B4D6-804E25381CB0}" type="slidenum">
              <a:rPr lang="en-GB" altLang="en-US"/>
              <a:pPr>
                <a:defRPr/>
              </a:pPr>
              <a:t>‹#›</a:t>
            </a:fld>
            <a:endParaRPr lang="en-GB" altLang="en-US"/>
          </a:p>
        </p:txBody>
      </p:sp>
    </p:spTree>
    <p:extLst>
      <p:ext uri="{BB962C8B-B14F-4D97-AF65-F5344CB8AC3E}">
        <p14:creationId xmlns:p14="http://schemas.microsoft.com/office/powerpoint/2010/main" val="267061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a:extLst>
              <a:ext uri="{FF2B5EF4-FFF2-40B4-BE49-F238E27FC236}">
                <a16:creationId xmlns:a16="http://schemas.microsoft.com/office/drawing/2014/main" id="{AC392964-DCA8-4B8C-A88B-DD33598E9DC3}"/>
              </a:ext>
            </a:extLst>
          </p:cNvPr>
          <p:cNvSpPr>
            <a:spLocks noGrp="1" noChangeArrowheads="1"/>
          </p:cNvSpPr>
          <p:nvPr>
            <p:ph type="sldNum" sz="quarter" idx="12"/>
          </p:nvPr>
        </p:nvSpPr>
        <p:spPr/>
        <p:txBody>
          <a:bodyPr/>
          <a:lstStyle>
            <a:lvl1pPr>
              <a:defRPr/>
            </a:lvl1pPr>
          </a:lstStyle>
          <a:p>
            <a:pPr>
              <a:defRPr/>
            </a:pPr>
            <a:r>
              <a:rPr lang="en-GB" altLang="en-US"/>
              <a:t>Slide </a:t>
            </a:r>
            <a:fld id="{528B5B38-3CA6-4065-9CD5-5260489CB60C}" type="slidenum">
              <a:rPr lang="en-GB" altLang="en-US"/>
              <a:pPr>
                <a:defRPr/>
              </a:pPr>
              <a:t>‹#›</a:t>
            </a:fld>
            <a:endParaRPr lang="en-GB" altLang="en-US"/>
          </a:p>
        </p:txBody>
      </p:sp>
    </p:spTree>
    <p:extLst>
      <p:ext uri="{BB962C8B-B14F-4D97-AF65-F5344CB8AC3E}">
        <p14:creationId xmlns:p14="http://schemas.microsoft.com/office/powerpoint/2010/main" val="21694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a:extLst>
              <a:ext uri="{FF2B5EF4-FFF2-40B4-BE49-F238E27FC236}">
                <a16:creationId xmlns:a16="http://schemas.microsoft.com/office/drawing/2014/main" id="{3FEC452D-85C8-46D2-93FA-90CCD7DE0B0F}"/>
              </a:ext>
            </a:extLst>
          </p:cNvPr>
          <p:cNvSpPr>
            <a:spLocks noGrp="1" noChangeArrowheads="1"/>
          </p:cNvSpPr>
          <p:nvPr>
            <p:ph type="sldNum" sz="quarter" idx="12"/>
          </p:nvPr>
        </p:nvSpPr>
        <p:spPr/>
        <p:txBody>
          <a:bodyPr/>
          <a:lstStyle>
            <a:lvl1pPr>
              <a:defRPr/>
            </a:lvl1pPr>
          </a:lstStyle>
          <a:p>
            <a:pPr>
              <a:defRPr/>
            </a:pPr>
            <a:r>
              <a:rPr lang="en-GB" altLang="en-US"/>
              <a:t>Slide </a:t>
            </a:r>
            <a:fld id="{32E413AC-0033-4B91-B3E5-414687900E6A}" type="slidenum">
              <a:rPr lang="en-GB" altLang="en-US"/>
              <a:pPr>
                <a:defRPr/>
              </a:pPr>
              <a:t>‹#›</a:t>
            </a:fld>
            <a:endParaRPr lang="en-GB" altLang="en-US"/>
          </a:p>
        </p:txBody>
      </p:sp>
    </p:spTree>
    <p:extLst>
      <p:ext uri="{BB962C8B-B14F-4D97-AF65-F5344CB8AC3E}">
        <p14:creationId xmlns:p14="http://schemas.microsoft.com/office/powerpoint/2010/main" val="122843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933CA27-7287-4786-B3D2-342F4ACB5C72}"/>
              </a:ext>
            </a:extLst>
          </p:cNvPr>
          <p:cNvSpPr>
            <a:spLocks noGrp="1" noChangeArrowheads="1"/>
          </p:cNvSpPr>
          <p:nvPr>
            <p:ph type="sldNum" sz="quarter" idx="12"/>
          </p:nvPr>
        </p:nvSpPr>
        <p:spPr/>
        <p:txBody>
          <a:bodyPr/>
          <a:lstStyle>
            <a:lvl1pPr>
              <a:defRPr/>
            </a:lvl1pPr>
          </a:lstStyle>
          <a:p>
            <a:pPr>
              <a:defRPr/>
            </a:pPr>
            <a:r>
              <a:rPr lang="en-GB" altLang="en-US"/>
              <a:t>Slide </a:t>
            </a:r>
            <a:fld id="{36058778-6F47-4E07-8D0C-6A1D61C757ED}" type="slidenum">
              <a:rPr lang="en-GB" altLang="en-US"/>
              <a:pPr>
                <a:defRPr/>
              </a:pPr>
              <a:t>‹#›</a:t>
            </a:fld>
            <a:endParaRPr lang="en-GB" altLang="en-US"/>
          </a:p>
        </p:txBody>
      </p:sp>
    </p:spTree>
    <p:extLst>
      <p:ext uri="{BB962C8B-B14F-4D97-AF65-F5344CB8AC3E}">
        <p14:creationId xmlns:p14="http://schemas.microsoft.com/office/powerpoint/2010/main" val="81369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8D30F5B-BAFC-419E-8586-A86CFFD6A795}"/>
              </a:ext>
            </a:extLst>
          </p:cNvPr>
          <p:cNvSpPr>
            <a:spLocks noGrp="1" noChangeArrowheads="1"/>
          </p:cNvSpPr>
          <p:nvPr>
            <p:ph type="sldNum" sz="quarter" idx="12"/>
          </p:nvPr>
        </p:nvSpPr>
        <p:spPr/>
        <p:txBody>
          <a:bodyPr/>
          <a:lstStyle>
            <a:lvl1pPr>
              <a:defRPr/>
            </a:lvl1pPr>
          </a:lstStyle>
          <a:p>
            <a:pPr>
              <a:defRPr/>
            </a:pPr>
            <a:r>
              <a:rPr lang="en-GB" altLang="en-US"/>
              <a:t>Slide </a:t>
            </a:r>
            <a:fld id="{A2EEC17A-EAB1-4A41-96DA-8B291E61E5FF}" type="slidenum">
              <a:rPr lang="en-GB" altLang="en-US"/>
              <a:pPr>
                <a:defRPr/>
              </a:pPr>
              <a:t>‹#›</a:t>
            </a:fld>
            <a:endParaRPr lang="en-GB" altLang="en-US"/>
          </a:p>
        </p:txBody>
      </p:sp>
    </p:spTree>
    <p:extLst>
      <p:ext uri="{BB962C8B-B14F-4D97-AF65-F5344CB8AC3E}">
        <p14:creationId xmlns:p14="http://schemas.microsoft.com/office/powerpoint/2010/main" val="386518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4228FD3-0ADC-4BF3-9A41-2994D88922A9}"/>
              </a:ext>
            </a:extLst>
          </p:cNvPr>
          <p:cNvSpPr>
            <a:spLocks noGrp="1" noChangeArrowheads="1"/>
          </p:cNvSpPr>
          <p:nvPr>
            <p:ph type="sldNum" sz="quarter" idx="12"/>
          </p:nvPr>
        </p:nvSpPr>
        <p:spPr/>
        <p:txBody>
          <a:bodyPr/>
          <a:lstStyle>
            <a:lvl1pPr>
              <a:defRPr/>
            </a:lvl1pPr>
          </a:lstStyle>
          <a:p>
            <a:pPr>
              <a:defRPr/>
            </a:pPr>
            <a:r>
              <a:rPr lang="en-GB" altLang="en-US"/>
              <a:t>Slide </a:t>
            </a:r>
            <a:fld id="{697E2182-2EB9-4C7C-9FBE-667E76C71659}" type="slidenum">
              <a:rPr lang="en-GB" altLang="en-US"/>
              <a:pPr>
                <a:defRPr/>
              </a:pPr>
              <a:t>‹#›</a:t>
            </a:fld>
            <a:endParaRPr lang="en-GB" altLang="en-US"/>
          </a:p>
        </p:txBody>
      </p:sp>
    </p:spTree>
    <p:extLst>
      <p:ext uri="{BB962C8B-B14F-4D97-AF65-F5344CB8AC3E}">
        <p14:creationId xmlns:p14="http://schemas.microsoft.com/office/powerpoint/2010/main" val="336711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0" name="Rectangle 6">
            <a:extLst>
              <a:ext uri="{FF2B5EF4-FFF2-40B4-BE49-F238E27FC236}">
                <a16:creationId xmlns:a16="http://schemas.microsoft.com/office/drawing/2014/main"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a16="http://schemas.microsoft.com/office/drawing/2014/main" id="{F47EBAF5-52AC-49CF-A3FD-31E596F2D8C6}"/>
              </a:ext>
            </a:extLst>
          </p:cNvPr>
          <p:cNvSpPr>
            <a:spLocks noChangeArrowheads="1"/>
          </p:cNvSpPr>
          <p:nvPr/>
        </p:nvSpPr>
        <p:spPr bwMode="auto">
          <a:xfrm>
            <a:off x="5129148" y="331014"/>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802.11-20/0836r0</a:t>
            </a:r>
          </a:p>
        </p:txBody>
      </p:sp>
      <p:sp>
        <p:nvSpPr>
          <p:cNvPr id="1032" name="Line 8">
            <a:extLst>
              <a:ext uri="{FF2B5EF4-FFF2-40B4-BE49-F238E27FC236}">
                <a16:creationId xmlns:a16="http://schemas.microsoft.com/office/drawing/2014/main"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a16="http://schemas.microsoft.com/office/drawing/2014/main" id="{A5E172D9-FA67-45B8-9FE7-7DF4FC3AC9D3}"/>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7">
            <a:extLst>
              <a:ext uri="{FF2B5EF4-FFF2-40B4-BE49-F238E27FC236}">
                <a16:creationId xmlns:a16="http://schemas.microsoft.com/office/drawing/2014/main" id="{CB245E8C-54A1-40A6-B6AD-049B392D643B}"/>
              </a:ext>
            </a:extLst>
          </p:cNvPr>
          <p:cNvSpPr>
            <a:spLocks noChangeArrowheads="1"/>
          </p:cNvSpPr>
          <p:nvPr userDrawn="1"/>
        </p:nvSpPr>
        <p:spPr bwMode="auto">
          <a:xfrm>
            <a:off x="35002" y="321971"/>
            <a:ext cx="1655540"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May, 2020</a:t>
            </a:r>
          </a:p>
        </p:txBody>
      </p:sp>
      <p:sp>
        <p:nvSpPr>
          <p:cNvPr id="12" name="Rectangle 6">
            <a:extLst>
              <a:ext uri="{FF2B5EF4-FFF2-40B4-BE49-F238E27FC236}">
                <a16:creationId xmlns:a16="http://schemas.microsoft.com/office/drawing/2014/main" id="{00242BE9-34DB-416B-A8B6-9310C7468CF9}"/>
              </a:ext>
            </a:extLst>
          </p:cNvPr>
          <p:cNvSpPr txBox="1">
            <a:spLocks noChangeArrowheads="1"/>
          </p:cNvSpPr>
          <p:nvPr userDrawn="1"/>
        </p:nvSpPr>
        <p:spPr bwMode="auto">
          <a:xfrm>
            <a:off x="7527085" y="6526986"/>
            <a:ext cx="87671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GB"/>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defRPr/>
            </a:pPr>
            <a:r>
              <a:rPr lang="en-GB" altLang="en-US" dirty="0"/>
              <a:t>Bin Tian et. al</a:t>
            </a:r>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1"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3.png"/><Relationship Id="rId4" Type="http://schemas.openxmlformats.org/officeDocument/2006/relationships/image" Target="../media/image44.png"/><Relationship Id="rId9"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5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a16="http://schemas.microsoft.com/office/drawing/2014/main" id="{4DFE3077-6BFB-4E1C-9218-0E8E2CEA90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B20EFD3-9F87-4CC4-BE12-53B84810E182}" type="slidenum">
              <a:rPr lang="en-GB" altLang="en-US" sz="1200" b="0" smtClean="0"/>
              <a:pPr>
                <a:spcBef>
                  <a:spcPct val="0"/>
                </a:spcBef>
                <a:buFontTx/>
                <a:buNone/>
              </a:pPr>
              <a:t>1</a:t>
            </a:fld>
            <a:endParaRPr lang="en-GB" altLang="en-US" sz="1200" b="0"/>
          </a:p>
        </p:txBody>
      </p:sp>
      <p:sp>
        <p:nvSpPr>
          <p:cNvPr id="15365" name="Rectangle 2">
            <a:extLst>
              <a:ext uri="{FF2B5EF4-FFF2-40B4-BE49-F238E27FC236}">
                <a16:creationId xmlns:a16="http://schemas.microsoft.com/office/drawing/2014/main" id="{5EB80220-6DDA-46D8-A532-4F8294B75F35}"/>
              </a:ext>
            </a:extLst>
          </p:cNvPr>
          <p:cNvSpPr>
            <a:spLocks noGrp="1" noChangeArrowheads="1"/>
          </p:cNvSpPr>
          <p:nvPr>
            <p:ph type="title"/>
          </p:nvPr>
        </p:nvSpPr>
        <p:spPr>
          <a:xfrm>
            <a:off x="727866" y="676035"/>
            <a:ext cx="8096572" cy="1066800"/>
          </a:xfrm>
          <a:noFill/>
        </p:spPr>
        <p:txBody>
          <a:bodyPr/>
          <a:lstStyle/>
          <a:p>
            <a:r>
              <a:rPr lang="en-GB" altLang="en-US" dirty="0"/>
              <a:t>11az Secure LTF Design</a:t>
            </a:r>
            <a:br>
              <a:rPr lang="en-GB" altLang="en-US" dirty="0"/>
            </a:br>
            <a:endParaRPr lang="en-GB" altLang="en-US" dirty="0"/>
          </a:p>
        </p:txBody>
      </p:sp>
      <p:sp>
        <p:nvSpPr>
          <p:cNvPr id="15366" name="Rectangle 4">
            <a:extLst>
              <a:ext uri="{FF2B5EF4-FFF2-40B4-BE49-F238E27FC236}">
                <a16:creationId xmlns:a16="http://schemas.microsoft.com/office/drawing/2014/main" id="{AAB4AADD-B9F4-45B4-B9D2-5B5E3506EF55}"/>
              </a:ext>
            </a:extLst>
          </p:cNvPr>
          <p:cNvSpPr>
            <a:spLocks noGrp="1" noChangeArrowheads="1"/>
          </p:cNvSpPr>
          <p:nvPr>
            <p:ph type="body" idx="1"/>
          </p:nvPr>
        </p:nvSpPr>
        <p:spPr>
          <a:xfrm>
            <a:off x="727866" y="1380852"/>
            <a:ext cx="7772400" cy="381000"/>
          </a:xfrm>
          <a:noFill/>
        </p:spPr>
        <p:txBody>
          <a:bodyPr/>
          <a:lstStyle/>
          <a:p>
            <a:pPr algn="ctr">
              <a:buFontTx/>
              <a:buNone/>
            </a:pPr>
            <a:r>
              <a:rPr lang="en-GB" altLang="en-US" sz="2000" dirty="0"/>
              <a:t>Date:</a:t>
            </a:r>
            <a:r>
              <a:rPr lang="en-GB" altLang="en-US" sz="2000" b="0" dirty="0"/>
              <a:t> 2020-05-29</a:t>
            </a:r>
          </a:p>
        </p:txBody>
      </p:sp>
      <p:sp>
        <p:nvSpPr>
          <p:cNvPr id="15368" name="Rectangle 6">
            <a:extLst>
              <a:ext uri="{FF2B5EF4-FFF2-40B4-BE49-F238E27FC236}">
                <a16:creationId xmlns:a16="http://schemas.microsoft.com/office/drawing/2014/main" id="{1F254AD5-AF47-4227-BA6A-AD2DFF84AC29}"/>
              </a:ext>
            </a:extLst>
          </p:cNvPr>
          <p:cNvSpPr>
            <a:spLocks noChangeArrowheads="1"/>
          </p:cNvSpPr>
          <p:nvPr/>
        </p:nvSpPr>
        <p:spPr bwMode="auto">
          <a:xfrm>
            <a:off x="640346" y="1733037"/>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9" name="Table 8">
            <a:extLst>
              <a:ext uri="{FF2B5EF4-FFF2-40B4-BE49-F238E27FC236}">
                <a16:creationId xmlns:a16="http://schemas.microsoft.com/office/drawing/2014/main" id="{1EEAD0EE-0DFD-4F81-B0C3-618EF9CBFB8C}"/>
              </a:ext>
            </a:extLst>
          </p:cNvPr>
          <p:cNvGraphicFramePr>
            <a:graphicFrameLocks noGrp="1"/>
          </p:cNvGraphicFramePr>
          <p:nvPr>
            <p:extLst>
              <p:ext uri="{D42A27DB-BD31-4B8C-83A1-F6EECF244321}">
                <p14:modId xmlns:p14="http://schemas.microsoft.com/office/powerpoint/2010/main" val="1832768549"/>
              </p:ext>
            </p:extLst>
          </p:nvPr>
        </p:nvGraphicFramePr>
        <p:xfrm>
          <a:off x="1152524" y="2127769"/>
          <a:ext cx="7247255" cy="3959130"/>
        </p:xfrm>
        <a:graphic>
          <a:graphicData uri="http://schemas.openxmlformats.org/drawingml/2006/table">
            <a:tbl>
              <a:tblPr firstRow="1" bandRow="1">
                <a:tableStyleId>{21E4AEA4-8DFA-4A89-87EB-49C32662AFE0}</a:tableStyleId>
              </a:tblPr>
              <a:tblGrid>
                <a:gridCol w="1303655">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324032">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45897">
                <a:tc>
                  <a:txBody>
                    <a:bodyPr/>
                    <a:lstStyle/>
                    <a:p>
                      <a:pPr algn="ctr"/>
                      <a:r>
                        <a:rPr lang="en-US" sz="1100" dirty="0"/>
                        <a:t>Bin Tian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sz="1100" dirty="0"/>
                        <a:t>Qualcomm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btian@qti.qualcomm.com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7058">
                <a:tc>
                  <a:txBody>
                    <a:bodyPr/>
                    <a:lstStyle/>
                    <a:p>
                      <a:pPr algn="ctr"/>
                      <a:r>
                        <a:rPr lang="en-US" sz="1100" dirty="0"/>
                        <a:t>Steve Shellhammer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6283733"/>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Ali Raissinia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Youhan Kim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585805"/>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Mithat Dogan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sz="1100" dirty="0"/>
                        <a:t>Apple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r>
                        <a:rPr lang="en-US" sz="1100" dirty="0"/>
                        <a:t>One Apple Park Way</a:t>
                      </a:r>
                    </a:p>
                    <a:p>
                      <a:r>
                        <a:rPr lang="en-US" sz="1100" dirty="0"/>
                        <a:t>Cupertino, CA 95014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267204"/>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Anuj Batra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1108543"/>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Tianyu Wu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8564207"/>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Ahmet Cepni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8971911"/>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Nehru Bhandaru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a:r>
                        <a:rPr lang="en-US" sz="1100" dirty="0"/>
                        <a:t>Broadcom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7447285"/>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Manas Deb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966514"/>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Mengchang Doong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4191470"/>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Luis Gutierrez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3969233"/>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Marcellus Forbes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771929"/>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err="1">
                          <a:solidFill>
                            <a:schemeClr val="dk1"/>
                          </a:solidFill>
                          <a:effectLst/>
                          <a:latin typeface="+mn-lt"/>
                          <a:ea typeface="+mn-ea"/>
                          <a:cs typeface="+mn-cs"/>
                        </a:rPr>
                        <a:t>Vinko</a:t>
                      </a:r>
                      <a:r>
                        <a:rPr lang="en-US" sz="1100" kern="1200" dirty="0">
                          <a:solidFill>
                            <a:schemeClr val="dk1"/>
                          </a:solidFill>
                          <a:effectLst/>
                          <a:latin typeface="+mn-lt"/>
                          <a:ea typeface="+mn-ea"/>
                          <a:cs typeface="+mn-cs"/>
                        </a:rPr>
                        <a:t> Erceg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593289"/>
                  </a:ext>
                </a:extLst>
              </a:tr>
            </a:tbl>
          </a:graphicData>
        </a:graphic>
      </p:graphicFrame>
    </p:spTree>
    <p:extLst>
      <p:ext uri="{BB962C8B-B14F-4D97-AF65-F5344CB8AC3E}">
        <p14:creationId xmlns:p14="http://schemas.microsoft.com/office/powerpoint/2010/main" val="175479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9F752E-DCF6-4C44-8E4F-6D5CED5EB80A}"/>
              </a:ext>
            </a:extLst>
          </p:cNvPr>
          <p:cNvPicPr>
            <a:picLocks noChangeAspect="1"/>
          </p:cNvPicPr>
          <p:nvPr/>
        </p:nvPicPr>
        <p:blipFill>
          <a:blip r:embed="rId2"/>
          <a:stretch>
            <a:fillRect/>
          </a:stretch>
        </p:blipFill>
        <p:spPr>
          <a:xfrm>
            <a:off x="5940152" y="1422400"/>
            <a:ext cx="4248472" cy="3592833"/>
          </a:xfrm>
          <a:prstGeom prst="rect">
            <a:avLst/>
          </a:prstGeom>
        </p:spPr>
      </p:pic>
      <p:pic>
        <p:nvPicPr>
          <p:cNvPr id="6" name="Picture 5">
            <a:extLst>
              <a:ext uri="{FF2B5EF4-FFF2-40B4-BE49-F238E27FC236}">
                <a16:creationId xmlns:a16="http://schemas.microsoft.com/office/drawing/2014/main" id="{0F3E889E-54B3-48E9-82F2-DED00082E625}"/>
              </a:ext>
            </a:extLst>
          </p:cNvPr>
          <p:cNvPicPr>
            <a:picLocks noChangeAspect="1"/>
          </p:cNvPicPr>
          <p:nvPr/>
        </p:nvPicPr>
        <p:blipFill>
          <a:blip r:embed="rId3"/>
          <a:stretch>
            <a:fillRect/>
          </a:stretch>
        </p:blipFill>
        <p:spPr>
          <a:xfrm>
            <a:off x="2886933" y="1381925"/>
            <a:ext cx="4493946" cy="3602639"/>
          </a:xfrm>
          <a:prstGeom prst="rect">
            <a:avLst/>
          </a:prstGeom>
        </p:spPr>
      </p:pic>
      <p:sp>
        <p:nvSpPr>
          <p:cNvPr id="2" name="Footer Placeholder 1">
            <a:extLst>
              <a:ext uri="{FF2B5EF4-FFF2-40B4-BE49-F238E27FC236}">
                <a16:creationId xmlns:a16="http://schemas.microsoft.com/office/drawing/2014/main" id="{EB5E1D6B-E003-489B-82C5-D8780798207C}"/>
              </a:ext>
            </a:extLst>
          </p:cNvPr>
          <p:cNvSpPr>
            <a:spLocks noGrp="1"/>
          </p:cNvSpPr>
          <p:nvPr>
            <p:ph type="ftr" sz="quarter" idx="10"/>
          </p:nvPr>
        </p:nvSpPr>
        <p:spPr/>
        <p:txBody>
          <a:bodyPr/>
          <a:lstStyle/>
          <a:p>
            <a:r>
              <a:rPr lang="en-US" dirty="0"/>
              <a:t>Source sample text</a:t>
            </a:r>
          </a:p>
        </p:txBody>
      </p:sp>
      <p:sp>
        <p:nvSpPr>
          <p:cNvPr id="3" name="Title 2">
            <a:extLst>
              <a:ext uri="{FF2B5EF4-FFF2-40B4-BE49-F238E27FC236}">
                <a16:creationId xmlns:a16="http://schemas.microsoft.com/office/drawing/2014/main" id="{0E59058B-4E3E-479B-A0F3-7FCB2E240FB6}"/>
              </a:ext>
            </a:extLst>
          </p:cNvPr>
          <p:cNvSpPr>
            <a:spLocks noGrp="1"/>
          </p:cNvSpPr>
          <p:nvPr>
            <p:ph type="title"/>
          </p:nvPr>
        </p:nvSpPr>
        <p:spPr>
          <a:xfrm>
            <a:off x="109941" y="893391"/>
            <a:ext cx="8390334" cy="329609"/>
          </a:xfrm>
        </p:spPr>
        <p:txBody>
          <a:bodyPr/>
          <a:lstStyle/>
          <a:p>
            <a:r>
              <a:rPr lang="en-US" dirty="0"/>
              <a:t>An Example of Attack in AWGN channel</a:t>
            </a:r>
          </a:p>
        </p:txBody>
      </p:sp>
      <p:sp>
        <p:nvSpPr>
          <p:cNvPr id="4" name="Content Placeholder 3">
            <a:extLst>
              <a:ext uri="{FF2B5EF4-FFF2-40B4-BE49-F238E27FC236}">
                <a16:creationId xmlns:a16="http://schemas.microsoft.com/office/drawing/2014/main" id="{516CFDFF-3FBC-4CA6-8D49-4B9A01B23035}"/>
              </a:ext>
            </a:extLst>
          </p:cNvPr>
          <p:cNvSpPr>
            <a:spLocks noGrp="1"/>
          </p:cNvSpPr>
          <p:nvPr>
            <p:ph sz="quarter" idx="14"/>
          </p:nvPr>
        </p:nvSpPr>
        <p:spPr>
          <a:xfrm>
            <a:off x="347515" y="4293097"/>
            <a:ext cx="8625427" cy="1800199"/>
          </a:xfrm>
        </p:spPr>
        <p:txBody>
          <a:bodyPr/>
          <a:lstStyle/>
          <a:p>
            <a:r>
              <a:rPr lang="en-US" sz="1800" b="0" dirty="0"/>
              <a:t>20MHz QPSK received with SNR = 30 dB  </a:t>
            </a:r>
          </a:p>
          <a:p>
            <a:r>
              <a:rPr lang="en-US" sz="1800" b="0" dirty="0"/>
              <a:t>After T</a:t>
            </a:r>
            <a:r>
              <a:rPr lang="en-US" sz="1800" b="0" baseline="-25000" dirty="0"/>
              <a:t>ob</a:t>
            </a:r>
            <a:r>
              <a:rPr lang="en-US" sz="1800" b="0" dirty="0"/>
              <a:t>=5/8 , an attack signal with corr = 0.58 is received during T</a:t>
            </a:r>
            <a:r>
              <a:rPr lang="en-US" sz="1800" b="0" baseline="-25000" dirty="0"/>
              <a:t>atk</a:t>
            </a:r>
            <a:r>
              <a:rPr lang="en-US" sz="1800" b="0" dirty="0"/>
              <a:t>=3/8</a:t>
            </a:r>
          </a:p>
          <a:p>
            <a:r>
              <a:rPr lang="en-US" sz="1800" b="0" dirty="0"/>
              <a:t>To generate a false peak with FP = -10dB from signal path, during attack period the attack signal power must be  –20*log10(T</a:t>
            </a:r>
            <a:r>
              <a:rPr lang="en-US" sz="1800" b="0" baseline="-25000" dirty="0"/>
              <a:t>atk  </a:t>
            </a:r>
            <a:r>
              <a:rPr lang="en-US" sz="1800" b="0" dirty="0"/>
              <a:t>corr) +FP = 3.21dB higher than original signal  </a:t>
            </a:r>
          </a:p>
          <a:p>
            <a:r>
              <a:rPr lang="en-US" sz="1800" b="0" dirty="0"/>
              <a:t>This reduces SINR at the receiver to around 1.1 dB.</a:t>
            </a:r>
          </a:p>
          <a:p>
            <a:r>
              <a:rPr lang="en-US" sz="1800" b="0" dirty="0"/>
              <a:t>SIR reduction effects of an attack are detailed next.</a:t>
            </a:r>
          </a:p>
          <a:p>
            <a:endParaRPr lang="en-US" sz="1800" b="0" dirty="0"/>
          </a:p>
          <a:p>
            <a:pPr marL="0" indent="0">
              <a:buNone/>
            </a:pPr>
            <a:endParaRPr lang="en-US" sz="1800" b="0" dirty="0"/>
          </a:p>
        </p:txBody>
      </p:sp>
      <p:pic>
        <p:nvPicPr>
          <p:cNvPr id="5" name="Picture 4">
            <a:extLst>
              <a:ext uri="{FF2B5EF4-FFF2-40B4-BE49-F238E27FC236}">
                <a16:creationId xmlns:a16="http://schemas.microsoft.com/office/drawing/2014/main" id="{44BC66EC-D061-45B1-8BB1-8830493C5EF5}"/>
              </a:ext>
            </a:extLst>
          </p:cNvPr>
          <p:cNvPicPr>
            <a:picLocks noChangeAspect="1"/>
          </p:cNvPicPr>
          <p:nvPr/>
        </p:nvPicPr>
        <p:blipFill>
          <a:blip r:embed="rId4"/>
          <a:stretch>
            <a:fillRect/>
          </a:stretch>
        </p:blipFill>
        <p:spPr>
          <a:xfrm>
            <a:off x="-39659" y="1447796"/>
            <a:ext cx="4344767" cy="3470899"/>
          </a:xfrm>
          <a:prstGeom prst="rect">
            <a:avLst/>
          </a:prstGeom>
        </p:spPr>
      </p:pic>
      <p:sp>
        <p:nvSpPr>
          <p:cNvPr id="9" name="Slide Number Placeholder 2">
            <a:extLst>
              <a:ext uri="{FF2B5EF4-FFF2-40B4-BE49-F238E27FC236}">
                <a16:creationId xmlns:a16="http://schemas.microsoft.com/office/drawing/2014/main" id="{E193A575-444C-4A0A-B763-83C9A34A03DF}"/>
              </a:ext>
            </a:extLst>
          </p:cNvPr>
          <p:cNvSpPr txBox="1">
            <a:spLocks/>
          </p:cNvSpPr>
          <p:nvPr/>
        </p:nvSpPr>
        <p:spPr>
          <a:xfrm>
            <a:off x="4344988" y="6475413"/>
            <a:ext cx="659060" cy="175657"/>
          </a:xfrm>
          <a:prstGeom prst="rect">
            <a:avLst/>
          </a:prstGeom>
        </p:spPr>
        <p:txBody>
          <a:bodyPr/>
          <a:ls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defRPr/>
            </a:pPr>
            <a:r>
              <a:rPr lang="en-GB" altLang="en-US"/>
              <a:t>Slide </a:t>
            </a:r>
            <a:fld id="{6D24465E-2B0A-4D96-BA39-EC98956D452B}" type="slidenum">
              <a:rPr lang="en-GB" altLang="en-US" smtClean="0"/>
              <a:pPr>
                <a:defRPr/>
              </a:pPr>
              <a:t>10</a:t>
            </a:fld>
            <a:endParaRPr lang="en-GB" altLang="en-US" dirty="0"/>
          </a:p>
        </p:txBody>
      </p:sp>
    </p:spTree>
    <p:extLst>
      <p:ext uri="{BB962C8B-B14F-4D97-AF65-F5344CB8AC3E}">
        <p14:creationId xmlns:p14="http://schemas.microsoft.com/office/powerpoint/2010/main" val="420616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EA0E97-5C98-4984-9AE4-51D1CD08748D}"/>
              </a:ext>
            </a:extLst>
          </p:cNvPr>
          <p:cNvSpPr>
            <a:spLocks noGrp="1"/>
          </p:cNvSpPr>
          <p:nvPr>
            <p:ph type="ftr" sz="quarter" idx="10"/>
          </p:nvPr>
        </p:nvSpPr>
        <p:spPr/>
        <p:txBody>
          <a:bodyPr/>
          <a:lstStyle/>
          <a:p>
            <a:r>
              <a:rPr lang="en-US" dirty="0"/>
              <a:t>Source sample text</a:t>
            </a:r>
          </a:p>
        </p:txBody>
      </p:sp>
      <p:sp>
        <p:nvSpPr>
          <p:cNvPr id="3" name="Title 2">
            <a:extLst>
              <a:ext uri="{FF2B5EF4-FFF2-40B4-BE49-F238E27FC236}">
                <a16:creationId xmlns:a16="http://schemas.microsoft.com/office/drawing/2014/main" id="{438664C8-8B71-4016-ACFE-89B09C2EDBC1}"/>
              </a:ext>
            </a:extLst>
          </p:cNvPr>
          <p:cNvSpPr>
            <a:spLocks noGrp="1"/>
          </p:cNvSpPr>
          <p:nvPr>
            <p:ph type="title"/>
          </p:nvPr>
        </p:nvSpPr>
        <p:spPr>
          <a:xfrm>
            <a:off x="371474" y="859023"/>
            <a:ext cx="8390334" cy="329609"/>
          </a:xfrm>
        </p:spPr>
        <p:txBody>
          <a:bodyPr/>
          <a:lstStyle/>
          <a:p>
            <a:r>
              <a:rPr lang="en-US" dirty="0"/>
              <a:t>Big Picture: Attack Leads to SIR Drop</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52EAEDA-4607-4FBB-9E27-F8E4B5924AC0}"/>
                  </a:ext>
                </a:extLst>
              </p:cNvPr>
              <p:cNvSpPr>
                <a:spLocks noGrp="1"/>
              </p:cNvSpPr>
              <p:nvPr>
                <p:ph sz="quarter" idx="14"/>
              </p:nvPr>
            </p:nvSpPr>
            <p:spPr>
              <a:xfrm>
                <a:off x="371474" y="1471387"/>
                <a:ext cx="4647335" cy="3511295"/>
              </a:xfrm>
            </p:spPr>
            <p:txBody>
              <a:bodyPr/>
              <a:lstStyle/>
              <a:p>
                <a:r>
                  <a:rPr lang="en-US" sz="1800" b="0" dirty="0"/>
                  <a:t>To create a false peak with relative power level of FP (e.g. FP= -10dB for the right plot), an attack signal will cause interference at the intended receiver. </a:t>
                </a:r>
              </a:p>
              <a:p>
                <a:r>
                  <a:rPr lang="en-US" sz="1800" b="0" dirty="0"/>
                  <a:t>As proved in the Appendix, SIR at the receiver is given as :</a:t>
                </a:r>
              </a:p>
              <a:p>
                <a:endParaRPr lang="en-US" sz="1800" b="0" dirty="0"/>
              </a:p>
              <a:p>
                <a:pPr marL="400050" lvl="1" indent="0">
                  <a:buNone/>
                </a:pPr>
                <a14:m>
                  <m:oMath xmlns:m="http://schemas.openxmlformats.org/officeDocument/2006/math">
                    <m:r>
                      <a:rPr lang="en-US" sz="1600" b="0" i="1" smtClean="0">
                        <a:latin typeface="Cambria Math" panose="02040503050406030204" pitchFamily="18" charset="0"/>
                      </a:rPr>
                      <m:t>𝑆𝐼𝑅</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𝑑𝐵</m:t>
                        </m:r>
                      </m:e>
                    </m:d>
                    <m:r>
                      <a:rPr lang="en-US" sz="1600" b="0" i="1" smtClean="0">
                        <a:latin typeface="Cambria Math" panose="02040503050406030204" pitchFamily="18" charset="0"/>
                      </a:rPr>
                      <m:t>=10</m:t>
                    </m:r>
                    <m:sSub>
                      <m:sSubPr>
                        <m:ctrlPr>
                          <a:rPr lang="en-US" sz="1600" b="0" i="1" smtClean="0">
                            <a:latin typeface="Cambria Math" panose="02040503050406030204" pitchFamily="18" charset="0"/>
                          </a:rPr>
                        </m:ctrlPr>
                      </m:sSubPr>
                      <m:e>
                        <m:r>
                          <a:rPr lang="en-US" sz="1600" i="1">
                            <a:latin typeface="Cambria Math" panose="02040503050406030204" pitchFamily="18" charset="0"/>
                          </a:rPr>
                          <m:t>𝑙𝑜𝑔</m:t>
                        </m:r>
                      </m:e>
                      <m:sub>
                        <m:r>
                          <a:rPr lang="en-US" sz="1600" b="0" i="1" smtClean="0">
                            <a:latin typeface="Cambria Math" panose="02040503050406030204" pitchFamily="18" charset="0"/>
                          </a:rPr>
                          <m:t>10</m:t>
                        </m:r>
                      </m:sub>
                    </m:sSub>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𝑎𝑡𝑘</m:t>
                            </m:r>
                          </m:sub>
                        </m:sSub>
                      </m:e>
                    </m:d>
                    <m:r>
                      <a:rPr lang="en-US" sz="1600" b="0" i="1" smtClean="0">
                        <a:latin typeface="Cambria Math" panose="02040503050406030204" pitchFamily="18" charset="0"/>
                      </a:rPr>
                      <m:t>+</m:t>
                    </m:r>
                  </m:oMath>
                </a14:m>
                <a:r>
                  <a:rPr lang="en-US" sz="1600" b="0" dirty="0"/>
                  <a:t> </a:t>
                </a:r>
                <a14:m>
                  <m:oMath xmlns:m="http://schemas.openxmlformats.org/officeDocument/2006/math">
                    <m:r>
                      <a:rPr lang="en-US" sz="1600" b="0" i="1" dirty="0" smtClean="0">
                        <a:latin typeface="Cambria Math" panose="02040503050406030204" pitchFamily="18" charset="0"/>
                      </a:rPr>
                      <m:t>2</m:t>
                    </m:r>
                    <m:r>
                      <a:rPr lang="en-US" sz="1600" b="0" i="1">
                        <a:latin typeface="Cambria Math" panose="02040503050406030204" pitchFamily="18" charset="0"/>
                      </a:rPr>
                      <m:t>0</m:t>
                    </m:r>
                    <m:sSub>
                      <m:sSubPr>
                        <m:ctrlPr>
                          <a:rPr lang="en-US" sz="1600" b="0" i="1">
                            <a:latin typeface="Cambria Math" panose="02040503050406030204" pitchFamily="18" charset="0"/>
                          </a:rPr>
                        </m:ctrlPr>
                      </m:sSubPr>
                      <m:e>
                        <m:r>
                          <a:rPr lang="en-US" sz="1600" i="1">
                            <a:latin typeface="Cambria Math" panose="02040503050406030204" pitchFamily="18" charset="0"/>
                          </a:rPr>
                          <m:t>𝑙𝑜𝑔</m:t>
                        </m:r>
                      </m:e>
                      <m:sub>
                        <m:r>
                          <a:rPr lang="en-US" sz="1600" b="0" i="1">
                            <a:latin typeface="Cambria Math" panose="02040503050406030204" pitchFamily="18" charset="0"/>
                          </a:rPr>
                          <m:t>10</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𝐶𝑜𝑟𝑟</m:t>
                        </m:r>
                      </m:e>
                    </m:d>
                    <m:r>
                      <a:rPr lang="en-US" sz="1600" b="0" i="1" smtClean="0">
                        <a:latin typeface="Cambria Math" panose="02040503050406030204" pitchFamily="18" charset="0"/>
                      </a:rPr>
                      <m:t>−</m:t>
                    </m:r>
                    <m:r>
                      <a:rPr lang="en-US" sz="1600" b="0" i="1">
                        <a:latin typeface="Cambria Math" panose="02040503050406030204" pitchFamily="18" charset="0"/>
                      </a:rPr>
                      <m:t>10</m:t>
                    </m:r>
                    <m:sSub>
                      <m:sSubPr>
                        <m:ctrlPr>
                          <a:rPr lang="en-US" sz="1600" b="0" i="1">
                            <a:latin typeface="Cambria Math" panose="02040503050406030204" pitchFamily="18" charset="0"/>
                          </a:rPr>
                        </m:ctrlPr>
                      </m:sSubPr>
                      <m:e>
                        <m:r>
                          <a:rPr lang="en-US" sz="1600" i="1">
                            <a:latin typeface="Cambria Math" panose="02040503050406030204" pitchFamily="18" charset="0"/>
                          </a:rPr>
                          <m:t>𝑙𝑜𝑔</m:t>
                        </m:r>
                      </m:e>
                      <m:sub>
                        <m:r>
                          <a:rPr lang="en-US" sz="1600" b="0" i="1">
                            <a:latin typeface="Cambria Math" panose="02040503050406030204" pitchFamily="18" charset="0"/>
                          </a:rPr>
                          <m:t>10</m:t>
                        </m:r>
                      </m:sub>
                    </m:sSub>
                    <m:d>
                      <m:dPr>
                        <m:ctrlPr>
                          <a:rPr lang="en-US" sz="1600" b="0" i="1">
                            <a:latin typeface="Cambria Math" panose="02040503050406030204" pitchFamily="18" charset="0"/>
                          </a:rPr>
                        </m:ctrlPr>
                      </m:dPr>
                      <m:e>
                        <m:sSub>
                          <m:sSubPr>
                            <m:ctrlPr>
                              <a:rPr lang="en-US" sz="1600" b="0" i="1">
                                <a:latin typeface="Cambria Math" panose="02040503050406030204" pitchFamily="18" charset="0"/>
                              </a:rPr>
                            </m:ctrlPr>
                          </m:sSubPr>
                          <m:e>
                            <m:r>
                              <a:rPr lang="en-US" sz="1600" b="0" i="1" smtClean="0">
                                <a:latin typeface="Cambria Math" panose="02040503050406030204" pitchFamily="18" charset="0"/>
                              </a:rPr>
                              <m:t>1−</m:t>
                            </m:r>
                            <m:r>
                              <a:rPr lang="en-US" sz="1600" b="0" i="1">
                                <a:latin typeface="Cambria Math" panose="02040503050406030204" pitchFamily="18" charset="0"/>
                              </a:rPr>
                              <m:t>𝑇</m:t>
                            </m:r>
                          </m:e>
                          <m:sub>
                            <m:r>
                              <a:rPr lang="en-US" sz="1600" b="0" i="1">
                                <a:latin typeface="Cambria Math" panose="02040503050406030204" pitchFamily="18" charset="0"/>
                              </a:rPr>
                              <m:t>𝑎𝑡𝑘</m:t>
                            </m:r>
                          </m:sub>
                        </m:s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𝐶𝑜𝑟𝑟</m:t>
                            </m:r>
                          </m:e>
                          <m:sup>
                            <m:r>
                              <a:rPr lang="en-US" sz="1600" b="0" i="1" smtClean="0">
                                <a:latin typeface="Cambria Math" panose="02040503050406030204" pitchFamily="18" charset="0"/>
                              </a:rPr>
                              <m:t>2</m:t>
                            </m:r>
                          </m:sup>
                        </m:sSup>
                      </m:e>
                    </m:d>
                    <m:r>
                      <a:rPr lang="en-US" sz="1600" b="0" i="1" smtClean="0">
                        <a:latin typeface="Cambria Math" panose="02040503050406030204" pitchFamily="18" charset="0"/>
                      </a:rPr>
                      <m:t>−</m:t>
                    </m:r>
                    <m:r>
                      <a:rPr lang="en-US" sz="1600" b="0" i="1" smtClean="0">
                        <a:latin typeface="Cambria Math" panose="02040503050406030204" pitchFamily="18" charset="0"/>
                      </a:rPr>
                      <m:t>𝐹𝑃</m:t>
                    </m:r>
                    <m:r>
                      <a:rPr lang="en-US" sz="1600" b="0" i="1" smtClean="0">
                        <a:latin typeface="Cambria Math" panose="02040503050406030204" pitchFamily="18" charset="0"/>
                      </a:rPr>
                      <m:t>(</m:t>
                    </m:r>
                    <m:r>
                      <a:rPr lang="en-US" sz="1600" b="0" i="1" smtClean="0">
                        <a:latin typeface="Cambria Math" panose="02040503050406030204" pitchFamily="18" charset="0"/>
                      </a:rPr>
                      <m:t>𝑑𝐵</m:t>
                    </m:r>
                    <m:r>
                      <a:rPr lang="en-US" sz="1600" b="0" i="1" smtClean="0">
                        <a:latin typeface="Cambria Math" panose="02040503050406030204" pitchFamily="18" charset="0"/>
                      </a:rPr>
                      <m:t>)</m:t>
                    </m:r>
                  </m:oMath>
                </a14:m>
                <a:endParaRPr lang="en-US" sz="1600" b="0" dirty="0"/>
              </a:p>
              <a:p>
                <a:pPr marL="0" indent="0">
                  <a:buNone/>
                </a:pPr>
                <a:r>
                  <a:rPr lang="en-US" sz="1800" b="0" dirty="0"/>
                  <a:t>             </a:t>
                </a:r>
                <a:endParaRPr lang="en-US" sz="1400" dirty="0"/>
              </a:p>
              <a:p>
                <a:r>
                  <a:rPr lang="en-US" sz="1800" b="0" dirty="0"/>
                  <a:t>Attack causes SIR drop at the receiver. The lower correlation or the shorter attack period or the higher target relative power of false peak (FP), the lower SIR after attack.</a:t>
                </a:r>
              </a:p>
            </p:txBody>
          </p:sp>
        </mc:Choice>
        <mc:Fallback xmlns="">
          <p:sp>
            <p:nvSpPr>
              <p:cNvPr id="4" name="Content Placeholder 3">
                <a:extLst>
                  <a:ext uri="{FF2B5EF4-FFF2-40B4-BE49-F238E27FC236}">
                    <a16:creationId xmlns:a16="http://schemas.microsoft.com/office/drawing/2014/main" id="{452EAEDA-4607-4FBB-9E27-F8E4B5924AC0}"/>
                  </a:ext>
                </a:extLst>
              </p:cNvPr>
              <p:cNvSpPr>
                <a:spLocks noGrp="1" noRot="1" noChangeAspect="1" noMove="1" noResize="1" noEditPoints="1" noAdjustHandles="1" noChangeArrowheads="1" noChangeShapeType="1" noTextEdit="1"/>
              </p:cNvSpPr>
              <p:nvPr>
                <p:ph sz="quarter" idx="14"/>
              </p:nvPr>
            </p:nvSpPr>
            <p:spPr>
              <a:xfrm>
                <a:off x="371474" y="1471387"/>
                <a:ext cx="4647335" cy="3511295"/>
              </a:xfrm>
              <a:blipFill>
                <a:blip r:embed="rId2"/>
                <a:stretch>
                  <a:fillRect l="-545" t="-722" r="-1635" b="-2057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D5A1DA8-5D07-4C8D-A76F-43F652FF00CE}"/>
              </a:ext>
            </a:extLst>
          </p:cNvPr>
          <p:cNvSpPr txBox="1"/>
          <p:nvPr/>
        </p:nvSpPr>
        <p:spPr>
          <a:xfrm>
            <a:off x="5290969" y="5069626"/>
            <a:ext cx="3495368" cy="1181734"/>
          </a:xfrm>
          <a:prstGeom prst="rect">
            <a:avLst/>
          </a:prstGeom>
        </p:spPr>
        <p:txBody>
          <a:bodyPr wrap="square" lIns="0" tIns="0" rIns="0" bIns="0" rtlCol="0">
            <a:spAutoFit/>
          </a:bodyPr>
          <a:lstStyle/>
          <a:p>
            <a:pPr>
              <a:lnSpc>
                <a:spcPct val="96000"/>
              </a:lnSpc>
            </a:pPr>
            <a:r>
              <a:rPr lang="en-US" sz="1600" dirty="0">
                <a:solidFill>
                  <a:srgbClr val="FF0000"/>
                </a:solidFill>
                <a:latin typeface="+mn-lt"/>
                <a:cs typeface="Microsoft Sans Serif" panose="020B0604020202020204" pitchFamily="34" charset="0"/>
              </a:rPr>
              <a:t>95% Corr range for </a:t>
            </a:r>
            <a:r>
              <a:rPr lang="en-US" sz="1600" dirty="0">
                <a:solidFill>
                  <a:srgbClr val="FF0000"/>
                </a:solidFill>
                <a:latin typeface="+mn-lt"/>
              </a:rPr>
              <a:t>T</a:t>
            </a:r>
            <a:r>
              <a:rPr lang="en-US" sz="1600" baseline="-25000" dirty="0">
                <a:solidFill>
                  <a:srgbClr val="FF0000"/>
                </a:solidFill>
                <a:latin typeface="+mn-lt"/>
              </a:rPr>
              <a:t>atk</a:t>
            </a:r>
            <a:r>
              <a:rPr lang="en-US" sz="1600" dirty="0">
                <a:solidFill>
                  <a:srgbClr val="FF0000"/>
                </a:solidFill>
                <a:latin typeface="+mn-lt"/>
                <a:cs typeface="Microsoft Sans Serif" panose="020B0604020202020204" pitchFamily="34" charset="0"/>
              </a:rPr>
              <a:t>=3/8 and </a:t>
            </a:r>
            <a:r>
              <a:rPr lang="en-US" sz="1600" dirty="0">
                <a:solidFill>
                  <a:srgbClr val="FF0000"/>
                </a:solidFill>
              </a:rPr>
              <a:t>T</a:t>
            </a:r>
            <a:r>
              <a:rPr lang="en-US" sz="1600" baseline="-25000" dirty="0">
                <a:solidFill>
                  <a:srgbClr val="FF0000"/>
                </a:solidFill>
              </a:rPr>
              <a:t>ob</a:t>
            </a:r>
            <a:r>
              <a:rPr lang="en-US" sz="1600" dirty="0">
                <a:solidFill>
                  <a:srgbClr val="FF0000"/>
                </a:solidFill>
                <a:cs typeface="Microsoft Sans Serif" panose="020B0604020202020204" pitchFamily="34" charset="0"/>
              </a:rPr>
              <a:t>=5/8 </a:t>
            </a:r>
            <a:endParaRPr lang="en-US" sz="1600" dirty="0">
              <a:solidFill>
                <a:srgbClr val="FF0000"/>
              </a:solidFill>
              <a:latin typeface="+mn-lt"/>
              <a:cs typeface="Microsoft Sans Serif" panose="020B0604020202020204" pitchFamily="34" charset="0"/>
            </a:endParaRPr>
          </a:p>
          <a:p>
            <a:pPr marL="171450" indent="-171450">
              <a:lnSpc>
                <a:spcPct val="96000"/>
              </a:lnSpc>
              <a:buFont typeface="Arial" panose="020B0604020202020204" pitchFamily="34" charset="0"/>
              <a:buChar char="•"/>
            </a:pPr>
            <a:r>
              <a:rPr lang="en-US" sz="1600" dirty="0">
                <a:solidFill>
                  <a:srgbClr val="FF0000"/>
                </a:solidFill>
                <a:latin typeface="+mn-lt"/>
                <a:cs typeface="Microsoft Sans Serif" panose="020B0604020202020204" pitchFamily="34" charset="0"/>
              </a:rPr>
              <a:t>Time Domain random : &lt;=0.25</a:t>
            </a:r>
          </a:p>
          <a:p>
            <a:pPr marL="171450" indent="-171450">
              <a:lnSpc>
                <a:spcPct val="96000"/>
              </a:lnSpc>
              <a:buFont typeface="Arial" panose="020B0604020202020204" pitchFamily="34" charset="0"/>
              <a:buChar char="•"/>
            </a:pPr>
            <a:r>
              <a:rPr lang="en-US" sz="1600" dirty="0">
                <a:solidFill>
                  <a:srgbClr val="FF0000"/>
                </a:solidFill>
                <a:latin typeface="+mn-lt"/>
                <a:cs typeface="Microsoft Sans Serif" panose="020B0604020202020204" pitchFamily="34" charset="0"/>
              </a:rPr>
              <a:t>All QAMs: &lt;=0.4</a:t>
            </a:r>
          </a:p>
          <a:p>
            <a:pPr marL="171450" indent="-171450">
              <a:lnSpc>
                <a:spcPct val="96000"/>
              </a:lnSpc>
              <a:buFont typeface="Arial" panose="020B0604020202020204" pitchFamily="34" charset="0"/>
              <a:buChar char="•"/>
            </a:pPr>
            <a:r>
              <a:rPr lang="en-US" sz="1600" dirty="0">
                <a:solidFill>
                  <a:srgbClr val="FF0000"/>
                </a:solidFill>
                <a:latin typeface="+mn-lt"/>
                <a:cs typeface="Microsoft Sans Serif" panose="020B0604020202020204" pitchFamily="34" charset="0"/>
              </a:rPr>
              <a:t>:QPSK:  &lt;= 0.7</a:t>
            </a:r>
          </a:p>
          <a:p>
            <a:pPr algn="l">
              <a:lnSpc>
                <a:spcPct val="96000"/>
              </a:lnSpc>
            </a:pPr>
            <a:endParaRPr lang="en-US" sz="1600" dirty="0">
              <a:solidFill>
                <a:schemeClr val="tx2"/>
              </a:solidFill>
              <a:latin typeface="Microsoft Sans Serif"/>
              <a:cs typeface="Microsoft Sans Serif" panose="020B0604020202020204" pitchFamily="34" charset="0"/>
            </a:endParaRPr>
          </a:p>
        </p:txBody>
      </p:sp>
      <p:pic>
        <p:nvPicPr>
          <p:cNvPr id="5" name="Picture 4">
            <a:extLst>
              <a:ext uri="{FF2B5EF4-FFF2-40B4-BE49-F238E27FC236}">
                <a16:creationId xmlns:a16="http://schemas.microsoft.com/office/drawing/2014/main" id="{7F95EB6D-8631-4A02-A864-05B9FF52B41C}"/>
              </a:ext>
            </a:extLst>
          </p:cNvPr>
          <p:cNvPicPr>
            <a:picLocks noChangeAspect="1"/>
          </p:cNvPicPr>
          <p:nvPr/>
        </p:nvPicPr>
        <p:blipFill>
          <a:blip r:embed="rId3"/>
          <a:stretch>
            <a:fillRect/>
          </a:stretch>
        </p:blipFill>
        <p:spPr>
          <a:xfrm>
            <a:off x="4717322" y="1306583"/>
            <a:ext cx="5820891" cy="4376048"/>
          </a:xfrm>
          <a:prstGeom prst="rect">
            <a:avLst/>
          </a:prstGeom>
        </p:spPr>
      </p:pic>
      <p:sp>
        <p:nvSpPr>
          <p:cNvPr id="8" name="Slide Number Placeholder 2">
            <a:extLst>
              <a:ext uri="{FF2B5EF4-FFF2-40B4-BE49-F238E27FC236}">
                <a16:creationId xmlns:a16="http://schemas.microsoft.com/office/drawing/2014/main" id="{76F75415-576F-4F1C-AC0E-BEAB46BB26B2}"/>
              </a:ext>
            </a:extLst>
          </p:cNvPr>
          <p:cNvSpPr txBox="1">
            <a:spLocks/>
          </p:cNvSpPr>
          <p:nvPr/>
        </p:nvSpPr>
        <p:spPr>
          <a:xfrm>
            <a:off x="4344988" y="6475414"/>
            <a:ext cx="875084" cy="116956"/>
          </a:xfrm>
          <a:prstGeom prst="rect">
            <a:avLst/>
          </a:prstGeom>
        </p:spPr>
        <p:txBody>
          <a:bodyPr/>
          <a:ls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defRPr/>
            </a:pPr>
            <a:r>
              <a:rPr lang="en-GB" altLang="en-US" dirty="0"/>
              <a:t>Slide </a:t>
            </a:r>
            <a:fld id="{6D24465E-2B0A-4D96-BA39-EC98956D452B}" type="slidenum">
              <a:rPr lang="en-GB" altLang="en-US" smtClean="0"/>
              <a:pPr>
                <a:defRPr/>
              </a:pPr>
              <a:t>11</a:t>
            </a:fld>
            <a:endParaRPr lang="en-GB" altLang="en-US" dirty="0"/>
          </a:p>
        </p:txBody>
      </p:sp>
    </p:spTree>
    <p:extLst>
      <p:ext uri="{BB962C8B-B14F-4D97-AF65-F5344CB8AC3E}">
        <p14:creationId xmlns:p14="http://schemas.microsoft.com/office/powerpoint/2010/main" val="161148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24293E-15AA-A744-96C7-87559A7B3FF5}"/>
              </a:ext>
            </a:extLst>
          </p:cNvPr>
          <p:cNvSpPr>
            <a:spLocks noGrp="1"/>
          </p:cNvSpPr>
          <p:nvPr>
            <p:ph idx="1"/>
          </p:nvPr>
        </p:nvSpPr>
        <p:spPr>
          <a:xfrm>
            <a:off x="684213" y="5813964"/>
            <a:ext cx="7772400" cy="639372"/>
          </a:xfrm>
        </p:spPr>
        <p:txBody>
          <a:bodyPr/>
          <a:lstStyle/>
          <a:p>
            <a:r>
              <a:rPr lang="en-US" sz="2000" dirty="0"/>
              <a:t>SIR curves move opposite direction to changes in FP </a:t>
            </a:r>
          </a:p>
          <a:p>
            <a:pPr lvl="1"/>
            <a:r>
              <a:rPr lang="en-US" sz="1600" dirty="0"/>
              <a:t>for FP = -15dB, curves move up by 5dB comparing to FP=-10dB case. </a:t>
            </a:r>
          </a:p>
          <a:p>
            <a:pPr marL="0" indent="0">
              <a:buNone/>
            </a:pPr>
            <a:endParaRPr lang="en-US" sz="2000" dirty="0"/>
          </a:p>
        </p:txBody>
      </p:sp>
      <p:sp>
        <p:nvSpPr>
          <p:cNvPr id="3" name="Slide Number Placeholder 2">
            <a:extLst>
              <a:ext uri="{FF2B5EF4-FFF2-40B4-BE49-F238E27FC236}">
                <a16:creationId xmlns:a16="http://schemas.microsoft.com/office/drawing/2014/main" id="{FB7342A1-45AF-1B4E-B87F-6B73D7C0FFD3}"/>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12</a:t>
            </a:fld>
            <a:endParaRPr lang="en-GB" altLang="en-US" dirty="0"/>
          </a:p>
        </p:txBody>
      </p:sp>
      <p:sp>
        <p:nvSpPr>
          <p:cNvPr id="4" name="Title 3">
            <a:extLst>
              <a:ext uri="{FF2B5EF4-FFF2-40B4-BE49-F238E27FC236}">
                <a16:creationId xmlns:a16="http://schemas.microsoft.com/office/drawing/2014/main" id="{7FEF4BCB-A398-3347-89FD-AA7044EC5B0F}"/>
              </a:ext>
            </a:extLst>
          </p:cNvPr>
          <p:cNvSpPr>
            <a:spLocks noGrp="1"/>
          </p:cNvSpPr>
          <p:nvPr>
            <p:ph type="title"/>
          </p:nvPr>
        </p:nvSpPr>
        <p:spPr>
          <a:xfrm>
            <a:off x="684213" y="620688"/>
            <a:ext cx="7772400" cy="547437"/>
          </a:xfrm>
        </p:spPr>
        <p:txBody>
          <a:bodyPr/>
          <a:lstStyle/>
          <a:p>
            <a:r>
              <a:rPr lang="en-US" dirty="0"/>
              <a:t>SIR with different FP</a:t>
            </a:r>
          </a:p>
        </p:txBody>
      </p:sp>
      <p:grpSp>
        <p:nvGrpSpPr>
          <p:cNvPr id="6" name="Group 5">
            <a:extLst>
              <a:ext uri="{FF2B5EF4-FFF2-40B4-BE49-F238E27FC236}">
                <a16:creationId xmlns:a16="http://schemas.microsoft.com/office/drawing/2014/main" id="{3FF280EC-2F3C-D944-BA4E-D46E510C05BD}"/>
              </a:ext>
            </a:extLst>
          </p:cNvPr>
          <p:cNvGrpSpPr/>
          <p:nvPr/>
        </p:nvGrpSpPr>
        <p:grpSpPr>
          <a:xfrm>
            <a:off x="1272448" y="980728"/>
            <a:ext cx="6720746" cy="5040560"/>
            <a:chOff x="1272448" y="980728"/>
            <a:chExt cx="6720746" cy="5040560"/>
          </a:xfrm>
        </p:grpSpPr>
        <p:pic>
          <p:nvPicPr>
            <p:cNvPr id="5" name="Picture 4">
              <a:extLst>
                <a:ext uri="{FF2B5EF4-FFF2-40B4-BE49-F238E27FC236}">
                  <a16:creationId xmlns:a16="http://schemas.microsoft.com/office/drawing/2014/main" id="{4A2B1852-51D1-BA4C-99F2-9D9DC5E73F15}"/>
                </a:ext>
              </a:extLst>
            </p:cNvPr>
            <p:cNvPicPr>
              <a:picLocks noChangeAspect="1"/>
            </p:cNvPicPr>
            <p:nvPr/>
          </p:nvPicPr>
          <p:blipFill>
            <a:blip r:embed="rId2"/>
            <a:stretch>
              <a:fillRect/>
            </a:stretch>
          </p:blipFill>
          <p:spPr>
            <a:xfrm>
              <a:off x="1272448" y="980728"/>
              <a:ext cx="6720746" cy="5040560"/>
            </a:xfrm>
            <a:prstGeom prst="rect">
              <a:avLst/>
            </a:prstGeom>
          </p:spPr>
        </p:pic>
        <p:sp>
          <p:nvSpPr>
            <p:cNvPr id="7" name="Oval 6">
              <a:extLst>
                <a:ext uri="{FF2B5EF4-FFF2-40B4-BE49-F238E27FC236}">
                  <a16:creationId xmlns:a16="http://schemas.microsoft.com/office/drawing/2014/main" id="{3882AA56-13C9-1440-A9E8-F80CB05CF626}"/>
                </a:ext>
              </a:extLst>
            </p:cNvPr>
            <p:cNvSpPr/>
            <p:nvPr/>
          </p:nvSpPr>
          <p:spPr bwMode="auto">
            <a:xfrm>
              <a:off x="7236296" y="1799813"/>
              <a:ext cx="144017" cy="14401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en-US" sz="1800">
                <a:solidFill>
                  <a:schemeClr val="bg1"/>
                </a:solidFill>
                <a:latin typeface="Times New Roman" pitchFamily="16" charset="0"/>
                <a:ea typeface="MS Gothic" charset="-128"/>
              </a:endParaRPr>
            </a:p>
          </p:txBody>
        </p:sp>
      </p:grpSp>
      <p:sp>
        <p:nvSpPr>
          <p:cNvPr id="9" name="TextBox 8">
            <a:extLst>
              <a:ext uri="{FF2B5EF4-FFF2-40B4-BE49-F238E27FC236}">
                <a16:creationId xmlns:a16="http://schemas.microsoft.com/office/drawing/2014/main" id="{C53B3B4F-1A97-EF41-A2F0-3248927B5ECF}"/>
              </a:ext>
            </a:extLst>
          </p:cNvPr>
          <p:cNvSpPr txBox="1"/>
          <p:nvPr/>
        </p:nvSpPr>
        <p:spPr>
          <a:xfrm>
            <a:off x="5838927" y="1643748"/>
            <a:ext cx="1348511" cy="300082"/>
          </a:xfrm>
          <a:prstGeom prst="rect">
            <a:avLst/>
          </a:prstGeom>
          <a:noFill/>
        </p:spPr>
        <p:txBody>
          <a:bodyPr wrap="none" rtlCol="0">
            <a:spAutoFit/>
          </a:bodyPr>
          <a:lstStyle/>
          <a:p>
            <a:r>
              <a:rPr lang="en-US" sz="1350" dirty="0">
                <a:solidFill>
                  <a:srgbClr val="FFC000"/>
                </a:solidFill>
              </a:rPr>
              <a:t>Golay Attack [3]</a:t>
            </a:r>
          </a:p>
        </p:txBody>
      </p:sp>
    </p:spTree>
    <p:extLst>
      <p:ext uri="{BB962C8B-B14F-4D97-AF65-F5344CB8AC3E}">
        <p14:creationId xmlns:p14="http://schemas.microsoft.com/office/powerpoint/2010/main" val="343659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20745C-987E-42A6-9574-8DD9C3CB868D}"/>
              </a:ext>
            </a:extLst>
          </p:cNvPr>
          <p:cNvPicPr>
            <a:picLocks noChangeAspect="1"/>
          </p:cNvPicPr>
          <p:nvPr/>
        </p:nvPicPr>
        <p:blipFill>
          <a:blip r:embed="rId3"/>
          <a:stretch>
            <a:fillRect/>
          </a:stretch>
        </p:blipFill>
        <p:spPr>
          <a:xfrm>
            <a:off x="4211960" y="1587628"/>
            <a:ext cx="5967933" cy="4478078"/>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D907900-8653-4A2A-8BD5-68A05EE3652A}"/>
                  </a:ext>
                </a:extLst>
              </p:cNvPr>
              <p:cNvSpPr>
                <a:spLocks noGrp="1"/>
              </p:cNvSpPr>
              <p:nvPr>
                <p:ph idx="1"/>
              </p:nvPr>
            </p:nvSpPr>
            <p:spPr>
              <a:xfrm>
                <a:off x="407169" y="1340768"/>
                <a:ext cx="3804791" cy="1418081"/>
              </a:xfrm>
            </p:spPr>
            <p:txBody>
              <a:bodyPr/>
              <a:lstStyle/>
              <a:p>
                <a:r>
                  <a:rPr lang="en-US" sz="1800" dirty="0"/>
                  <a:t>Attack detection can be performed by checking SINR</a:t>
                </a:r>
              </a:p>
              <a:p>
                <a:pPr lvl="1"/>
                <a:r>
                  <a:rPr lang="en-US" sz="1600" dirty="0"/>
                  <a:t>Up to implementation. </a:t>
                </a:r>
              </a:p>
              <a:p>
                <a:pPr lvl="1"/>
                <a:r>
                  <a:rPr lang="en-US" sz="1600" dirty="0"/>
                  <a:t>One simple SINR estimator can utilize the repeated secure LTF.</a:t>
                </a:r>
              </a:p>
              <a:p>
                <a:pPr lvl="1"/>
                <a:r>
                  <a:rPr lang="en-US" sz="1600" dirty="0"/>
                  <a:t>After removing the secure modulated symbols,  the difference between the residuals from two symbols can be treated as interference plus noise</a:t>
                </a:r>
              </a:p>
              <a:p>
                <a:r>
                  <a:rPr lang="en-US" sz="1800" dirty="0"/>
                  <a:t>Simulation estimated SINR matches the expression:</a:t>
                </a:r>
              </a:p>
              <a:p>
                <a:pPr marL="0" indent="0" algn="ctr">
                  <a:buNone/>
                </a:pPr>
                <a14:m>
                  <m:oMath xmlns:m="http://schemas.openxmlformats.org/officeDocument/2006/math">
                    <m:r>
                      <a:rPr lang="en-US" sz="1200" b="0" i="1">
                        <a:latin typeface="Cambria Math" panose="02040503050406030204" pitchFamily="18" charset="0"/>
                      </a:rPr>
                      <m:t>𝑆𝐼𝑅</m:t>
                    </m:r>
                    <m:d>
                      <m:dPr>
                        <m:ctrlPr>
                          <a:rPr lang="en-US" sz="1200" b="0" i="1">
                            <a:latin typeface="Cambria Math" panose="02040503050406030204" pitchFamily="18" charset="0"/>
                          </a:rPr>
                        </m:ctrlPr>
                      </m:dPr>
                      <m:e>
                        <m:r>
                          <a:rPr lang="en-US" sz="1200" b="0" i="1">
                            <a:latin typeface="Cambria Math" panose="02040503050406030204" pitchFamily="18" charset="0"/>
                          </a:rPr>
                          <m:t>𝑑𝐵</m:t>
                        </m:r>
                      </m:e>
                    </m:d>
                    <m:r>
                      <a:rPr lang="en-US" sz="1200" b="0" i="1">
                        <a:latin typeface="Cambria Math" panose="02040503050406030204" pitchFamily="18" charset="0"/>
                      </a:rPr>
                      <m:t>=10</m:t>
                    </m:r>
                    <m:sSub>
                      <m:sSubPr>
                        <m:ctrlPr>
                          <a:rPr lang="en-US" sz="1200" b="0" i="1">
                            <a:latin typeface="Cambria Math" panose="02040503050406030204" pitchFamily="18" charset="0"/>
                          </a:rPr>
                        </m:ctrlPr>
                      </m:sSubPr>
                      <m:e>
                        <m:r>
                          <a:rPr lang="en-US" sz="1200" b="0" i="1" smtClean="0">
                            <a:latin typeface="Cambria Math" panose="02040503050406030204" pitchFamily="18" charset="0"/>
                          </a:rPr>
                          <m:t>𝑙</m:t>
                        </m:r>
                        <m:r>
                          <a:rPr lang="en-US" sz="1200" b="0" i="1">
                            <a:latin typeface="Cambria Math" panose="02040503050406030204" pitchFamily="18" charset="0"/>
                          </a:rPr>
                          <m:t>𝑜𝑔</m:t>
                        </m:r>
                      </m:e>
                      <m:sub>
                        <m:r>
                          <a:rPr lang="en-US" sz="1200" b="0" i="1">
                            <a:latin typeface="Cambria Math" panose="02040503050406030204" pitchFamily="18" charset="0"/>
                          </a:rPr>
                          <m:t>10</m:t>
                        </m:r>
                      </m:sub>
                    </m:sSub>
                    <m:d>
                      <m:dPr>
                        <m:ctrlPr>
                          <a:rPr lang="en-US" sz="1200" b="0" i="1">
                            <a:latin typeface="Cambria Math" panose="02040503050406030204" pitchFamily="18" charset="0"/>
                          </a:rPr>
                        </m:ctrlPr>
                      </m:dPr>
                      <m:e>
                        <m:sSub>
                          <m:sSubPr>
                            <m:ctrlPr>
                              <a:rPr lang="en-US" sz="1200" b="0" i="1">
                                <a:latin typeface="Cambria Math" panose="02040503050406030204" pitchFamily="18" charset="0"/>
                              </a:rPr>
                            </m:ctrlPr>
                          </m:sSubPr>
                          <m:e>
                            <m:r>
                              <a:rPr lang="en-US" sz="1200" b="0" i="1">
                                <a:latin typeface="Cambria Math" panose="02040503050406030204" pitchFamily="18" charset="0"/>
                              </a:rPr>
                              <m:t>𝑇</m:t>
                            </m:r>
                          </m:e>
                          <m:sub>
                            <m:r>
                              <a:rPr lang="en-US" sz="1200" b="0" i="1">
                                <a:latin typeface="Cambria Math" panose="02040503050406030204" pitchFamily="18" charset="0"/>
                              </a:rPr>
                              <m:t>𝑎𝑡𝑘</m:t>
                            </m:r>
                          </m:sub>
                        </m:sSub>
                      </m:e>
                    </m:d>
                    <m:r>
                      <a:rPr lang="en-US" sz="1200" b="0" i="1">
                        <a:latin typeface="Cambria Math" panose="02040503050406030204" pitchFamily="18" charset="0"/>
                      </a:rPr>
                      <m:t>+</m:t>
                    </m:r>
                  </m:oMath>
                </a14:m>
                <a:r>
                  <a:rPr lang="en-US" sz="1200" b="0" dirty="0"/>
                  <a:t> </a:t>
                </a:r>
                <a14:m>
                  <m:oMath xmlns:m="http://schemas.openxmlformats.org/officeDocument/2006/math">
                    <m:r>
                      <a:rPr lang="en-US" sz="1200" b="0" i="1" dirty="0">
                        <a:latin typeface="Cambria Math" panose="02040503050406030204" pitchFamily="18" charset="0"/>
                      </a:rPr>
                      <m:t>2</m:t>
                    </m:r>
                    <m:r>
                      <a:rPr lang="en-US" sz="1200" b="0" i="1">
                        <a:latin typeface="Cambria Math" panose="02040503050406030204" pitchFamily="18" charset="0"/>
                      </a:rPr>
                      <m:t>0</m:t>
                    </m:r>
                    <m:sSub>
                      <m:sSubPr>
                        <m:ctrlPr>
                          <a:rPr lang="en-US" sz="1200" b="0" i="1">
                            <a:latin typeface="Cambria Math" panose="02040503050406030204" pitchFamily="18" charset="0"/>
                          </a:rPr>
                        </m:ctrlPr>
                      </m:sSubPr>
                      <m:e>
                        <m:r>
                          <a:rPr lang="en-US" sz="1200" b="0" i="1">
                            <a:latin typeface="Cambria Math" panose="02040503050406030204" pitchFamily="18" charset="0"/>
                          </a:rPr>
                          <m:t>𝑙𝑜𝑔</m:t>
                        </m:r>
                      </m:e>
                      <m:sub>
                        <m:r>
                          <a:rPr lang="en-US" sz="1200" b="0" i="1">
                            <a:latin typeface="Cambria Math" panose="02040503050406030204" pitchFamily="18" charset="0"/>
                          </a:rPr>
                          <m:t>10</m:t>
                        </m:r>
                      </m:sub>
                    </m:sSub>
                    <m:d>
                      <m:dPr>
                        <m:ctrlPr>
                          <a:rPr lang="en-US" sz="1200" b="0" i="1">
                            <a:latin typeface="Cambria Math" panose="02040503050406030204" pitchFamily="18" charset="0"/>
                          </a:rPr>
                        </m:ctrlPr>
                      </m:dPr>
                      <m:e>
                        <m:r>
                          <a:rPr lang="en-US" sz="1200" b="0" i="1">
                            <a:latin typeface="Cambria Math" panose="02040503050406030204" pitchFamily="18" charset="0"/>
                          </a:rPr>
                          <m:t>𝐶𝑜𝑟𝑟</m:t>
                        </m:r>
                      </m:e>
                    </m:d>
                    <m:r>
                      <a:rPr lang="en-US" sz="1200" b="0" i="1">
                        <a:latin typeface="Cambria Math" panose="02040503050406030204" pitchFamily="18" charset="0"/>
                      </a:rPr>
                      <m:t>−10</m:t>
                    </m:r>
                    <m:sSub>
                      <m:sSubPr>
                        <m:ctrlPr>
                          <a:rPr lang="en-US" sz="1200" b="0" i="1">
                            <a:latin typeface="Cambria Math" panose="02040503050406030204" pitchFamily="18" charset="0"/>
                          </a:rPr>
                        </m:ctrlPr>
                      </m:sSubPr>
                      <m:e>
                        <m:r>
                          <a:rPr lang="en-US" sz="1200" b="0" i="1">
                            <a:latin typeface="Cambria Math" panose="02040503050406030204" pitchFamily="18" charset="0"/>
                          </a:rPr>
                          <m:t>𝑙𝑜𝑔</m:t>
                        </m:r>
                      </m:e>
                      <m:sub>
                        <m:r>
                          <a:rPr lang="en-US" sz="1200" b="0" i="1">
                            <a:latin typeface="Cambria Math" panose="02040503050406030204" pitchFamily="18" charset="0"/>
                          </a:rPr>
                          <m:t>10</m:t>
                        </m:r>
                      </m:sub>
                    </m:sSub>
                    <m:d>
                      <m:dPr>
                        <m:ctrlPr>
                          <a:rPr lang="en-US" sz="1200" b="0" i="1">
                            <a:latin typeface="Cambria Math" panose="02040503050406030204" pitchFamily="18" charset="0"/>
                          </a:rPr>
                        </m:ctrlPr>
                      </m:dPr>
                      <m:e>
                        <m:sSub>
                          <m:sSubPr>
                            <m:ctrlPr>
                              <a:rPr lang="en-US" sz="1200" b="0" i="1">
                                <a:latin typeface="Cambria Math" panose="02040503050406030204" pitchFamily="18" charset="0"/>
                              </a:rPr>
                            </m:ctrlPr>
                          </m:sSubPr>
                          <m:e>
                            <m:r>
                              <a:rPr lang="en-US" sz="1200" b="0" i="1">
                                <a:latin typeface="Cambria Math" panose="02040503050406030204" pitchFamily="18" charset="0"/>
                              </a:rPr>
                              <m:t>1−</m:t>
                            </m:r>
                            <m:r>
                              <a:rPr lang="en-US" sz="1200" b="0" i="1">
                                <a:latin typeface="Cambria Math" panose="02040503050406030204" pitchFamily="18" charset="0"/>
                              </a:rPr>
                              <m:t>𝑇</m:t>
                            </m:r>
                          </m:e>
                          <m:sub>
                            <m:r>
                              <a:rPr lang="en-US" sz="1200" b="0" i="1">
                                <a:latin typeface="Cambria Math" panose="02040503050406030204" pitchFamily="18" charset="0"/>
                              </a:rPr>
                              <m:t>𝑎𝑡𝑘</m:t>
                            </m:r>
                          </m:sub>
                        </m:sSub>
                        <m:sSup>
                          <m:sSupPr>
                            <m:ctrlPr>
                              <a:rPr lang="en-US" sz="1200" b="0" i="1">
                                <a:latin typeface="Cambria Math" panose="02040503050406030204" pitchFamily="18" charset="0"/>
                              </a:rPr>
                            </m:ctrlPr>
                          </m:sSupPr>
                          <m:e>
                            <m:r>
                              <a:rPr lang="en-US" sz="1200" b="0" i="1">
                                <a:latin typeface="Cambria Math" panose="02040503050406030204" pitchFamily="18" charset="0"/>
                              </a:rPr>
                              <m:t>𝐶𝑜𝑟𝑟</m:t>
                            </m:r>
                          </m:e>
                          <m:sup>
                            <m:r>
                              <a:rPr lang="en-US" sz="1200" b="0" i="1">
                                <a:latin typeface="Cambria Math" panose="02040503050406030204" pitchFamily="18" charset="0"/>
                              </a:rPr>
                              <m:t>2</m:t>
                            </m:r>
                          </m:sup>
                        </m:sSup>
                      </m:e>
                    </m:d>
                    <m:r>
                      <a:rPr lang="en-US" sz="1200" b="0" i="1">
                        <a:latin typeface="Cambria Math" panose="02040503050406030204" pitchFamily="18" charset="0"/>
                      </a:rPr>
                      <m:t>−</m:t>
                    </m:r>
                    <m:r>
                      <a:rPr lang="en-US" sz="1200" b="0" i="1">
                        <a:latin typeface="Cambria Math" panose="02040503050406030204" pitchFamily="18" charset="0"/>
                      </a:rPr>
                      <m:t>𝐹𝑃</m:t>
                    </m:r>
                    <m:r>
                      <a:rPr lang="en-US" sz="1200" b="0" i="1">
                        <a:latin typeface="Cambria Math" panose="02040503050406030204" pitchFamily="18" charset="0"/>
                      </a:rPr>
                      <m:t>(</m:t>
                    </m:r>
                    <m:r>
                      <a:rPr lang="en-US" sz="1200" b="0" i="1">
                        <a:latin typeface="Cambria Math" panose="02040503050406030204" pitchFamily="18" charset="0"/>
                      </a:rPr>
                      <m:t>𝑑𝐵</m:t>
                    </m:r>
                    <m:r>
                      <a:rPr lang="en-US" sz="1200" b="0" i="1">
                        <a:latin typeface="Cambria Math" panose="02040503050406030204" pitchFamily="18" charset="0"/>
                      </a:rPr>
                      <m:t>)</m:t>
                    </m:r>
                  </m:oMath>
                </a14:m>
                <a:endParaRPr lang="en-US" sz="1200" dirty="0"/>
              </a:p>
              <a:p>
                <a:r>
                  <a:rPr lang="en-US" sz="1800" dirty="0"/>
                  <a:t>Attack can be identified by comparing the estimated SINR against a threshold.</a:t>
                </a:r>
              </a:p>
              <a:p>
                <a:pPr lvl="1"/>
                <a:r>
                  <a:rPr lang="en-US" sz="1400" dirty="0"/>
                  <a:t>Attack detection against Golay is not possible due to high SIR after attack.</a:t>
                </a:r>
              </a:p>
              <a:p>
                <a:pPr marL="0" indent="0">
                  <a:buNone/>
                </a:pPr>
                <a:r>
                  <a:rPr lang="en-US" sz="1800" dirty="0"/>
                  <a:t> </a:t>
                </a:r>
              </a:p>
              <a:p>
                <a:pPr lvl="1"/>
                <a:endParaRPr lang="en-US" sz="1400" dirty="0"/>
              </a:p>
              <a:p>
                <a:pPr lvl="2"/>
                <a:endParaRPr lang="en-US" sz="1400" dirty="0"/>
              </a:p>
              <a:p>
                <a:pPr lvl="1"/>
                <a:endParaRPr lang="en-US" sz="1600" dirty="0"/>
              </a:p>
            </p:txBody>
          </p:sp>
        </mc:Choice>
        <mc:Fallback xmlns="">
          <p:sp>
            <p:nvSpPr>
              <p:cNvPr id="2" name="Content Placeholder 1">
                <a:extLst>
                  <a:ext uri="{FF2B5EF4-FFF2-40B4-BE49-F238E27FC236}">
                    <a16:creationId xmlns:a16="http://schemas.microsoft.com/office/drawing/2014/main" id="{ED907900-8653-4A2A-8BD5-68A05EE3652A}"/>
                  </a:ext>
                </a:extLst>
              </p:cNvPr>
              <p:cNvSpPr>
                <a:spLocks noGrp="1" noRot="1" noChangeAspect="1" noMove="1" noResize="1" noEditPoints="1" noAdjustHandles="1" noChangeArrowheads="1" noChangeShapeType="1" noTextEdit="1"/>
              </p:cNvSpPr>
              <p:nvPr>
                <p:ph idx="1"/>
              </p:nvPr>
            </p:nvSpPr>
            <p:spPr>
              <a:xfrm>
                <a:off x="407169" y="1340768"/>
                <a:ext cx="3804791" cy="1418081"/>
              </a:xfrm>
              <a:blipFill>
                <a:blip r:embed="rId4"/>
                <a:stretch>
                  <a:fillRect l="-664" t="-1786" r="-1661" b="-26160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9781A6A-D87B-463C-8F47-B814080F93D2}"/>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13</a:t>
            </a:fld>
            <a:endParaRPr lang="en-GB" altLang="en-US" dirty="0"/>
          </a:p>
        </p:txBody>
      </p:sp>
      <p:sp>
        <p:nvSpPr>
          <p:cNvPr id="4" name="Title 3">
            <a:extLst>
              <a:ext uri="{FF2B5EF4-FFF2-40B4-BE49-F238E27FC236}">
                <a16:creationId xmlns:a16="http://schemas.microsoft.com/office/drawing/2014/main" id="{098894D9-EFD6-41E3-8534-7EF725E0712A}"/>
              </a:ext>
            </a:extLst>
          </p:cNvPr>
          <p:cNvSpPr>
            <a:spLocks noGrp="1"/>
          </p:cNvSpPr>
          <p:nvPr>
            <p:ph type="title"/>
          </p:nvPr>
        </p:nvSpPr>
        <p:spPr>
          <a:xfrm>
            <a:off x="684213" y="504483"/>
            <a:ext cx="7772400" cy="1066800"/>
          </a:xfrm>
        </p:spPr>
        <p:txBody>
          <a:bodyPr/>
          <a:lstStyle/>
          <a:p>
            <a:r>
              <a:rPr lang="en-US" dirty="0"/>
              <a:t>Attack Detection Simulation </a:t>
            </a:r>
          </a:p>
        </p:txBody>
      </p:sp>
      <p:sp>
        <p:nvSpPr>
          <p:cNvPr id="9" name="TextBox 8">
            <a:extLst>
              <a:ext uri="{FF2B5EF4-FFF2-40B4-BE49-F238E27FC236}">
                <a16:creationId xmlns:a16="http://schemas.microsoft.com/office/drawing/2014/main" id="{45E2CE96-8E5A-45CC-B7A3-D7EA8F08DC00}"/>
              </a:ext>
            </a:extLst>
          </p:cNvPr>
          <p:cNvSpPr txBox="1"/>
          <p:nvPr/>
        </p:nvSpPr>
        <p:spPr>
          <a:xfrm>
            <a:off x="4211960" y="5188224"/>
            <a:ext cx="4608512" cy="1418081"/>
          </a:xfrm>
          <a:prstGeom prst="rect">
            <a:avLst/>
          </a:prstGeom>
        </p:spPr>
        <p:txBody>
          <a:bodyPr wrap="square" lIns="0" tIns="0" rIns="0" bIns="0" rtlCol="0">
            <a:spAutoFit/>
          </a:bodyPr>
          <a:lstStyle/>
          <a:p>
            <a:pPr marL="171450" indent="-171450">
              <a:lnSpc>
                <a:spcPct val="96000"/>
              </a:lnSpc>
              <a:buFont typeface="Arial" panose="020B0604020202020204" pitchFamily="34" charset="0"/>
              <a:buChar char="•"/>
            </a:pPr>
            <a:r>
              <a:rPr lang="en-US" sz="1600" dirty="0">
                <a:solidFill>
                  <a:srgbClr val="FF0000"/>
                </a:solidFill>
                <a:latin typeface="+mn-lt"/>
                <a:cs typeface="Microsoft Sans Serif" panose="020B0604020202020204" pitchFamily="34" charset="0"/>
              </a:rPr>
              <a:t>16/64/256 QAM: secure. Similar correlation. Attack leads to &lt;0dB SINR which can be easily detected</a:t>
            </a:r>
          </a:p>
          <a:p>
            <a:pPr marL="171450" indent="-171450">
              <a:lnSpc>
                <a:spcPct val="96000"/>
              </a:lnSpc>
              <a:buFont typeface="Arial" panose="020B0604020202020204" pitchFamily="34" charset="0"/>
              <a:buChar char="•"/>
            </a:pPr>
            <a:r>
              <a:rPr lang="en-US" sz="1600" dirty="0">
                <a:solidFill>
                  <a:srgbClr val="FF0000"/>
                </a:solidFill>
                <a:latin typeface="+mn-lt"/>
                <a:cs typeface="Microsoft Sans Serif" panose="020B0604020202020204" pitchFamily="34" charset="0"/>
              </a:rPr>
              <a:t>QPSK: marginally secure. Attack leads to &lt;5dB SNR. </a:t>
            </a:r>
          </a:p>
          <a:p>
            <a:pPr marL="171450" indent="-171450">
              <a:lnSpc>
                <a:spcPct val="96000"/>
              </a:lnSpc>
              <a:buFont typeface="Arial" panose="020B0604020202020204" pitchFamily="34" charset="0"/>
              <a:buChar char="•"/>
            </a:pPr>
            <a:r>
              <a:rPr lang="en-US" sz="1600" dirty="0">
                <a:solidFill>
                  <a:srgbClr val="FF0000"/>
                </a:solidFill>
                <a:latin typeface="+mn-lt"/>
                <a:cs typeface="Microsoft Sans Serif" panose="020B0604020202020204" pitchFamily="34" charset="0"/>
              </a:rPr>
              <a:t>Ideal attack (assuming attack knows the signal perfectly (100% corr) after the observation period). </a:t>
            </a:r>
          </a:p>
          <a:p>
            <a:pPr algn="l">
              <a:lnSpc>
                <a:spcPct val="96000"/>
              </a:lnSpc>
            </a:pPr>
            <a:endParaRPr lang="en-US" sz="1600" dirty="0">
              <a:solidFill>
                <a:schemeClr val="tx2"/>
              </a:solidFill>
              <a:latin typeface="Microsoft Sans Serif"/>
              <a:cs typeface="Microsoft Sans Serif" panose="020B0604020202020204" pitchFamily="34" charset="0"/>
            </a:endParaRPr>
          </a:p>
        </p:txBody>
      </p:sp>
      <p:sp>
        <p:nvSpPr>
          <p:cNvPr id="5" name="Rectangle 4">
            <a:extLst>
              <a:ext uri="{FF2B5EF4-FFF2-40B4-BE49-F238E27FC236}">
                <a16:creationId xmlns:a16="http://schemas.microsoft.com/office/drawing/2014/main" id="{C83AA330-3484-0143-8B8C-BFFA046FFCF4}"/>
              </a:ext>
            </a:extLst>
          </p:cNvPr>
          <p:cNvSpPr/>
          <p:nvPr/>
        </p:nvSpPr>
        <p:spPr>
          <a:xfrm>
            <a:off x="5076056" y="1701388"/>
            <a:ext cx="3153171" cy="215444"/>
          </a:xfrm>
          <a:prstGeom prst="rect">
            <a:avLst/>
          </a:prstGeom>
          <a:solidFill>
            <a:schemeClr val="bg1"/>
          </a:solidFill>
        </p:spPr>
        <p:txBody>
          <a:bodyPr wrap="square">
            <a:spAutoFit/>
          </a:bodyPr>
          <a:lstStyle/>
          <a:p>
            <a:r>
              <a:rPr lang="en-US" sz="800" dirty="0"/>
              <a:t>SNR = 30 dB, Attack Period = 0.375, Observe Period = 0.625</a:t>
            </a:r>
          </a:p>
        </p:txBody>
      </p:sp>
    </p:spTree>
    <p:extLst>
      <p:ext uri="{BB962C8B-B14F-4D97-AF65-F5344CB8AC3E}">
        <p14:creationId xmlns:p14="http://schemas.microsoft.com/office/powerpoint/2010/main" val="1701164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D0191F-A15C-48AD-8FDE-427BE73A0F36}"/>
              </a:ext>
            </a:extLst>
          </p:cNvPr>
          <p:cNvSpPr>
            <a:spLocks noGrp="1"/>
          </p:cNvSpPr>
          <p:nvPr>
            <p:ph idx="1"/>
          </p:nvPr>
        </p:nvSpPr>
        <p:spPr>
          <a:xfrm>
            <a:off x="430762" y="1947540"/>
            <a:ext cx="8358675" cy="4619154"/>
          </a:xfrm>
        </p:spPr>
        <p:txBody>
          <a:bodyPr/>
          <a:lstStyle/>
          <a:p>
            <a:r>
              <a:rPr lang="en-US" dirty="0"/>
              <a:t>Security of LTF is not just about whether an attacker can recover the sequence</a:t>
            </a:r>
          </a:p>
          <a:p>
            <a:pPr lvl="1"/>
            <a:r>
              <a:rPr lang="en-US" dirty="0"/>
              <a:t>Delay attacker from generating a correlated attack signal</a:t>
            </a:r>
          </a:p>
          <a:p>
            <a:pPr lvl="1"/>
            <a:r>
              <a:rPr lang="en-US" b="1" dirty="0"/>
              <a:t>Shrink potential attack duration to make attack more detectable</a:t>
            </a:r>
          </a:p>
          <a:p>
            <a:r>
              <a:rPr lang="en-US" dirty="0"/>
              <a:t>If attacker uses per-tone processing, 16QAM and above QAM modulation based LTF is secure</a:t>
            </a:r>
          </a:p>
          <a:p>
            <a:pPr lvl="1"/>
            <a:r>
              <a:rPr lang="en-US" dirty="0"/>
              <a:t>Potential attack signal correlation is relatively small. </a:t>
            </a:r>
          </a:p>
          <a:p>
            <a:pPr lvl="1"/>
            <a:r>
              <a:rPr lang="en-US" dirty="0"/>
              <a:t>Partially correlated, part-time attack signal forces SINR below 0 dB at the receiver, which makes the attack easily detectable.  </a:t>
            </a:r>
          </a:p>
        </p:txBody>
      </p:sp>
      <p:sp>
        <p:nvSpPr>
          <p:cNvPr id="3" name="Slide Number Placeholder 2">
            <a:extLst>
              <a:ext uri="{FF2B5EF4-FFF2-40B4-BE49-F238E27FC236}">
                <a16:creationId xmlns:a16="http://schemas.microsoft.com/office/drawing/2014/main" id="{FDAE05B4-1841-4FCC-9624-67C3D85EB600}"/>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14</a:t>
            </a:fld>
            <a:endParaRPr lang="en-GB" altLang="en-US" dirty="0"/>
          </a:p>
        </p:txBody>
      </p:sp>
      <p:sp>
        <p:nvSpPr>
          <p:cNvPr id="4" name="Title 3">
            <a:extLst>
              <a:ext uri="{FF2B5EF4-FFF2-40B4-BE49-F238E27FC236}">
                <a16:creationId xmlns:a16="http://schemas.microsoft.com/office/drawing/2014/main" id="{21728278-A50D-4304-A966-D622C1B7DD0D}"/>
              </a:ext>
            </a:extLst>
          </p:cNvPr>
          <p:cNvSpPr>
            <a:spLocks noGrp="1"/>
          </p:cNvSpPr>
          <p:nvPr>
            <p:ph type="title"/>
          </p:nvPr>
        </p:nvSpPr>
        <p:spPr>
          <a:xfrm>
            <a:off x="723900" y="620688"/>
            <a:ext cx="7772400" cy="1066800"/>
          </a:xfrm>
        </p:spPr>
        <p:txBody>
          <a:bodyPr/>
          <a:lstStyle/>
          <a:p>
            <a:r>
              <a:rPr lang="en-US" dirty="0"/>
              <a:t>Remarks on</a:t>
            </a:r>
            <a:br>
              <a:rPr lang="en-US" dirty="0"/>
            </a:br>
            <a:r>
              <a:rPr lang="en-US" dirty="0"/>
              <a:t>Results of Per-Tone Estimation Attack</a:t>
            </a:r>
          </a:p>
        </p:txBody>
      </p:sp>
    </p:spTree>
    <p:extLst>
      <p:ext uri="{BB962C8B-B14F-4D97-AF65-F5344CB8AC3E}">
        <p14:creationId xmlns:p14="http://schemas.microsoft.com/office/powerpoint/2010/main" val="286228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947C-FEF0-46CB-AED5-AE41E6234113}"/>
              </a:ext>
            </a:extLst>
          </p:cNvPr>
          <p:cNvSpPr>
            <a:spLocks noGrp="1"/>
          </p:cNvSpPr>
          <p:nvPr>
            <p:ph type="title"/>
          </p:nvPr>
        </p:nvSpPr>
        <p:spPr>
          <a:xfrm>
            <a:off x="722313" y="3628073"/>
            <a:ext cx="7772400" cy="2919729"/>
          </a:xfrm>
        </p:spPr>
        <p:txBody>
          <a:bodyPr/>
          <a:lstStyle/>
          <a:p>
            <a:r>
              <a:rPr lang="en-US" dirty="0"/>
              <a:t>Sequential Detection Based attack via Viterbi  Algorithm</a:t>
            </a:r>
          </a:p>
        </p:txBody>
      </p:sp>
      <p:sp>
        <p:nvSpPr>
          <p:cNvPr id="4" name="Slide Number Placeholder 3">
            <a:extLst>
              <a:ext uri="{FF2B5EF4-FFF2-40B4-BE49-F238E27FC236}">
                <a16:creationId xmlns:a16="http://schemas.microsoft.com/office/drawing/2014/main" id="{D3615424-8B39-4D02-A0DE-76537C312BF2}"/>
              </a:ext>
            </a:extLst>
          </p:cNvPr>
          <p:cNvSpPr>
            <a:spLocks noGrp="1"/>
          </p:cNvSpPr>
          <p:nvPr>
            <p:ph type="sldNum" sz="quarter" idx="12"/>
          </p:nvPr>
        </p:nvSpPr>
        <p:spPr/>
        <p:txBody>
          <a:bodyPr/>
          <a:lstStyle/>
          <a:p>
            <a:pPr>
              <a:defRPr/>
            </a:pPr>
            <a:r>
              <a:rPr lang="en-GB" altLang="en-US"/>
              <a:t>Slide </a:t>
            </a:r>
            <a:fld id="{1A8E2A3D-E627-4495-87FA-07CADBD1A42B}" type="slidenum">
              <a:rPr lang="en-GB" altLang="en-US" smtClean="0"/>
              <a:pPr>
                <a:defRPr/>
              </a:pPr>
              <a:t>15</a:t>
            </a:fld>
            <a:endParaRPr lang="en-GB" altLang="en-US"/>
          </a:p>
        </p:txBody>
      </p:sp>
    </p:spTree>
    <p:extLst>
      <p:ext uri="{BB962C8B-B14F-4D97-AF65-F5344CB8AC3E}">
        <p14:creationId xmlns:p14="http://schemas.microsoft.com/office/powerpoint/2010/main" val="106108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E0268-97C6-4AB0-9666-1F4794865C8C}"/>
              </a:ext>
            </a:extLst>
          </p:cNvPr>
          <p:cNvSpPr>
            <a:spLocks noGrp="1"/>
          </p:cNvSpPr>
          <p:nvPr>
            <p:ph type="title"/>
          </p:nvPr>
        </p:nvSpPr>
        <p:spPr>
          <a:xfrm>
            <a:off x="651158" y="455500"/>
            <a:ext cx="7772400" cy="1066800"/>
          </a:xfrm>
        </p:spPr>
        <p:txBody>
          <a:bodyPr/>
          <a:lstStyle/>
          <a:p>
            <a:r>
              <a:rPr lang="en-US" sz="3000" dirty="0"/>
              <a:t>Overview</a:t>
            </a:r>
          </a:p>
        </p:txBody>
      </p:sp>
      <p:sp>
        <p:nvSpPr>
          <p:cNvPr id="3" name="Content Placeholder 2">
            <a:extLst>
              <a:ext uri="{FF2B5EF4-FFF2-40B4-BE49-F238E27FC236}">
                <a16:creationId xmlns:a16="http://schemas.microsoft.com/office/drawing/2014/main" id="{4C554596-197A-4CD2-9524-E9548B206C8E}"/>
              </a:ext>
            </a:extLst>
          </p:cNvPr>
          <p:cNvSpPr>
            <a:spLocks noGrp="1"/>
          </p:cNvSpPr>
          <p:nvPr>
            <p:ph idx="1"/>
          </p:nvPr>
        </p:nvSpPr>
        <p:spPr>
          <a:xfrm>
            <a:off x="635799" y="1340768"/>
            <a:ext cx="8097306" cy="4935650"/>
          </a:xfrm>
        </p:spPr>
        <p:txBody>
          <a:bodyPr/>
          <a:lstStyle/>
          <a:p>
            <a:r>
              <a:rPr lang="en-US" dirty="0"/>
              <a:t>In the past analysis, we have shown that 16QAM is secure enough if attacker employs per tone slicing.</a:t>
            </a:r>
          </a:p>
          <a:p>
            <a:pPr marL="0" indent="0">
              <a:buNone/>
            </a:pPr>
            <a:endParaRPr lang="en-US" dirty="0"/>
          </a:p>
          <a:p>
            <a:r>
              <a:rPr lang="en-US" dirty="0"/>
              <a:t>The question remains what if the attacker using sequential detection scheme </a:t>
            </a:r>
          </a:p>
          <a:p>
            <a:pPr lvl="1"/>
            <a:r>
              <a:rPr lang="en-US" dirty="0"/>
              <a:t>Brute force ML is computational prohibitive given the short duration of LTF symbol and amount of entropy from PHY signal </a:t>
            </a:r>
          </a:p>
          <a:p>
            <a:pPr lvl="1"/>
            <a:r>
              <a:rPr lang="en-US" dirty="0"/>
              <a:t>Viterbi scheme is more computationally efficient and its performance close to ML.</a:t>
            </a:r>
          </a:p>
          <a:p>
            <a:pPr lvl="1"/>
            <a:endParaRPr lang="en-US" dirty="0"/>
          </a:p>
          <a:p>
            <a:r>
              <a:rPr lang="en-US" dirty="0"/>
              <a:t>In this analysis we study the performance when Viterbi scheme is used</a:t>
            </a:r>
          </a:p>
        </p:txBody>
      </p:sp>
      <p:sp>
        <p:nvSpPr>
          <p:cNvPr id="4" name="Slide Number Placeholder 3">
            <a:extLst>
              <a:ext uri="{FF2B5EF4-FFF2-40B4-BE49-F238E27FC236}">
                <a16:creationId xmlns:a16="http://schemas.microsoft.com/office/drawing/2014/main" id="{049772BB-BCAD-46A9-929C-0C14FDE39E52}"/>
              </a:ext>
            </a:extLst>
          </p:cNvPr>
          <p:cNvSpPr>
            <a:spLocks noGrp="1"/>
          </p:cNvSpPr>
          <p:nvPr>
            <p:ph type="sldNum" idx="12"/>
          </p:nvPr>
        </p:nvSpPr>
        <p:spPr>
          <a:xfrm>
            <a:off x="4393695" y="6475413"/>
            <a:ext cx="432811" cy="184666"/>
          </a:xfrm>
        </p:spPr>
        <p:txBody>
          <a:bodyPr/>
          <a:lstStyle/>
          <a:p>
            <a:r>
              <a:rPr lang="en-GB" dirty="0"/>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200385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E0268-97C6-4AB0-9666-1F4794865C8C}"/>
              </a:ext>
            </a:extLst>
          </p:cNvPr>
          <p:cNvSpPr>
            <a:spLocks noGrp="1"/>
          </p:cNvSpPr>
          <p:nvPr>
            <p:ph type="title"/>
          </p:nvPr>
        </p:nvSpPr>
        <p:spPr>
          <a:xfrm>
            <a:off x="651158" y="455500"/>
            <a:ext cx="7772400" cy="1066800"/>
          </a:xfrm>
        </p:spPr>
        <p:txBody>
          <a:bodyPr/>
          <a:lstStyle/>
          <a:p>
            <a:r>
              <a:rPr lang="en-US" sz="3000" dirty="0"/>
              <a:t>Viterbi Equalizer</a:t>
            </a:r>
          </a:p>
        </p:txBody>
      </p:sp>
      <p:sp>
        <p:nvSpPr>
          <p:cNvPr id="3" name="Content Placeholder 2">
            <a:extLst>
              <a:ext uri="{FF2B5EF4-FFF2-40B4-BE49-F238E27FC236}">
                <a16:creationId xmlns:a16="http://schemas.microsoft.com/office/drawing/2014/main" id="{4C554596-197A-4CD2-9524-E9548B206C8E}"/>
              </a:ext>
            </a:extLst>
          </p:cNvPr>
          <p:cNvSpPr>
            <a:spLocks noGrp="1"/>
          </p:cNvSpPr>
          <p:nvPr>
            <p:ph idx="1"/>
          </p:nvPr>
        </p:nvSpPr>
        <p:spPr>
          <a:xfrm>
            <a:off x="635799" y="1340768"/>
            <a:ext cx="8097306" cy="4935650"/>
          </a:xfrm>
        </p:spPr>
        <p:txBody>
          <a:bodyPr/>
          <a:lstStyle/>
          <a:p>
            <a:r>
              <a:rPr lang="en-US" dirty="0"/>
              <a:t>The Viterbi equalizer approach is described in [3, 6] </a:t>
            </a:r>
          </a:p>
          <a:p>
            <a:pPr lvl="1"/>
            <a:r>
              <a:rPr lang="en-US" dirty="0"/>
              <a:t>Apply windowing in the time domain over the observation period.</a:t>
            </a:r>
          </a:p>
          <a:p>
            <a:pPr lvl="1"/>
            <a:r>
              <a:rPr lang="en-US" dirty="0"/>
              <a:t>Prefer Hamming window to reduce the equalizer tap in frequency domain</a:t>
            </a:r>
          </a:p>
          <a:p>
            <a:pPr lvl="1"/>
            <a:r>
              <a:rPr lang="en-US" dirty="0"/>
              <a:t>Time domain windowing is equivalent to frequency domain convolution which leads to ICI  </a:t>
            </a:r>
          </a:p>
          <a:p>
            <a:pPr lvl="1"/>
            <a:r>
              <a:rPr lang="en-US" dirty="0"/>
              <a:t>Viterbi equalizer can be used to solve this problem optimally</a:t>
            </a:r>
          </a:p>
          <a:p>
            <a:pPr lvl="2"/>
            <a:r>
              <a:rPr lang="en-US" dirty="0"/>
              <a:t>Performance depends on the number of filter taps to be modeled in Viterbi equalizer   </a:t>
            </a:r>
          </a:p>
          <a:p>
            <a:r>
              <a:rPr lang="en-US" dirty="0"/>
              <a:t>Computational cost mainly depends on the number of states in Viterbi, K. K= 2^(bit per symbol * (tap-1))</a:t>
            </a:r>
          </a:p>
          <a:p>
            <a:pPr lvl="1"/>
            <a:r>
              <a:rPr lang="en-US" dirty="0"/>
              <a:t>For 16QAM,  K= 256 and 64k for tap 3 and 5 filter</a:t>
            </a:r>
          </a:p>
          <a:p>
            <a:pPr lvl="1"/>
            <a:r>
              <a:rPr lang="en-US" dirty="0"/>
              <a:t>For 64QAM,  K= 4k  and 16M for tap 3 and 5 filter</a:t>
            </a:r>
          </a:p>
          <a:p>
            <a:pPr lvl="1"/>
            <a:r>
              <a:rPr lang="en-US" dirty="0"/>
              <a:t>Number of states and metric computations are illustrated next.</a:t>
            </a:r>
          </a:p>
          <a:p>
            <a:pPr lvl="1"/>
            <a:endParaRPr lang="en-US" dirty="0"/>
          </a:p>
        </p:txBody>
      </p:sp>
      <p:sp>
        <p:nvSpPr>
          <p:cNvPr id="4" name="Slide Number Placeholder 3">
            <a:extLst>
              <a:ext uri="{FF2B5EF4-FFF2-40B4-BE49-F238E27FC236}">
                <a16:creationId xmlns:a16="http://schemas.microsoft.com/office/drawing/2014/main" id="{049772BB-BCAD-46A9-929C-0C14FDE39E52}"/>
              </a:ext>
            </a:extLst>
          </p:cNvPr>
          <p:cNvSpPr>
            <a:spLocks noGrp="1"/>
          </p:cNvSpPr>
          <p:nvPr>
            <p:ph type="sldNum" idx="12"/>
          </p:nvPr>
        </p:nvSpPr>
        <p:spPr>
          <a:xfrm>
            <a:off x="4393695" y="6475413"/>
            <a:ext cx="432811" cy="184666"/>
          </a:xfrm>
        </p:spPr>
        <p:txBody>
          <a:bodyPr/>
          <a:lstStyle/>
          <a:p>
            <a:r>
              <a:rPr lang="en-GB" dirty="0"/>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2946578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B1CC6B-E0A8-D141-993B-EAEFA09AE9E8}"/>
              </a:ext>
            </a:extLst>
          </p:cNvPr>
          <p:cNvSpPr>
            <a:spLocks noGrp="1"/>
          </p:cNvSpPr>
          <p:nvPr>
            <p:ph idx="1"/>
          </p:nvPr>
        </p:nvSpPr>
        <p:spPr>
          <a:xfrm>
            <a:off x="395537" y="1989138"/>
            <a:ext cx="2952328" cy="4114800"/>
          </a:xfrm>
        </p:spPr>
        <p:txBody>
          <a:bodyPr/>
          <a:lstStyle/>
          <a:p>
            <a:r>
              <a:rPr lang="en-US" sz="1600" dirty="0"/>
              <a:t>Frequency responses as function of partial observation duration in dB</a:t>
            </a:r>
            <a:endParaRPr lang="en-US" sz="1200" dirty="0"/>
          </a:p>
          <a:p>
            <a:endParaRPr lang="en-US" sz="1600" dirty="0"/>
          </a:p>
          <a:p>
            <a:r>
              <a:rPr lang="en-US" sz="1600" dirty="0"/>
              <a:t>Choose a threshold to determine number of taps to include in Viterbi decoder and number of states. </a:t>
            </a:r>
          </a:p>
          <a:p>
            <a:endParaRPr lang="en-US" sz="1600" dirty="0"/>
          </a:p>
          <a:p>
            <a:r>
              <a:rPr lang="en-US" sz="1600" dirty="0"/>
              <a:t>Lower threshold is required (more taps) for success of MLSE for higher order of modulation</a:t>
            </a:r>
          </a:p>
          <a:p>
            <a:pPr lvl="1"/>
            <a:r>
              <a:rPr lang="en-US" sz="1200" dirty="0"/>
              <a:t>To capture taps &gt;-20dB,  needs to have 7 taps for Viterbi when observation period=1/2</a:t>
            </a:r>
          </a:p>
        </p:txBody>
      </p:sp>
      <p:sp>
        <p:nvSpPr>
          <p:cNvPr id="3" name="Slide Number Placeholder 2">
            <a:extLst>
              <a:ext uri="{FF2B5EF4-FFF2-40B4-BE49-F238E27FC236}">
                <a16:creationId xmlns:a16="http://schemas.microsoft.com/office/drawing/2014/main" id="{5C00A48B-6BEA-784F-AB59-5D06593933D0}"/>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18</a:t>
            </a:fld>
            <a:endParaRPr lang="en-GB" altLang="en-US" dirty="0"/>
          </a:p>
        </p:txBody>
      </p:sp>
      <p:sp>
        <p:nvSpPr>
          <p:cNvPr id="4" name="Title 3">
            <a:extLst>
              <a:ext uri="{FF2B5EF4-FFF2-40B4-BE49-F238E27FC236}">
                <a16:creationId xmlns:a16="http://schemas.microsoft.com/office/drawing/2014/main" id="{B2CE609C-E9F5-1C48-97CA-0781038E017A}"/>
              </a:ext>
            </a:extLst>
          </p:cNvPr>
          <p:cNvSpPr>
            <a:spLocks noGrp="1"/>
          </p:cNvSpPr>
          <p:nvPr>
            <p:ph type="title"/>
          </p:nvPr>
        </p:nvSpPr>
        <p:spPr>
          <a:xfrm>
            <a:off x="685800" y="620688"/>
            <a:ext cx="7772400" cy="1066800"/>
          </a:xfrm>
        </p:spPr>
        <p:txBody>
          <a:bodyPr/>
          <a:lstStyle/>
          <a:p>
            <a:r>
              <a:rPr lang="en-US" dirty="0"/>
              <a:t>Frequency response due to partial observation and filtering</a:t>
            </a:r>
          </a:p>
        </p:txBody>
      </p:sp>
      <p:pic>
        <p:nvPicPr>
          <p:cNvPr id="15" name="Picture 14">
            <a:extLst>
              <a:ext uri="{FF2B5EF4-FFF2-40B4-BE49-F238E27FC236}">
                <a16:creationId xmlns:a16="http://schemas.microsoft.com/office/drawing/2014/main" id="{702AAEDF-6570-B642-9B1F-B1D6CF5D20D4}"/>
              </a:ext>
            </a:extLst>
          </p:cNvPr>
          <p:cNvPicPr>
            <a:picLocks noChangeAspect="1"/>
          </p:cNvPicPr>
          <p:nvPr/>
        </p:nvPicPr>
        <p:blipFill>
          <a:blip r:embed="rId2"/>
          <a:stretch>
            <a:fillRect/>
          </a:stretch>
        </p:blipFill>
        <p:spPr>
          <a:xfrm>
            <a:off x="3203848" y="1687488"/>
            <a:ext cx="5838525" cy="4755142"/>
          </a:xfrm>
          <a:prstGeom prst="rect">
            <a:avLst/>
          </a:prstGeom>
        </p:spPr>
      </p:pic>
      <p:sp>
        <p:nvSpPr>
          <p:cNvPr id="17" name="TextBox 16">
            <a:extLst>
              <a:ext uri="{FF2B5EF4-FFF2-40B4-BE49-F238E27FC236}">
                <a16:creationId xmlns:a16="http://schemas.microsoft.com/office/drawing/2014/main" id="{2C8B35E5-CD6E-AA49-AE15-0480BE7864ED}"/>
              </a:ext>
            </a:extLst>
          </p:cNvPr>
          <p:cNvSpPr txBox="1"/>
          <p:nvPr/>
        </p:nvSpPr>
        <p:spPr>
          <a:xfrm>
            <a:off x="6228184" y="5013176"/>
            <a:ext cx="2752677" cy="369332"/>
          </a:xfrm>
          <a:prstGeom prst="rect">
            <a:avLst/>
          </a:prstGeom>
          <a:noFill/>
        </p:spPr>
        <p:txBody>
          <a:bodyPr wrap="none" rtlCol="0">
            <a:spAutoFit/>
          </a:bodyPr>
          <a:lstStyle/>
          <a:p>
            <a:pPr lvl="1"/>
            <a:r>
              <a:rPr lang="en-US" sz="900" dirty="0"/>
              <a:t>M: number of observation samples</a:t>
            </a:r>
          </a:p>
          <a:p>
            <a:pPr lvl="1"/>
            <a:r>
              <a:rPr lang="en-US" sz="900" dirty="0"/>
              <a:t>N: number of total samples in OFDM symbol</a:t>
            </a:r>
          </a:p>
        </p:txBody>
      </p:sp>
    </p:spTree>
    <p:extLst>
      <p:ext uri="{BB962C8B-B14F-4D97-AF65-F5344CB8AC3E}">
        <p14:creationId xmlns:p14="http://schemas.microsoft.com/office/powerpoint/2010/main" val="2127797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E6F631-77E7-0F48-834B-519655DCFCFD}"/>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19</a:t>
            </a:fld>
            <a:endParaRPr lang="en-GB" altLang="en-US" dirty="0"/>
          </a:p>
        </p:txBody>
      </p:sp>
      <p:sp>
        <p:nvSpPr>
          <p:cNvPr id="4" name="Title 3">
            <a:extLst>
              <a:ext uri="{FF2B5EF4-FFF2-40B4-BE49-F238E27FC236}">
                <a16:creationId xmlns:a16="http://schemas.microsoft.com/office/drawing/2014/main" id="{9F3F5796-5BC8-9C4D-815D-5BBC066A70DB}"/>
              </a:ext>
            </a:extLst>
          </p:cNvPr>
          <p:cNvSpPr>
            <a:spLocks noGrp="1"/>
          </p:cNvSpPr>
          <p:nvPr>
            <p:ph type="title"/>
          </p:nvPr>
        </p:nvSpPr>
        <p:spPr/>
        <p:txBody>
          <a:bodyPr/>
          <a:lstStyle/>
          <a:p>
            <a:r>
              <a:rPr lang="en-US" dirty="0"/>
              <a:t>Number of Viterbi states vs. Partial Observation</a:t>
            </a:r>
          </a:p>
        </p:txBody>
      </p:sp>
      <p:grpSp>
        <p:nvGrpSpPr>
          <p:cNvPr id="14" name="Group 13">
            <a:extLst>
              <a:ext uri="{FF2B5EF4-FFF2-40B4-BE49-F238E27FC236}">
                <a16:creationId xmlns:a16="http://schemas.microsoft.com/office/drawing/2014/main" id="{AFD8CD0A-7768-414F-9809-6E49C50A98B4}"/>
              </a:ext>
            </a:extLst>
          </p:cNvPr>
          <p:cNvGrpSpPr/>
          <p:nvPr/>
        </p:nvGrpSpPr>
        <p:grpSpPr>
          <a:xfrm>
            <a:off x="107504" y="2175474"/>
            <a:ext cx="3446890" cy="266555"/>
            <a:chOff x="0" y="2596151"/>
            <a:chExt cx="4025934" cy="328793"/>
          </a:xfrm>
        </p:grpSpPr>
        <p:pic>
          <p:nvPicPr>
            <p:cNvPr id="12" name="Picture 11">
              <a:extLst>
                <a:ext uri="{FF2B5EF4-FFF2-40B4-BE49-F238E27FC236}">
                  <a16:creationId xmlns:a16="http://schemas.microsoft.com/office/drawing/2014/main" id="{A8B3FBBF-C990-1F4E-B20D-5D427DE87107}"/>
                </a:ext>
              </a:extLst>
            </p:cNvPr>
            <p:cNvPicPr>
              <a:picLocks noChangeAspect="1"/>
            </p:cNvPicPr>
            <p:nvPr/>
          </p:nvPicPr>
          <p:blipFill>
            <a:blip r:embed="rId2"/>
            <a:stretch>
              <a:fillRect/>
            </a:stretch>
          </p:blipFill>
          <p:spPr>
            <a:xfrm>
              <a:off x="105809" y="2674640"/>
              <a:ext cx="3814316" cy="184777"/>
            </a:xfrm>
            <a:prstGeom prst="rect">
              <a:avLst/>
            </a:prstGeom>
          </p:spPr>
        </p:pic>
        <p:sp>
          <p:nvSpPr>
            <p:cNvPr id="13" name="Rectangle 12">
              <a:extLst>
                <a:ext uri="{FF2B5EF4-FFF2-40B4-BE49-F238E27FC236}">
                  <a16:creationId xmlns:a16="http://schemas.microsoft.com/office/drawing/2014/main" id="{FBE9A783-D5F6-C847-BB0A-D758BCCDB482}"/>
                </a:ext>
              </a:extLst>
            </p:cNvPr>
            <p:cNvSpPr/>
            <p:nvPr/>
          </p:nvSpPr>
          <p:spPr bwMode="auto">
            <a:xfrm>
              <a:off x="0" y="2596151"/>
              <a:ext cx="4025934" cy="328793"/>
            </a:xfrm>
            <a:prstGeom prst="rect">
              <a:avLst/>
            </a:prstGeom>
            <a:no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pic>
        <p:nvPicPr>
          <p:cNvPr id="17" name="Picture 16">
            <a:extLst>
              <a:ext uri="{FF2B5EF4-FFF2-40B4-BE49-F238E27FC236}">
                <a16:creationId xmlns:a16="http://schemas.microsoft.com/office/drawing/2014/main" id="{535A62E0-764E-CD48-B739-7F05215B70E5}"/>
              </a:ext>
            </a:extLst>
          </p:cNvPr>
          <p:cNvPicPr>
            <a:picLocks noChangeAspect="1"/>
          </p:cNvPicPr>
          <p:nvPr/>
        </p:nvPicPr>
        <p:blipFill>
          <a:blip r:embed="rId3"/>
          <a:stretch>
            <a:fillRect/>
          </a:stretch>
        </p:blipFill>
        <p:spPr>
          <a:xfrm>
            <a:off x="3098906" y="1675327"/>
            <a:ext cx="6019821" cy="4800085"/>
          </a:xfrm>
          <a:prstGeom prst="rect">
            <a:avLst/>
          </a:prstGeom>
        </p:spPr>
      </p:pic>
      <p:sp>
        <p:nvSpPr>
          <p:cNvPr id="18" name="TextBox 17">
            <a:extLst>
              <a:ext uri="{FF2B5EF4-FFF2-40B4-BE49-F238E27FC236}">
                <a16:creationId xmlns:a16="http://schemas.microsoft.com/office/drawing/2014/main" id="{589A51F2-F79B-CD45-9537-6AD4BB0A7DF6}"/>
              </a:ext>
            </a:extLst>
          </p:cNvPr>
          <p:cNvSpPr txBox="1"/>
          <p:nvPr/>
        </p:nvSpPr>
        <p:spPr>
          <a:xfrm>
            <a:off x="3770009" y="5507940"/>
            <a:ext cx="2752677" cy="369332"/>
          </a:xfrm>
          <a:prstGeom prst="rect">
            <a:avLst/>
          </a:prstGeom>
          <a:noFill/>
        </p:spPr>
        <p:txBody>
          <a:bodyPr wrap="none" rtlCol="0">
            <a:spAutoFit/>
          </a:bodyPr>
          <a:lstStyle/>
          <a:p>
            <a:pPr lvl="1"/>
            <a:r>
              <a:rPr lang="en-US" sz="900" dirty="0"/>
              <a:t>M: number of observation samples</a:t>
            </a:r>
          </a:p>
          <a:p>
            <a:pPr lvl="1"/>
            <a:r>
              <a:rPr lang="en-US" sz="900" dirty="0"/>
              <a:t>N: number of total samples in OFDM symbol</a:t>
            </a:r>
          </a:p>
        </p:txBody>
      </p:sp>
      <p:sp>
        <p:nvSpPr>
          <p:cNvPr id="20" name="Accommodate taps that are within -15 dB of maximum">
            <a:extLst>
              <a:ext uri="{FF2B5EF4-FFF2-40B4-BE49-F238E27FC236}">
                <a16:creationId xmlns:a16="http://schemas.microsoft.com/office/drawing/2014/main" id="{7CCCFB8E-B01D-4141-AF80-18E5EE6B98BD}"/>
              </a:ext>
            </a:extLst>
          </p:cNvPr>
          <p:cNvSpPr txBox="1"/>
          <p:nvPr/>
        </p:nvSpPr>
        <p:spPr>
          <a:xfrm>
            <a:off x="7740352" y="2864743"/>
            <a:ext cx="1230212"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200" b="0"/>
            </a:lvl1pPr>
          </a:lstStyle>
          <a:p>
            <a:r>
              <a:rPr sz="1000" dirty="0"/>
              <a:t>Accommodate taps that are within -</a:t>
            </a:r>
            <a:r>
              <a:rPr lang="en-US" sz="1000" dirty="0"/>
              <a:t>20</a:t>
            </a:r>
            <a:r>
              <a:rPr sz="1000" dirty="0"/>
              <a:t> dB of maximum</a:t>
            </a:r>
          </a:p>
        </p:txBody>
      </p:sp>
      <p:grpSp>
        <p:nvGrpSpPr>
          <p:cNvPr id="24" name="Group 23">
            <a:extLst>
              <a:ext uri="{FF2B5EF4-FFF2-40B4-BE49-F238E27FC236}">
                <a16:creationId xmlns:a16="http://schemas.microsoft.com/office/drawing/2014/main" id="{330DC221-BE7E-3E48-9693-703F44E7D119}"/>
              </a:ext>
            </a:extLst>
          </p:cNvPr>
          <p:cNvGrpSpPr/>
          <p:nvPr/>
        </p:nvGrpSpPr>
        <p:grpSpPr>
          <a:xfrm>
            <a:off x="91375" y="4850899"/>
            <a:ext cx="3439948" cy="579140"/>
            <a:chOff x="105810" y="5013176"/>
            <a:chExt cx="4106150" cy="648072"/>
          </a:xfrm>
        </p:grpSpPr>
        <p:pic>
          <p:nvPicPr>
            <p:cNvPr id="21" name="Image" descr="Image">
              <a:extLst>
                <a:ext uri="{FF2B5EF4-FFF2-40B4-BE49-F238E27FC236}">
                  <a16:creationId xmlns:a16="http://schemas.microsoft.com/office/drawing/2014/main" id="{759F2A9D-2027-C64D-9D77-D5BC2776151F}"/>
                </a:ext>
              </a:extLst>
            </p:cNvPr>
            <p:cNvPicPr>
              <a:picLocks noChangeAspect="1"/>
            </p:cNvPicPr>
            <p:nvPr/>
          </p:nvPicPr>
          <p:blipFill>
            <a:blip r:embed="rId4"/>
            <a:srcRect r="65339"/>
            <a:stretch>
              <a:fillRect/>
            </a:stretch>
          </p:blipFill>
          <p:spPr>
            <a:xfrm>
              <a:off x="172809" y="5084603"/>
              <a:ext cx="2264606" cy="190202"/>
            </a:xfrm>
            <a:prstGeom prst="rect">
              <a:avLst/>
            </a:prstGeom>
            <a:ln w="12700">
              <a:miter lim="400000"/>
            </a:ln>
          </p:spPr>
        </p:pic>
        <p:pic>
          <p:nvPicPr>
            <p:cNvPr id="22" name="Image" descr="Image">
              <a:extLst>
                <a:ext uri="{FF2B5EF4-FFF2-40B4-BE49-F238E27FC236}">
                  <a16:creationId xmlns:a16="http://schemas.microsoft.com/office/drawing/2014/main" id="{DC8495CF-3E1A-1643-8990-719BF15C77AF}"/>
                </a:ext>
              </a:extLst>
            </p:cNvPr>
            <p:cNvPicPr>
              <a:picLocks noChangeAspect="1"/>
            </p:cNvPicPr>
            <p:nvPr/>
          </p:nvPicPr>
          <p:blipFill>
            <a:blip r:embed="rId5"/>
            <a:srcRect l="34501"/>
            <a:stretch>
              <a:fillRect/>
            </a:stretch>
          </p:blipFill>
          <p:spPr>
            <a:xfrm>
              <a:off x="111016" y="5400464"/>
              <a:ext cx="4031916" cy="180334"/>
            </a:xfrm>
            <a:prstGeom prst="rect">
              <a:avLst/>
            </a:prstGeom>
            <a:ln w="12700">
              <a:miter lim="400000"/>
            </a:ln>
          </p:spPr>
        </p:pic>
        <p:sp>
          <p:nvSpPr>
            <p:cNvPr id="23" name="Rectangle 22">
              <a:extLst>
                <a:ext uri="{FF2B5EF4-FFF2-40B4-BE49-F238E27FC236}">
                  <a16:creationId xmlns:a16="http://schemas.microsoft.com/office/drawing/2014/main" id="{3749E8AD-977A-494A-BA8D-63E776315B34}"/>
                </a:ext>
              </a:extLst>
            </p:cNvPr>
            <p:cNvSpPr/>
            <p:nvPr/>
          </p:nvSpPr>
          <p:spPr bwMode="auto">
            <a:xfrm>
              <a:off x="105810" y="5013176"/>
              <a:ext cx="4106150" cy="648072"/>
            </a:xfrm>
            <a:prstGeom prst="rect">
              <a:avLst/>
            </a:prstGeom>
            <a:no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sp>
        <p:nvSpPr>
          <p:cNvPr id="27" name="TextBox 26">
            <a:extLst>
              <a:ext uri="{FF2B5EF4-FFF2-40B4-BE49-F238E27FC236}">
                <a16:creationId xmlns:a16="http://schemas.microsoft.com/office/drawing/2014/main" id="{EF452E56-C9A4-134D-8E5C-1D4212B25D2E}"/>
              </a:ext>
            </a:extLst>
          </p:cNvPr>
          <p:cNvSpPr txBox="1"/>
          <p:nvPr/>
        </p:nvSpPr>
        <p:spPr>
          <a:xfrm>
            <a:off x="1025907" y="1772816"/>
            <a:ext cx="1080120" cy="276999"/>
          </a:xfrm>
          <a:prstGeom prst="rect">
            <a:avLst/>
          </a:prstGeom>
          <a:noFill/>
        </p:spPr>
        <p:txBody>
          <a:bodyPr wrap="square" rtlCol="0">
            <a:spAutoFit/>
          </a:bodyPr>
          <a:lstStyle/>
          <a:p>
            <a:r>
              <a:rPr lang="en-US" dirty="0"/>
              <a:t>Figure shows:</a:t>
            </a:r>
          </a:p>
        </p:txBody>
      </p:sp>
      <p:sp>
        <p:nvSpPr>
          <p:cNvPr id="28" name="TextBox 27">
            <a:extLst>
              <a:ext uri="{FF2B5EF4-FFF2-40B4-BE49-F238E27FC236}">
                <a16:creationId xmlns:a16="http://schemas.microsoft.com/office/drawing/2014/main" id="{A70B4C63-ABCC-7C4D-AD15-B466C69C4E07}"/>
              </a:ext>
            </a:extLst>
          </p:cNvPr>
          <p:cNvSpPr txBox="1"/>
          <p:nvPr/>
        </p:nvSpPr>
        <p:spPr>
          <a:xfrm>
            <a:off x="35496" y="4592161"/>
            <a:ext cx="3251118" cy="276999"/>
          </a:xfrm>
          <a:prstGeom prst="rect">
            <a:avLst/>
          </a:prstGeom>
          <a:noFill/>
        </p:spPr>
        <p:txBody>
          <a:bodyPr wrap="square" rtlCol="0">
            <a:spAutoFit/>
          </a:bodyPr>
          <a:lstStyle/>
          <a:p>
            <a:r>
              <a:rPr lang="en-US" dirty="0"/>
              <a:t>Metric calculations only for one-round on trellis </a:t>
            </a:r>
          </a:p>
        </p:txBody>
      </p:sp>
      <p:sp>
        <p:nvSpPr>
          <p:cNvPr id="29" name="TextBox 28">
            <a:extLst>
              <a:ext uri="{FF2B5EF4-FFF2-40B4-BE49-F238E27FC236}">
                <a16:creationId xmlns:a16="http://schemas.microsoft.com/office/drawing/2014/main" id="{8976316D-829C-8E49-A256-0395D9D56E1F}"/>
              </a:ext>
            </a:extLst>
          </p:cNvPr>
          <p:cNvSpPr txBox="1"/>
          <p:nvPr/>
        </p:nvSpPr>
        <p:spPr>
          <a:xfrm>
            <a:off x="125063" y="5514445"/>
            <a:ext cx="3439948" cy="276999"/>
          </a:xfrm>
          <a:prstGeom prst="rect">
            <a:avLst/>
          </a:prstGeom>
          <a:noFill/>
        </p:spPr>
        <p:txBody>
          <a:bodyPr wrap="square" rtlCol="0">
            <a:spAutoFit/>
          </a:bodyPr>
          <a:lstStyle/>
          <a:p>
            <a:r>
              <a:rPr lang="en-US" dirty="0"/>
              <a:t>Does not include retracing, comparison, elimination</a:t>
            </a:r>
          </a:p>
        </p:txBody>
      </p:sp>
    </p:spTree>
    <p:extLst>
      <p:ext uri="{BB962C8B-B14F-4D97-AF65-F5344CB8AC3E}">
        <p14:creationId xmlns:p14="http://schemas.microsoft.com/office/powerpoint/2010/main" val="290736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a16="http://schemas.microsoft.com/office/drawing/2014/main" id="{4DFE3077-6BFB-4E1C-9218-0E8E2CEA90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B20EFD3-9F87-4CC4-BE12-53B84810E182}" type="slidenum">
              <a:rPr lang="en-GB" altLang="en-US" sz="1200" b="0" smtClean="0"/>
              <a:pPr>
                <a:spcBef>
                  <a:spcPct val="0"/>
                </a:spcBef>
                <a:buFontTx/>
                <a:buNone/>
              </a:pPr>
              <a:t>2</a:t>
            </a:fld>
            <a:endParaRPr lang="en-GB" altLang="en-US" sz="1200" b="0"/>
          </a:p>
        </p:txBody>
      </p:sp>
      <p:sp>
        <p:nvSpPr>
          <p:cNvPr id="15368" name="Rectangle 6">
            <a:extLst>
              <a:ext uri="{FF2B5EF4-FFF2-40B4-BE49-F238E27FC236}">
                <a16:creationId xmlns:a16="http://schemas.microsoft.com/office/drawing/2014/main" id="{1F254AD5-AF47-4227-BA6A-AD2DFF84AC29}"/>
              </a:ext>
            </a:extLst>
          </p:cNvPr>
          <p:cNvSpPr>
            <a:spLocks noChangeArrowheads="1"/>
          </p:cNvSpPr>
          <p:nvPr/>
        </p:nvSpPr>
        <p:spPr bwMode="auto">
          <a:xfrm>
            <a:off x="683568" y="870421"/>
            <a:ext cx="266365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 (continued):</a:t>
            </a:r>
            <a:endParaRPr lang="en-GB" altLang="en-US" sz="2000" b="0" dirty="0"/>
          </a:p>
        </p:txBody>
      </p:sp>
      <p:graphicFrame>
        <p:nvGraphicFramePr>
          <p:cNvPr id="9" name="Table 8">
            <a:extLst>
              <a:ext uri="{FF2B5EF4-FFF2-40B4-BE49-F238E27FC236}">
                <a16:creationId xmlns:a16="http://schemas.microsoft.com/office/drawing/2014/main" id="{1EEAD0EE-0DFD-4F81-B0C3-618EF9CBFB8C}"/>
              </a:ext>
            </a:extLst>
          </p:cNvPr>
          <p:cNvGraphicFramePr>
            <a:graphicFrameLocks noGrp="1"/>
          </p:cNvGraphicFramePr>
          <p:nvPr>
            <p:extLst>
              <p:ext uri="{D42A27DB-BD31-4B8C-83A1-F6EECF244321}">
                <p14:modId xmlns:p14="http://schemas.microsoft.com/office/powerpoint/2010/main" val="2608633391"/>
              </p:ext>
            </p:extLst>
          </p:nvPr>
        </p:nvGraphicFramePr>
        <p:xfrm>
          <a:off x="827584" y="1484784"/>
          <a:ext cx="7247255" cy="3867690"/>
        </p:xfrm>
        <a:graphic>
          <a:graphicData uri="http://schemas.openxmlformats.org/drawingml/2006/table">
            <a:tbl>
              <a:tblPr firstRow="1" bandRow="1">
                <a:tableStyleId>{21E4AEA4-8DFA-4A89-87EB-49C32662AFE0}</a:tableStyleId>
              </a:tblPr>
              <a:tblGrid>
                <a:gridCol w="1303655">
                  <a:extLst>
                    <a:ext uri="{9D8B030D-6E8A-4147-A177-3AD203B41FA5}">
                      <a16:colId xmlns:a16="http://schemas.microsoft.com/office/drawing/2014/main" val="20000"/>
                    </a:ext>
                  </a:extLst>
                </a:gridCol>
                <a:gridCol w="1000601">
                  <a:extLst>
                    <a:ext uri="{9D8B030D-6E8A-4147-A177-3AD203B41FA5}">
                      <a16:colId xmlns:a16="http://schemas.microsoft.com/office/drawing/2014/main" val="20001"/>
                    </a:ext>
                  </a:extLst>
                </a:gridCol>
                <a:gridCol w="2047399">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324032">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Erik Lindskog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sz="1100" dirty="0"/>
                        <a:t>Samsung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7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Srinivas Kandala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6283733"/>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Wook Bong Lee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Ashok Ranganath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585805"/>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Stuart Walker Strickland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HPE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267204"/>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Jerome 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Cisco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7447285"/>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err="1">
                          <a:solidFill>
                            <a:schemeClr val="dk1"/>
                          </a:solidFill>
                          <a:effectLst/>
                          <a:latin typeface="+mn-lt"/>
                          <a:ea typeface="+mn-ea"/>
                          <a:cs typeface="+mn-cs"/>
                        </a:rPr>
                        <a:t>HanGyu</a:t>
                      </a:r>
                      <a:r>
                        <a:rPr lang="en-US" sz="1100" kern="1200" dirty="0">
                          <a:solidFill>
                            <a:schemeClr val="dk1"/>
                          </a:solidFill>
                          <a:effectLst/>
                          <a:latin typeface="+mn-lt"/>
                          <a:ea typeface="+mn-ea"/>
                          <a:cs typeface="+mn-cs"/>
                        </a:rPr>
                        <a:t> Cho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100"/>
                        <a:t>LGE</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9623080"/>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Sang Gook Kim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8191064"/>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Roy Want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100" dirty="0"/>
                        <a:t>Google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443198"/>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err="1">
                          <a:solidFill>
                            <a:schemeClr val="dk1"/>
                          </a:solidFill>
                          <a:effectLst/>
                          <a:latin typeface="+mn-lt"/>
                          <a:ea typeface="+mn-ea"/>
                          <a:cs typeface="+mn-cs"/>
                        </a:rPr>
                        <a:t>Mingguang</a:t>
                      </a:r>
                      <a:r>
                        <a:rPr lang="en-US" sz="1100" kern="1200" dirty="0">
                          <a:solidFill>
                            <a:schemeClr val="dk1"/>
                          </a:solidFill>
                          <a:effectLst/>
                          <a:latin typeface="+mn-lt"/>
                          <a:ea typeface="+mn-ea"/>
                          <a:cs typeface="+mn-cs"/>
                        </a:rPr>
                        <a:t> Xu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3403258"/>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Christian Berger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100" dirty="0"/>
                        <a:t>NXP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9441771"/>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Manish Kumar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5090961"/>
                  </a:ext>
                </a:extLst>
              </a:tr>
              <a:tr h="245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1961992"/>
                  </a:ext>
                </a:extLst>
              </a:tr>
            </a:tbl>
          </a:graphicData>
        </a:graphic>
      </p:graphicFrame>
    </p:spTree>
    <p:extLst>
      <p:ext uri="{BB962C8B-B14F-4D97-AF65-F5344CB8AC3E}">
        <p14:creationId xmlns:p14="http://schemas.microsoft.com/office/powerpoint/2010/main" val="35483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D7653F7-2AFE-184B-8D29-F59AF86CF58C}"/>
              </a:ext>
            </a:extLst>
          </p:cNvPr>
          <p:cNvGrpSpPr/>
          <p:nvPr/>
        </p:nvGrpSpPr>
        <p:grpSpPr>
          <a:xfrm>
            <a:off x="-161810" y="1416537"/>
            <a:ext cx="6184949" cy="4808945"/>
            <a:chOff x="-161810" y="1416537"/>
            <a:chExt cx="6184949" cy="4808945"/>
          </a:xfrm>
        </p:grpSpPr>
        <p:pic>
          <p:nvPicPr>
            <p:cNvPr id="6" name="Picture 5">
              <a:extLst>
                <a:ext uri="{FF2B5EF4-FFF2-40B4-BE49-F238E27FC236}">
                  <a16:creationId xmlns:a16="http://schemas.microsoft.com/office/drawing/2014/main" id="{3AFD6B27-3D5A-4CDB-983E-51542BEE38F6}"/>
                </a:ext>
              </a:extLst>
            </p:cNvPr>
            <p:cNvPicPr>
              <a:picLocks noChangeAspect="1"/>
            </p:cNvPicPr>
            <p:nvPr/>
          </p:nvPicPr>
          <p:blipFill>
            <a:blip r:embed="rId2"/>
            <a:stretch>
              <a:fillRect/>
            </a:stretch>
          </p:blipFill>
          <p:spPr>
            <a:xfrm>
              <a:off x="-161810" y="1584564"/>
              <a:ext cx="6184949" cy="4640918"/>
            </a:xfrm>
            <a:prstGeom prst="rect">
              <a:avLst/>
            </a:prstGeom>
          </p:spPr>
        </p:pic>
        <p:sp>
          <p:nvSpPr>
            <p:cNvPr id="7" name="Rectangle 6">
              <a:extLst>
                <a:ext uri="{FF2B5EF4-FFF2-40B4-BE49-F238E27FC236}">
                  <a16:creationId xmlns:a16="http://schemas.microsoft.com/office/drawing/2014/main" id="{F13436B5-9EB8-DC4F-AC9D-6A8870D89681}"/>
                </a:ext>
              </a:extLst>
            </p:cNvPr>
            <p:cNvSpPr/>
            <p:nvPr/>
          </p:nvSpPr>
          <p:spPr>
            <a:xfrm>
              <a:off x="565340" y="1416537"/>
              <a:ext cx="3475631" cy="261610"/>
            </a:xfrm>
            <a:prstGeom prst="rect">
              <a:avLst/>
            </a:prstGeom>
            <a:solidFill>
              <a:schemeClr val="bg1"/>
            </a:solidFill>
          </p:spPr>
          <p:txBody>
            <a:bodyPr wrap="none">
              <a:spAutoFit/>
            </a:bodyPr>
            <a:lstStyle/>
            <a:p>
              <a:r>
                <a:rPr lang="en-US" sz="1100" dirty="0"/>
                <a:t>CDF of Bit Error Rate at Attacker after partial observation</a:t>
              </a:r>
            </a:p>
          </p:txBody>
        </p:sp>
        <p:sp>
          <p:nvSpPr>
            <p:cNvPr id="8" name="Rectangle 7">
              <a:extLst>
                <a:ext uri="{FF2B5EF4-FFF2-40B4-BE49-F238E27FC236}">
                  <a16:creationId xmlns:a16="http://schemas.microsoft.com/office/drawing/2014/main" id="{78BAA45A-4986-AA4F-9355-C2A42ABF86C5}"/>
                </a:ext>
              </a:extLst>
            </p:cNvPr>
            <p:cNvSpPr/>
            <p:nvPr/>
          </p:nvSpPr>
          <p:spPr>
            <a:xfrm>
              <a:off x="883537" y="1655222"/>
              <a:ext cx="2839239" cy="261610"/>
            </a:xfrm>
            <a:prstGeom prst="rect">
              <a:avLst/>
            </a:prstGeom>
            <a:solidFill>
              <a:schemeClr val="bg1"/>
            </a:solidFill>
          </p:spPr>
          <p:txBody>
            <a:bodyPr wrap="none">
              <a:spAutoFit/>
            </a:bodyPr>
            <a:lstStyle/>
            <a:p>
              <a:r>
                <a:rPr lang="en-US" sz="1100" dirty="0"/>
                <a:t>SNR = 30 dB, Norm. Observation Period = 0.5</a:t>
              </a:r>
            </a:p>
          </p:txBody>
        </p:sp>
      </p:grpSp>
      <p:sp>
        <p:nvSpPr>
          <p:cNvPr id="3" name="Slide Number Placeholder 2">
            <a:extLst>
              <a:ext uri="{FF2B5EF4-FFF2-40B4-BE49-F238E27FC236}">
                <a16:creationId xmlns:a16="http://schemas.microsoft.com/office/drawing/2014/main" id="{21521285-269A-412A-9810-77C06F5C0805}"/>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20</a:t>
            </a:fld>
            <a:endParaRPr lang="en-GB" altLang="en-US" dirty="0"/>
          </a:p>
        </p:txBody>
      </p:sp>
      <p:sp>
        <p:nvSpPr>
          <p:cNvPr id="4" name="Title 3">
            <a:extLst>
              <a:ext uri="{FF2B5EF4-FFF2-40B4-BE49-F238E27FC236}">
                <a16:creationId xmlns:a16="http://schemas.microsoft.com/office/drawing/2014/main" id="{D6592115-0774-4F5F-AB39-5C70C1EDFE6A}"/>
              </a:ext>
            </a:extLst>
          </p:cNvPr>
          <p:cNvSpPr>
            <a:spLocks noGrp="1"/>
          </p:cNvSpPr>
          <p:nvPr>
            <p:ph type="title"/>
          </p:nvPr>
        </p:nvSpPr>
        <p:spPr>
          <a:xfrm>
            <a:off x="685800" y="484152"/>
            <a:ext cx="7772400" cy="1066800"/>
          </a:xfrm>
        </p:spPr>
        <p:txBody>
          <a:bodyPr/>
          <a:lstStyle/>
          <a:p>
            <a:r>
              <a:rPr lang="en-US" sz="2400" dirty="0"/>
              <a:t>16QAM with Viterbi Equalizer (64K States, 5 Taps)</a:t>
            </a:r>
            <a:br>
              <a:rPr lang="en-US" sz="2400" dirty="0"/>
            </a:br>
            <a:r>
              <a:rPr lang="en-US" sz="2400" dirty="0"/>
              <a:t> BER and Corr: T</a:t>
            </a:r>
            <a:r>
              <a:rPr lang="en-US" sz="2400" baseline="-25000" dirty="0"/>
              <a:t>ob </a:t>
            </a:r>
            <a:r>
              <a:rPr lang="en-US" sz="2400" dirty="0"/>
              <a:t>= 1/2 </a:t>
            </a:r>
          </a:p>
        </p:txBody>
      </p:sp>
      <p:sp>
        <p:nvSpPr>
          <p:cNvPr id="2" name="Content Placeholder 1">
            <a:extLst>
              <a:ext uri="{FF2B5EF4-FFF2-40B4-BE49-F238E27FC236}">
                <a16:creationId xmlns:a16="http://schemas.microsoft.com/office/drawing/2014/main" id="{7B006D4C-CE0C-4042-8BAA-CEBA48094951}"/>
              </a:ext>
            </a:extLst>
          </p:cNvPr>
          <p:cNvSpPr>
            <a:spLocks noGrp="1"/>
          </p:cNvSpPr>
          <p:nvPr>
            <p:ph idx="1"/>
          </p:nvPr>
        </p:nvSpPr>
        <p:spPr>
          <a:xfrm>
            <a:off x="289690" y="5537462"/>
            <a:ext cx="8640819" cy="1102197"/>
          </a:xfrm>
        </p:spPr>
        <p:txBody>
          <a:bodyPr/>
          <a:lstStyle/>
          <a:p>
            <a:r>
              <a:rPr lang="en-US" sz="2000" dirty="0"/>
              <a:t>5-tap Viterbi can not recover the signal, with observation period of 1/2 </a:t>
            </a:r>
          </a:p>
          <a:p>
            <a:r>
              <a:rPr lang="en-US" sz="2000" dirty="0"/>
              <a:t>Attack performance is worse than per-tone (slicer) based approach</a:t>
            </a:r>
          </a:p>
        </p:txBody>
      </p:sp>
      <p:grpSp>
        <p:nvGrpSpPr>
          <p:cNvPr id="12" name="Group 11">
            <a:extLst>
              <a:ext uri="{FF2B5EF4-FFF2-40B4-BE49-F238E27FC236}">
                <a16:creationId xmlns:a16="http://schemas.microsoft.com/office/drawing/2014/main" id="{4A9F3197-B320-F349-8B40-7ED9D4049CAC}"/>
              </a:ext>
            </a:extLst>
          </p:cNvPr>
          <p:cNvGrpSpPr/>
          <p:nvPr/>
        </p:nvGrpSpPr>
        <p:grpSpPr>
          <a:xfrm>
            <a:off x="4344988" y="1531894"/>
            <a:ext cx="6023140" cy="4785222"/>
            <a:chOff x="4344988" y="1531894"/>
            <a:chExt cx="6023140" cy="4785222"/>
          </a:xfrm>
        </p:grpSpPr>
        <p:pic>
          <p:nvPicPr>
            <p:cNvPr id="5" name="Picture 4">
              <a:extLst>
                <a:ext uri="{FF2B5EF4-FFF2-40B4-BE49-F238E27FC236}">
                  <a16:creationId xmlns:a16="http://schemas.microsoft.com/office/drawing/2014/main" id="{D00ECEEE-EBBD-41FA-957D-4CB728E9737D}"/>
                </a:ext>
              </a:extLst>
            </p:cNvPr>
            <p:cNvPicPr>
              <a:picLocks noChangeAspect="1"/>
            </p:cNvPicPr>
            <p:nvPr/>
          </p:nvPicPr>
          <p:blipFill>
            <a:blip r:embed="rId3"/>
            <a:stretch>
              <a:fillRect/>
            </a:stretch>
          </p:blipFill>
          <p:spPr>
            <a:xfrm>
              <a:off x="4344988" y="1676198"/>
              <a:ext cx="6023140" cy="4640918"/>
            </a:xfrm>
            <a:prstGeom prst="rect">
              <a:avLst/>
            </a:prstGeom>
          </p:spPr>
        </p:pic>
        <p:sp>
          <p:nvSpPr>
            <p:cNvPr id="10" name="Rectangle 9">
              <a:extLst>
                <a:ext uri="{FF2B5EF4-FFF2-40B4-BE49-F238E27FC236}">
                  <a16:creationId xmlns:a16="http://schemas.microsoft.com/office/drawing/2014/main" id="{01C2CEA1-7C92-574C-B8E2-5B1A9AF5E0B4}"/>
                </a:ext>
              </a:extLst>
            </p:cNvPr>
            <p:cNvSpPr/>
            <p:nvPr/>
          </p:nvSpPr>
          <p:spPr>
            <a:xfrm>
              <a:off x="4989058" y="1725322"/>
              <a:ext cx="3522464" cy="261610"/>
            </a:xfrm>
            <a:prstGeom prst="rect">
              <a:avLst/>
            </a:prstGeom>
            <a:solidFill>
              <a:schemeClr val="bg1"/>
            </a:solidFill>
          </p:spPr>
          <p:txBody>
            <a:bodyPr wrap="square">
              <a:spAutoFit/>
            </a:bodyPr>
            <a:lstStyle/>
            <a:p>
              <a:pPr algn="ctr"/>
              <a:r>
                <a:rPr lang="en-US" sz="1100" dirty="0"/>
                <a:t>SNR = 30 dB, Norm. Attack Period = 0.5</a:t>
              </a:r>
            </a:p>
          </p:txBody>
        </p:sp>
        <p:sp>
          <p:nvSpPr>
            <p:cNvPr id="9" name="Rectangle 8">
              <a:extLst>
                <a:ext uri="{FF2B5EF4-FFF2-40B4-BE49-F238E27FC236}">
                  <a16:creationId xmlns:a16="http://schemas.microsoft.com/office/drawing/2014/main" id="{70A0B582-3AD0-1643-80E8-9DE10624BE05}"/>
                </a:ext>
              </a:extLst>
            </p:cNvPr>
            <p:cNvSpPr/>
            <p:nvPr/>
          </p:nvSpPr>
          <p:spPr>
            <a:xfrm>
              <a:off x="4832135" y="1531894"/>
              <a:ext cx="3836307" cy="261610"/>
            </a:xfrm>
            <a:prstGeom prst="rect">
              <a:avLst/>
            </a:prstGeom>
            <a:solidFill>
              <a:schemeClr val="bg1"/>
            </a:solidFill>
          </p:spPr>
          <p:txBody>
            <a:bodyPr wrap="none">
              <a:spAutoFit/>
            </a:bodyPr>
            <a:lstStyle/>
            <a:p>
              <a:r>
                <a:rPr lang="en-US" sz="1100" dirty="0"/>
                <a:t>CDF of correlation coefficient of attacker signal with true signal </a:t>
              </a:r>
            </a:p>
          </p:txBody>
        </p:sp>
      </p:grpSp>
    </p:spTree>
    <p:extLst>
      <p:ext uri="{BB962C8B-B14F-4D97-AF65-F5344CB8AC3E}">
        <p14:creationId xmlns:p14="http://schemas.microsoft.com/office/powerpoint/2010/main" val="129064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57D6F93-6756-4C4F-9FFE-FDDF37DF5C26}"/>
              </a:ext>
            </a:extLst>
          </p:cNvPr>
          <p:cNvGrpSpPr/>
          <p:nvPr/>
        </p:nvGrpSpPr>
        <p:grpSpPr>
          <a:xfrm>
            <a:off x="-108520" y="1550952"/>
            <a:ext cx="6333527" cy="4890493"/>
            <a:chOff x="-108520" y="1550952"/>
            <a:chExt cx="6333527" cy="4890493"/>
          </a:xfrm>
        </p:grpSpPr>
        <p:pic>
          <p:nvPicPr>
            <p:cNvPr id="7" name="Picture 6">
              <a:extLst>
                <a:ext uri="{FF2B5EF4-FFF2-40B4-BE49-F238E27FC236}">
                  <a16:creationId xmlns:a16="http://schemas.microsoft.com/office/drawing/2014/main" id="{42D57DBB-ED9E-4F1F-89DE-10D82DD2AA64}"/>
                </a:ext>
              </a:extLst>
            </p:cNvPr>
            <p:cNvPicPr>
              <a:picLocks noChangeAspect="1"/>
            </p:cNvPicPr>
            <p:nvPr/>
          </p:nvPicPr>
          <p:blipFill>
            <a:blip r:embed="rId2"/>
            <a:stretch>
              <a:fillRect/>
            </a:stretch>
          </p:blipFill>
          <p:spPr>
            <a:xfrm>
              <a:off x="-108520" y="1689041"/>
              <a:ext cx="6333527" cy="4752404"/>
            </a:xfrm>
            <a:prstGeom prst="rect">
              <a:avLst/>
            </a:prstGeom>
          </p:spPr>
        </p:pic>
        <p:sp>
          <p:nvSpPr>
            <p:cNvPr id="9" name="Rectangle 8">
              <a:extLst>
                <a:ext uri="{FF2B5EF4-FFF2-40B4-BE49-F238E27FC236}">
                  <a16:creationId xmlns:a16="http://schemas.microsoft.com/office/drawing/2014/main" id="{133052F1-546B-ED42-8CF2-6FD23C094F39}"/>
                </a:ext>
              </a:extLst>
            </p:cNvPr>
            <p:cNvSpPr/>
            <p:nvPr/>
          </p:nvSpPr>
          <p:spPr>
            <a:xfrm>
              <a:off x="784300" y="1550952"/>
              <a:ext cx="3475631" cy="261610"/>
            </a:xfrm>
            <a:prstGeom prst="rect">
              <a:avLst/>
            </a:prstGeom>
            <a:solidFill>
              <a:schemeClr val="bg1"/>
            </a:solidFill>
          </p:spPr>
          <p:txBody>
            <a:bodyPr wrap="none">
              <a:spAutoFit/>
            </a:bodyPr>
            <a:lstStyle/>
            <a:p>
              <a:r>
                <a:rPr lang="en-US" sz="1100" dirty="0"/>
                <a:t>CDF of Bit Error Rate at Attacker after partial observation</a:t>
              </a:r>
            </a:p>
          </p:txBody>
        </p:sp>
        <p:sp>
          <p:nvSpPr>
            <p:cNvPr id="10" name="Rectangle 9">
              <a:extLst>
                <a:ext uri="{FF2B5EF4-FFF2-40B4-BE49-F238E27FC236}">
                  <a16:creationId xmlns:a16="http://schemas.microsoft.com/office/drawing/2014/main" id="{EE9D7BCC-E1CA-4E4C-B351-F105C285D99E}"/>
                </a:ext>
              </a:extLst>
            </p:cNvPr>
            <p:cNvSpPr/>
            <p:nvPr/>
          </p:nvSpPr>
          <p:spPr>
            <a:xfrm>
              <a:off x="996697" y="1772816"/>
              <a:ext cx="3050835" cy="261610"/>
            </a:xfrm>
            <a:prstGeom prst="rect">
              <a:avLst/>
            </a:prstGeom>
            <a:solidFill>
              <a:schemeClr val="bg1"/>
            </a:solidFill>
          </p:spPr>
          <p:txBody>
            <a:bodyPr wrap="none">
              <a:spAutoFit/>
            </a:bodyPr>
            <a:lstStyle/>
            <a:p>
              <a:r>
                <a:rPr lang="en-US" sz="1100" dirty="0"/>
                <a:t>SNR = 30 dB, Norm. Observation Period = 0.5625</a:t>
              </a:r>
            </a:p>
          </p:txBody>
        </p:sp>
      </p:grpSp>
      <p:sp>
        <p:nvSpPr>
          <p:cNvPr id="3" name="Slide Number Placeholder 2">
            <a:extLst>
              <a:ext uri="{FF2B5EF4-FFF2-40B4-BE49-F238E27FC236}">
                <a16:creationId xmlns:a16="http://schemas.microsoft.com/office/drawing/2014/main" id="{21521285-269A-412A-9810-77C06F5C0805}"/>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21</a:t>
            </a:fld>
            <a:endParaRPr lang="en-GB" altLang="en-US" dirty="0"/>
          </a:p>
        </p:txBody>
      </p:sp>
      <p:sp>
        <p:nvSpPr>
          <p:cNvPr id="4" name="Title 3">
            <a:extLst>
              <a:ext uri="{FF2B5EF4-FFF2-40B4-BE49-F238E27FC236}">
                <a16:creationId xmlns:a16="http://schemas.microsoft.com/office/drawing/2014/main" id="{D6592115-0774-4F5F-AB39-5C70C1EDFE6A}"/>
              </a:ext>
            </a:extLst>
          </p:cNvPr>
          <p:cNvSpPr>
            <a:spLocks noGrp="1"/>
          </p:cNvSpPr>
          <p:nvPr>
            <p:ph type="title"/>
          </p:nvPr>
        </p:nvSpPr>
        <p:spPr>
          <a:xfrm>
            <a:off x="685800" y="484152"/>
            <a:ext cx="7772400" cy="1066800"/>
          </a:xfrm>
        </p:spPr>
        <p:txBody>
          <a:bodyPr/>
          <a:lstStyle/>
          <a:p>
            <a:r>
              <a:rPr lang="en-US" sz="2400" dirty="0"/>
              <a:t>16QAM with Viterbi Equalizer (64K States, 5 Taps)</a:t>
            </a:r>
            <a:br>
              <a:rPr lang="en-US" sz="2400" dirty="0"/>
            </a:br>
            <a:r>
              <a:rPr lang="en-US" sz="2400" dirty="0"/>
              <a:t> BER and Corr: T</a:t>
            </a:r>
            <a:r>
              <a:rPr lang="en-US" sz="2400" baseline="-25000" dirty="0"/>
              <a:t>ob </a:t>
            </a:r>
            <a:r>
              <a:rPr lang="en-US" sz="2400" dirty="0"/>
              <a:t>= 9/16 </a:t>
            </a:r>
          </a:p>
        </p:txBody>
      </p:sp>
      <p:sp>
        <p:nvSpPr>
          <p:cNvPr id="2" name="Content Placeholder 1">
            <a:extLst>
              <a:ext uri="{FF2B5EF4-FFF2-40B4-BE49-F238E27FC236}">
                <a16:creationId xmlns:a16="http://schemas.microsoft.com/office/drawing/2014/main" id="{7B006D4C-CE0C-4042-8BAA-CEBA48094951}"/>
              </a:ext>
            </a:extLst>
          </p:cNvPr>
          <p:cNvSpPr>
            <a:spLocks noGrp="1"/>
          </p:cNvSpPr>
          <p:nvPr>
            <p:ph idx="1"/>
          </p:nvPr>
        </p:nvSpPr>
        <p:spPr>
          <a:xfrm>
            <a:off x="463634" y="5373216"/>
            <a:ext cx="8356837" cy="442690"/>
          </a:xfrm>
        </p:spPr>
        <p:txBody>
          <a:bodyPr/>
          <a:lstStyle/>
          <a:p>
            <a:r>
              <a:rPr lang="en-US" sz="2000" dirty="0"/>
              <a:t>When observation duration gets longer, like 6/19,  Viterbi equalizer starts to show better performance and generate highly correlated (&gt;0.9) attack signal</a:t>
            </a:r>
          </a:p>
        </p:txBody>
      </p:sp>
      <p:grpSp>
        <p:nvGrpSpPr>
          <p:cNvPr id="6" name="Group 5">
            <a:extLst>
              <a:ext uri="{FF2B5EF4-FFF2-40B4-BE49-F238E27FC236}">
                <a16:creationId xmlns:a16="http://schemas.microsoft.com/office/drawing/2014/main" id="{7E3E306E-52C0-8F48-BB0D-AC319865171E}"/>
              </a:ext>
            </a:extLst>
          </p:cNvPr>
          <p:cNvGrpSpPr/>
          <p:nvPr/>
        </p:nvGrpSpPr>
        <p:grpSpPr>
          <a:xfrm>
            <a:off x="4343431" y="1511206"/>
            <a:ext cx="6294711" cy="4862642"/>
            <a:chOff x="4343431" y="1511206"/>
            <a:chExt cx="6294711" cy="4862642"/>
          </a:xfrm>
        </p:grpSpPr>
        <p:pic>
          <p:nvPicPr>
            <p:cNvPr id="8" name="Picture 7">
              <a:extLst>
                <a:ext uri="{FF2B5EF4-FFF2-40B4-BE49-F238E27FC236}">
                  <a16:creationId xmlns:a16="http://schemas.microsoft.com/office/drawing/2014/main" id="{A90B65F4-D901-4748-ABD7-74E608964A60}"/>
                </a:ext>
              </a:extLst>
            </p:cNvPr>
            <p:cNvPicPr>
              <a:picLocks noChangeAspect="1"/>
            </p:cNvPicPr>
            <p:nvPr/>
          </p:nvPicPr>
          <p:blipFill>
            <a:blip r:embed="rId3"/>
            <a:stretch>
              <a:fillRect/>
            </a:stretch>
          </p:blipFill>
          <p:spPr>
            <a:xfrm>
              <a:off x="4343431" y="1650569"/>
              <a:ext cx="6294711" cy="4723279"/>
            </a:xfrm>
            <a:prstGeom prst="rect">
              <a:avLst/>
            </a:prstGeom>
          </p:spPr>
        </p:pic>
        <p:sp>
          <p:nvSpPr>
            <p:cNvPr id="11" name="Rectangle 10">
              <a:extLst>
                <a:ext uri="{FF2B5EF4-FFF2-40B4-BE49-F238E27FC236}">
                  <a16:creationId xmlns:a16="http://schemas.microsoft.com/office/drawing/2014/main" id="{62CCA424-DD1E-F943-B17B-7C722D99FE92}"/>
                </a:ext>
              </a:extLst>
            </p:cNvPr>
            <p:cNvSpPr/>
            <p:nvPr/>
          </p:nvSpPr>
          <p:spPr>
            <a:xfrm>
              <a:off x="4989057" y="1727230"/>
              <a:ext cx="3522464" cy="261610"/>
            </a:xfrm>
            <a:prstGeom prst="rect">
              <a:avLst/>
            </a:prstGeom>
            <a:solidFill>
              <a:schemeClr val="bg1"/>
            </a:solidFill>
          </p:spPr>
          <p:txBody>
            <a:bodyPr wrap="square">
              <a:spAutoFit/>
            </a:bodyPr>
            <a:lstStyle/>
            <a:p>
              <a:pPr algn="ctr"/>
              <a:r>
                <a:rPr lang="en-US" sz="1100" dirty="0"/>
                <a:t>SNR = 30 dB, Norm. Attack Period = 0.4375</a:t>
              </a:r>
            </a:p>
          </p:txBody>
        </p:sp>
        <p:sp>
          <p:nvSpPr>
            <p:cNvPr id="12" name="Rectangle 11">
              <a:extLst>
                <a:ext uri="{FF2B5EF4-FFF2-40B4-BE49-F238E27FC236}">
                  <a16:creationId xmlns:a16="http://schemas.microsoft.com/office/drawing/2014/main" id="{58A51E59-90D8-E04D-B4CC-50081BBD9618}"/>
                </a:ext>
              </a:extLst>
            </p:cNvPr>
            <p:cNvSpPr/>
            <p:nvPr/>
          </p:nvSpPr>
          <p:spPr>
            <a:xfrm>
              <a:off x="4832136" y="1511206"/>
              <a:ext cx="3836307" cy="261610"/>
            </a:xfrm>
            <a:prstGeom prst="rect">
              <a:avLst/>
            </a:prstGeom>
            <a:solidFill>
              <a:schemeClr val="bg1"/>
            </a:solidFill>
          </p:spPr>
          <p:txBody>
            <a:bodyPr wrap="none">
              <a:spAutoFit/>
            </a:bodyPr>
            <a:lstStyle/>
            <a:p>
              <a:r>
                <a:rPr lang="en-US" sz="1100" dirty="0"/>
                <a:t>CDF of correlation coefficient of attacker signal with true signal </a:t>
              </a:r>
            </a:p>
          </p:txBody>
        </p:sp>
      </p:grpSp>
    </p:spTree>
    <p:extLst>
      <p:ext uri="{BB962C8B-B14F-4D97-AF65-F5344CB8AC3E}">
        <p14:creationId xmlns:p14="http://schemas.microsoft.com/office/powerpoint/2010/main" val="211307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521285-269A-412A-9810-77C06F5C0805}"/>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22</a:t>
            </a:fld>
            <a:endParaRPr lang="en-GB" altLang="en-US" dirty="0"/>
          </a:p>
        </p:txBody>
      </p:sp>
      <p:sp>
        <p:nvSpPr>
          <p:cNvPr id="4" name="Title 3">
            <a:extLst>
              <a:ext uri="{FF2B5EF4-FFF2-40B4-BE49-F238E27FC236}">
                <a16:creationId xmlns:a16="http://schemas.microsoft.com/office/drawing/2014/main" id="{D6592115-0774-4F5F-AB39-5C70C1EDFE6A}"/>
              </a:ext>
            </a:extLst>
          </p:cNvPr>
          <p:cNvSpPr>
            <a:spLocks noGrp="1"/>
          </p:cNvSpPr>
          <p:nvPr>
            <p:ph type="title"/>
          </p:nvPr>
        </p:nvSpPr>
        <p:spPr>
          <a:xfrm>
            <a:off x="685800" y="484152"/>
            <a:ext cx="7772400" cy="1066800"/>
          </a:xfrm>
        </p:spPr>
        <p:txBody>
          <a:bodyPr/>
          <a:lstStyle/>
          <a:p>
            <a:r>
              <a:rPr lang="en-US" sz="2400" dirty="0"/>
              <a:t>16QAM with Viterbi Equalizer (256 States, 3 Taps)</a:t>
            </a:r>
            <a:br>
              <a:rPr lang="en-US" sz="2400" dirty="0"/>
            </a:br>
            <a:r>
              <a:rPr lang="en-US" sz="2400" dirty="0"/>
              <a:t> BER and Corr: T</a:t>
            </a:r>
            <a:r>
              <a:rPr lang="en-US" sz="2400" baseline="-25000" dirty="0"/>
              <a:t>ob </a:t>
            </a:r>
            <a:r>
              <a:rPr lang="en-US" sz="2400" dirty="0"/>
              <a:t>= 9/16 </a:t>
            </a:r>
          </a:p>
        </p:txBody>
      </p:sp>
      <p:sp>
        <p:nvSpPr>
          <p:cNvPr id="2" name="Content Placeholder 1">
            <a:extLst>
              <a:ext uri="{FF2B5EF4-FFF2-40B4-BE49-F238E27FC236}">
                <a16:creationId xmlns:a16="http://schemas.microsoft.com/office/drawing/2014/main" id="{7B006D4C-CE0C-4042-8BAA-CEBA48094951}"/>
              </a:ext>
            </a:extLst>
          </p:cNvPr>
          <p:cNvSpPr>
            <a:spLocks noGrp="1"/>
          </p:cNvSpPr>
          <p:nvPr>
            <p:ph idx="1"/>
          </p:nvPr>
        </p:nvSpPr>
        <p:spPr>
          <a:xfrm>
            <a:off x="463634" y="5589240"/>
            <a:ext cx="8428845" cy="784608"/>
          </a:xfrm>
        </p:spPr>
        <p:txBody>
          <a:bodyPr/>
          <a:lstStyle/>
          <a:p>
            <a:r>
              <a:rPr lang="en-US" sz="1600" dirty="0"/>
              <a:t>For 256-State Viterbi, even 9/16 observation period is not sufficient to generate highly correlated attack signal</a:t>
            </a:r>
          </a:p>
          <a:p>
            <a:r>
              <a:rPr lang="en-US" sz="1600" dirty="0"/>
              <a:t>Performance is even worse than per-tone (slicing) approach</a:t>
            </a:r>
          </a:p>
          <a:p>
            <a:endParaRPr lang="en-US" sz="1600" dirty="0"/>
          </a:p>
        </p:txBody>
      </p:sp>
      <p:grpSp>
        <p:nvGrpSpPr>
          <p:cNvPr id="6" name="Group 5">
            <a:extLst>
              <a:ext uri="{FF2B5EF4-FFF2-40B4-BE49-F238E27FC236}">
                <a16:creationId xmlns:a16="http://schemas.microsoft.com/office/drawing/2014/main" id="{27CED9B2-876E-1340-81A8-9DE1F4121AD5}"/>
              </a:ext>
            </a:extLst>
          </p:cNvPr>
          <p:cNvGrpSpPr/>
          <p:nvPr/>
        </p:nvGrpSpPr>
        <p:grpSpPr>
          <a:xfrm>
            <a:off x="4499992" y="1583214"/>
            <a:ext cx="5850888" cy="4634171"/>
            <a:chOff x="4499992" y="1583214"/>
            <a:chExt cx="5850888" cy="4634171"/>
          </a:xfrm>
        </p:grpSpPr>
        <p:pic>
          <p:nvPicPr>
            <p:cNvPr id="7" name="Picture 6">
              <a:extLst>
                <a:ext uri="{FF2B5EF4-FFF2-40B4-BE49-F238E27FC236}">
                  <a16:creationId xmlns:a16="http://schemas.microsoft.com/office/drawing/2014/main" id="{19BFFDB6-1DFA-471F-8947-85D9EB8DB29F}"/>
                </a:ext>
              </a:extLst>
            </p:cNvPr>
            <p:cNvPicPr>
              <a:picLocks noChangeAspect="1"/>
            </p:cNvPicPr>
            <p:nvPr/>
          </p:nvPicPr>
          <p:blipFill>
            <a:blip r:embed="rId2"/>
            <a:stretch>
              <a:fillRect/>
            </a:stretch>
          </p:blipFill>
          <p:spPr>
            <a:xfrm>
              <a:off x="4499992" y="1743943"/>
              <a:ext cx="5850888" cy="4473442"/>
            </a:xfrm>
            <a:prstGeom prst="rect">
              <a:avLst/>
            </a:prstGeom>
          </p:spPr>
        </p:pic>
        <p:sp>
          <p:nvSpPr>
            <p:cNvPr id="9" name="Rectangle 8">
              <a:extLst>
                <a:ext uri="{FF2B5EF4-FFF2-40B4-BE49-F238E27FC236}">
                  <a16:creationId xmlns:a16="http://schemas.microsoft.com/office/drawing/2014/main" id="{08160AAD-0D5D-CE4F-B87D-4C81111F43F7}"/>
                </a:ext>
              </a:extLst>
            </p:cNvPr>
            <p:cNvSpPr/>
            <p:nvPr/>
          </p:nvSpPr>
          <p:spPr>
            <a:xfrm>
              <a:off x="4989057" y="1799238"/>
              <a:ext cx="3522464" cy="261610"/>
            </a:xfrm>
            <a:prstGeom prst="rect">
              <a:avLst/>
            </a:prstGeom>
            <a:solidFill>
              <a:schemeClr val="bg1"/>
            </a:solidFill>
          </p:spPr>
          <p:txBody>
            <a:bodyPr wrap="square">
              <a:spAutoFit/>
            </a:bodyPr>
            <a:lstStyle/>
            <a:p>
              <a:pPr algn="ctr"/>
              <a:r>
                <a:rPr lang="en-US" sz="1100" dirty="0"/>
                <a:t>SNR = 30 dB, Norm. Attack Period = 0.4375</a:t>
              </a:r>
            </a:p>
          </p:txBody>
        </p:sp>
        <p:sp>
          <p:nvSpPr>
            <p:cNvPr id="10" name="Rectangle 9">
              <a:extLst>
                <a:ext uri="{FF2B5EF4-FFF2-40B4-BE49-F238E27FC236}">
                  <a16:creationId xmlns:a16="http://schemas.microsoft.com/office/drawing/2014/main" id="{224B5AB9-2807-F94C-BE27-3886AE4D7D94}"/>
                </a:ext>
              </a:extLst>
            </p:cNvPr>
            <p:cNvSpPr/>
            <p:nvPr/>
          </p:nvSpPr>
          <p:spPr>
            <a:xfrm>
              <a:off x="4832136" y="1583214"/>
              <a:ext cx="3836307" cy="261610"/>
            </a:xfrm>
            <a:prstGeom prst="rect">
              <a:avLst/>
            </a:prstGeom>
            <a:solidFill>
              <a:schemeClr val="bg1"/>
            </a:solidFill>
          </p:spPr>
          <p:txBody>
            <a:bodyPr wrap="none">
              <a:spAutoFit/>
            </a:bodyPr>
            <a:lstStyle/>
            <a:p>
              <a:r>
                <a:rPr lang="en-US" sz="1100" dirty="0"/>
                <a:t>CDF of correlation coefficient of attacker signal with true signal </a:t>
              </a:r>
            </a:p>
          </p:txBody>
        </p:sp>
      </p:grpSp>
      <p:grpSp>
        <p:nvGrpSpPr>
          <p:cNvPr id="5" name="Group 4">
            <a:extLst>
              <a:ext uri="{FF2B5EF4-FFF2-40B4-BE49-F238E27FC236}">
                <a16:creationId xmlns:a16="http://schemas.microsoft.com/office/drawing/2014/main" id="{3BA25787-FF31-AF45-87EE-BBFCB14441E0}"/>
              </a:ext>
            </a:extLst>
          </p:cNvPr>
          <p:cNvGrpSpPr/>
          <p:nvPr/>
        </p:nvGrpSpPr>
        <p:grpSpPr>
          <a:xfrm>
            <a:off x="0" y="1556792"/>
            <a:ext cx="6121498" cy="4723072"/>
            <a:chOff x="0" y="1556792"/>
            <a:chExt cx="6121498" cy="4723072"/>
          </a:xfrm>
        </p:grpSpPr>
        <p:pic>
          <p:nvPicPr>
            <p:cNvPr id="8" name="Picture 7">
              <a:extLst>
                <a:ext uri="{FF2B5EF4-FFF2-40B4-BE49-F238E27FC236}">
                  <a16:creationId xmlns:a16="http://schemas.microsoft.com/office/drawing/2014/main" id="{F00812F6-A6D7-4FE3-8726-37BBF9847EDB}"/>
                </a:ext>
              </a:extLst>
            </p:cNvPr>
            <p:cNvPicPr>
              <a:picLocks noChangeAspect="1"/>
            </p:cNvPicPr>
            <p:nvPr/>
          </p:nvPicPr>
          <p:blipFill>
            <a:blip r:embed="rId3"/>
            <a:stretch>
              <a:fillRect/>
            </a:stretch>
          </p:blipFill>
          <p:spPr>
            <a:xfrm>
              <a:off x="0" y="1686557"/>
              <a:ext cx="6121498" cy="4593307"/>
            </a:xfrm>
            <a:prstGeom prst="rect">
              <a:avLst/>
            </a:prstGeom>
          </p:spPr>
        </p:pic>
        <p:sp>
          <p:nvSpPr>
            <p:cNvPr id="11" name="Rectangle 10">
              <a:extLst>
                <a:ext uri="{FF2B5EF4-FFF2-40B4-BE49-F238E27FC236}">
                  <a16:creationId xmlns:a16="http://schemas.microsoft.com/office/drawing/2014/main" id="{FC7E9530-89BA-0143-A755-E0C861584DD8}"/>
                </a:ext>
              </a:extLst>
            </p:cNvPr>
            <p:cNvSpPr/>
            <p:nvPr/>
          </p:nvSpPr>
          <p:spPr>
            <a:xfrm>
              <a:off x="784300" y="1556792"/>
              <a:ext cx="3475631" cy="261610"/>
            </a:xfrm>
            <a:prstGeom prst="rect">
              <a:avLst/>
            </a:prstGeom>
            <a:solidFill>
              <a:schemeClr val="bg1"/>
            </a:solidFill>
          </p:spPr>
          <p:txBody>
            <a:bodyPr wrap="none">
              <a:spAutoFit/>
            </a:bodyPr>
            <a:lstStyle/>
            <a:p>
              <a:r>
                <a:rPr lang="en-US" sz="1100" dirty="0"/>
                <a:t>CDF of Bit Error Rate at Attacker after partial observation</a:t>
              </a:r>
            </a:p>
          </p:txBody>
        </p:sp>
        <p:sp>
          <p:nvSpPr>
            <p:cNvPr id="12" name="Rectangle 11">
              <a:extLst>
                <a:ext uri="{FF2B5EF4-FFF2-40B4-BE49-F238E27FC236}">
                  <a16:creationId xmlns:a16="http://schemas.microsoft.com/office/drawing/2014/main" id="{678E9A1C-663B-D243-A8FA-1FE0FB4A34A6}"/>
                </a:ext>
              </a:extLst>
            </p:cNvPr>
            <p:cNvSpPr/>
            <p:nvPr/>
          </p:nvSpPr>
          <p:spPr>
            <a:xfrm>
              <a:off x="996697" y="1778656"/>
              <a:ext cx="3050835" cy="261610"/>
            </a:xfrm>
            <a:prstGeom prst="rect">
              <a:avLst/>
            </a:prstGeom>
            <a:solidFill>
              <a:schemeClr val="bg1"/>
            </a:solidFill>
          </p:spPr>
          <p:txBody>
            <a:bodyPr wrap="none">
              <a:spAutoFit/>
            </a:bodyPr>
            <a:lstStyle/>
            <a:p>
              <a:r>
                <a:rPr lang="en-US" sz="1100" dirty="0"/>
                <a:t>SNR = 30 dB, Norm. Observation Period = 0.5625</a:t>
              </a:r>
            </a:p>
          </p:txBody>
        </p:sp>
      </p:grpSp>
    </p:spTree>
    <p:extLst>
      <p:ext uri="{BB962C8B-B14F-4D97-AF65-F5344CB8AC3E}">
        <p14:creationId xmlns:p14="http://schemas.microsoft.com/office/powerpoint/2010/main" val="180374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72FE7B4-FA71-2949-8646-AC2DD153EC63}"/>
              </a:ext>
            </a:extLst>
          </p:cNvPr>
          <p:cNvGrpSpPr/>
          <p:nvPr/>
        </p:nvGrpSpPr>
        <p:grpSpPr>
          <a:xfrm>
            <a:off x="4479008" y="1484784"/>
            <a:ext cx="6035615" cy="4676938"/>
            <a:chOff x="4479008" y="1511206"/>
            <a:chExt cx="6035615" cy="4676938"/>
          </a:xfrm>
        </p:grpSpPr>
        <p:pic>
          <p:nvPicPr>
            <p:cNvPr id="6" name="Picture 5">
              <a:extLst>
                <a:ext uri="{FF2B5EF4-FFF2-40B4-BE49-F238E27FC236}">
                  <a16:creationId xmlns:a16="http://schemas.microsoft.com/office/drawing/2014/main" id="{26B1738F-38E0-4B63-8C9B-8BC3AB3A8C7C}"/>
                </a:ext>
              </a:extLst>
            </p:cNvPr>
            <p:cNvPicPr>
              <a:picLocks noChangeAspect="1"/>
            </p:cNvPicPr>
            <p:nvPr/>
          </p:nvPicPr>
          <p:blipFill>
            <a:blip r:embed="rId2"/>
            <a:stretch>
              <a:fillRect/>
            </a:stretch>
          </p:blipFill>
          <p:spPr>
            <a:xfrm>
              <a:off x="4479008" y="1659280"/>
              <a:ext cx="6035615" cy="4528864"/>
            </a:xfrm>
            <a:prstGeom prst="rect">
              <a:avLst/>
            </a:prstGeom>
          </p:spPr>
        </p:pic>
        <p:sp>
          <p:nvSpPr>
            <p:cNvPr id="9" name="Rectangle 8">
              <a:extLst>
                <a:ext uri="{FF2B5EF4-FFF2-40B4-BE49-F238E27FC236}">
                  <a16:creationId xmlns:a16="http://schemas.microsoft.com/office/drawing/2014/main" id="{B412443F-57F0-2E4D-A66C-55A502B3A5F3}"/>
                </a:ext>
              </a:extLst>
            </p:cNvPr>
            <p:cNvSpPr/>
            <p:nvPr/>
          </p:nvSpPr>
          <p:spPr>
            <a:xfrm>
              <a:off x="5141086" y="1727230"/>
              <a:ext cx="3522464" cy="261610"/>
            </a:xfrm>
            <a:prstGeom prst="rect">
              <a:avLst/>
            </a:prstGeom>
            <a:solidFill>
              <a:schemeClr val="bg1"/>
            </a:solidFill>
          </p:spPr>
          <p:txBody>
            <a:bodyPr wrap="square">
              <a:spAutoFit/>
            </a:bodyPr>
            <a:lstStyle/>
            <a:p>
              <a:pPr algn="ctr"/>
              <a:r>
                <a:rPr lang="en-US" sz="1100" dirty="0"/>
                <a:t>SNR = 30 dB, Norm. Attack Period = 0.25</a:t>
              </a:r>
            </a:p>
          </p:txBody>
        </p:sp>
        <p:sp>
          <p:nvSpPr>
            <p:cNvPr id="10" name="Rectangle 9">
              <a:extLst>
                <a:ext uri="{FF2B5EF4-FFF2-40B4-BE49-F238E27FC236}">
                  <a16:creationId xmlns:a16="http://schemas.microsoft.com/office/drawing/2014/main" id="{3B11B4D2-9977-DB40-8706-7DBABABBACDC}"/>
                </a:ext>
              </a:extLst>
            </p:cNvPr>
            <p:cNvSpPr/>
            <p:nvPr/>
          </p:nvSpPr>
          <p:spPr>
            <a:xfrm>
              <a:off x="4984165" y="1511206"/>
              <a:ext cx="3836307" cy="261610"/>
            </a:xfrm>
            <a:prstGeom prst="rect">
              <a:avLst/>
            </a:prstGeom>
            <a:solidFill>
              <a:schemeClr val="bg1"/>
            </a:solidFill>
          </p:spPr>
          <p:txBody>
            <a:bodyPr wrap="none">
              <a:spAutoFit/>
            </a:bodyPr>
            <a:lstStyle/>
            <a:p>
              <a:r>
                <a:rPr lang="en-US" sz="1100" dirty="0"/>
                <a:t>CDF of correlation coefficient of attacker signal with true signal </a:t>
              </a:r>
            </a:p>
          </p:txBody>
        </p:sp>
      </p:grpSp>
      <p:grpSp>
        <p:nvGrpSpPr>
          <p:cNvPr id="13" name="Group 12">
            <a:extLst>
              <a:ext uri="{FF2B5EF4-FFF2-40B4-BE49-F238E27FC236}">
                <a16:creationId xmlns:a16="http://schemas.microsoft.com/office/drawing/2014/main" id="{7A1C0580-A158-7A4E-91DD-D622CA4B8AF4}"/>
              </a:ext>
            </a:extLst>
          </p:cNvPr>
          <p:cNvGrpSpPr/>
          <p:nvPr/>
        </p:nvGrpSpPr>
        <p:grpSpPr>
          <a:xfrm>
            <a:off x="128303" y="1484784"/>
            <a:ext cx="6035615" cy="4703210"/>
            <a:chOff x="107504" y="1511206"/>
            <a:chExt cx="6035615" cy="4703210"/>
          </a:xfrm>
        </p:grpSpPr>
        <p:pic>
          <p:nvPicPr>
            <p:cNvPr id="5" name="Picture 4">
              <a:extLst>
                <a:ext uri="{FF2B5EF4-FFF2-40B4-BE49-F238E27FC236}">
                  <a16:creationId xmlns:a16="http://schemas.microsoft.com/office/drawing/2014/main" id="{C8275D86-B619-4B55-A79B-B7F710ABF7C6}"/>
                </a:ext>
              </a:extLst>
            </p:cNvPr>
            <p:cNvPicPr>
              <a:picLocks noChangeAspect="1"/>
            </p:cNvPicPr>
            <p:nvPr/>
          </p:nvPicPr>
          <p:blipFill>
            <a:blip r:embed="rId3"/>
            <a:stretch>
              <a:fillRect/>
            </a:stretch>
          </p:blipFill>
          <p:spPr>
            <a:xfrm>
              <a:off x="107504" y="1685552"/>
              <a:ext cx="6035615" cy="4528864"/>
            </a:xfrm>
            <a:prstGeom prst="rect">
              <a:avLst/>
            </a:prstGeom>
          </p:spPr>
        </p:pic>
        <p:sp>
          <p:nvSpPr>
            <p:cNvPr id="7" name="Rectangle 6">
              <a:extLst>
                <a:ext uri="{FF2B5EF4-FFF2-40B4-BE49-F238E27FC236}">
                  <a16:creationId xmlns:a16="http://schemas.microsoft.com/office/drawing/2014/main" id="{BA2CC15D-E5AD-AF40-8EAD-137893A654DE}"/>
                </a:ext>
              </a:extLst>
            </p:cNvPr>
            <p:cNvSpPr/>
            <p:nvPr/>
          </p:nvSpPr>
          <p:spPr>
            <a:xfrm>
              <a:off x="784300" y="1511206"/>
              <a:ext cx="3475631" cy="261610"/>
            </a:xfrm>
            <a:prstGeom prst="rect">
              <a:avLst/>
            </a:prstGeom>
            <a:solidFill>
              <a:schemeClr val="bg1"/>
            </a:solidFill>
          </p:spPr>
          <p:txBody>
            <a:bodyPr wrap="none">
              <a:spAutoFit/>
            </a:bodyPr>
            <a:lstStyle/>
            <a:p>
              <a:r>
                <a:rPr lang="en-US" sz="1100" dirty="0"/>
                <a:t>CDF of Bit Error Rate at Attacker after partial observation</a:t>
              </a:r>
            </a:p>
          </p:txBody>
        </p:sp>
        <p:sp>
          <p:nvSpPr>
            <p:cNvPr id="8" name="Rectangle 7">
              <a:extLst>
                <a:ext uri="{FF2B5EF4-FFF2-40B4-BE49-F238E27FC236}">
                  <a16:creationId xmlns:a16="http://schemas.microsoft.com/office/drawing/2014/main" id="{16A20C8A-0AC5-7A46-A093-18D032F58C6B}"/>
                </a:ext>
              </a:extLst>
            </p:cNvPr>
            <p:cNvSpPr/>
            <p:nvPr/>
          </p:nvSpPr>
          <p:spPr>
            <a:xfrm>
              <a:off x="996697" y="1727230"/>
              <a:ext cx="3143255" cy="261610"/>
            </a:xfrm>
            <a:prstGeom prst="rect">
              <a:avLst/>
            </a:prstGeom>
            <a:solidFill>
              <a:schemeClr val="bg1"/>
            </a:solidFill>
          </p:spPr>
          <p:txBody>
            <a:bodyPr wrap="square">
              <a:spAutoFit/>
            </a:bodyPr>
            <a:lstStyle/>
            <a:p>
              <a:r>
                <a:rPr lang="en-US" sz="1100" dirty="0"/>
                <a:t>SNR = 30 dB, Norm. Observation Period = 0.75</a:t>
              </a:r>
            </a:p>
          </p:txBody>
        </p:sp>
      </p:grpSp>
      <p:sp>
        <p:nvSpPr>
          <p:cNvPr id="3" name="Slide Number Placeholder 2">
            <a:extLst>
              <a:ext uri="{FF2B5EF4-FFF2-40B4-BE49-F238E27FC236}">
                <a16:creationId xmlns:a16="http://schemas.microsoft.com/office/drawing/2014/main" id="{21521285-269A-412A-9810-77C06F5C0805}"/>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23</a:t>
            </a:fld>
            <a:endParaRPr lang="en-GB" altLang="en-US" dirty="0"/>
          </a:p>
        </p:txBody>
      </p:sp>
      <p:sp>
        <p:nvSpPr>
          <p:cNvPr id="4" name="Title 3">
            <a:extLst>
              <a:ext uri="{FF2B5EF4-FFF2-40B4-BE49-F238E27FC236}">
                <a16:creationId xmlns:a16="http://schemas.microsoft.com/office/drawing/2014/main" id="{D6592115-0774-4F5F-AB39-5C70C1EDFE6A}"/>
              </a:ext>
            </a:extLst>
          </p:cNvPr>
          <p:cNvSpPr>
            <a:spLocks noGrp="1"/>
          </p:cNvSpPr>
          <p:nvPr>
            <p:ph type="title"/>
          </p:nvPr>
        </p:nvSpPr>
        <p:spPr>
          <a:xfrm>
            <a:off x="685800" y="522322"/>
            <a:ext cx="7772400" cy="1066800"/>
          </a:xfrm>
        </p:spPr>
        <p:txBody>
          <a:bodyPr/>
          <a:lstStyle/>
          <a:p>
            <a:r>
              <a:rPr lang="en-US" sz="2400" dirty="0"/>
              <a:t>16QAM with Viterbi Equalizer (256 States, 3 Taps)</a:t>
            </a:r>
            <a:br>
              <a:rPr lang="en-US" sz="2400" dirty="0"/>
            </a:br>
            <a:r>
              <a:rPr lang="en-US" sz="2400" dirty="0"/>
              <a:t> BER and Corr: T</a:t>
            </a:r>
            <a:r>
              <a:rPr lang="en-US" sz="2400" baseline="-25000" dirty="0"/>
              <a:t>ob </a:t>
            </a:r>
            <a:r>
              <a:rPr lang="en-US" sz="2400" dirty="0"/>
              <a:t>= 3/4 </a:t>
            </a:r>
          </a:p>
        </p:txBody>
      </p:sp>
      <p:sp>
        <p:nvSpPr>
          <p:cNvPr id="2" name="Content Placeholder 1">
            <a:extLst>
              <a:ext uri="{FF2B5EF4-FFF2-40B4-BE49-F238E27FC236}">
                <a16:creationId xmlns:a16="http://schemas.microsoft.com/office/drawing/2014/main" id="{7B006D4C-CE0C-4042-8BAA-CEBA48094951}"/>
              </a:ext>
            </a:extLst>
          </p:cNvPr>
          <p:cNvSpPr>
            <a:spLocks noGrp="1"/>
          </p:cNvSpPr>
          <p:nvPr>
            <p:ph idx="1"/>
          </p:nvPr>
        </p:nvSpPr>
        <p:spPr>
          <a:xfrm>
            <a:off x="463634" y="5589240"/>
            <a:ext cx="8428845" cy="442690"/>
          </a:xfrm>
        </p:spPr>
        <p:txBody>
          <a:bodyPr/>
          <a:lstStyle/>
          <a:p>
            <a:r>
              <a:rPr lang="en-US" sz="2000" dirty="0"/>
              <a:t>256-State Viterbi equalizer needs long observation period (e.g. ¾) to generate highly correlated attack signal</a:t>
            </a:r>
          </a:p>
        </p:txBody>
      </p:sp>
    </p:spTree>
    <p:extLst>
      <p:ext uri="{BB962C8B-B14F-4D97-AF65-F5344CB8AC3E}">
        <p14:creationId xmlns:p14="http://schemas.microsoft.com/office/powerpoint/2010/main" val="3301735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521285-269A-412A-9810-77C06F5C0805}"/>
              </a:ext>
            </a:extLst>
          </p:cNvPr>
          <p:cNvSpPr>
            <a:spLocks noGrp="1"/>
          </p:cNvSpPr>
          <p:nvPr>
            <p:ph type="sldNum" sz="quarter" idx="12"/>
          </p:nvPr>
        </p:nvSpPr>
        <p:spPr/>
        <p:txBody>
          <a:bodyPr/>
          <a:lstStyle/>
          <a:p>
            <a:pPr>
              <a:defRPr/>
            </a:pPr>
            <a:r>
              <a:rPr lang="en-GB" altLang="en-US" dirty="0"/>
              <a:t>Slide </a:t>
            </a:r>
            <a:fld id="{6D24465E-2B0A-4D96-BA39-EC98956D452B}" type="slidenum">
              <a:rPr lang="en-GB" altLang="en-US" smtClean="0"/>
              <a:pPr>
                <a:defRPr/>
              </a:pPr>
              <a:t>24</a:t>
            </a:fld>
            <a:endParaRPr lang="en-GB" altLang="en-US" dirty="0"/>
          </a:p>
        </p:txBody>
      </p:sp>
      <p:sp>
        <p:nvSpPr>
          <p:cNvPr id="4" name="Title 3">
            <a:extLst>
              <a:ext uri="{FF2B5EF4-FFF2-40B4-BE49-F238E27FC236}">
                <a16:creationId xmlns:a16="http://schemas.microsoft.com/office/drawing/2014/main" id="{D6592115-0774-4F5F-AB39-5C70C1EDFE6A}"/>
              </a:ext>
            </a:extLst>
          </p:cNvPr>
          <p:cNvSpPr>
            <a:spLocks noGrp="1"/>
          </p:cNvSpPr>
          <p:nvPr>
            <p:ph type="title"/>
          </p:nvPr>
        </p:nvSpPr>
        <p:spPr>
          <a:xfrm>
            <a:off x="263525" y="382587"/>
            <a:ext cx="8892481" cy="1066800"/>
          </a:xfrm>
        </p:spPr>
        <p:txBody>
          <a:bodyPr/>
          <a:lstStyle/>
          <a:p>
            <a:r>
              <a:rPr lang="en-US" sz="2400" dirty="0"/>
              <a:t>64QAM Viterbi Equalizer (4096 States, 3 Taps) T</a:t>
            </a:r>
            <a:r>
              <a:rPr lang="en-US" sz="2400" baseline="-25000" dirty="0"/>
              <a:t>ob </a:t>
            </a:r>
            <a:r>
              <a:rPr lang="en-US" sz="2400" dirty="0"/>
              <a:t>= 3/4</a:t>
            </a:r>
          </a:p>
        </p:txBody>
      </p:sp>
      <p:sp>
        <p:nvSpPr>
          <p:cNvPr id="2" name="Content Placeholder 1">
            <a:extLst>
              <a:ext uri="{FF2B5EF4-FFF2-40B4-BE49-F238E27FC236}">
                <a16:creationId xmlns:a16="http://schemas.microsoft.com/office/drawing/2014/main" id="{7B006D4C-CE0C-4042-8BAA-CEBA48094951}"/>
              </a:ext>
            </a:extLst>
          </p:cNvPr>
          <p:cNvSpPr>
            <a:spLocks noGrp="1"/>
          </p:cNvSpPr>
          <p:nvPr>
            <p:ph idx="1"/>
          </p:nvPr>
        </p:nvSpPr>
        <p:spPr>
          <a:xfrm>
            <a:off x="425534" y="5418200"/>
            <a:ext cx="8394937" cy="1082280"/>
          </a:xfrm>
        </p:spPr>
        <p:txBody>
          <a:bodyPr/>
          <a:lstStyle/>
          <a:p>
            <a:r>
              <a:rPr lang="en-US" sz="2000" dirty="0"/>
              <a:t>If secure LTF is using 64QAM, despite a large observation period of 3/4, attacker can not generate highly correlated attack signal using 3 tap Viterbi algorithm.</a:t>
            </a:r>
          </a:p>
        </p:txBody>
      </p:sp>
      <p:grpSp>
        <p:nvGrpSpPr>
          <p:cNvPr id="8" name="Group 7">
            <a:extLst>
              <a:ext uri="{FF2B5EF4-FFF2-40B4-BE49-F238E27FC236}">
                <a16:creationId xmlns:a16="http://schemas.microsoft.com/office/drawing/2014/main" id="{36C538EC-9205-FB4C-B683-E15471277F69}"/>
              </a:ext>
            </a:extLst>
          </p:cNvPr>
          <p:cNvGrpSpPr/>
          <p:nvPr/>
        </p:nvGrpSpPr>
        <p:grpSpPr>
          <a:xfrm>
            <a:off x="1691680" y="1196752"/>
            <a:ext cx="6677025" cy="5121166"/>
            <a:chOff x="1691680" y="1196752"/>
            <a:chExt cx="6677025" cy="5121166"/>
          </a:xfrm>
        </p:grpSpPr>
        <p:pic>
          <p:nvPicPr>
            <p:cNvPr id="5" name="Picture 4">
              <a:extLst>
                <a:ext uri="{FF2B5EF4-FFF2-40B4-BE49-F238E27FC236}">
                  <a16:creationId xmlns:a16="http://schemas.microsoft.com/office/drawing/2014/main" id="{7FFDAD5F-A3C8-48E0-BC8A-7F860CA8D0FE}"/>
                </a:ext>
              </a:extLst>
            </p:cNvPr>
            <p:cNvPicPr>
              <a:picLocks noChangeAspect="1"/>
            </p:cNvPicPr>
            <p:nvPr/>
          </p:nvPicPr>
          <p:blipFill>
            <a:blip r:embed="rId2"/>
            <a:stretch>
              <a:fillRect/>
            </a:stretch>
          </p:blipFill>
          <p:spPr>
            <a:xfrm>
              <a:off x="1691680" y="1307768"/>
              <a:ext cx="6677025" cy="5010150"/>
            </a:xfrm>
            <a:prstGeom prst="rect">
              <a:avLst/>
            </a:prstGeom>
          </p:spPr>
        </p:pic>
        <p:sp>
          <p:nvSpPr>
            <p:cNvPr id="6" name="Rectangle 5">
              <a:extLst>
                <a:ext uri="{FF2B5EF4-FFF2-40B4-BE49-F238E27FC236}">
                  <a16:creationId xmlns:a16="http://schemas.microsoft.com/office/drawing/2014/main" id="{DFE13D66-32ED-D24E-B074-5DE61F9C44CB}"/>
                </a:ext>
              </a:extLst>
            </p:cNvPr>
            <p:cNvSpPr/>
            <p:nvPr/>
          </p:nvSpPr>
          <p:spPr>
            <a:xfrm>
              <a:off x="2568681" y="1412776"/>
              <a:ext cx="3522464" cy="261610"/>
            </a:xfrm>
            <a:prstGeom prst="rect">
              <a:avLst/>
            </a:prstGeom>
            <a:solidFill>
              <a:schemeClr val="bg1"/>
            </a:solidFill>
          </p:spPr>
          <p:txBody>
            <a:bodyPr wrap="square">
              <a:spAutoFit/>
            </a:bodyPr>
            <a:lstStyle/>
            <a:p>
              <a:pPr algn="ctr"/>
              <a:r>
                <a:rPr lang="en-US" sz="1100" dirty="0"/>
                <a:t>SNR = 30 dB, Norm. Attack Period = 0.25</a:t>
              </a:r>
            </a:p>
          </p:txBody>
        </p:sp>
        <p:sp>
          <p:nvSpPr>
            <p:cNvPr id="7" name="Rectangle 6">
              <a:extLst>
                <a:ext uri="{FF2B5EF4-FFF2-40B4-BE49-F238E27FC236}">
                  <a16:creationId xmlns:a16="http://schemas.microsoft.com/office/drawing/2014/main" id="{E001CAE5-AE12-CC4C-A1A4-CF6D1822F48A}"/>
                </a:ext>
              </a:extLst>
            </p:cNvPr>
            <p:cNvSpPr/>
            <p:nvPr/>
          </p:nvSpPr>
          <p:spPr>
            <a:xfrm>
              <a:off x="2411760" y="1196752"/>
              <a:ext cx="4032448" cy="261610"/>
            </a:xfrm>
            <a:prstGeom prst="rect">
              <a:avLst/>
            </a:prstGeom>
            <a:solidFill>
              <a:schemeClr val="bg1"/>
            </a:solidFill>
          </p:spPr>
          <p:txBody>
            <a:bodyPr wrap="square">
              <a:spAutoFit/>
            </a:bodyPr>
            <a:lstStyle/>
            <a:p>
              <a:r>
                <a:rPr lang="en-US" sz="1100" dirty="0"/>
                <a:t>CDF of correlation coefficient of attacker signal with true signal </a:t>
              </a:r>
            </a:p>
          </p:txBody>
        </p:sp>
      </p:grpSp>
    </p:spTree>
    <p:extLst>
      <p:ext uri="{BB962C8B-B14F-4D97-AF65-F5344CB8AC3E}">
        <p14:creationId xmlns:p14="http://schemas.microsoft.com/office/powerpoint/2010/main" val="2574394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521285-269A-412A-9810-77C06F5C0805}"/>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25</a:t>
            </a:fld>
            <a:endParaRPr lang="en-GB" altLang="en-US" dirty="0"/>
          </a:p>
        </p:txBody>
      </p:sp>
      <p:sp>
        <p:nvSpPr>
          <p:cNvPr id="4" name="Title 3">
            <a:extLst>
              <a:ext uri="{FF2B5EF4-FFF2-40B4-BE49-F238E27FC236}">
                <a16:creationId xmlns:a16="http://schemas.microsoft.com/office/drawing/2014/main" id="{D6592115-0774-4F5F-AB39-5C70C1EDFE6A}"/>
              </a:ext>
            </a:extLst>
          </p:cNvPr>
          <p:cNvSpPr>
            <a:spLocks noGrp="1"/>
          </p:cNvSpPr>
          <p:nvPr>
            <p:ph type="title"/>
          </p:nvPr>
        </p:nvSpPr>
        <p:spPr>
          <a:xfrm>
            <a:off x="251519" y="484152"/>
            <a:ext cx="8505045" cy="1066800"/>
          </a:xfrm>
        </p:spPr>
        <p:txBody>
          <a:bodyPr/>
          <a:lstStyle/>
          <a:p>
            <a:r>
              <a:rPr lang="en-US" sz="2400" dirty="0"/>
              <a:t>256QAM Viterbi Equalizer (64k States, 3 Taps)</a:t>
            </a:r>
            <a:br>
              <a:rPr lang="en-US" sz="2400" dirty="0"/>
            </a:br>
            <a:r>
              <a:rPr lang="en-US" sz="2400" dirty="0"/>
              <a:t>T</a:t>
            </a:r>
            <a:r>
              <a:rPr lang="en-US" sz="2400" baseline="-25000" dirty="0"/>
              <a:t>ob </a:t>
            </a:r>
            <a:r>
              <a:rPr lang="en-US" sz="2400" dirty="0"/>
              <a:t>= 3/4</a:t>
            </a:r>
          </a:p>
        </p:txBody>
      </p:sp>
      <p:sp>
        <p:nvSpPr>
          <p:cNvPr id="2" name="Content Placeholder 1">
            <a:extLst>
              <a:ext uri="{FF2B5EF4-FFF2-40B4-BE49-F238E27FC236}">
                <a16:creationId xmlns:a16="http://schemas.microsoft.com/office/drawing/2014/main" id="{7B006D4C-CE0C-4042-8BAA-CEBA48094951}"/>
              </a:ext>
            </a:extLst>
          </p:cNvPr>
          <p:cNvSpPr>
            <a:spLocks noGrp="1"/>
          </p:cNvSpPr>
          <p:nvPr>
            <p:ph idx="1"/>
          </p:nvPr>
        </p:nvSpPr>
        <p:spPr>
          <a:xfrm>
            <a:off x="390329" y="5445224"/>
            <a:ext cx="8292930" cy="792088"/>
          </a:xfrm>
        </p:spPr>
        <p:txBody>
          <a:bodyPr/>
          <a:lstStyle/>
          <a:p>
            <a:r>
              <a:rPr lang="en-US" sz="1800" dirty="0"/>
              <a:t>For 256QAM modulated LTF, even after observation period of 3/4 the attacker still can not generate high correlation signal using 3 tap Viterbi algorithm</a:t>
            </a:r>
          </a:p>
          <a:p>
            <a:r>
              <a:rPr lang="en-US" sz="1800" dirty="0"/>
              <a:t>5 Tap Viterbi requires 4G states!</a:t>
            </a:r>
          </a:p>
        </p:txBody>
      </p:sp>
      <p:grpSp>
        <p:nvGrpSpPr>
          <p:cNvPr id="11" name="Group 10">
            <a:extLst>
              <a:ext uri="{FF2B5EF4-FFF2-40B4-BE49-F238E27FC236}">
                <a16:creationId xmlns:a16="http://schemas.microsoft.com/office/drawing/2014/main" id="{0317E61C-013F-EC4A-9452-ED50C36C4E0F}"/>
              </a:ext>
            </a:extLst>
          </p:cNvPr>
          <p:cNvGrpSpPr/>
          <p:nvPr/>
        </p:nvGrpSpPr>
        <p:grpSpPr>
          <a:xfrm>
            <a:off x="4094730" y="1496024"/>
            <a:ext cx="6363114" cy="4893041"/>
            <a:chOff x="4094730" y="1496024"/>
            <a:chExt cx="6363114" cy="4893041"/>
          </a:xfrm>
        </p:grpSpPr>
        <p:pic>
          <p:nvPicPr>
            <p:cNvPr id="5" name="Picture 4">
              <a:extLst>
                <a:ext uri="{FF2B5EF4-FFF2-40B4-BE49-F238E27FC236}">
                  <a16:creationId xmlns:a16="http://schemas.microsoft.com/office/drawing/2014/main" id="{F50C5BB2-CCA9-4B5A-BF43-E78206CD3030}"/>
                </a:ext>
              </a:extLst>
            </p:cNvPr>
            <p:cNvPicPr>
              <a:picLocks noChangeAspect="1"/>
            </p:cNvPicPr>
            <p:nvPr/>
          </p:nvPicPr>
          <p:blipFill>
            <a:blip r:embed="rId2"/>
            <a:stretch>
              <a:fillRect/>
            </a:stretch>
          </p:blipFill>
          <p:spPr>
            <a:xfrm>
              <a:off x="4094730" y="1614460"/>
              <a:ext cx="6363114" cy="4774605"/>
            </a:xfrm>
            <a:prstGeom prst="rect">
              <a:avLst/>
            </a:prstGeom>
          </p:spPr>
        </p:pic>
        <p:sp>
          <p:nvSpPr>
            <p:cNvPr id="7" name="Rectangle 6">
              <a:extLst>
                <a:ext uri="{FF2B5EF4-FFF2-40B4-BE49-F238E27FC236}">
                  <a16:creationId xmlns:a16="http://schemas.microsoft.com/office/drawing/2014/main" id="{9E485926-C43A-9E45-83F8-D2371481C68A}"/>
                </a:ext>
              </a:extLst>
            </p:cNvPr>
            <p:cNvSpPr/>
            <p:nvPr/>
          </p:nvSpPr>
          <p:spPr>
            <a:xfrm>
              <a:off x="4954744" y="1711099"/>
              <a:ext cx="3676088" cy="261610"/>
            </a:xfrm>
            <a:prstGeom prst="rect">
              <a:avLst/>
            </a:prstGeom>
            <a:solidFill>
              <a:schemeClr val="bg1"/>
            </a:solidFill>
          </p:spPr>
          <p:txBody>
            <a:bodyPr wrap="square">
              <a:spAutoFit/>
            </a:bodyPr>
            <a:lstStyle/>
            <a:p>
              <a:pPr algn="ctr"/>
              <a:r>
                <a:rPr lang="en-US" sz="1100" dirty="0"/>
                <a:t>SNR = 30 dB, Norm. Attack Period = 0.25</a:t>
              </a:r>
            </a:p>
          </p:txBody>
        </p:sp>
        <p:sp>
          <p:nvSpPr>
            <p:cNvPr id="8" name="Rectangle 7">
              <a:extLst>
                <a:ext uri="{FF2B5EF4-FFF2-40B4-BE49-F238E27FC236}">
                  <a16:creationId xmlns:a16="http://schemas.microsoft.com/office/drawing/2014/main" id="{D65C1FA4-9F91-044C-B8BA-AE5623B4D869}"/>
                </a:ext>
              </a:extLst>
            </p:cNvPr>
            <p:cNvSpPr/>
            <p:nvPr/>
          </p:nvSpPr>
          <p:spPr>
            <a:xfrm>
              <a:off x="4776564" y="1496024"/>
              <a:ext cx="4032448" cy="261610"/>
            </a:xfrm>
            <a:prstGeom prst="rect">
              <a:avLst/>
            </a:prstGeom>
            <a:solidFill>
              <a:schemeClr val="bg1"/>
            </a:solidFill>
          </p:spPr>
          <p:txBody>
            <a:bodyPr wrap="square">
              <a:spAutoFit/>
            </a:bodyPr>
            <a:lstStyle/>
            <a:p>
              <a:r>
                <a:rPr lang="en-US" sz="1100" dirty="0"/>
                <a:t>CDF of correlation coefficient of attacker signal with true signal </a:t>
              </a:r>
            </a:p>
          </p:txBody>
        </p:sp>
      </p:grpSp>
      <p:grpSp>
        <p:nvGrpSpPr>
          <p:cNvPr id="12" name="Group 11">
            <a:extLst>
              <a:ext uri="{FF2B5EF4-FFF2-40B4-BE49-F238E27FC236}">
                <a16:creationId xmlns:a16="http://schemas.microsoft.com/office/drawing/2014/main" id="{5996E1A5-7AA0-BF43-8EA9-B2104088C170}"/>
              </a:ext>
            </a:extLst>
          </p:cNvPr>
          <p:cNvGrpSpPr/>
          <p:nvPr/>
        </p:nvGrpSpPr>
        <p:grpSpPr>
          <a:xfrm>
            <a:off x="11440" y="1449489"/>
            <a:ext cx="5857875" cy="4950996"/>
            <a:chOff x="11440" y="1449489"/>
            <a:chExt cx="5857875" cy="4950996"/>
          </a:xfrm>
        </p:grpSpPr>
        <p:pic>
          <p:nvPicPr>
            <p:cNvPr id="6" name="Picture 5">
              <a:extLst>
                <a:ext uri="{FF2B5EF4-FFF2-40B4-BE49-F238E27FC236}">
                  <a16:creationId xmlns:a16="http://schemas.microsoft.com/office/drawing/2014/main" id="{FD55A9C6-AA7A-4E1C-8C0F-42056EBD3F7B}"/>
                </a:ext>
              </a:extLst>
            </p:cNvPr>
            <p:cNvPicPr>
              <a:picLocks noChangeAspect="1"/>
            </p:cNvPicPr>
            <p:nvPr/>
          </p:nvPicPr>
          <p:blipFill>
            <a:blip r:embed="rId3"/>
            <a:stretch>
              <a:fillRect/>
            </a:stretch>
          </p:blipFill>
          <p:spPr>
            <a:xfrm>
              <a:off x="11440" y="1552260"/>
              <a:ext cx="5857875" cy="4848225"/>
            </a:xfrm>
            <a:prstGeom prst="rect">
              <a:avLst/>
            </a:prstGeom>
          </p:spPr>
        </p:pic>
        <p:sp>
          <p:nvSpPr>
            <p:cNvPr id="9" name="Rectangle 8">
              <a:extLst>
                <a:ext uri="{FF2B5EF4-FFF2-40B4-BE49-F238E27FC236}">
                  <a16:creationId xmlns:a16="http://schemas.microsoft.com/office/drawing/2014/main" id="{03D21B16-ABD6-7743-AA11-77CF489F02B0}"/>
                </a:ext>
              </a:extLst>
            </p:cNvPr>
            <p:cNvSpPr/>
            <p:nvPr/>
          </p:nvSpPr>
          <p:spPr>
            <a:xfrm>
              <a:off x="659919" y="1449489"/>
              <a:ext cx="3475631" cy="261610"/>
            </a:xfrm>
            <a:prstGeom prst="rect">
              <a:avLst/>
            </a:prstGeom>
            <a:solidFill>
              <a:schemeClr val="bg1"/>
            </a:solidFill>
          </p:spPr>
          <p:txBody>
            <a:bodyPr wrap="none">
              <a:spAutoFit/>
            </a:bodyPr>
            <a:lstStyle/>
            <a:p>
              <a:r>
                <a:rPr lang="en-US" sz="1100" dirty="0"/>
                <a:t>CDF of Bit Error Rate at Attacker after partial observation</a:t>
              </a:r>
            </a:p>
          </p:txBody>
        </p:sp>
        <p:sp>
          <p:nvSpPr>
            <p:cNvPr id="10" name="Rectangle 9">
              <a:extLst>
                <a:ext uri="{FF2B5EF4-FFF2-40B4-BE49-F238E27FC236}">
                  <a16:creationId xmlns:a16="http://schemas.microsoft.com/office/drawing/2014/main" id="{EAD54F5B-652C-114D-86A4-1F138D1BE92E}"/>
                </a:ext>
              </a:extLst>
            </p:cNvPr>
            <p:cNvSpPr/>
            <p:nvPr/>
          </p:nvSpPr>
          <p:spPr>
            <a:xfrm>
              <a:off x="827640" y="1668599"/>
              <a:ext cx="3143255" cy="261610"/>
            </a:xfrm>
            <a:prstGeom prst="rect">
              <a:avLst/>
            </a:prstGeom>
            <a:solidFill>
              <a:schemeClr val="bg1"/>
            </a:solidFill>
          </p:spPr>
          <p:txBody>
            <a:bodyPr wrap="square">
              <a:spAutoFit/>
            </a:bodyPr>
            <a:lstStyle/>
            <a:p>
              <a:r>
                <a:rPr lang="en-US" sz="1100" dirty="0"/>
                <a:t>SNR = 30 dB, Norm. Observation Period = 0.75</a:t>
              </a:r>
            </a:p>
          </p:txBody>
        </p:sp>
      </p:grpSp>
    </p:spTree>
    <p:extLst>
      <p:ext uri="{BB962C8B-B14F-4D97-AF65-F5344CB8AC3E}">
        <p14:creationId xmlns:p14="http://schemas.microsoft.com/office/powerpoint/2010/main" val="2655995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7C4426-A854-4E74-957E-E66982C734D6}"/>
              </a:ext>
            </a:extLst>
          </p:cNvPr>
          <p:cNvSpPr>
            <a:spLocks noGrp="1"/>
          </p:cNvSpPr>
          <p:nvPr>
            <p:ph idx="1"/>
          </p:nvPr>
        </p:nvSpPr>
        <p:spPr>
          <a:xfrm>
            <a:off x="611560" y="1268760"/>
            <a:ext cx="8136904" cy="4351338"/>
          </a:xfrm>
        </p:spPr>
        <p:txBody>
          <a:bodyPr/>
          <a:lstStyle/>
          <a:p>
            <a:r>
              <a:rPr lang="en-US" dirty="0"/>
              <a:t>16QAM: marginally secure</a:t>
            </a:r>
          </a:p>
          <a:p>
            <a:pPr lvl="1"/>
            <a:r>
              <a:rPr lang="en-US" dirty="0"/>
              <a:t>5 Tap, 64k state Viterbi equalizer can generate a highly correlated attack signal after observation period of 9/16</a:t>
            </a:r>
          </a:p>
          <a:p>
            <a:r>
              <a:rPr lang="en-US" dirty="0"/>
              <a:t>64 QAM or equivalent entropy: secure  </a:t>
            </a:r>
          </a:p>
          <a:p>
            <a:pPr lvl="1"/>
            <a:r>
              <a:rPr lang="en-US" dirty="0"/>
              <a:t>3 Tap, 4096 state Viterbi equalizer can NOT generate a highly correlated attack signal even after observation period of 3/4</a:t>
            </a:r>
          </a:p>
          <a:p>
            <a:pPr lvl="1"/>
            <a:r>
              <a:rPr lang="en-US" dirty="0"/>
              <a:t>5 Tap filter requires 16M state Viterbi.  Even with millions of states, still requires significant observation period</a:t>
            </a:r>
          </a:p>
          <a:p>
            <a:r>
              <a:rPr lang="en-US" dirty="0"/>
              <a:t>256 QAM or equivalent entropy: very secure</a:t>
            </a:r>
          </a:p>
          <a:p>
            <a:pPr lvl="1"/>
            <a:r>
              <a:rPr lang="en-US" dirty="0"/>
              <a:t>3 Tap, 64k state Viterbi equalizer can NOT generate highly correlated attack signal even after observation period of 3/4</a:t>
            </a:r>
          </a:p>
          <a:p>
            <a:pPr lvl="1"/>
            <a:r>
              <a:rPr lang="en-US" dirty="0"/>
              <a:t>5 Tap Viterbi requires 4G (2^32) states</a:t>
            </a:r>
          </a:p>
          <a:p>
            <a:r>
              <a:rPr lang="en-US" dirty="0"/>
              <a:t>Our recommendation: 64 QAM</a:t>
            </a:r>
          </a:p>
          <a:p>
            <a:pPr lvl="1"/>
            <a:r>
              <a:rPr lang="en-US" dirty="0"/>
              <a:t>Balance the security, complexity and ranging performance</a:t>
            </a:r>
          </a:p>
          <a:p>
            <a:endParaRPr lang="en-US" dirty="0"/>
          </a:p>
        </p:txBody>
      </p:sp>
      <p:sp>
        <p:nvSpPr>
          <p:cNvPr id="3" name="Slide Number Placeholder 2">
            <a:extLst>
              <a:ext uri="{FF2B5EF4-FFF2-40B4-BE49-F238E27FC236}">
                <a16:creationId xmlns:a16="http://schemas.microsoft.com/office/drawing/2014/main" id="{64301422-16C6-47A2-B592-B62F7B498207}"/>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26</a:t>
            </a:fld>
            <a:endParaRPr lang="en-GB" altLang="en-US" dirty="0"/>
          </a:p>
        </p:txBody>
      </p:sp>
      <p:sp>
        <p:nvSpPr>
          <p:cNvPr id="4" name="Title 3">
            <a:extLst>
              <a:ext uri="{FF2B5EF4-FFF2-40B4-BE49-F238E27FC236}">
                <a16:creationId xmlns:a16="http://schemas.microsoft.com/office/drawing/2014/main" id="{99A6C0B4-19E1-4420-A319-D51DC1951E17}"/>
              </a:ext>
            </a:extLst>
          </p:cNvPr>
          <p:cNvSpPr>
            <a:spLocks noGrp="1"/>
          </p:cNvSpPr>
          <p:nvPr>
            <p:ph type="title"/>
          </p:nvPr>
        </p:nvSpPr>
        <p:spPr>
          <a:xfrm>
            <a:off x="684213" y="500063"/>
            <a:ext cx="7772400" cy="1066800"/>
          </a:xfrm>
        </p:spPr>
        <p:txBody>
          <a:bodyPr/>
          <a:lstStyle/>
          <a:p>
            <a:r>
              <a:rPr lang="en-US" dirty="0"/>
              <a:t>Remarks on Sequence Detection Results</a:t>
            </a:r>
          </a:p>
        </p:txBody>
      </p:sp>
    </p:spTree>
    <p:extLst>
      <p:ext uri="{BB962C8B-B14F-4D97-AF65-F5344CB8AC3E}">
        <p14:creationId xmlns:p14="http://schemas.microsoft.com/office/powerpoint/2010/main" val="3396907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947C-FEF0-46CB-AED5-AE41E6234113}"/>
              </a:ext>
            </a:extLst>
          </p:cNvPr>
          <p:cNvSpPr>
            <a:spLocks noGrp="1"/>
          </p:cNvSpPr>
          <p:nvPr>
            <p:ph type="title"/>
          </p:nvPr>
        </p:nvSpPr>
        <p:spPr>
          <a:xfrm>
            <a:off x="722313" y="4077072"/>
            <a:ext cx="7772400" cy="1362075"/>
          </a:xfrm>
        </p:spPr>
        <p:txBody>
          <a:bodyPr/>
          <a:lstStyle/>
          <a:p>
            <a:r>
              <a:rPr lang="en-US" dirty="0"/>
              <a:t>Multi-Stream Signal Case </a:t>
            </a:r>
          </a:p>
        </p:txBody>
      </p:sp>
      <p:sp>
        <p:nvSpPr>
          <p:cNvPr id="4" name="Slide Number Placeholder 3">
            <a:extLst>
              <a:ext uri="{FF2B5EF4-FFF2-40B4-BE49-F238E27FC236}">
                <a16:creationId xmlns:a16="http://schemas.microsoft.com/office/drawing/2014/main" id="{D3615424-8B39-4D02-A0DE-76537C312BF2}"/>
              </a:ext>
            </a:extLst>
          </p:cNvPr>
          <p:cNvSpPr>
            <a:spLocks noGrp="1"/>
          </p:cNvSpPr>
          <p:nvPr>
            <p:ph type="sldNum" sz="quarter" idx="12"/>
          </p:nvPr>
        </p:nvSpPr>
        <p:spPr/>
        <p:txBody>
          <a:bodyPr/>
          <a:lstStyle/>
          <a:p>
            <a:pPr>
              <a:defRPr/>
            </a:pPr>
            <a:r>
              <a:rPr lang="en-GB" altLang="en-US"/>
              <a:t>Slide </a:t>
            </a:r>
            <a:fld id="{1A8E2A3D-E627-4495-87FA-07CADBD1A42B}" type="slidenum">
              <a:rPr lang="en-GB" altLang="en-US" smtClean="0"/>
              <a:pPr>
                <a:defRPr/>
              </a:pPr>
              <a:t>27</a:t>
            </a:fld>
            <a:endParaRPr lang="en-GB" altLang="en-US"/>
          </a:p>
        </p:txBody>
      </p:sp>
    </p:spTree>
    <p:extLst>
      <p:ext uri="{BB962C8B-B14F-4D97-AF65-F5344CB8AC3E}">
        <p14:creationId xmlns:p14="http://schemas.microsoft.com/office/powerpoint/2010/main" val="1694530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E0268-97C6-4AB0-9666-1F4794865C8C}"/>
              </a:ext>
            </a:extLst>
          </p:cNvPr>
          <p:cNvSpPr>
            <a:spLocks noGrp="1"/>
          </p:cNvSpPr>
          <p:nvPr>
            <p:ph type="title"/>
          </p:nvPr>
        </p:nvSpPr>
        <p:spPr>
          <a:xfrm>
            <a:off x="651158" y="455500"/>
            <a:ext cx="7772400" cy="1066800"/>
          </a:xfrm>
        </p:spPr>
        <p:txBody>
          <a:bodyPr/>
          <a:lstStyle/>
          <a:p>
            <a:r>
              <a:rPr lang="en-US" dirty="0"/>
              <a:t>Introduction</a:t>
            </a:r>
          </a:p>
        </p:txBody>
      </p:sp>
      <p:sp>
        <p:nvSpPr>
          <p:cNvPr id="3" name="Content Placeholder 2">
            <a:extLst>
              <a:ext uri="{FF2B5EF4-FFF2-40B4-BE49-F238E27FC236}">
                <a16:creationId xmlns:a16="http://schemas.microsoft.com/office/drawing/2014/main" id="{4C554596-197A-4CD2-9524-E9548B206C8E}"/>
              </a:ext>
            </a:extLst>
          </p:cNvPr>
          <p:cNvSpPr>
            <a:spLocks noGrp="1"/>
          </p:cNvSpPr>
          <p:nvPr>
            <p:ph idx="1"/>
          </p:nvPr>
        </p:nvSpPr>
        <p:spPr>
          <a:xfrm>
            <a:off x="523347" y="1498686"/>
            <a:ext cx="8097306" cy="3406454"/>
          </a:xfrm>
        </p:spPr>
        <p:txBody>
          <a:bodyPr/>
          <a:lstStyle/>
          <a:p>
            <a:r>
              <a:rPr lang="en-US" dirty="0"/>
              <a:t>In previous sections, we discussed the security performance of different modulations for secure LTF.  Those results were for the single stream case</a:t>
            </a:r>
          </a:p>
          <a:p>
            <a:pPr lvl="1"/>
            <a:r>
              <a:rPr lang="en-US" dirty="0"/>
              <a:t>Assuming the worst-case scenario: attacker achieves AWGN channel from the transmitter </a:t>
            </a:r>
          </a:p>
          <a:p>
            <a:r>
              <a:rPr lang="en-US" dirty="0"/>
              <a:t>Now, we want to expand the analysis to multi-stream case:</a:t>
            </a:r>
          </a:p>
          <a:p>
            <a:pPr lvl="1"/>
            <a:r>
              <a:rPr lang="en-US" dirty="0"/>
              <a:t>Assume the worst-case scenario: attacker achieves AWGN channel for each TX antenna.  It can receive each stream signal separately with degradation from only AWGN noise</a:t>
            </a:r>
          </a:p>
          <a:p>
            <a:pPr lvl="1"/>
            <a:r>
              <a:rPr lang="en-US" dirty="0"/>
              <a:t>It can combine the observations from all the streams in computation</a:t>
            </a:r>
          </a:p>
          <a:p>
            <a:r>
              <a:rPr lang="en-US" dirty="0"/>
              <a:t>To mitigate unintentional beamforming, we might consider introducing per stream phase rotation  </a:t>
            </a:r>
            <a:endParaRPr lang="en-US" b="1" dirty="0"/>
          </a:p>
        </p:txBody>
      </p:sp>
      <p:sp>
        <p:nvSpPr>
          <p:cNvPr id="4" name="Slide Number Placeholder 3">
            <a:extLst>
              <a:ext uri="{FF2B5EF4-FFF2-40B4-BE49-F238E27FC236}">
                <a16:creationId xmlns:a16="http://schemas.microsoft.com/office/drawing/2014/main" id="{049772BB-BCAD-46A9-929C-0C14FDE39E52}"/>
              </a:ext>
            </a:extLst>
          </p:cNvPr>
          <p:cNvSpPr>
            <a:spLocks noGrp="1"/>
          </p:cNvSpPr>
          <p:nvPr>
            <p:ph type="sldNum" idx="12"/>
          </p:nvPr>
        </p:nvSpPr>
        <p:spPr>
          <a:xfrm>
            <a:off x="4393695" y="6475413"/>
            <a:ext cx="432811" cy="184666"/>
          </a:xfrm>
        </p:spPr>
        <p:txBody>
          <a:bodyPr/>
          <a:lstStyle/>
          <a:p>
            <a:r>
              <a:rPr lang="en-GB" dirty="0"/>
              <a:t>Slide </a:t>
            </a:r>
            <a:fld id="{440F5867-744E-4AA6-B0ED-4C44D2DFBB7B}" type="slidenum">
              <a:rPr lang="en-GB" smtClean="0"/>
              <a:pPr/>
              <a:t>28</a:t>
            </a:fld>
            <a:endParaRPr lang="en-GB" dirty="0"/>
          </a:p>
        </p:txBody>
      </p:sp>
    </p:spTree>
    <p:extLst>
      <p:ext uri="{BB962C8B-B14F-4D97-AF65-F5344CB8AC3E}">
        <p14:creationId xmlns:p14="http://schemas.microsoft.com/office/powerpoint/2010/main" val="1329957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0922B0-75CE-44EF-9753-BEDAB772F6C7}"/>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29</a:t>
            </a:fld>
            <a:endParaRPr lang="en-GB" altLang="en-US" dirty="0"/>
          </a:p>
        </p:txBody>
      </p:sp>
      <p:sp>
        <p:nvSpPr>
          <p:cNvPr id="4" name="Title 3">
            <a:extLst>
              <a:ext uri="{FF2B5EF4-FFF2-40B4-BE49-F238E27FC236}">
                <a16:creationId xmlns:a16="http://schemas.microsoft.com/office/drawing/2014/main" id="{A8F71883-3A17-4863-A70C-5FA4C9B2893C}"/>
              </a:ext>
            </a:extLst>
          </p:cNvPr>
          <p:cNvSpPr>
            <a:spLocks noGrp="1"/>
          </p:cNvSpPr>
          <p:nvPr>
            <p:ph type="title"/>
          </p:nvPr>
        </p:nvSpPr>
        <p:spPr>
          <a:xfrm>
            <a:off x="467544" y="476672"/>
            <a:ext cx="8208912" cy="1066800"/>
          </a:xfrm>
        </p:spPr>
        <p:txBody>
          <a:bodyPr/>
          <a:lstStyle/>
          <a:p>
            <a:r>
              <a:rPr lang="en-US" sz="2800" dirty="0"/>
              <a:t>Case I per SS Fixed Phase Rotation (1ss vs 4ss)</a:t>
            </a:r>
          </a:p>
        </p:txBody>
      </p:sp>
      <p:sp>
        <p:nvSpPr>
          <p:cNvPr id="2" name="Content Placeholder 1">
            <a:extLst>
              <a:ext uri="{FF2B5EF4-FFF2-40B4-BE49-F238E27FC236}">
                <a16:creationId xmlns:a16="http://schemas.microsoft.com/office/drawing/2014/main" id="{E91F1648-59F7-42AA-A77E-EAC8E3960E78}"/>
              </a:ext>
            </a:extLst>
          </p:cNvPr>
          <p:cNvSpPr>
            <a:spLocks noGrp="1"/>
          </p:cNvSpPr>
          <p:nvPr>
            <p:ph idx="1"/>
          </p:nvPr>
        </p:nvSpPr>
        <p:spPr>
          <a:xfrm>
            <a:off x="458788" y="4995622"/>
            <a:ext cx="7772400" cy="920753"/>
          </a:xfrm>
        </p:spPr>
        <p:txBody>
          <a:bodyPr/>
          <a:lstStyle/>
          <a:p>
            <a:r>
              <a:rPr lang="en-US" sz="1800" dirty="0"/>
              <a:t>When each stream applies fixed phase rotation to all the tones,  attacker can not gain much from combining multi-streams</a:t>
            </a:r>
          </a:p>
          <a:p>
            <a:pPr lvl="1"/>
            <a:r>
              <a:rPr lang="en-US" sz="1400" dirty="0"/>
              <a:t>ICI is dominant but ICI is the same across different streams so it can not be averaged.</a:t>
            </a:r>
          </a:p>
          <a:p>
            <a:r>
              <a:rPr lang="en-US" sz="1800" dirty="0"/>
              <a:t>However, per SS fixed phase rotation causes unintentional beamforming at certain direction    </a:t>
            </a:r>
          </a:p>
        </p:txBody>
      </p:sp>
      <p:grpSp>
        <p:nvGrpSpPr>
          <p:cNvPr id="6" name="Group 5">
            <a:extLst>
              <a:ext uri="{FF2B5EF4-FFF2-40B4-BE49-F238E27FC236}">
                <a16:creationId xmlns:a16="http://schemas.microsoft.com/office/drawing/2014/main" id="{AAE0F7A5-F948-CA48-9A5A-A6C09A04D79B}"/>
              </a:ext>
            </a:extLst>
          </p:cNvPr>
          <p:cNvGrpSpPr/>
          <p:nvPr/>
        </p:nvGrpSpPr>
        <p:grpSpPr>
          <a:xfrm>
            <a:off x="13864" y="1281862"/>
            <a:ext cx="6048671" cy="4669575"/>
            <a:chOff x="13864" y="1281862"/>
            <a:chExt cx="6048671" cy="4669575"/>
          </a:xfrm>
        </p:grpSpPr>
        <p:pic>
          <p:nvPicPr>
            <p:cNvPr id="7" name="Picture 6">
              <a:extLst>
                <a:ext uri="{FF2B5EF4-FFF2-40B4-BE49-F238E27FC236}">
                  <a16:creationId xmlns:a16="http://schemas.microsoft.com/office/drawing/2014/main" id="{5E566D6D-CB32-49ED-8BD4-F42446387550}"/>
                </a:ext>
              </a:extLst>
            </p:cNvPr>
            <p:cNvPicPr>
              <a:picLocks noChangeAspect="1"/>
            </p:cNvPicPr>
            <p:nvPr/>
          </p:nvPicPr>
          <p:blipFill>
            <a:blip r:embed="rId2"/>
            <a:stretch>
              <a:fillRect/>
            </a:stretch>
          </p:blipFill>
          <p:spPr>
            <a:xfrm>
              <a:off x="13864" y="1412776"/>
              <a:ext cx="6048671" cy="4538661"/>
            </a:xfrm>
            <a:prstGeom prst="rect">
              <a:avLst/>
            </a:prstGeom>
          </p:spPr>
        </p:pic>
        <p:sp>
          <p:nvSpPr>
            <p:cNvPr id="8" name="Rectangle 7">
              <a:extLst>
                <a:ext uri="{FF2B5EF4-FFF2-40B4-BE49-F238E27FC236}">
                  <a16:creationId xmlns:a16="http://schemas.microsoft.com/office/drawing/2014/main" id="{EDE9D019-F26A-4D4C-9BE3-86950D84BDC7}"/>
                </a:ext>
              </a:extLst>
            </p:cNvPr>
            <p:cNvSpPr/>
            <p:nvPr/>
          </p:nvSpPr>
          <p:spPr>
            <a:xfrm>
              <a:off x="1055545" y="1281862"/>
              <a:ext cx="3084499" cy="261610"/>
            </a:xfrm>
            <a:prstGeom prst="rect">
              <a:avLst/>
            </a:prstGeom>
            <a:solidFill>
              <a:schemeClr val="bg1"/>
            </a:solidFill>
          </p:spPr>
          <p:txBody>
            <a:bodyPr wrap="none">
              <a:spAutoFit/>
            </a:bodyPr>
            <a:lstStyle/>
            <a:p>
              <a:r>
                <a:rPr lang="en-US" sz="1100" dirty="0"/>
                <a:t>CDF of Bit Error Rate at Attacker (fixed phase)      </a:t>
              </a:r>
            </a:p>
          </p:txBody>
        </p:sp>
        <p:sp>
          <p:nvSpPr>
            <p:cNvPr id="9" name="Rectangle 8">
              <a:extLst>
                <a:ext uri="{FF2B5EF4-FFF2-40B4-BE49-F238E27FC236}">
                  <a16:creationId xmlns:a16="http://schemas.microsoft.com/office/drawing/2014/main" id="{B4BEBAB0-AE64-0649-A99A-A5FEC8FA9509}"/>
                </a:ext>
              </a:extLst>
            </p:cNvPr>
            <p:cNvSpPr/>
            <p:nvPr/>
          </p:nvSpPr>
          <p:spPr>
            <a:xfrm>
              <a:off x="1048066" y="1487870"/>
              <a:ext cx="3143255" cy="261610"/>
            </a:xfrm>
            <a:prstGeom prst="rect">
              <a:avLst/>
            </a:prstGeom>
            <a:solidFill>
              <a:schemeClr val="bg1"/>
            </a:solidFill>
          </p:spPr>
          <p:txBody>
            <a:bodyPr wrap="square">
              <a:spAutoFit/>
            </a:bodyPr>
            <a:lstStyle/>
            <a:p>
              <a:r>
                <a:rPr lang="en-US" sz="1100" dirty="0"/>
                <a:t>SNR = 100 dB, Norm. Observation Period = 0.625</a:t>
              </a:r>
            </a:p>
          </p:txBody>
        </p:sp>
      </p:grpSp>
      <p:grpSp>
        <p:nvGrpSpPr>
          <p:cNvPr id="12" name="Group 11">
            <a:extLst>
              <a:ext uri="{FF2B5EF4-FFF2-40B4-BE49-F238E27FC236}">
                <a16:creationId xmlns:a16="http://schemas.microsoft.com/office/drawing/2014/main" id="{922DC3F9-6971-6B4F-8210-0A9AB92D4D69}"/>
              </a:ext>
            </a:extLst>
          </p:cNvPr>
          <p:cNvGrpSpPr/>
          <p:nvPr/>
        </p:nvGrpSpPr>
        <p:grpSpPr>
          <a:xfrm>
            <a:off x="4274545" y="1268760"/>
            <a:ext cx="6048671" cy="4682678"/>
            <a:chOff x="4274545" y="1268760"/>
            <a:chExt cx="6048671" cy="4682678"/>
          </a:xfrm>
        </p:grpSpPr>
        <p:pic>
          <p:nvPicPr>
            <p:cNvPr id="5" name="Picture 4">
              <a:extLst>
                <a:ext uri="{FF2B5EF4-FFF2-40B4-BE49-F238E27FC236}">
                  <a16:creationId xmlns:a16="http://schemas.microsoft.com/office/drawing/2014/main" id="{B5495127-BA31-44B2-B727-D38F9C461232}"/>
                </a:ext>
              </a:extLst>
            </p:cNvPr>
            <p:cNvPicPr>
              <a:picLocks noChangeAspect="1"/>
            </p:cNvPicPr>
            <p:nvPr/>
          </p:nvPicPr>
          <p:blipFill>
            <a:blip r:embed="rId3"/>
            <a:stretch>
              <a:fillRect/>
            </a:stretch>
          </p:blipFill>
          <p:spPr>
            <a:xfrm>
              <a:off x="4274545" y="1412777"/>
              <a:ext cx="6048671" cy="4538661"/>
            </a:xfrm>
            <a:prstGeom prst="rect">
              <a:avLst/>
            </a:prstGeom>
          </p:spPr>
        </p:pic>
        <p:sp>
          <p:nvSpPr>
            <p:cNvPr id="10" name="Rectangle 9">
              <a:extLst>
                <a:ext uri="{FF2B5EF4-FFF2-40B4-BE49-F238E27FC236}">
                  <a16:creationId xmlns:a16="http://schemas.microsoft.com/office/drawing/2014/main" id="{62E6700F-6FA4-F24E-8542-6B5DC9DBE9EE}"/>
                </a:ext>
              </a:extLst>
            </p:cNvPr>
            <p:cNvSpPr/>
            <p:nvPr/>
          </p:nvSpPr>
          <p:spPr>
            <a:xfrm>
              <a:off x="4894196" y="1483835"/>
              <a:ext cx="3676088" cy="261610"/>
            </a:xfrm>
            <a:prstGeom prst="rect">
              <a:avLst/>
            </a:prstGeom>
            <a:solidFill>
              <a:schemeClr val="bg1"/>
            </a:solidFill>
          </p:spPr>
          <p:txBody>
            <a:bodyPr wrap="square">
              <a:spAutoFit/>
            </a:bodyPr>
            <a:lstStyle/>
            <a:p>
              <a:pPr algn="ctr"/>
              <a:r>
                <a:rPr lang="en-US" sz="1100" dirty="0"/>
                <a:t>SNR = 100 dB, Norm. Attack Period = 0.375</a:t>
              </a:r>
            </a:p>
          </p:txBody>
        </p:sp>
        <p:sp>
          <p:nvSpPr>
            <p:cNvPr id="11" name="Rectangle 10">
              <a:extLst>
                <a:ext uri="{FF2B5EF4-FFF2-40B4-BE49-F238E27FC236}">
                  <a16:creationId xmlns:a16="http://schemas.microsoft.com/office/drawing/2014/main" id="{74E1D876-B1C4-F149-9ABB-64468AA6366A}"/>
                </a:ext>
              </a:extLst>
            </p:cNvPr>
            <p:cNvSpPr/>
            <p:nvPr/>
          </p:nvSpPr>
          <p:spPr>
            <a:xfrm>
              <a:off x="4467335" y="1268760"/>
              <a:ext cx="4641169" cy="261610"/>
            </a:xfrm>
            <a:prstGeom prst="rect">
              <a:avLst/>
            </a:prstGeom>
            <a:solidFill>
              <a:schemeClr val="bg1"/>
            </a:solidFill>
          </p:spPr>
          <p:txBody>
            <a:bodyPr wrap="square">
              <a:spAutoFit/>
            </a:bodyPr>
            <a:lstStyle/>
            <a:p>
              <a:r>
                <a:rPr lang="en-US" sz="1100" dirty="0"/>
                <a:t>CDF of correlation coefficient of attacker signal with true  signal (fixed phase) </a:t>
              </a:r>
            </a:p>
          </p:txBody>
        </p:sp>
      </p:grpSp>
    </p:spTree>
    <p:extLst>
      <p:ext uri="{BB962C8B-B14F-4D97-AF65-F5344CB8AC3E}">
        <p14:creationId xmlns:p14="http://schemas.microsoft.com/office/powerpoint/2010/main" val="276654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EB8DC5-C2E5-47E2-BC3D-D78B3069E045}"/>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3</a:t>
            </a:fld>
            <a:endParaRPr lang="en-GB" altLang="en-US" dirty="0"/>
          </a:p>
        </p:txBody>
      </p:sp>
      <p:graphicFrame>
        <p:nvGraphicFramePr>
          <p:cNvPr id="5" name="Table 4">
            <a:extLst>
              <a:ext uri="{FF2B5EF4-FFF2-40B4-BE49-F238E27FC236}">
                <a16:creationId xmlns:a16="http://schemas.microsoft.com/office/drawing/2014/main" id="{4E42FB7C-1CEA-42F7-BC76-186698B4DBB1}"/>
              </a:ext>
            </a:extLst>
          </p:cNvPr>
          <p:cNvGraphicFramePr>
            <a:graphicFrameLocks noGrp="1"/>
          </p:cNvGraphicFramePr>
          <p:nvPr>
            <p:extLst>
              <p:ext uri="{D42A27DB-BD31-4B8C-83A1-F6EECF244321}">
                <p14:modId xmlns:p14="http://schemas.microsoft.com/office/powerpoint/2010/main" val="3177316939"/>
              </p:ext>
            </p:extLst>
          </p:nvPr>
        </p:nvGraphicFramePr>
        <p:xfrm>
          <a:off x="723899" y="2420888"/>
          <a:ext cx="7772401" cy="2520280"/>
        </p:xfrm>
        <a:graphic>
          <a:graphicData uri="http://schemas.openxmlformats.org/drawingml/2006/table">
            <a:tbl>
              <a:tblPr firstRow="1" bandRow="1">
                <a:tableStyleId>{D7AC3CCA-C797-4891-BE02-D94E43425B78}</a:tableStyleId>
              </a:tblPr>
              <a:tblGrid>
                <a:gridCol w="770017">
                  <a:extLst>
                    <a:ext uri="{9D8B030D-6E8A-4147-A177-3AD203B41FA5}">
                      <a16:colId xmlns:a16="http://schemas.microsoft.com/office/drawing/2014/main" val="20000"/>
                    </a:ext>
                  </a:extLst>
                </a:gridCol>
                <a:gridCol w="1386031">
                  <a:extLst>
                    <a:ext uri="{9D8B030D-6E8A-4147-A177-3AD203B41FA5}">
                      <a16:colId xmlns:a16="http://schemas.microsoft.com/office/drawing/2014/main" val="20001"/>
                    </a:ext>
                  </a:extLst>
                </a:gridCol>
                <a:gridCol w="1386031">
                  <a:extLst>
                    <a:ext uri="{9D8B030D-6E8A-4147-A177-3AD203B41FA5}">
                      <a16:colId xmlns:a16="http://schemas.microsoft.com/office/drawing/2014/main" val="20002"/>
                    </a:ext>
                  </a:extLst>
                </a:gridCol>
                <a:gridCol w="2966503">
                  <a:extLst>
                    <a:ext uri="{9D8B030D-6E8A-4147-A177-3AD203B41FA5}">
                      <a16:colId xmlns:a16="http://schemas.microsoft.com/office/drawing/2014/main" val="20003"/>
                    </a:ext>
                  </a:extLst>
                </a:gridCol>
                <a:gridCol w="1263819">
                  <a:extLst>
                    <a:ext uri="{9D8B030D-6E8A-4147-A177-3AD203B41FA5}">
                      <a16:colId xmlns:a16="http://schemas.microsoft.com/office/drawing/2014/main" val="20004"/>
                    </a:ext>
                  </a:extLst>
                </a:gridCol>
              </a:tblGrid>
              <a:tr h="654798">
                <a:tc>
                  <a:txBody>
                    <a:bodyPr/>
                    <a:lstStyle/>
                    <a:p>
                      <a:r>
                        <a:rPr lang="en-US" dirty="0"/>
                        <a:t>CID</a:t>
                      </a:r>
                    </a:p>
                  </a:txBody>
                  <a:tcPr>
                    <a:noFill/>
                  </a:tcPr>
                </a:tc>
                <a:tc>
                  <a:txBody>
                    <a:bodyPr/>
                    <a:lstStyle/>
                    <a:p>
                      <a:r>
                        <a:rPr lang="en-US" dirty="0"/>
                        <a:t>Page/Line</a:t>
                      </a:r>
                    </a:p>
                  </a:txBody>
                  <a:tcPr>
                    <a:noFill/>
                  </a:tcPr>
                </a:tc>
                <a:tc>
                  <a:txBody>
                    <a:bodyPr/>
                    <a:lstStyle/>
                    <a:p>
                      <a:r>
                        <a:rPr lang="en-US" dirty="0"/>
                        <a:t>Clause</a:t>
                      </a:r>
                    </a:p>
                  </a:txBody>
                  <a:tcPr>
                    <a:noFill/>
                  </a:tcPr>
                </a:tc>
                <a:tc>
                  <a:txBody>
                    <a:bodyPr/>
                    <a:lstStyle/>
                    <a:p>
                      <a:r>
                        <a:rPr lang="en-US" dirty="0"/>
                        <a:t>Comment</a:t>
                      </a:r>
                    </a:p>
                  </a:txBody>
                  <a:tcPr>
                    <a:noFill/>
                  </a:tcPr>
                </a:tc>
                <a:tc>
                  <a:txBody>
                    <a:bodyPr/>
                    <a:lstStyle/>
                    <a:p>
                      <a:r>
                        <a:rPr lang="en-US" dirty="0"/>
                        <a:t>Proposed</a:t>
                      </a:r>
                      <a:r>
                        <a:rPr lang="en-US" baseline="0" dirty="0"/>
                        <a:t> resolution</a:t>
                      </a:r>
                      <a:endParaRPr lang="en-US" dirty="0"/>
                    </a:p>
                  </a:txBody>
                  <a:tcPr>
                    <a:noFill/>
                  </a:tcPr>
                </a:tc>
                <a:extLst>
                  <a:ext uri="{0D108BD9-81ED-4DB2-BD59-A6C34878D82A}">
                    <a16:rowId xmlns:a16="http://schemas.microsoft.com/office/drawing/2014/main" val="10000"/>
                  </a:ext>
                </a:extLst>
              </a:tr>
              <a:tr h="1865482">
                <a:tc>
                  <a:txBody>
                    <a:bodyPr/>
                    <a:lstStyle/>
                    <a:p>
                      <a:r>
                        <a:rPr lang="en-US" dirty="0"/>
                        <a:t>3911</a:t>
                      </a:r>
                    </a:p>
                  </a:txBody>
                  <a:tcPr>
                    <a:noFill/>
                  </a:tcPr>
                </a:tc>
                <a:tc>
                  <a:txBody>
                    <a:bodyPr/>
                    <a:lstStyle/>
                    <a:p>
                      <a:r>
                        <a:rPr lang="en-US" dirty="0"/>
                        <a:t>153.00</a:t>
                      </a:r>
                    </a:p>
                  </a:txBody>
                  <a:tcPr>
                    <a:noFill/>
                  </a:tcPr>
                </a:tc>
                <a:tc>
                  <a:txBody>
                    <a:bodyPr/>
                    <a:lstStyle/>
                    <a:p>
                      <a:r>
                        <a:rPr lang="en-US" dirty="0"/>
                        <a:t>11.22.6.4.6</a:t>
                      </a:r>
                    </a:p>
                  </a:txBody>
                  <a:tcPr>
                    <a:noFill/>
                  </a:tcPr>
                </a:tc>
                <a:tc>
                  <a:txBody>
                    <a:bodyPr/>
                    <a:lstStyle/>
                    <a:p>
                      <a:r>
                        <a:rPr lang="en-US" sz="1800" b="0" i="0" u="none" strike="noStrike" kern="1200" dirty="0">
                          <a:solidFill>
                            <a:schemeClr val="dk1"/>
                          </a:solidFill>
                          <a:effectLst/>
                          <a:latin typeface="+mn-lt"/>
                          <a:ea typeface="+mn-ea"/>
                          <a:cs typeface="+mn-cs"/>
                        </a:rPr>
                        <a:t>The Secure LTF mechanism for TB and NTB ranging needs to be improved. A submission will be provided.</a:t>
                      </a:r>
                      <a:endParaRPr lang="en-US" dirty="0"/>
                    </a:p>
                  </a:txBody>
                  <a:tcPr>
                    <a:noFill/>
                  </a:tcPr>
                </a:tc>
                <a:tc>
                  <a:txBody>
                    <a:bodyPr/>
                    <a:lstStyle/>
                    <a:p>
                      <a:r>
                        <a:rPr lang="en-US" sz="1800" b="0" i="0" u="none" strike="noStrike" kern="1200" dirty="0">
                          <a:solidFill>
                            <a:schemeClr val="dk1"/>
                          </a:solidFill>
                          <a:effectLst/>
                          <a:latin typeface="+mn-lt"/>
                          <a:ea typeface="+mn-ea"/>
                          <a:cs typeface="+mn-cs"/>
                        </a:rPr>
                        <a:t>As in comment.</a:t>
                      </a:r>
                      <a:endParaRPr lang="en-US" dirty="0"/>
                    </a:p>
                  </a:txBody>
                  <a:tcPr>
                    <a:noFill/>
                  </a:tcP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8FFF881D-E3B1-4709-AC36-D13E1411A980}"/>
              </a:ext>
            </a:extLst>
          </p:cNvPr>
          <p:cNvSpPr>
            <a:spLocks noGrp="1"/>
          </p:cNvSpPr>
          <p:nvPr>
            <p:ph type="title"/>
          </p:nvPr>
        </p:nvSpPr>
        <p:spPr>
          <a:xfrm>
            <a:off x="685800" y="685800"/>
            <a:ext cx="7772400" cy="1066800"/>
          </a:xfrm>
          <a:extLst>
            <a:ext uri="{909E8E84-426E-40dd-AFC4-6F175D3DCCD1}"/>
            <a:ext uri="{91240B29-F687-4f45-9708-019B960494DF}"/>
            <a:ext uri="{AF507438-7753-43e0-B8FC-AC1667EBCBE1}"/>
          </a:extLst>
        </p:spPr>
        <p:txBody>
          <a:bodyPr/>
          <a:lstStyle/>
          <a:p>
            <a:pPr>
              <a:defRPr/>
            </a:pPr>
            <a:r>
              <a:rPr lang="en-US" dirty="0">
                <a:ea typeface="+mj-ea"/>
                <a:cs typeface="+mj-cs"/>
              </a:rPr>
              <a:t>11az LB249 CID 3911</a:t>
            </a:r>
          </a:p>
        </p:txBody>
      </p:sp>
    </p:spTree>
    <p:extLst>
      <p:ext uri="{BB962C8B-B14F-4D97-AF65-F5344CB8AC3E}">
        <p14:creationId xmlns:p14="http://schemas.microsoft.com/office/powerpoint/2010/main" val="1870783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515B361-3041-724F-A102-20CB9A209FB2}"/>
              </a:ext>
            </a:extLst>
          </p:cNvPr>
          <p:cNvGrpSpPr/>
          <p:nvPr/>
        </p:nvGrpSpPr>
        <p:grpSpPr>
          <a:xfrm>
            <a:off x="107504" y="1340768"/>
            <a:ext cx="6091100" cy="4680520"/>
            <a:chOff x="107504" y="1340768"/>
            <a:chExt cx="6091100" cy="4680520"/>
          </a:xfrm>
        </p:grpSpPr>
        <p:pic>
          <p:nvPicPr>
            <p:cNvPr id="5" name="Picture 4">
              <a:extLst>
                <a:ext uri="{FF2B5EF4-FFF2-40B4-BE49-F238E27FC236}">
                  <a16:creationId xmlns:a16="http://schemas.microsoft.com/office/drawing/2014/main" id="{59EF4A02-2612-4C5F-8F28-5D440FB371E5}"/>
                </a:ext>
              </a:extLst>
            </p:cNvPr>
            <p:cNvPicPr>
              <a:picLocks noChangeAspect="1"/>
            </p:cNvPicPr>
            <p:nvPr/>
          </p:nvPicPr>
          <p:blipFill>
            <a:blip r:embed="rId3"/>
            <a:stretch>
              <a:fillRect/>
            </a:stretch>
          </p:blipFill>
          <p:spPr>
            <a:xfrm>
              <a:off x="107504" y="1450790"/>
              <a:ext cx="6091100" cy="4570498"/>
            </a:xfrm>
            <a:prstGeom prst="rect">
              <a:avLst/>
            </a:prstGeom>
          </p:spPr>
        </p:pic>
        <p:sp>
          <p:nvSpPr>
            <p:cNvPr id="8" name="Rectangle 7">
              <a:extLst>
                <a:ext uri="{FF2B5EF4-FFF2-40B4-BE49-F238E27FC236}">
                  <a16:creationId xmlns:a16="http://schemas.microsoft.com/office/drawing/2014/main" id="{A1F80227-9BA0-D747-871B-9BCA44E50209}"/>
                </a:ext>
              </a:extLst>
            </p:cNvPr>
            <p:cNvSpPr/>
            <p:nvPr/>
          </p:nvSpPr>
          <p:spPr>
            <a:xfrm>
              <a:off x="880345" y="1340768"/>
              <a:ext cx="3485249" cy="216206"/>
            </a:xfrm>
            <a:prstGeom prst="rect">
              <a:avLst/>
            </a:prstGeom>
            <a:solidFill>
              <a:schemeClr val="bg1"/>
            </a:solidFill>
          </p:spPr>
          <p:txBody>
            <a:bodyPr wrap="none">
              <a:spAutoFit/>
            </a:bodyPr>
            <a:lstStyle/>
            <a:p>
              <a:r>
                <a:rPr lang="en-US" sz="1100" dirty="0"/>
                <a:t>CDF of Bit Error Rate at Attacker (random phase rotation)</a:t>
              </a:r>
            </a:p>
          </p:txBody>
        </p:sp>
        <p:sp>
          <p:nvSpPr>
            <p:cNvPr id="9" name="Rectangle 8">
              <a:extLst>
                <a:ext uri="{FF2B5EF4-FFF2-40B4-BE49-F238E27FC236}">
                  <a16:creationId xmlns:a16="http://schemas.microsoft.com/office/drawing/2014/main" id="{20D1FDC5-469E-4C4C-B040-97260C006E30}"/>
                </a:ext>
              </a:extLst>
            </p:cNvPr>
            <p:cNvSpPr/>
            <p:nvPr/>
          </p:nvSpPr>
          <p:spPr>
            <a:xfrm>
              <a:off x="1048066" y="1559878"/>
              <a:ext cx="3143255" cy="237827"/>
            </a:xfrm>
            <a:prstGeom prst="rect">
              <a:avLst/>
            </a:prstGeom>
            <a:solidFill>
              <a:schemeClr val="bg1"/>
            </a:solidFill>
          </p:spPr>
          <p:txBody>
            <a:bodyPr wrap="square">
              <a:spAutoFit/>
            </a:bodyPr>
            <a:lstStyle/>
            <a:p>
              <a:r>
                <a:rPr lang="en-US" sz="1100" dirty="0"/>
                <a:t>SNR = 100 dB, Norm. Observation Period = 0.625</a:t>
              </a:r>
            </a:p>
          </p:txBody>
        </p:sp>
      </p:grpSp>
      <p:sp>
        <p:nvSpPr>
          <p:cNvPr id="2" name="Content Placeholder 1">
            <a:extLst>
              <a:ext uri="{FF2B5EF4-FFF2-40B4-BE49-F238E27FC236}">
                <a16:creationId xmlns:a16="http://schemas.microsoft.com/office/drawing/2014/main" id="{E91F1648-59F7-42AA-A77E-EAC8E3960E78}"/>
              </a:ext>
            </a:extLst>
          </p:cNvPr>
          <p:cNvSpPr>
            <a:spLocks noGrp="1"/>
          </p:cNvSpPr>
          <p:nvPr>
            <p:ph idx="1"/>
          </p:nvPr>
        </p:nvSpPr>
        <p:spPr>
          <a:xfrm>
            <a:off x="458788" y="4941168"/>
            <a:ext cx="8505700" cy="1142037"/>
          </a:xfrm>
        </p:spPr>
        <p:txBody>
          <a:bodyPr/>
          <a:lstStyle/>
          <a:p>
            <a:r>
              <a:rPr lang="en-US" sz="2000" dirty="0"/>
              <a:t>When each stream applies pseudo-random phase rotation on each tone,   it provides ICI diversity to attacker </a:t>
            </a:r>
          </a:p>
          <a:p>
            <a:pPr lvl="1"/>
            <a:r>
              <a:rPr lang="en-US" sz="1600" dirty="0"/>
              <a:t>Cross correlation between attack signal and signal &gt;0.8 for QAM</a:t>
            </a:r>
          </a:p>
          <a:p>
            <a:pPr lvl="1"/>
            <a:r>
              <a:rPr lang="en-US" sz="1600" dirty="0"/>
              <a:t>Different phase rotation causes ICI variation among different streams and provides combining gain to reduce ICI.</a:t>
            </a:r>
          </a:p>
          <a:p>
            <a:pPr lvl="1"/>
            <a:endParaRPr lang="en-US" sz="1600" dirty="0"/>
          </a:p>
        </p:txBody>
      </p:sp>
      <p:sp>
        <p:nvSpPr>
          <p:cNvPr id="3" name="Slide Number Placeholder 2">
            <a:extLst>
              <a:ext uri="{FF2B5EF4-FFF2-40B4-BE49-F238E27FC236}">
                <a16:creationId xmlns:a16="http://schemas.microsoft.com/office/drawing/2014/main" id="{800922B0-75CE-44EF-9753-BEDAB772F6C7}"/>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30</a:t>
            </a:fld>
            <a:endParaRPr lang="en-GB" altLang="en-US" dirty="0"/>
          </a:p>
        </p:txBody>
      </p:sp>
      <p:sp>
        <p:nvSpPr>
          <p:cNvPr id="4" name="Title 3">
            <a:extLst>
              <a:ext uri="{FF2B5EF4-FFF2-40B4-BE49-F238E27FC236}">
                <a16:creationId xmlns:a16="http://schemas.microsoft.com/office/drawing/2014/main" id="{A8F71883-3A17-4863-A70C-5FA4C9B2893C}"/>
              </a:ext>
            </a:extLst>
          </p:cNvPr>
          <p:cNvSpPr>
            <a:spLocks noGrp="1"/>
          </p:cNvSpPr>
          <p:nvPr>
            <p:ph type="title"/>
          </p:nvPr>
        </p:nvSpPr>
        <p:spPr>
          <a:xfrm>
            <a:off x="505644" y="432716"/>
            <a:ext cx="8208912" cy="1066800"/>
          </a:xfrm>
        </p:spPr>
        <p:txBody>
          <a:bodyPr/>
          <a:lstStyle/>
          <a:p>
            <a:r>
              <a:rPr lang="en-US" sz="2800" dirty="0"/>
              <a:t>Case II per SS Pseudo-random Phase Rotation</a:t>
            </a:r>
            <a:br>
              <a:rPr lang="en-US" sz="2800" dirty="0"/>
            </a:br>
            <a:r>
              <a:rPr lang="en-US" sz="2800" dirty="0"/>
              <a:t> (1ss vs 4ss)</a:t>
            </a:r>
          </a:p>
        </p:txBody>
      </p:sp>
      <p:grpSp>
        <p:nvGrpSpPr>
          <p:cNvPr id="12" name="Group 11">
            <a:extLst>
              <a:ext uri="{FF2B5EF4-FFF2-40B4-BE49-F238E27FC236}">
                <a16:creationId xmlns:a16="http://schemas.microsoft.com/office/drawing/2014/main" id="{2D9239AE-8637-6B4D-A7CB-B52DA507E9AA}"/>
              </a:ext>
            </a:extLst>
          </p:cNvPr>
          <p:cNvGrpSpPr/>
          <p:nvPr/>
        </p:nvGrpSpPr>
        <p:grpSpPr>
          <a:xfrm>
            <a:off x="4344988" y="1391922"/>
            <a:ext cx="5987652" cy="4618776"/>
            <a:chOff x="4344988" y="1391922"/>
            <a:chExt cx="5987652" cy="4618776"/>
          </a:xfrm>
        </p:grpSpPr>
        <p:pic>
          <p:nvPicPr>
            <p:cNvPr id="7" name="Picture 6">
              <a:extLst>
                <a:ext uri="{FF2B5EF4-FFF2-40B4-BE49-F238E27FC236}">
                  <a16:creationId xmlns:a16="http://schemas.microsoft.com/office/drawing/2014/main" id="{4653A20B-CD59-4E6C-AAC6-ED323F2135D9}"/>
                </a:ext>
              </a:extLst>
            </p:cNvPr>
            <p:cNvPicPr>
              <a:picLocks noChangeAspect="1"/>
            </p:cNvPicPr>
            <p:nvPr/>
          </p:nvPicPr>
          <p:blipFill>
            <a:blip r:embed="rId4"/>
            <a:stretch>
              <a:fillRect/>
            </a:stretch>
          </p:blipFill>
          <p:spPr>
            <a:xfrm>
              <a:off x="4344988" y="1517824"/>
              <a:ext cx="5987652" cy="4492874"/>
            </a:xfrm>
            <a:prstGeom prst="rect">
              <a:avLst/>
            </a:prstGeom>
          </p:spPr>
        </p:pic>
        <p:sp>
          <p:nvSpPr>
            <p:cNvPr id="10" name="Rectangle 9">
              <a:extLst>
                <a:ext uri="{FF2B5EF4-FFF2-40B4-BE49-F238E27FC236}">
                  <a16:creationId xmlns:a16="http://schemas.microsoft.com/office/drawing/2014/main" id="{5AD1AFA5-622E-C644-AD12-002EBE83379F}"/>
                </a:ext>
              </a:extLst>
            </p:cNvPr>
            <p:cNvSpPr/>
            <p:nvPr/>
          </p:nvSpPr>
          <p:spPr>
            <a:xfrm>
              <a:off x="4894196" y="1606997"/>
              <a:ext cx="3676088" cy="237827"/>
            </a:xfrm>
            <a:prstGeom prst="rect">
              <a:avLst/>
            </a:prstGeom>
            <a:solidFill>
              <a:schemeClr val="bg1"/>
            </a:solidFill>
          </p:spPr>
          <p:txBody>
            <a:bodyPr wrap="square">
              <a:spAutoFit/>
            </a:bodyPr>
            <a:lstStyle/>
            <a:p>
              <a:pPr algn="ctr"/>
              <a:r>
                <a:rPr lang="en-US" sz="1100" dirty="0"/>
                <a:t>SNR = 100 dB, Norm. Attack Period = 0.375</a:t>
              </a:r>
            </a:p>
          </p:txBody>
        </p:sp>
        <p:sp>
          <p:nvSpPr>
            <p:cNvPr id="11" name="Rectangle 10">
              <a:extLst>
                <a:ext uri="{FF2B5EF4-FFF2-40B4-BE49-F238E27FC236}">
                  <a16:creationId xmlns:a16="http://schemas.microsoft.com/office/drawing/2014/main" id="{53A2DCC4-8EB0-4F45-AC4D-5E36B667BCA7}"/>
                </a:ext>
              </a:extLst>
            </p:cNvPr>
            <p:cNvSpPr/>
            <p:nvPr/>
          </p:nvSpPr>
          <p:spPr>
            <a:xfrm>
              <a:off x="4365594" y="1391922"/>
              <a:ext cx="4778407" cy="261610"/>
            </a:xfrm>
            <a:prstGeom prst="rect">
              <a:avLst/>
            </a:prstGeom>
            <a:solidFill>
              <a:schemeClr val="bg1"/>
            </a:solidFill>
          </p:spPr>
          <p:txBody>
            <a:bodyPr wrap="square">
              <a:spAutoFit/>
            </a:bodyPr>
            <a:lstStyle/>
            <a:p>
              <a:r>
                <a:rPr lang="en-US" sz="1100" dirty="0"/>
                <a:t>CDF of correlation coefficient of attack signal with true (random phase rotation)</a:t>
              </a:r>
            </a:p>
          </p:txBody>
        </p:sp>
      </p:grpSp>
    </p:spTree>
    <p:extLst>
      <p:ext uri="{BB962C8B-B14F-4D97-AF65-F5344CB8AC3E}">
        <p14:creationId xmlns:p14="http://schemas.microsoft.com/office/powerpoint/2010/main" val="18973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EF4EB0-241F-4B13-9F42-BFADF0092324}"/>
              </a:ext>
            </a:extLst>
          </p:cNvPr>
          <p:cNvSpPr>
            <a:spLocks noGrp="1"/>
          </p:cNvSpPr>
          <p:nvPr>
            <p:ph idx="1"/>
          </p:nvPr>
        </p:nvSpPr>
        <p:spPr>
          <a:xfrm>
            <a:off x="539552" y="1484784"/>
            <a:ext cx="7918648" cy="4402832"/>
          </a:xfrm>
        </p:spPr>
        <p:txBody>
          <a:bodyPr/>
          <a:lstStyle/>
          <a:p>
            <a:r>
              <a:rPr lang="en-US" dirty="0"/>
              <a:t>Per tone randomized per stream phase rotation provides ICI diversity to attacker and introduces a security vulnerability </a:t>
            </a:r>
          </a:p>
          <a:p>
            <a:r>
              <a:rPr lang="en-US" dirty="0"/>
              <a:t>Per stream phase rotation must be constant for all the tones in all the LTF symbols within a repetition </a:t>
            </a:r>
          </a:p>
          <a:p>
            <a:r>
              <a:rPr lang="en-US" dirty="0"/>
              <a:t>We propose time diversity from secure LTF repetitions to mitigate unintentional BF issue:</a:t>
            </a:r>
          </a:p>
          <a:p>
            <a:pPr lvl="1"/>
            <a:r>
              <a:rPr lang="en-US" dirty="0"/>
              <a:t>For reach repetition, apply the same beamforming direction on all the tones </a:t>
            </a:r>
          </a:p>
          <a:p>
            <a:pPr lvl="1"/>
            <a:r>
              <a:rPr lang="en-US" dirty="0"/>
              <a:t>Beamforming direction changes per repetition such that any negative impact from unintentional BF doesn’t persist across repetitions  </a:t>
            </a:r>
          </a:p>
          <a:p>
            <a:pPr marL="457200" lvl="1" indent="0">
              <a:buNone/>
            </a:pPr>
            <a:r>
              <a:rPr lang="en-US" dirty="0"/>
              <a:t>  </a:t>
            </a:r>
          </a:p>
        </p:txBody>
      </p:sp>
      <p:sp>
        <p:nvSpPr>
          <p:cNvPr id="3" name="Slide Number Placeholder 2">
            <a:extLst>
              <a:ext uri="{FF2B5EF4-FFF2-40B4-BE49-F238E27FC236}">
                <a16:creationId xmlns:a16="http://schemas.microsoft.com/office/drawing/2014/main" id="{384F7C51-0268-4198-8771-81A14C59DA28}"/>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31</a:t>
            </a:fld>
            <a:endParaRPr lang="en-GB" altLang="en-US" dirty="0"/>
          </a:p>
        </p:txBody>
      </p:sp>
      <p:sp>
        <p:nvSpPr>
          <p:cNvPr id="4" name="Title 3">
            <a:extLst>
              <a:ext uri="{FF2B5EF4-FFF2-40B4-BE49-F238E27FC236}">
                <a16:creationId xmlns:a16="http://schemas.microsoft.com/office/drawing/2014/main" id="{81E9683F-BA84-43A9-A484-2E9C5DBE6807}"/>
              </a:ext>
            </a:extLst>
          </p:cNvPr>
          <p:cNvSpPr>
            <a:spLocks noGrp="1"/>
          </p:cNvSpPr>
          <p:nvPr>
            <p:ph type="title"/>
          </p:nvPr>
        </p:nvSpPr>
        <p:spPr>
          <a:xfrm>
            <a:off x="458788" y="508992"/>
            <a:ext cx="7772400" cy="1066800"/>
          </a:xfrm>
        </p:spPr>
        <p:txBody>
          <a:bodyPr/>
          <a:lstStyle/>
          <a:p>
            <a:r>
              <a:rPr lang="en-US" dirty="0"/>
              <a:t>Discussion </a:t>
            </a:r>
          </a:p>
        </p:txBody>
      </p:sp>
    </p:spTree>
    <p:extLst>
      <p:ext uri="{BB962C8B-B14F-4D97-AF65-F5344CB8AC3E}">
        <p14:creationId xmlns:p14="http://schemas.microsoft.com/office/powerpoint/2010/main" val="2553758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E96BCC9-0D1D-4F13-899F-5A5B84CD5163}"/>
                  </a:ext>
                </a:extLst>
              </p:cNvPr>
              <p:cNvSpPr>
                <a:spLocks noGrp="1"/>
              </p:cNvSpPr>
              <p:nvPr>
                <p:ph idx="1"/>
              </p:nvPr>
            </p:nvSpPr>
            <p:spPr>
              <a:xfrm>
                <a:off x="611560" y="1700808"/>
                <a:ext cx="7772400" cy="4259114"/>
              </a:xfrm>
            </p:spPr>
            <p:txBody>
              <a:bodyPr/>
              <a:lstStyle/>
              <a:p>
                <a:r>
                  <a:rPr lang="en-US" sz="2000" dirty="0"/>
                  <a:t>Just like in baseline 11ax, apply per-stream CSD to HE-STF such that AGC can be set properly</a:t>
                </a:r>
              </a:p>
              <a:p>
                <a:r>
                  <a:rPr lang="en-US" sz="2000" dirty="0"/>
                  <a:t>For multiple stream secure LTF, no CSD but with per stream phase rotation updated per repetition</a:t>
                </a:r>
              </a:p>
              <a:p>
                <a:pPr lvl="1"/>
                <a:r>
                  <a:rPr lang="en-US" sz="1800" dirty="0"/>
                  <a:t>Generate phase rotation angle set for </a:t>
                </a:r>
                <a:r>
                  <a:rPr lang="en-US" sz="1800" i="1" dirty="0"/>
                  <a:t>M</a:t>
                </a:r>
                <a:r>
                  <a:rPr lang="en-US" sz="1800" dirty="0"/>
                  <a:t> total spatial streams: </a:t>
                </a:r>
                <a14:m>
                  <m:oMath xmlns:m="http://schemas.openxmlformats.org/officeDocument/2006/math">
                    <m:sSup>
                      <m:sSupPr>
                        <m:ctrlPr>
                          <a:rPr lang="en-US" sz="1800" b="1" i="1">
                            <a:latin typeface="Cambria Math" panose="02040503050406030204" pitchFamily="18" charset="0"/>
                          </a:rPr>
                        </m:ctrlPr>
                      </m:sSupPr>
                      <m:e>
                        <m:r>
                          <m:rPr>
                            <m:brk m:alnAt="7"/>
                          </m:rPr>
                          <a:rPr lang="en-US" sz="1800" b="1" i="1">
                            <a:latin typeface="Cambria Math" panose="02040503050406030204" pitchFamily="18" charset="0"/>
                          </a:rPr>
                          <m:t>𝒆</m:t>
                        </m:r>
                      </m:e>
                      <m:sup>
                        <m:r>
                          <a:rPr lang="en-US" sz="1800" b="1" i="1">
                            <a:latin typeface="Cambria Math" panose="02040503050406030204" pitchFamily="18" charset="0"/>
                          </a:rPr>
                          <m:t>𝒋</m:t>
                        </m:r>
                        <m:sSub>
                          <m:sSubPr>
                            <m:ctrlPr>
                              <a:rPr lang="en-US" sz="1800" b="1" i="1">
                                <a:latin typeface="Cambria Math" panose="02040503050406030204" pitchFamily="18" charset="0"/>
                              </a:rPr>
                            </m:ctrlPr>
                          </m:sSubPr>
                          <m:e>
                            <m:r>
                              <a:rPr lang="en-US" sz="1800" b="1" i="1">
                                <a:latin typeface="Cambria Math" panose="02040503050406030204" pitchFamily="18" charset="0"/>
                              </a:rPr>
                              <m:t>𝜽</m:t>
                            </m:r>
                          </m:e>
                          <m:sub>
                            <m:r>
                              <a:rPr lang="en-US" sz="1800" b="1" i="1">
                                <a:latin typeface="Cambria Math" panose="02040503050406030204" pitchFamily="18" charset="0"/>
                              </a:rPr>
                              <m:t>𝟏</m:t>
                            </m:r>
                          </m:sub>
                        </m:sSub>
                      </m:sup>
                    </m:sSup>
                  </m:oMath>
                </a14:m>
                <a:r>
                  <a:rPr lang="en-US" sz="1800" dirty="0"/>
                  <a:t>, …</a:t>
                </a:r>
                <a:r>
                  <a:rPr lang="en-US" sz="1800" b="1" dirty="0"/>
                  <a:t> </a:t>
                </a:r>
                <a14:m>
                  <m:oMath xmlns:m="http://schemas.openxmlformats.org/officeDocument/2006/math">
                    <m:sSup>
                      <m:sSupPr>
                        <m:ctrlPr>
                          <a:rPr lang="en-US" sz="1800" b="1" i="1">
                            <a:latin typeface="Cambria Math" panose="02040503050406030204" pitchFamily="18" charset="0"/>
                          </a:rPr>
                        </m:ctrlPr>
                      </m:sSupPr>
                      <m:e>
                        <m:r>
                          <m:rPr>
                            <m:brk m:alnAt="7"/>
                          </m:rPr>
                          <a:rPr lang="en-US" sz="1800" b="1" i="1">
                            <a:latin typeface="Cambria Math" panose="02040503050406030204" pitchFamily="18" charset="0"/>
                          </a:rPr>
                          <m:t>𝒆</m:t>
                        </m:r>
                      </m:e>
                      <m:sup>
                        <m:r>
                          <a:rPr lang="en-US" sz="1800" b="1" i="1">
                            <a:latin typeface="Cambria Math" panose="02040503050406030204" pitchFamily="18" charset="0"/>
                          </a:rPr>
                          <m:t>𝒋</m:t>
                        </m:r>
                        <m:sSub>
                          <m:sSubPr>
                            <m:ctrlPr>
                              <a:rPr lang="en-US" sz="1800" b="1" i="1">
                                <a:latin typeface="Cambria Math" panose="02040503050406030204" pitchFamily="18" charset="0"/>
                              </a:rPr>
                            </m:ctrlPr>
                          </m:sSubPr>
                          <m:e>
                            <m:r>
                              <a:rPr lang="en-US" sz="1800" b="1" i="1">
                                <a:latin typeface="Cambria Math" panose="02040503050406030204" pitchFamily="18" charset="0"/>
                              </a:rPr>
                              <m:t>𝜽</m:t>
                            </m:r>
                          </m:e>
                          <m:sub>
                            <m:r>
                              <a:rPr lang="en-US" sz="1800" b="1" i="1" smtClean="0">
                                <a:latin typeface="Cambria Math" panose="02040503050406030204" pitchFamily="18" charset="0"/>
                              </a:rPr>
                              <m:t>𝑴</m:t>
                            </m:r>
                          </m:sub>
                        </m:sSub>
                      </m:sup>
                    </m:sSup>
                  </m:oMath>
                </a14:m>
                <a:endParaRPr lang="en-US" sz="1800" b="1" dirty="0"/>
              </a:p>
              <a:p>
                <a:pPr lvl="2"/>
                <a:r>
                  <a:rPr lang="en-US" sz="1600" dirty="0"/>
                  <a:t>Phase rotation angle is generated using the pseudo-random bit sequence</a:t>
                </a:r>
              </a:p>
              <a:p>
                <a:pPr lvl="1"/>
                <a:r>
                  <a:rPr lang="en-US" sz="1800" dirty="0"/>
                  <a:t>The same set of per stream phase rotation is applied to all the tones in all the LTF symbols in one repetition</a:t>
                </a:r>
              </a:p>
              <a:p>
                <a:pPr lvl="2"/>
                <a:r>
                  <a:rPr lang="en-US" sz="1600" dirty="0"/>
                  <a:t>Since all the tones are applied with the same per stream phase rotation, there is No ICI diversity among different streams for attacker</a:t>
                </a:r>
              </a:p>
              <a:p>
                <a:pPr lvl="1"/>
                <a:r>
                  <a:rPr lang="en-US" sz="1800" dirty="0"/>
                  <a:t>Update the per stream phase rotation angle set for every repetition</a:t>
                </a:r>
              </a:p>
              <a:p>
                <a:pPr lvl="2"/>
                <a:r>
                  <a:rPr lang="en-US" sz="1600" dirty="0"/>
                  <a:t>Any negative impact from unintentional BF does not propagate to next repetition</a:t>
                </a:r>
              </a:p>
            </p:txBody>
          </p:sp>
        </mc:Choice>
        <mc:Fallback xmlns="">
          <p:sp>
            <p:nvSpPr>
              <p:cNvPr id="2" name="Content Placeholder 1">
                <a:extLst>
                  <a:ext uri="{FF2B5EF4-FFF2-40B4-BE49-F238E27FC236}">
                    <a16:creationId xmlns:a16="http://schemas.microsoft.com/office/drawing/2014/main" id="{FE96BCC9-0D1D-4F13-899F-5A5B84CD5163}"/>
                  </a:ext>
                </a:extLst>
              </p:cNvPr>
              <p:cNvSpPr>
                <a:spLocks noGrp="1" noRot="1" noChangeAspect="1" noMove="1" noResize="1" noEditPoints="1" noAdjustHandles="1" noChangeArrowheads="1" noChangeShapeType="1" noTextEdit="1"/>
              </p:cNvSpPr>
              <p:nvPr>
                <p:ph idx="1"/>
              </p:nvPr>
            </p:nvSpPr>
            <p:spPr>
              <a:xfrm>
                <a:off x="611560" y="1700808"/>
                <a:ext cx="7772400" cy="4259114"/>
              </a:xfrm>
              <a:blipFill>
                <a:blip r:embed="rId2"/>
                <a:stretch>
                  <a:fillRect l="-654" t="-59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314EF35-3202-4E3E-AE6B-F72E7082E6E5}"/>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32</a:t>
            </a:fld>
            <a:endParaRPr lang="en-GB" altLang="en-US" dirty="0"/>
          </a:p>
        </p:txBody>
      </p:sp>
      <p:sp>
        <p:nvSpPr>
          <p:cNvPr id="4" name="Title 3">
            <a:extLst>
              <a:ext uri="{FF2B5EF4-FFF2-40B4-BE49-F238E27FC236}">
                <a16:creationId xmlns:a16="http://schemas.microsoft.com/office/drawing/2014/main" id="{DF624988-5E9E-45A6-AC72-0F6C1A80EC28}"/>
              </a:ext>
            </a:extLst>
          </p:cNvPr>
          <p:cNvSpPr>
            <a:spLocks noGrp="1"/>
          </p:cNvSpPr>
          <p:nvPr>
            <p:ph type="title"/>
          </p:nvPr>
        </p:nvSpPr>
        <p:spPr>
          <a:xfrm>
            <a:off x="685800" y="548680"/>
            <a:ext cx="7772400" cy="1066800"/>
          </a:xfrm>
        </p:spPr>
        <p:txBody>
          <a:bodyPr/>
          <a:lstStyle/>
          <a:p>
            <a:r>
              <a:rPr lang="en-US" dirty="0"/>
              <a:t>Proposals on Multi-Stream Signal Generation </a:t>
            </a:r>
          </a:p>
        </p:txBody>
      </p:sp>
    </p:spTree>
    <p:extLst>
      <p:ext uri="{BB962C8B-B14F-4D97-AF65-F5344CB8AC3E}">
        <p14:creationId xmlns:p14="http://schemas.microsoft.com/office/powerpoint/2010/main" val="1078672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DFBA-E1F7-4912-9ED0-0A57DA5D4E67}"/>
              </a:ext>
            </a:extLst>
          </p:cNvPr>
          <p:cNvSpPr>
            <a:spLocks noGrp="1"/>
          </p:cNvSpPr>
          <p:nvPr>
            <p:ph type="title"/>
          </p:nvPr>
        </p:nvSpPr>
        <p:spPr>
          <a:xfrm>
            <a:off x="685800" y="685803"/>
            <a:ext cx="7770814" cy="671511"/>
          </a:xfrm>
        </p:spPr>
        <p:txBody>
          <a:bodyPr/>
          <a:lstStyle/>
          <a:p>
            <a:r>
              <a:rPr lang="en-US" dirty="0"/>
              <a:t>Multi-stream LTF Generation: Equations</a:t>
            </a:r>
          </a:p>
        </p:txBody>
      </p:sp>
      <p:sp>
        <p:nvSpPr>
          <p:cNvPr id="3" name="Content Placeholder 2">
            <a:extLst>
              <a:ext uri="{FF2B5EF4-FFF2-40B4-BE49-F238E27FC236}">
                <a16:creationId xmlns:a16="http://schemas.microsoft.com/office/drawing/2014/main" id="{9945E37C-B72F-413F-BBFE-4479FA04A01D}"/>
              </a:ext>
            </a:extLst>
          </p:cNvPr>
          <p:cNvSpPr>
            <a:spLocks noGrp="1"/>
          </p:cNvSpPr>
          <p:nvPr>
            <p:ph idx="1"/>
          </p:nvPr>
        </p:nvSpPr>
        <p:spPr>
          <a:xfrm>
            <a:off x="571500" y="1360746"/>
            <a:ext cx="7770814" cy="447673"/>
          </a:xfrm>
        </p:spPr>
        <p:txBody>
          <a:bodyPr/>
          <a:lstStyle/>
          <a:p>
            <a:r>
              <a:rPr lang="en-US" sz="2063" dirty="0"/>
              <a:t>The (per-tone) operation can be written as,</a:t>
            </a:r>
          </a:p>
        </p:txBody>
      </p:sp>
      <p:sp>
        <p:nvSpPr>
          <p:cNvPr id="4" name="Slide Number Placeholder 3">
            <a:extLst>
              <a:ext uri="{FF2B5EF4-FFF2-40B4-BE49-F238E27FC236}">
                <a16:creationId xmlns:a16="http://schemas.microsoft.com/office/drawing/2014/main" id="{AF3D0137-2A53-401A-A068-DACE12888531}"/>
              </a:ext>
            </a:extLst>
          </p:cNvPr>
          <p:cNvSpPr>
            <a:spLocks noGrp="1"/>
          </p:cNvSpPr>
          <p:nvPr>
            <p:ph type="sldNum" idx="12"/>
          </p:nvPr>
        </p:nvSpPr>
        <p:spPr>
          <a:xfrm>
            <a:off x="4355223" y="6475413"/>
            <a:ext cx="509755" cy="184666"/>
          </a:xfrm>
        </p:spPr>
        <p:txBody>
          <a:bodyPr/>
          <a:lstStyle/>
          <a:p>
            <a:r>
              <a:rPr lang="en-GB" dirty="0"/>
              <a:t>Slide </a:t>
            </a:r>
            <a:fld id="{440F5867-744E-4AA6-B0ED-4C44D2DFBB7B}" type="slidenum">
              <a:rPr lang="en-GB" smtClean="0"/>
              <a:pPr/>
              <a:t>33</a:t>
            </a:fld>
            <a:endParaRPr lang="en-GB"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BBCEA9F-A79D-419C-A1CF-3411267CBE25}"/>
                  </a:ext>
                </a:extLst>
              </p:cNvPr>
              <p:cNvSpPr txBox="1"/>
              <p:nvPr/>
            </p:nvSpPr>
            <p:spPr>
              <a:xfrm>
                <a:off x="3513647" y="1861241"/>
                <a:ext cx="1351331" cy="346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50" b="1" i="1">
                          <a:latin typeface="Cambria Math" panose="02040503050406030204" pitchFamily="18" charset="0"/>
                        </a:rPr>
                        <m:t>𝑿</m:t>
                      </m:r>
                      <m:r>
                        <a:rPr lang="en-US" sz="2250" b="1" i="1">
                          <a:latin typeface="Cambria Math" panose="02040503050406030204" pitchFamily="18" charset="0"/>
                        </a:rPr>
                        <m:t>=</m:t>
                      </m:r>
                      <m:r>
                        <a:rPr lang="en-US" sz="2250" b="1" i="1">
                          <a:latin typeface="Cambria Math" panose="02040503050406030204" pitchFamily="18" charset="0"/>
                        </a:rPr>
                        <m:t>𝜣</m:t>
                      </m:r>
                      <m:r>
                        <a:rPr lang="en-US" sz="2250" b="1" i="1">
                          <a:latin typeface="Cambria Math" panose="02040503050406030204" pitchFamily="18" charset="0"/>
                        </a:rPr>
                        <m:t> </m:t>
                      </m:r>
                      <m:r>
                        <a:rPr lang="en-US" sz="2250" b="1" i="1">
                          <a:latin typeface="Cambria Math" panose="02040503050406030204" pitchFamily="18" charset="0"/>
                        </a:rPr>
                        <m:t>𝑷</m:t>
                      </m:r>
                      <m:r>
                        <a:rPr lang="en-US" sz="2250" b="1" i="1">
                          <a:latin typeface="Cambria Math" panose="02040503050406030204" pitchFamily="18" charset="0"/>
                        </a:rPr>
                        <m:t> </m:t>
                      </m:r>
                      <m:r>
                        <a:rPr lang="en-US" sz="2250" b="1" i="1">
                          <a:latin typeface="Cambria Math" panose="02040503050406030204" pitchFamily="18" charset="0"/>
                        </a:rPr>
                        <m:t>𝑳</m:t>
                      </m:r>
                    </m:oMath>
                  </m:oMathPara>
                </a14:m>
                <a:endParaRPr lang="en-US" sz="1125" b="1" dirty="0">
                  <a:latin typeface="+mn-lt"/>
                </a:endParaRPr>
              </a:p>
            </p:txBody>
          </p:sp>
        </mc:Choice>
        <mc:Fallback xmlns="">
          <p:sp>
            <p:nvSpPr>
              <p:cNvPr id="7" name="TextBox 6">
                <a:extLst>
                  <a:ext uri="{FF2B5EF4-FFF2-40B4-BE49-F238E27FC236}">
                    <a16:creationId xmlns:a16="http://schemas.microsoft.com/office/drawing/2014/main" id="{ABBCEA9F-A79D-419C-A1CF-3411267CBE25}"/>
                  </a:ext>
                </a:extLst>
              </p:cNvPr>
              <p:cNvSpPr txBox="1">
                <a:spLocks noRot="1" noChangeAspect="1" noMove="1" noResize="1" noEditPoints="1" noAdjustHandles="1" noChangeArrowheads="1" noChangeShapeType="1" noTextEdit="1"/>
              </p:cNvSpPr>
              <p:nvPr/>
            </p:nvSpPr>
            <p:spPr>
              <a:xfrm>
                <a:off x="3513647" y="1861241"/>
                <a:ext cx="1351331" cy="346249"/>
              </a:xfrm>
              <a:prstGeom prst="rect">
                <a:avLst/>
              </a:prstGeom>
              <a:blipFill>
                <a:blip r:embed="rId2"/>
                <a:stretch>
                  <a:fillRect l="-4054" r="-4505"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B202BFF2-FC26-40D6-9090-19B5DD5A767A}"/>
                  </a:ext>
                </a:extLst>
              </p:cNvPr>
              <p:cNvSpPr txBox="1">
                <a:spLocks/>
              </p:cNvSpPr>
              <p:nvPr/>
            </p:nvSpPr>
            <p:spPr bwMode="auto">
              <a:xfrm>
                <a:off x="678129" y="2278587"/>
                <a:ext cx="7770814" cy="447673"/>
              </a:xfrm>
              <a:prstGeom prst="rect">
                <a:avLst/>
              </a:prstGeom>
              <a:noFill/>
              <a:ln w="9525">
                <a:noFill/>
                <a:round/>
                <a:headEnd/>
                <a:tailEnd/>
              </a:ln>
              <a:effectLst/>
            </p:spPr>
            <p:txBody>
              <a:bodyPr vert="horz" wrap="square" lIns="86400" tIns="43200" rIns="86400" bIns="4320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200" b="1">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buNone/>
                </a:pPr>
                <a:r>
                  <a:rPr lang="en-US" sz="2063" kern="0" dirty="0">
                    <a:latin typeface="+mn-lt"/>
                  </a:rPr>
                  <a:t>	where </a:t>
                </a:r>
                <a14:m>
                  <m:oMath xmlns:m="http://schemas.openxmlformats.org/officeDocument/2006/math">
                    <m:r>
                      <a:rPr lang="en-US" sz="2063" b="1" i="1" kern="0">
                        <a:latin typeface="Cambria Math" panose="02040503050406030204" pitchFamily="18" charset="0"/>
                      </a:rPr>
                      <m:t>𝚯</m:t>
                    </m:r>
                  </m:oMath>
                </a14:m>
                <a:r>
                  <a:rPr lang="en-US" sz="2063" kern="0" dirty="0">
                    <a:latin typeface="+mn-lt"/>
                  </a:rPr>
                  <a:t> and </a:t>
                </a:r>
                <a14:m>
                  <m:oMath xmlns:m="http://schemas.openxmlformats.org/officeDocument/2006/math">
                    <m:r>
                      <a:rPr lang="en-US" sz="2063" b="1" i="1" kern="0">
                        <a:latin typeface="Cambria Math" panose="02040503050406030204" pitchFamily="18" charset="0"/>
                      </a:rPr>
                      <m:t>𝑳</m:t>
                    </m:r>
                  </m:oMath>
                </a14:m>
                <a:r>
                  <a:rPr lang="en-US" sz="2063" kern="0" dirty="0">
                    <a:latin typeface="+mn-lt"/>
                  </a:rPr>
                  <a:t> are diagonal matrices</a:t>
                </a:r>
              </a:p>
            </p:txBody>
          </p:sp>
        </mc:Choice>
        <mc:Fallback xmlns="">
          <p:sp>
            <p:nvSpPr>
              <p:cNvPr id="8" name="Content Placeholder 2">
                <a:extLst>
                  <a:ext uri="{FF2B5EF4-FFF2-40B4-BE49-F238E27FC236}">
                    <a16:creationId xmlns:a16="http://schemas.microsoft.com/office/drawing/2014/main" id="{B202BFF2-FC26-40D6-9090-19B5DD5A767A}"/>
                  </a:ext>
                </a:extLst>
              </p:cNvPr>
              <p:cNvSpPr txBox="1">
                <a:spLocks noRot="1" noChangeAspect="1" noMove="1" noResize="1" noEditPoints="1" noAdjustHandles="1" noChangeArrowheads="1" noChangeShapeType="1" noTextEdit="1"/>
              </p:cNvSpPr>
              <p:nvPr/>
            </p:nvSpPr>
            <p:spPr bwMode="auto">
              <a:xfrm>
                <a:off x="678129" y="2278587"/>
                <a:ext cx="7770814" cy="447673"/>
              </a:xfrm>
              <a:prstGeom prst="rect">
                <a:avLst/>
              </a:prstGeom>
              <a:blipFill>
                <a:blip r:embed="rId3"/>
                <a:stretch>
                  <a:fillRect t="-9589" b="-16438"/>
                </a:stretch>
              </a:blipFill>
              <a:ln w="9525">
                <a:no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3747422-AA67-41D9-942A-B4F375A08510}"/>
                  </a:ext>
                </a:extLst>
              </p:cNvPr>
              <p:cNvSpPr txBox="1"/>
              <p:nvPr/>
            </p:nvSpPr>
            <p:spPr>
              <a:xfrm>
                <a:off x="1547664" y="2749444"/>
                <a:ext cx="2391745" cy="9289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75" b="1" i="1">
                          <a:latin typeface="Cambria Math" panose="02040503050406030204" pitchFamily="18" charset="0"/>
                        </a:rPr>
                        <m:t>𝜣</m:t>
                      </m:r>
                      <m:r>
                        <a:rPr lang="en-US" sz="1875" b="1" i="1">
                          <a:latin typeface="Cambria Math" panose="02040503050406030204" pitchFamily="18" charset="0"/>
                        </a:rPr>
                        <m:t>=</m:t>
                      </m:r>
                      <m:d>
                        <m:dPr>
                          <m:ctrlPr>
                            <a:rPr lang="en-US" sz="1875" b="1" i="1">
                              <a:latin typeface="Cambria Math" panose="02040503050406030204" pitchFamily="18" charset="0"/>
                            </a:rPr>
                          </m:ctrlPr>
                        </m:dPr>
                        <m:e>
                          <m:m>
                            <m:mPr>
                              <m:mcs>
                                <m:mc>
                                  <m:mcPr>
                                    <m:count m:val="3"/>
                                    <m:mcJc m:val="center"/>
                                  </m:mcPr>
                                </m:mc>
                              </m:mcs>
                              <m:ctrlPr>
                                <a:rPr lang="en-US" sz="1875" b="1" i="1">
                                  <a:latin typeface="Cambria Math" panose="02040503050406030204" pitchFamily="18" charset="0"/>
                                </a:rPr>
                              </m:ctrlPr>
                            </m:mPr>
                            <m:mr>
                              <m:e>
                                <m:sSup>
                                  <m:sSupPr>
                                    <m:ctrlPr>
                                      <a:rPr lang="en-US" sz="1875" b="1" i="1">
                                        <a:latin typeface="Cambria Math" panose="02040503050406030204" pitchFamily="18" charset="0"/>
                                      </a:rPr>
                                    </m:ctrlPr>
                                  </m:sSupPr>
                                  <m:e>
                                    <m:r>
                                      <m:rPr>
                                        <m:brk m:alnAt="7"/>
                                      </m:rPr>
                                      <a:rPr lang="en-US" sz="1875" b="1" i="1">
                                        <a:latin typeface="Cambria Math" panose="02040503050406030204" pitchFamily="18" charset="0"/>
                                      </a:rPr>
                                      <m:t>𝒆</m:t>
                                    </m:r>
                                  </m:e>
                                  <m:sup>
                                    <m:r>
                                      <a:rPr lang="en-US" sz="1875" b="1" i="1">
                                        <a:latin typeface="Cambria Math" panose="02040503050406030204" pitchFamily="18" charset="0"/>
                                      </a:rPr>
                                      <m:t>𝒋</m:t>
                                    </m:r>
                                    <m:sSub>
                                      <m:sSubPr>
                                        <m:ctrlPr>
                                          <a:rPr lang="en-US" sz="1875" b="1" i="1">
                                            <a:latin typeface="Cambria Math" panose="02040503050406030204" pitchFamily="18" charset="0"/>
                                          </a:rPr>
                                        </m:ctrlPr>
                                      </m:sSubPr>
                                      <m:e>
                                        <m:r>
                                          <a:rPr lang="en-US" sz="1875" b="1" i="1">
                                            <a:latin typeface="Cambria Math" panose="02040503050406030204" pitchFamily="18" charset="0"/>
                                          </a:rPr>
                                          <m:t>𝜽</m:t>
                                        </m:r>
                                      </m:e>
                                      <m:sub>
                                        <m:r>
                                          <a:rPr lang="en-US" sz="1875" b="1" i="1">
                                            <a:latin typeface="Cambria Math" panose="02040503050406030204" pitchFamily="18" charset="0"/>
                                          </a:rPr>
                                          <m:t>𝟏</m:t>
                                        </m:r>
                                      </m:sub>
                                    </m:sSub>
                                  </m:sup>
                                </m:sSup>
                              </m:e>
                              <m:e>
                                <m:r>
                                  <a:rPr lang="en-US" sz="1875" b="1" i="1">
                                    <a:latin typeface="Cambria Math" panose="02040503050406030204" pitchFamily="18" charset="0"/>
                                  </a:rPr>
                                  <m:t>𝟎</m:t>
                                </m:r>
                              </m:e>
                              <m:e>
                                <m:r>
                                  <a:rPr lang="en-US" sz="1875" b="1" i="1">
                                    <a:latin typeface="Cambria Math" panose="02040503050406030204" pitchFamily="18" charset="0"/>
                                  </a:rPr>
                                  <m:t>𝟎</m:t>
                                </m:r>
                              </m:e>
                            </m:mr>
                            <m:mr>
                              <m:e>
                                <m:r>
                                  <a:rPr lang="en-US" sz="1875" b="1" i="1">
                                    <a:latin typeface="Cambria Math" panose="02040503050406030204" pitchFamily="18" charset="0"/>
                                  </a:rPr>
                                  <m:t>𝟎</m:t>
                                </m:r>
                              </m:e>
                              <m:e>
                                <m:r>
                                  <a:rPr lang="en-US" sz="1875" b="1" i="1">
                                    <a:latin typeface="Cambria Math" panose="02040503050406030204" pitchFamily="18" charset="0"/>
                                    <a:ea typeface="Cambria Math" panose="02040503050406030204" pitchFamily="18" charset="0"/>
                                  </a:rPr>
                                  <m:t>⋱</m:t>
                                </m:r>
                              </m:e>
                              <m:e>
                                <m:r>
                                  <a:rPr lang="en-US" sz="1875" b="1" i="1">
                                    <a:latin typeface="Cambria Math" panose="02040503050406030204" pitchFamily="18" charset="0"/>
                                  </a:rPr>
                                  <m:t>𝟎</m:t>
                                </m:r>
                              </m:e>
                            </m:mr>
                            <m:mr>
                              <m:e>
                                <m:r>
                                  <a:rPr lang="en-US" sz="1875" b="1" i="1">
                                    <a:latin typeface="Cambria Math" panose="02040503050406030204" pitchFamily="18" charset="0"/>
                                  </a:rPr>
                                  <m:t>𝟎</m:t>
                                </m:r>
                              </m:e>
                              <m:e>
                                <m:r>
                                  <a:rPr lang="en-US" sz="1875" b="1" i="1">
                                    <a:latin typeface="Cambria Math" panose="02040503050406030204" pitchFamily="18" charset="0"/>
                                  </a:rPr>
                                  <m:t>𝟎</m:t>
                                </m:r>
                              </m:e>
                              <m:e>
                                <m:sSup>
                                  <m:sSupPr>
                                    <m:ctrlPr>
                                      <a:rPr lang="en-US" sz="1875" b="1" i="1">
                                        <a:latin typeface="Cambria Math" panose="02040503050406030204" pitchFamily="18" charset="0"/>
                                      </a:rPr>
                                    </m:ctrlPr>
                                  </m:sSupPr>
                                  <m:e>
                                    <m:r>
                                      <a:rPr lang="en-US" sz="1875" b="1" i="1">
                                        <a:latin typeface="Cambria Math" panose="02040503050406030204" pitchFamily="18" charset="0"/>
                                      </a:rPr>
                                      <m:t>𝒆</m:t>
                                    </m:r>
                                  </m:e>
                                  <m:sup>
                                    <m:sSub>
                                      <m:sSubPr>
                                        <m:ctrlPr>
                                          <a:rPr lang="en-US" sz="1875" b="1" i="1">
                                            <a:latin typeface="Cambria Math" panose="02040503050406030204" pitchFamily="18" charset="0"/>
                                          </a:rPr>
                                        </m:ctrlPr>
                                      </m:sSubPr>
                                      <m:e>
                                        <m:r>
                                          <a:rPr lang="en-US" sz="1875" b="1" i="1">
                                            <a:latin typeface="Cambria Math" panose="02040503050406030204" pitchFamily="18" charset="0"/>
                                          </a:rPr>
                                          <m:t>𝒋</m:t>
                                        </m:r>
                                        <m:r>
                                          <a:rPr lang="en-US" sz="1875" b="1" i="1">
                                            <a:latin typeface="Cambria Math" panose="02040503050406030204" pitchFamily="18" charset="0"/>
                                          </a:rPr>
                                          <m:t>𝜽</m:t>
                                        </m:r>
                                      </m:e>
                                      <m:sub>
                                        <m:r>
                                          <a:rPr lang="en-US" sz="1875" b="1" i="1">
                                            <a:latin typeface="Cambria Math" panose="02040503050406030204" pitchFamily="18" charset="0"/>
                                          </a:rPr>
                                          <m:t>𝑴</m:t>
                                        </m:r>
                                      </m:sub>
                                    </m:sSub>
                                  </m:sup>
                                </m:sSup>
                              </m:e>
                            </m:mr>
                          </m:m>
                        </m:e>
                      </m:d>
                    </m:oMath>
                  </m:oMathPara>
                </a14:m>
                <a:endParaRPr lang="en-US" sz="2250" b="1" dirty="0">
                  <a:latin typeface="+mn-lt"/>
                </a:endParaRPr>
              </a:p>
            </p:txBody>
          </p:sp>
        </mc:Choice>
        <mc:Fallback xmlns="">
          <p:sp>
            <p:nvSpPr>
              <p:cNvPr id="9" name="TextBox 8">
                <a:extLst>
                  <a:ext uri="{FF2B5EF4-FFF2-40B4-BE49-F238E27FC236}">
                    <a16:creationId xmlns:a16="http://schemas.microsoft.com/office/drawing/2014/main" id="{E3747422-AA67-41D9-942A-B4F375A08510}"/>
                  </a:ext>
                </a:extLst>
              </p:cNvPr>
              <p:cNvSpPr txBox="1">
                <a:spLocks noRot="1" noChangeAspect="1" noMove="1" noResize="1" noEditPoints="1" noAdjustHandles="1" noChangeArrowheads="1" noChangeShapeType="1" noTextEdit="1"/>
              </p:cNvSpPr>
              <p:nvPr/>
            </p:nvSpPr>
            <p:spPr>
              <a:xfrm>
                <a:off x="1547664" y="2749444"/>
                <a:ext cx="2391745" cy="9289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57BC435-04F5-49EF-93A2-B44AC491FB36}"/>
                  </a:ext>
                </a:extLst>
              </p:cNvPr>
              <p:cNvSpPr txBox="1"/>
              <p:nvPr/>
            </p:nvSpPr>
            <p:spPr>
              <a:xfrm>
                <a:off x="4932040" y="2701542"/>
                <a:ext cx="1999457" cy="9289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75" b="1" i="1">
                          <a:latin typeface="Cambria Math" panose="02040503050406030204" pitchFamily="18" charset="0"/>
                        </a:rPr>
                        <m:t>𝑳</m:t>
                      </m:r>
                      <m:r>
                        <a:rPr lang="en-US" sz="1875" b="1" i="1">
                          <a:latin typeface="Cambria Math" panose="02040503050406030204" pitchFamily="18" charset="0"/>
                        </a:rPr>
                        <m:t>=</m:t>
                      </m:r>
                      <m:d>
                        <m:dPr>
                          <m:ctrlPr>
                            <a:rPr lang="en-US" sz="1875" b="1" i="1">
                              <a:latin typeface="Cambria Math" panose="02040503050406030204" pitchFamily="18" charset="0"/>
                            </a:rPr>
                          </m:ctrlPr>
                        </m:dPr>
                        <m:e>
                          <m:m>
                            <m:mPr>
                              <m:mcs>
                                <m:mc>
                                  <m:mcPr>
                                    <m:count m:val="3"/>
                                    <m:mcJc m:val="center"/>
                                  </m:mcPr>
                                </m:mc>
                              </m:mcs>
                              <m:ctrlPr>
                                <a:rPr lang="en-US" sz="1875" b="1" i="1">
                                  <a:latin typeface="Cambria Math" panose="02040503050406030204" pitchFamily="18" charset="0"/>
                                </a:rPr>
                              </m:ctrlPr>
                            </m:mPr>
                            <m:mr>
                              <m:e>
                                <m:sSub>
                                  <m:sSubPr>
                                    <m:ctrlPr>
                                      <a:rPr lang="en-US" sz="1875" b="1" i="1">
                                        <a:latin typeface="Cambria Math" panose="02040503050406030204" pitchFamily="18" charset="0"/>
                                      </a:rPr>
                                    </m:ctrlPr>
                                  </m:sSubPr>
                                  <m:e>
                                    <m:r>
                                      <a:rPr lang="en-US" sz="1875" b="1" i="1">
                                        <a:latin typeface="Cambria Math" panose="02040503050406030204" pitchFamily="18" charset="0"/>
                                      </a:rPr>
                                      <m:t>𝑳</m:t>
                                    </m:r>
                                  </m:e>
                                  <m:sub>
                                    <m:r>
                                      <a:rPr lang="en-US" sz="1875" b="1" i="1">
                                        <a:latin typeface="Cambria Math" panose="02040503050406030204" pitchFamily="18" charset="0"/>
                                      </a:rPr>
                                      <m:t>𝟏</m:t>
                                    </m:r>
                                  </m:sub>
                                </m:sSub>
                              </m:e>
                              <m:e>
                                <m:r>
                                  <a:rPr lang="en-US" sz="1875" b="1" i="1">
                                    <a:latin typeface="Cambria Math" panose="02040503050406030204" pitchFamily="18" charset="0"/>
                                  </a:rPr>
                                  <m:t>𝟎</m:t>
                                </m:r>
                              </m:e>
                              <m:e>
                                <m:r>
                                  <a:rPr lang="en-US" sz="1875" b="1" i="1">
                                    <a:latin typeface="Cambria Math" panose="02040503050406030204" pitchFamily="18" charset="0"/>
                                  </a:rPr>
                                  <m:t>𝟎</m:t>
                                </m:r>
                              </m:e>
                            </m:mr>
                            <m:mr>
                              <m:e>
                                <m:r>
                                  <a:rPr lang="en-US" sz="1875" b="1" i="1">
                                    <a:latin typeface="Cambria Math" panose="02040503050406030204" pitchFamily="18" charset="0"/>
                                  </a:rPr>
                                  <m:t>𝟎</m:t>
                                </m:r>
                              </m:e>
                              <m:e>
                                <m:r>
                                  <a:rPr lang="en-US" sz="1875" b="1" i="1">
                                    <a:latin typeface="Cambria Math" panose="02040503050406030204" pitchFamily="18" charset="0"/>
                                    <a:ea typeface="Cambria Math" panose="02040503050406030204" pitchFamily="18" charset="0"/>
                                  </a:rPr>
                                  <m:t>⋱</m:t>
                                </m:r>
                              </m:e>
                              <m:e>
                                <m:r>
                                  <a:rPr lang="en-US" sz="1875" b="1" i="1">
                                    <a:latin typeface="Cambria Math" panose="02040503050406030204" pitchFamily="18" charset="0"/>
                                  </a:rPr>
                                  <m:t>𝟎</m:t>
                                </m:r>
                              </m:e>
                            </m:mr>
                            <m:mr>
                              <m:e>
                                <m:r>
                                  <a:rPr lang="en-US" sz="1875" b="1" i="1">
                                    <a:latin typeface="Cambria Math" panose="02040503050406030204" pitchFamily="18" charset="0"/>
                                  </a:rPr>
                                  <m:t>𝟎</m:t>
                                </m:r>
                              </m:e>
                              <m:e>
                                <m:r>
                                  <a:rPr lang="en-US" sz="1875" b="1" i="1">
                                    <a:latin typeface="Cambria Math" panose="02040503050406030204" pitchFamily="18" charset="0"/>
                                  </a:rPr>
                                  <m:t>𝟎</m:t>
                                </m:r>
                              </m:e>
                              <m:e>
                                <m:sSub>
                                  <m:sSubPr>
                                    <m:ctrlPr>
                                      <a:rPr lang="en-US" sz="1875" b="1" i="1">
                                        <a:latin typeface="Cambria Math" panose="02040503050406030204" pitchFamily="18" charset="0"/>
                                      </a:rPr>
                                    </m:ctrlPr>
                                  </m:sSubPr>
                                  <m:e>
                                    <m:r>
                                      <a:rPr lang="en-US" sz="1875" b="1" i="1">
                                        <a:latin typeface="Cambria Math" panose="02040503050406030204" pitchFamily="18" charset="0"/>
                                      </a:rPr>
                                      <m:t>𝑳</m:t>
                                    </m:r>
                                  </m:e>
                                  <m:sub>
                                    <m:r>
                                      <a:rPr lang="en-US" sz="1875" b="1" i="1">
                                        <a:latin typeface="Cambria Math" panose="02040503050406030204" pitchFamily="18" charset="0"/>
                                      </a:rPr>
                                      <m:t>𝑵</m:t>
                                    </m:r>
                                  </m:sub>
                                </m:sSub>
                              </m:e>
                            </m:mr>
                          </m:m>
                        </m:e>
                      </m:d>
                    </m:oMath>
                  </m:oMathPara>
                </a14:m>
                <a:endParaRPr lang="en-US" sz="2250" b="1" dirty="0">
                  <a:latin typeface="+mn-lt"/>
                </a:endParaRPr>
              </a:p>
            </p:txBody>
          </p:sp>
        </mc:Choice>
        <mc:Fallback xmlns="">
          <p:sp>
            <p:nvSpPr>
              <p:cNvPr id="10" name="TextBox 9">
                <a:extLst>
                  <a:ext uri="{FF2B5EF4-FFF2-40B4-BE49-F238E27FC236}">
                    <a16:creationId xmlns:a16="http://schemas.microsoft.com/office/drawing/2014/main" id="{D57BC435-04F5-49EF-93A2-B44AC491FB36}"/>
                  </a:ext>
                </a:extLst>
              </p:cNvPr>
              <p:cNvSpPr txBox="1">
                <a:spLocks noRot="1" noChangeAspect="1" noMove="1" noResize="1" noEditPoints="1" noAdjustHandles="1" noChangeArrowheads="1" noChangeShapeType="1" noTextEdit="1"/>
              </p:cNvSpPr>
              <p:nvPr/>
            </p:nvSpPr>
            <p:spPr>
              <a:xfrm>
                <a:off x="4932040" y="2701542"/>
                <a:ext cx="1999457" cy="92890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276823B-27A5-4D4F-A387-C4849D01E455}"/>
                  </a:ext>
                </a:extLst>
              </p:cNvPr>
              <p:cNvSpPr txBox="1">
                <a:spLocks/>
              </p:cNvSpPr>
              <p:nvPr/>
            </p:nvSpPr>
            <p:spPr bwMode="auto">
              <a:xfrm>
                <a:off x="467544" y="3645024"/>
                <a:ext cx="8280920" cy="2329499"/>
              </a:xfrm>
              <a:prstGeom prst="rect">
                <a:avLst/>
              </a:prstGeom>
              <a:noFill/>
              <a:ln w="9525">
                <a:noFill/>
                <a:round/>
                <a:headEnd/>
                <a:tailEnd/>
              </a:ln>
              <a:effectLst/>
            </p:spPr>
            <p:txBody>
              <a:bodyPr vert="horz" wrap="square" lIns="86400" tIns="43200" rIns="86400" bIns="4320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200" b="1">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14:m>
                  <m:oMath xmlns:m="http://schemas.openxmlformats.org/officeDocument/2006/math">
                    <m:r>
                      <a:rPr lang="en-US" sz="1800" b="1" i="1" kern="0" dirty="0" smtClean="0">
                        <a:latin typeface="Cambria Math" panose="02040503050406030204" pitchFamily="18" charset="0"/>
                      </a:rPr>
                      <m:t>𝑷</m:t>
                    </m:r>
                  </m:oMath>
                </a14:m>
                <a:r>
                  <a:rPr lang="en-US" sz="1800" b="0" kern="0" dirty="0">
                    <a:latin typeface="+mn-lt"/>
                  </a:rPr>
                  <a:t> matrix is already defined in spec</a:t>
                </a:r>
              </a:p>
              <a:p>
                <a:r>
                  <a:rPr lang="en-US" sz="1800" i="1" dirty="0">
                    <a:latin typeface="+mn-lt"/>
                  </a:rPr>
                  <a:t>L</a:t>
                </a:r>
                <a:r>
                  <a:rPr lang="en-US" sz="1800" b="0" dirty="0">
                    <a:latin typeface="+mn-lt"/>
                  </a:rPr>
                  <a:t> is the matrix for secure LTF sequence.  </a:t>
                </a:r>
              </a:p>
              <a:p>
                <a:pPr lvl="1"/>
                <a:r>
                  <a:rPr lang="en-US" sz="1600" b="0" dirty="0">
                    <a:latin typeface="+mn-lt"/>
                  </a:rPr>
                  <a:t>It must be diagonal to ensure full rank and simple channel estimation </a:t>
                </a:r>
              </a:p>
              <a:p>
                <a:pPr lvl="1"/>
                <a:r>
                  <a:rPr lang="en-US" sz="1600" b="0" dirty="0">
                    <a:latin typeface="+mn-lt"/>
                  </a:rPr>
                  <a:t>The diagonal elements of </a:t>
                </a:r>
                <a:r>
                  <a:rPr lang="en-US" sz="1600" i="1" dirty="0">
                    <a:latin typeface="+mn-lt"/>
                  </a:rPr>
                  <a:t>L</a:t>
                </a:r>
                <a:r>
                  <a:rPr lang="en-US" sz="1600" b="0" dirty="0">
                    <a:latin typeface="+mn-lt"/>
                  </a:rPr>
                  <a:t> are generated from secure bits. N is the number of HE LTFs</a:t>
                </a:r>
              </a:p>
              <a:p>
                <a:pPr lvl="1"/>
                <a:r>
                  <a:rPr lang="en-US" sz="1600" b="0" dirty="0">
                    <a:latin typeface="+mn-lt"/>
                  </a:rPr>
                  <a:t>The diagonal elements of </a:t>
                </a:r>
                <a:r>
                  <a:rPr lang="en-US" sz="1600" i="1" dirty="0">
                    <a:latin typeface="+mn-lt"/>
                  </a:rPr>
                  <a:t>L</a:t>
                </a:r>
                <a:r>
                  <a:rPr lang="en-US" sz="1600" b="0" dirty="0">
                    <a:latin typeface="+mn-lt"/>
                  </a:rPr>
                  <a:t> change per tone per LTF symbol but are the same for all the streams  </a:t>
                </a:r>
              </a:p>
              <a:p>
                <a14:m>
                  <m:oMath xmlns:m="http://schemas.openxmlformats.org/officeDocument/2006/math">
                    <m:r>
                      <a:rPr lang="en-US" sz="1800" b="1" i="1" kern="0">
                        <a:latin typeface="Cambria Math" panose="02040503050406030204" pitchFamily="18" charset="0"/>
                      </a:rPr>
                      <m:t>𝜽</m:t>
                    </m:r>
                    <m:r>
                      <a:rPr lang="en-US" sz="1800" b="1" i="1" kern="0" smtClean="0">
                        <a:latin typeface="Cambria Math" panose="02040503050406030204" pitchFamily="18" charset="0"/>
                      </a:rPr>
                      <m:t> </m:t>
                    </m:r>
                  </m:oMath>
                </a14:m>
                <a:r>
                  <a:rPr lang="en-US" sz="1800" b="0" kern="0" dirty="0">
                    <a:latin typeface="+mn-lt"/>
                  </a:rPr>
                  <a:t>is per stream phase rotation matrix.  </a:t>
                </a:r>
              </a:p>
              <a:p>
                <a:pPr lvl="1"/>
                <a:r>
                  <a:rPr lang="en-US" sz="1600" b="0" kern="0" dirty="0">
                    <a:latin typeface="+mn-lt"/>
                  </a:rPr>
                  <a:t>For the </a:t>
                </a:r>
                <a:r>
                  <a:rPr lang="en-US" sz="1600" b="0" i="1" kern="0" dirty="0">
                    <a:latin typeface="+mn-lt"/>
                  </a:rPr>
                  <a:t>m</a:t>
                </a:r>
                <a:r>
                  <a:rPr lang="en-US" sz="1600" b="0" kern="0" dirty="0">
                    <a:latin typeface="+mn-lt"/>
                  </a:rPr>
                  <a:t>-th stream, </a:t>
                </a:r>
                <a14:m>
                  <m:oMath xmlns:m="http://schemas.openxmlformats.org/officeDocument/2006/math">
                    <m:sSub>
                      <m:sSubPr>
                        <m:ctrlPr>
                          <a:rPr lang="en-US" sz="1600" b="0" i="1" kern="0">
                            <a:latin typeface="Cambria Math" panose="02040503050406030204" pitchFamily="18" charset="0"/>
                          </a:rPr>
                        </m:ctrlPr>
                      </m:sSubPr>
                      <m:e>
                        <m:r>
                          <a:rPr lang="en-US" sz="1600" b="0" i="1" kern="0">
                            <a:latin typeface="Cambria Math" panose="02040503050406030204" pitchFamily="18" charset="0"/>
                          </a:rPr>
                          <m:t>𝜃</m:t>
                        </m:r>
                      </m:e>
                      <m:sub>
                        <m:r>
                          <a:rPr lang="en-US" sz="1600" b="0" i="1" kern="0">
                            <a:latin typeface="Cambria Math" panose="02040503050406030204" pitchFamily="18" charset="0"/>
                          </a:rPr>
                          <m:t>𝑚</m:t>
                        </m:r>
                      </m:sub>
                    </m:sSub>
                  </m:oMath>
                </a14:m>
                <a:r>
                  <a:rPr lang="en-US" sz="1600" b="0" kern="0" dirty="0">
                    <a:latin typeface="+mn-lt"/>
                  </a:rPr>
                  <a:t>, is the same for all the tones in each LTF within a repetition and changes per LTF repetition. M is the number of spatial streams    </a:t>
                </a:r>
              </a:p>
            </p:txBody>
          </p:sp>
        </mc:Choice>
        <mc:Fallback xmlns="">
          <p:sp>
            <p:nvSpPr>
              <p:cNvPr id="11" name="Content Placeholder 2">
                <a:extLst>
                  <a:ext uri="{FF2B5EF4-FFF2-40B4-BE49-F238E27FC236}">
                    <a16:creationId xmlns:a16="http://schemas.microsoft.com/office/drawing/2014/main" id="{5276823B-27A5-4D4F-A387-C4849D01E455}"/>
                  </a:ext>
                </a:extLst>
              </p:cNvPr>
              <p:cNvSpPr txBox="1">
                <a:spLocks noRot="1" noChangeAspect="1" noMove="1" noResize="1" noEditPoints="1" noAdjustHandles="1" noChangeArrowheads="1" noChangeShapeType="1" noTextEdit="1"/>
              </p:cNvSpPr>
              <p:nvPr/>
            </p:nvSpPr>
            <p:spPr bwMode="auto">
              <a:xfrm>
                <a:off x="467544" y="3645024"/>
                <a:ext cx="8280920" cy="2329499"/>
              </a:xfrm>
              <a:prstGeom prst="rect">
                <a:avLst/>
              </a:prstGeom>
              <a:blipFill>
                <a:blip r:embed="rId6"/>
                <a:stretch>
                  <a:fillRect l="-589" t="-1571" r="-663" b="-23037"/>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458728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0922B0-75CE-44EF-9753-BEDAB772F6C7}"/>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34</a:t>
            </a:fld>
            <a:endParaRPr lang="en-GB" altLang="en-US" dirty="0"/>
          </a:p>
        </p:txBody>
      </p:sp>
      <p:sp>
        <p:nvSpPr>
          <p:cNvPr id="4" name="Title 3">
            <a:extLst>
              <a:ext uri="{FF2B5EF4-FFF2-40B4-BE49-F238E27FC236}">
                <a16:creationId xmlns:a16="http://schemas.microsoft.com/office/drawing/2014/main" id="{A8F71883-3A17-4863-A70C-5FA4C9B2893C}"/>
              </a:ext>
            </a:extLst>
          </p:cNvPr>
          <p:cNvSpPr>
            <a:spLocks noGrp="1"/>
          </p:cNvSpPr>
          <p:nvPr>
            <p:ph type="title"/>
          </p:nvPr>
        </p:nvSpPr>
        <p:spPr>
          <a:xfrm>
            <a:off x="681226" y="588536"/>
            <a:ext cx="7772400" cy="1066800"/>
          </a:xfrm>
        </p:spPr>
        <p:txBody>
          <a:bodyPr/>
          <a:lstStyle/>
          <a:p>
            <a:r>
              <a:rPr lang="en-US" dirty="0"/>
              <a:t>Multi Stream Secure LTF Generation</a:t>
            </a:r>
          </a:p>
        </p:txBody>
      </p:sp>
      <p:grpSp>
        <p:nvGrpSpPr>
          <p:cNvPr id="12" name="Group 11">
            <a:extLst>
              <a:ext uri="{FF2B5EF4-FFF2-40B4-BE49-F238E27FC236}">
                <a16:creationId xmlns:a16="http://schemas.microsoft.com/office/drawing/2014/main" id="{A681B57D-C0EC-4E3C-887C-DC20DE7924D6}"/>
              </a:ext>
            </a:extLst>
          </p:cNvPr>
          <p:cNvGrpSpPr/>
          <p:nvPr/>
        </p:nvGrpSpPr>
        <p:grpSpPr>
          <a:xfrm>
            <a:off x="601266" y="1752600"/>
            <a:ext cx="7852360" cy="4337203"/>
            <a:chOff x="601266" y="1752600"/>
            <a:chExt cx="7852360" cy="4337203"/>
          </a:xfrm>
        </p:grpSpPr>
        <p:pic>
          <p:nvPicPr>
            <p:cNvPr id="2" name="Picture 1">
              <a:extLst>
                <a:ext uri="{FF2B5EF4-FFF2-40B4-BE49-F238E27FC236}">
                  <a16:creationId xmlns:a16="http://schemas.microsoft.com/office/drawing/2014/main" id="{9F960EB9-67FF-4167-B0F6-23FEEEA0CD9F}"/>
                </a:ext>
              </a:extLst>
            </p:cNvPr>
            <p:cNvPicPr>
              <a:picLocks noChangeAspect="1"/>
            </p:cNvPicPr>
            <p:nvPr/>
          </p:nvPicPr>
          <p:blipFill>
            <a:blip r:embed="rId2"/>
            <a:stretch>
              <a:fillRect/>
            </a:stretch>
          </p:blipFill>
          <p:spPr>
            <a:xfrm>
              <a:off x="601266" y="1752600"/>
              <a:ext cx="7852360" cy="3954325"/>
            </a:xfrm>
            <a:prstGeom prst="rect">
              <a:avLst/>
            </a:prstGeom>
          </p:spPr>
        </p:pic>
        <p:sp>
          <p:nvSpPr>
            <p:cNvPr id="5" name="TextBox 4">
              <a:extLst>
                <a:ext uri="{FF2B5EF4-FFF2-40B4-BE49-F238E27FC236}">
                  <a16:creationId xmlns:a16="http://schemas.microsoft.com/office/drawing/2014/main" id="{D903B324-81CB-4692-9426-17B049108A5E}"/>
                </a:ext>
              </a:extLst>
            </p:cNvPr>
            <p:cNvSpPr txBox="1"/>
            <p:nvPr/>
          </p:nvSpPr>
          <p:spPr>
            <a:xfrm>
              <a:off x="1396824" y="5135696"/>
              <a:ext cx="2520280" cy="954107"/>
            </a:xfrm>
            <a:prstGeom prst="rect">
              <a:avLst/>
            </a:prstGeom>
            <a:noFill/>
          </p:spPr>
          <p:txBody>
            <a:bodyPr wrap="square" rtlCol="0">
              <a:spAutoFit/>
            </a:bodyPr>
            <a:lstStyle/>
            <a:p>
              <a:r>
                <a:rPr lang="en-US" sz="1400" dirty="0"/>
                <a:t>Per stream phase rotation angle is the same for all the tones and all the LTFs in one repetition,   and updated every repetition </a:t>
              </a:r>
            </a:p>
          </p:txBody>
        </p:sp>
        <p:cxnSp>
          <p:nvCxnSpPr>
            <p:cNvPr id="11" name="Connector: Elbow 10">
              <a:extLst>
                <a:ext uri="{FF2B5EF4-FFF2-40B4-BE49-F238E27FC236}">
                  <a16:creationId xmlns:a16="http://schemas.microsoft.com/office/drawing/2014/main" id="{447B0921-08F7-42EA-9FD9-E7567006BAA8}"/>
                </a:ext>
              </a:extLst>
            </p:cNvPr>
            <p:cNvCxnSpPr/>
            <p:nvPr/>
          </p:nvCxnSpPr>
          <p:spPr bwMode="auto">
            <a:xfrm>
              <a:off x="1907704" y="2996952"/>
              <a:ext cx="2016224" cy="1944216"/>
            </a:xfrm>
            <a:prstGeom prst="bentConnector3">
              <a:avLst/>
            </a:prstGeom>
            <a:solidFill>
              <a:schemeClr val="accent1"/>
            </a:solidFill>
            <a:ln w="15875" cap="flat" cmpd="sng" algn="ctr">
              <a:solidFill>
                <a:schemeClr val="tx1"/>
              </a:solidFill>
              <a:prstDash val="solid"/>
              <a:round/>
              <a:headEnd type="none" w="sm" len="sm"/>
              <a:tailEnd type="triangle"/>
            </a:ln>
            <a:effectLst/>
          </p:spPr>
        </p:cxnSp>
      </p:grpSp>
    </p:spTree>
    <p:extLst>
      <p:ext uri="{BB962C8B-B14F-4D97-AF65-F5344CB8AC3E}">
        <p14:creationId xmlns:p14="http://schemas.microsoft.com/office/powerpoint/2010/main" val="718264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947C-FEF0-46CB-AED5-AE41E6234113}"/>
              </a:ext>
            </a:extLst>
          </p:cNvPr>
          <p:cNvSpPr>
            <a:spLocks noGrp="1"/>
          </p:cNvSpPr>
          <p:nvPr>
            <p:ph type="title"/>
          </p:nvPr>
        </p:nvSpPr>
        <p:spPr/>
        <p:txBody>
          <a:bodyPr/>
          <a:lstStyle/>
          <a:p>
            <a:r>
              <a:rPr lang="en-US" dirty="0"/>
              <a:t>PAPR Analysis</a:t>
            </a:r>
          </a:p>
        </p:txBody>
      </p:sp>
      <p:sp>
        <p:nvSpPr>
          <p:cNvPr id="4" name="Slide Number Placeholder 3">
            <a:extLst>
              <a:ext uri="{FF2B5EF4-FFF2-40B4-BE49-F238E27FC236}">
                <a16:creationId xmlns:a16="http://schemas.microsoft.com/office/drawing/2014/main" id="{D3615424-8B39-4D02-A0DE-76537C312BF2}"/>
              </a:ext>
            </a:extLst>
          </p:cNvPr>
          <p:cNvSpPr>
            <a:spLocks noGrp="1"/>
          </p:cNvSpPr>
          <p:nvPr>
            <p:ph type="sldNum" sz="quarter" idx="12"/>
          </p:nvPr>
        </p:nvSpPr>
        <p:spPr/>
        <p:txBody>
          <a:bodyPr/>
          <a:lstStyle/>
          <a:p>
            <a:pPr>
              <a:defRPr/>
            </a:pPr>
            <a:r>
              <a:rPr lang="en-GB" altLang="en-US"/>
              <a:t>Slide </a:t>
            </a:r>
            <a:fld id="{1A8E2A3D-E627-4495-87FA-07CADBD1A42B}" type="slidenum">
              <a:rPr lang="en-GB" altLang="en-US" smtClean="0"/>
              <a:pPr>
                <a:defRPr/>
              </a:pPr>
              <a:t>35</a:t>
            </a:fld>
            <a:endParaRPr lang="en-GB" altLang="en-US"/>
          </a:p>
        </p:txBody>
      </p:sp>
    </p:spTree>
    <p:extLst>
      <p:ext uri="{BB962C8B-B14F-4D97-AF65-F5344CB8AC3E}">
        <p14:creationId xmlns:p14="http://schemas.microsoft.com/office/powerpoint/2010/main" val="2092370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8651B2-A6CA-4DAC-90F5-382A630DEA3E}"/>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36</a:t>
            </a:fld>
            <a:endParaRPr lang="en-GB" altLang="en-US" dirty="0"/>
          </a:p>
        </p:txBody>
      </p:sp>
      <p:sp>
        <p:nvSpPr>
          <p:cNvPr id="4" name="Title 3">
            <a:extLst>
              <a:ext uri="{FF2B5EF4-FFF2-40B4-BE49-F238E27FC236}">
                <a16:creationId xmlns:a16="http://schemas.microsoft.com/office/drawing/2014/main" id="{A6D778DD-0118-48BA-930D-B92C096D2314}"/>
              </a:ext>
            </a:extLst>
          </p:cNvPr>
          <p:cNvSpPr>
            <a:spLocks noGrp="1"/>
          </p:cNvSpPr>
          <p:nvPr>
            <p:ph type="title"/>
          </p:nvPr>
        </p:nvSpPr>
        <p:spPr>
          <a:xfrm>
            <a:off x="685800" y="685800"/>
            <a:ext cx="7772400" cy="798984"/>
          </a:xfrm>
        </p:spPr>
        <p:txBody>
          <a:bodyPr/>
          <a:lstStyle/>
          <a:p>
            <a:r>
              <a:rPr lang="en-US" dirty="0"/>
              <a:t>PAPR – Pseudo Random 64-QAM</a:t>
            </a:r>
          </a:p>
        </p:txBody>
      </p:sp>
      <p:pic>
        <p:nvPicPr>
          <p:cNvPr id="2" name="Picture 1">
            <a:extLst>
              <a:ext uri="{FF2B5EF4-FFF2-40B4-BE49-F238E27FC236}">
                <a16:creationId xmlns:a16="http://schemas.microsoft.com/office/drawing/2014/main" id="{3A330799-0200-47A8-AA30-519152ADA99C}"/>
              </a:ext>
            </a:extLst>
          </p:cNvPr>
          <p:cNvPicPr>
            <a:picLocks noChangeAspect="1"/>
          </p:cNvPicPr>
          <p:nvPr/>
        </p:nvPicPr>
        <p:blipFill>
          <a:blip r:embed="rId2"/>
          <a:stretch>
            <a:fillRect/>
          </a:stretch>
        </p:blipFill>
        <p:spPr>
          <a:xfrm>
            <a:off x="1031790" y="1484784"/>
            <a:ext cx="7438095" cy="4319048"/>
          </a:xfrm>
          <a:prstGeom prst="rect">
            <a:avLst/>
          </a:prstGeom>
        </p:spPr>
      </p:pic>
      <p:sp>
        <p:nvSpPr>
          <p:cNvPr id="5" name="Content Placeholder 1">
            <a:extLst>
              <a:ext uri="{FF2B5EF4-FFF2-40B4-BE49-F238E27FC236}">
                <a16:creationId xmlns:a16="http://schemas.microsoft.com/office/drawing/2014/main" id="{FB7A81F5-8C64-45F0-9EED-48E61927E9D1}"/>
              </a:ext>
            </a:extLst>
          </p:cNvPr>
          <p:cNvSpPr>
            <a:spLocks noGrp="1"/>
          </p:cNvSpPr>
          <p:nvPr>
            <p:ph idx="1"/>
          </p:nvPr>
        </p:nvSpPr>
        <p:spPr>
          <a:xfrm>
            <a:off x="503783" y="5803832"/>
            <a:ext cx="8505700" cy="702412"/>
          </a:xfrm>
        </p:spPr>
        <p:txBody>
          <a:bodyPr/>
          <a:lstStyle/>
          <a:p>
            <a:r>
              <a:rPr lang="en-US" sz="2000" dirty="0"/>
              <a:t>PAPR for pseudo-random 64QAM is the same as pseudo-random QPSK</a:t>
            </a:r>
          </a:p>
          <a:p>
            <a:endParaRPr lang="en-US" sz="2000" dirty="0"/>
          </a:p>
        </p:txBody>
      </p:sp>
    </p:spTree>
    <p:extLst>
      <p:ext uri="{BB962C8B-B14F-4D97-AF65-F5344CB8AC3E}">
        <p14:creationId xmlns:p14="http://schemas.microsoft.com/office/powerpoint/2010/main" val="246314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947C-FEF0-46CB-AED5-AE41E6234113}"/>
              </a:ext>
            </a:extLst>
          </p:cNvPr>
          <p:cNvSpPr>
            <a:spLocks noGrp="1"/>
          </p:cNvSpPr>
          <p:nvPr>
            <p:ph type="title"/>
          </p:nvPr>
        </p:nvSpPr>
        <p:spPr/>
        <p:txBody>
          <a:bodyPr/>
          <a:lstStyle/>
          <a:p>
            <a:r>
              <a:rPr lang="en-US" dirty="0"/>
              <a:t>PN pseudo-random Generator</a:t>
            </a:r>
          </a:p>
        </p:txBody>
      </p:sp>
      <p:sp>
        <p:nvSpPr>
          <p:cNvPr id="4" name="Slide Number Placeholder 3">
            <a:extLst>
              <a:ext uri="{FF2B5EF4-FFF2-40B4-BE49-F238E27FC236}">
                <a16:creationId xmlns:a16="http://schemas.microsoft.com/office/drawing/2014/main" id="{D3615424-8B39-4D02-A0DE-76537C312BF2}"/>
              </a:ext>
            </a:extLst>
          </p:cNvPr>
          <p:cNvSpPr>
            <a:spLocks noGrp="1"/>
          </p:cNvSpPr>
          <p:nvPr>
            <p:ph type="sldNum" sz="quarter" idx="12"/>
          </p:nvPr>
        </p:nvSpPr>
        <p:spPr/>
        <p:txBody>
          <a:bodyPr/>
          <a:lstStyle/>
          <a:p>
            <a:pPr>
              <a:defRPr/>
            </a:pPr>
            <a:r>
              <a:rPr lang="en-GB" altLang="en-US"/>
              <a:t>Slide </a:t>
            </a:r>
            <a:fld id="{1A8E2A3D-E627-4495-87FA-07CADBD1A42B}" type="slidenum">
              <a:rPr lang="en-GB" altLang="en-US" smtClean="0"/>
              <a:pPr>
                <a:defRPr/>
              </a:pPr>
              <a:t>37</a:t>
            </a:fld>
            <a:endParaRPr lang="en-GB" altLang="en-US"/>
          </a:p>
        </p:txBody>
      </p:sp>
    </p:spTree>
    <p:extLst>
      <p:ext uri="{BB962C8B-B14F-4D97-AF65-F5344CB8AC3E}">
        <p14:creationId xmlns:p14="http://schemas.microsoft.com/office/powerpoint/2010/main" val="1081395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37D699-FDCB-46B9-8AF3-4481465B1639}"/>
              </a:ext>
            </a:extLst>
          </p:cNvPr>
          <p:cNvSpPr>
            <a:spLocks noGrp="1"/>
          </p:cNvSpPr>
          <p:nvPr>
            <p:ph idx="1"/>
          </p:nvPr>
        </p:nvSpPr>
        <p:spPr>
          <a:xfrm>
            <a:off x="685800" y="1412776"/>
            <a:ext cx="7810500" cy="4918621"/>
          </a:xfrm>
        </p:spPr>
        <p:txBody>
          <a:bodyPr/>
          <a:lstStyle/>
          <a:p>
            <a:r>
              <a:rPr lang="en-US" dirty="0"/>
              <a:t>Need for Secure PN Generator</a:t>
            </a:r>
          </a:p>
          <a:p>
            <a:pPr lvl="1"/>
            <a:r>
              <a:rPr lang="en-US" sz="2200" dirty="0"/>
              <a:t>It is necessary to add a Secure PN Generator to PHY Layer since the number of bits required exceeded the capacity of the MAC/PHY control interface in many implementations</a:t>
            </a:r>
          </a:p>
          <a:p>
            <a:r>
              <a:rPr lang="en-US" dirty="0"/>
              <a:t>Choice of Secure PN Generator</a:t>
            </a:r>
            <a:endParaRPr lang="en-US" b="1" dirty="0"/>
          </a:p>
          <a:p>
            <a:pPr lvl="1"/>
            <a:r>
              <a:rPr lang="en-US" sz="2200" dirty="0"/>
              <a:t>Here, we propose use of the AES-128 Counter Mode (AES-128 CTR) block cipher to generate the Secure PN bit needed to construct the Secure LTF sequences</a:t>
            </a:r>
          </a:p>
          <a:p>
            <a:pPr lvl="1"/>
            <a:r>
              <a:rPr lang="en-US" sz="2200" dirty="0"/>
              <a:t>AES-128 CTR has been approved by NIST and is widely considered very secure</a:t>
            </a:r>
          </a:p>
          <a:p>
            <a:pPr lvl="1"/>
            <a:r>
              <a:rPr lang="en-US" sz="2200" dirty="0"/>
              <a:t>AES is familiar to IEEE 802.11 engineers since it is used for MAC layer security</a:t>
            </a:r>
          </a:p>
        </p:txBody>
      </p:sp>
      <p:sp>
        <p:nvSpPr>
          <p:cNvPr id="3" name="Slide Number Placeholder 2">
            <a:extLst>
              <a:ext uri="{FF2B5EF4-FFF2-40B4-BE49-F238E27FC236}">
                <a16:creationId xmlns:a16="http://schemas.microsoft.com/office/drawing/2014/main" id="{E1FE7C6E-8C21-4131-88AF-8825AD5E4534}"/>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38</a:t>
            </a:fld>
            <a:endParaRPr lang="en-GB" altLang="en-US" dirty="0"/>
          </a:p>
        </p:txBody>
      </p:sp>
      <p:sp>
        <p:nvSpPr>
          <p:cNvPr id="4" name="Title 3">
            <a:extLst>
              <a:ext uri="{FF2B5EF4-FFF2-40B4-BE49-F238E27FC236}">
                <a16:creationId xmlns:a16="http://schemas.microsoft.com/office/drawing/2014/main" id="{CA9332E1-1A6D-4377-B9CD-9984ED4EDBEE}"/>
              </a:ext>
            </a:extLst>
          </p:cNvPr>
          <p:cNvSpPr>
            <a:spLocks noGrp="1"/>
          </p:cNvSpPr>
          <p:nvPr>
            <p:ph type="title"/>
          </p:nvPr>
        </p:nvSpPr>
        <p:spPr>
          <a:xfrm>
            <a:off x="685800" y="685800"/>
            <a:ext cx="7772400" cy="726976"/>
          </a:xfrm>
        </p:spPr>
        <p:txBody>
          <a:bodyPr/>
          <a:lstStyle/>
          <a:p>
            <a:r>
              <a:rPr lang="en-US" dirty="0"/>
              <a:t>Secure PN Generator</a:t>
            </a:r>
          </a:p>
        </p:txBody>
      </p:sp>
    </p:spTree>
    <p:extLst>
      <p:ext uri="{BB962C8B-B14F-4D97-AF65-F5344CB8AC3E}">
        <p14:creationId xmlns:p14="http://schemas.microsoft.com/office/powerpoint/2010/main" val="791865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0922B0-75CE-44EF-9753-BEDAB772F6C7}"/>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39</a:t>
            </a:fld>
            <a:endParaRPr lang="en-GB" altLang="en-US" dirty="0"/>
          </a:p>
        </p:txBody>
      </p:sp>
      <p:sp>
        <p:nvSpPr>
          <p:cNvPr id="4" name="Title 3">
            <a:extLst>
              <a:ext uri="{FF2B5EF4-FFF2-40B4-BE49-F238E27FC236}">
                <a16:creationId xmlns:a16="http://schemas.microsoft.com/office/drawing/2014/main" id="{A8F71883-3A17-4863-A70C-5FA4C9B2893C}"/>
              </a:ext>
            </a:extLst>
          </p:cNvPr>
          <p:cNvSpPr>
            <a:spLocks noGrp="1"/>
          </p:cNvSpPr>
          <p:nvPr>
            <p:ph type="title"/>
          </p:nvPr>
        </p:nvSpPr>
        <p:spPr>
          <a:xfrm>
            <a:off x="681226" y="588536"/>
            <a:ext cx="7772400" cy="608216"/>
          </a:xfrm>
        </p:spPr>
        <p:txBody>
          <a:bodyPr/>
          <a:lstStyle/>
          <a:p>
            <a:r>
              <a:rPr lang="en-US" dirty="0"/>
              <a:t>Secure PN Generation</a:t>
            </a:r>
          </a:p>
        </p:txBody>
      </p:sp>
      <p:pic>
        <p:nvPicPr>
          <p:cNvPr id="1030" name="Picture 6">
            <a:extLst>
              <a:ext uri="{FF2B5EF4-FFF2-40B4-BE49-F238E27FC236}">
                <a16:creationId xmlns:a16="http://schemas.microsoft.com/office/drawing/2014/main" id="{8BAA4103-46AF-AE43-AD7E-242746A56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052736"/>
            <a:ext cx="7561263" cy="542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03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02B921-093C-4A75-A159-8D6A36294757}"/>
              </a:ext>
            </a:extLst>
          </p:cNvPr>
          <p:cNvSpPr>
            <a:spLocks noGrp="1"/>
          </p:cNvSpPr>
          <p:nvPr>
            <p:ph idx="1"/>
          </p:nvPr>
        </p:nvSpPr>
        <p:spPr>
          <a:xfrm>
            <a:off x="567970" y="1371600"/>
            <a:ext cx="8180493" cy="4114800"/>
          </a:xfrm>
        </p:spPr>
        <p:txBody>
          <a:bodyPr/>
          <a:lstStyle/>
          <a:p>
            <a:r>
              <a:rPr lang="en-US" dirty="0"/>
              <a:t>11az secure LTF design and attack models have been discussed in many contributions (e.g. [1]-[6]) </a:t>
            </a:r>
          </a:p>
          <a:p>
            <a:r>
              <a:rPr lang="en-US" dirty="0"/>
              <a:t>Improvements to secure LTF design can be considered in following directions</a:t>
            </a:r>
          </a:p>
          <a:p>
            <a:pPr lvl="1"/>
            <a:r>
              <a:rPr lang="en-US" dirty="0"/>
              <a:t>Increase PHY signal entropy to deter attack [2]</a:t>
            </a:r>
          </a:p>
          <a:p>
            <a:pPr lvl="1"/>
            <a:r>
              <a:rPr lang="en-US" dirty="0"/>
              <a:t>Mitigate unintentional beamforming [4]</a:t>
            </a:r>
          </a:p>
          <a:p>
            <a:pPr lvl="2"/>
            <a:r>
              <a:rPr lang="en-US" dirty="0"/>
              <a:t>In current multi-stream design all antennas transmit the same signal  </a:t>
            </a:r>
          </a:p>
          <a:p>
            <a:pPr lvl="1"/>
            <a:r>
              <a:rPr lang="en-US" dirty="0"/>
              <a:t>Relieve MAC/PHY interface burden from passing large number of bits</a:t>
            </a:r>
          </a:p>
          <a:p>
            <a:pPr lvl="2"/>
            <a:r>
              <a:rPr lang="en-US" dirty="0"/>
              <a:t>Increasing PHY signal entropy requires large number of pseudo-random bits</a:t>
            </a:r>
          </a:p>
          <a:p>
            <a:r>
              <a:rPr lang="en-US" dirty="0"/>
              <a:t>Maintain PAPR no worse than normal data portion</a:t>
            </a:r>
          </a:p>
          <a:p>
            <a:r>
              <a:rPr lang="en-US" dirty="0"/>
              <a:t>Keep other aspects of existing secure LTF design</a:t>
            </a:r>
          </a:p>
          <a:p>
            <a:pPr lvl="1"/>
            <a:r>
              <a:rPr lang="en-US" dirty="0"/>
              <a:t>E.g. zero GI, 2x  LTF,  LTF repetition, no pilots, etc. </a:t>
            </a:r>
          </a:p>
        </p:txBody>
      </p:sp>
      <p:sp>
        <p:nvSpPr>
          <p:cNvPr id="3" name="Slide Number Placeholder 2">
            <a:extLst>
              <a:ext uri="{FF2B5EF4-FFF2-40B4-BE49-F238E27FC236}">
                <a16:creationId xmlns:a16="http://schemas.microsoft.com/office/drawing/2014/main" id="{8AB57D04-DC19-4B52-849F-83B2F1DBAAFB}"/>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4</a:t>
            </a:fld>
            <a:endParaRPr lang="en-GB" altLang="en-US" dirty="0"/>
          </a:p>
        </p:txBody>
      </p:sp>
      <p:sp>
        <p:nvSpPr>
          <p:cNvPr id="4" name="Title 3">
            <a:extLst>
              <a:ext uri="{FF2B5EF4-FFF2-40B4-BE49-F238E27FC236}">
                <a16:creationId xmlns:a16="http://schemas.microsoft.com/office/drawing/2014/main" id="{808B5957-653B-45A0-A62D-34B28246824C}"/>
              </a:ext>
            </a:extLst>
          </p:cNvPr>
          <p:cNvSpPr>
            <a:spLocks noGrp="1"/>
          </p:cNvSpPr>
          <p:nvPr>
            <p:ph type="title"/>
          </p:nvPr>
        </p:nvSpPr>
        <p:spPr>
          <a:xfrm>
            <a:off x="679566" y="528415"/>
            <a:ext cx="7772400" cy="870992"/>
          </a:xfrm>
        </p:spPr>
        <p:txBody>
          <a:bodyPr/>
          <a:lstStyle/>
          <a:p>
            <a:r>
              <a:rPr lang="en-US" dirty="0"/>
              <a:t>Overview</a:t>
            </a:r>
          </a:p>
        </p:txBody>
      </p:sp>
    </p:spTree>
    <p:extLst>
      <p:ext uri="{BB962C8B-B14F-4D97-AF65-F5344CB8AC3E}">
        <p14:creationId xmlns:p14="http://schemas.microsoft.com/office/powerpoint/2010/main" val="3647198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153256-577D-4A63-8714-5FB06193AB4C}"/>
              </a:ext>
            </a:extLst>
          </p:cNvPr>
          <p:cNvSpPr>
            <a:spLocks noGrp="1"/>
          </p:cNvSpPr>
          <p:nvPr>
            <p:ph idx="1"/>
          </p:nvPr>
        </p:nvSpPr>
        <p:spPr>
          <a:xfrm>
            <a:off x="467544" y="1628800"/>
            <a:ext cx="8280920" cy="4608512"/>
          </a:xfrm>
        </p:spPr>
        <p:txBody>
          <a:bodyPr/>
          <a:lstStyle/>
          <a:p>
            <a:r>
              <a:rPr lang="en-US" dirty="0"/>
              <a:t>AES-128 Counter Mode Operation</a:t>
            </a:r>
          </a:p>
          <a:p>
            <a:pPr lvl="1"/>
            <a:r>
              <a:rPr lang="en-US" sz="2200" dirty="0"/>
              <a:t>AES-128 is reinitialized at the beginning of each Secure NDP</a:t>
            </a:r>
          </a:p>
          <a:p>
            <a:pPr lvl="1"/>
            <a:r>
              <a:rPr lang="en-US" sz="2200" dirty="0"/>
              <a:t>The 128-bit Key and the 128-bit Initiation Vector are provided by the MAC Layer at the beginning of the NDP</a:t>
            </a:r>
          </a:p>
          <a:p>
            <a:pPr lvl="1"/>
            <a:r>
              <a:rPr lang="en-US" sz="2200" dirty="0"/>
              <a:t>The MAC uses the Key Derivation Function (KDF) to generate the 128-bit Key and 128-bit Initialization Vector</a:t>
            </a:r>
          </a:p>
          <a:p>
            <a:pPr lvl="1"/>
            <a:r>
              <a:rPr lang="en-US" sz="2200" dirty="0"/>
              <a:t>So the MAC provides 256 bits over MAC/PHY Control Interface</a:t>
            </a:r>
          </a:p>
          <a:p>
            <a:pPr lvl="1"/>
            <a:r>
              <a:rPr lang="en-US" sz="2200" dirty="0"/>
              <a:t>The AES engine provides all the required PN bits for the entire NDP before reinitialization at the beginning of the next NDP</a:t>
            </a:r>
          </a:p>
          <a:p>
            <a:pPr lvl="1"/>
            <a:r>
              <a:rPr lang="en-US" sz="2200" dirty="0"/>
              <a:t>This applies to all bandwidths (20/40/80/160 MHz)</a:t>
            </a:r>
          </a:p>
        </p:txBody>
      </p:sp>
      <p:sp>
        <p:nvSpPr>
          <p:cNvPr id="3" name="Slide Number Placeholder 2">
            <a:extLst>
              <a:ext uri="{FF2B5EF4-FFF2-40B4-BE49-F238E27FC236}">
                <a16:creationId xmlns:a16="http://schemas.microsoft.com/office/drawing/2014/main" id="{82F60BEA-5E2C-41FE-A832-F8BBF1081C90}"/>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40</a:t>
            </a:fld>
            <a:endParaRPr lang="en-GB" altLang="en-US" dirty="0"/>
          </a:p>
        </p:txBody>
      </p:sp>
      <p:sp>
        <p:nvSpPr>
          <p:cNvPr id="4" name="Title 3">
            <a:extLst>
              <a:ext uri="{FF2B5EF4-FFF2-40B4-BE49-F238E27FC236}">
                <a16:creationId xmlns:a16="http://schemas.microsoft.com/office/drawing/2014/main" id="{EF0F82C3-A2D1-4FCF-B642-4B60691F7F6E}"/>
              </a:ext>
            </a:extLst>
          </p:cNvPr>
          <p:cNvSpPr>
            <a:spLocks noGrp="1"/>
          </p:cNvSpPr>
          <p:nvPr>
            <p:ph type="title"/>
          </p:nvPr>
        </p:nvSpPr>
        <p:spPr>
          <a:xfrm>
            <a:off x="685800" y="685800"/>
            <a:ext cx="7772400" cy="870992"/>
          </a:xfrm>
        </p:spPr>
        <p:txBody>
          <a:bodyPr/>
          <a:lstStyle/>
          <a:p>
            <a:r>
              <a:rPr lang="en-US" dirty="0"/>
              <a:t>Secure PN Generator</a:t>
            </a:r>
          </a:p>
        </p:txBody>
      </p:sp>
    </p:spTree>
    <p:extLst>
      <p:ext uri="{BB962C8B-B14F-4D97-AF65-F5344CB8AC3E}">
        <p14:creationId xmlns:p14="http://schemas.microsoft.com/office/powerpoint/2010/main" val="2184935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B435BE-4EF9-4A0F-9E2E-06D7D3D79395}"/>
              </a:ext>
            </a:extLst>
          </p:cNvPr>
          <p:cNvSpPr>
            <a:spLocks noGrp="1"/>
          </p:cNvSpPr>
          <p:nvPr>
            <p:ph idx="1"/>
          </p:nvPr>
        </p:nvSpPr>
        <p:spPr>
          <a:xfrm>
            <a:off x="685800" y="1598271"/>
            <a:ext cx="7772400" cy="4114800"/>
          </a:xfrm>
        </p:spPr>
        <p:txBody>
          <a:bodyPr/>
          <a:lstStyle/>
          <a:p>
            <a:r>
              <a:rPr lang="en-US" dirty="0"/>
              <a:t>For one secure LTF symbol</a:t>
            </a:r>
          </a:p>
          <a:p>
            <a:endParaRPr lang="en-US" dirty="0"/>
          </a:p>
          <a:p>
            <a:endParaRPr lang="en-US" dirty="0"/>
          </a:p>
          <a:p>
            <a:endParaRPr lang="en-US" dirty="0"/>
          </a:p>
          <a:p>
            <a:endParaRPr lang="en-US" dirty="0"/>
          </a:p>
          <a:p>
            <a:endParaRPr lang="en-US" dirty="0"/>
          </a:p>
          <a:p>
            <a:endParaRPr lang="en-US" dirty="0"/>
          </a:p>
          <a:p>
            <a:endParaRPr lang="en-US" dirty="0"/>
          </a:p>
          <a:p>
            <a:r>
              <a:rPr lang="en-US" dirty="0"/>
              <a:t>For </a:t>
            </a:r>
            <a:r>
              <a:rPr lang="en-US"/>
              <a:t>entire NDP, </a:t>
            </a:r>
            <a:r>
              <a:rPr lang="en-US" dirty="0"/>
              <a:t>the needed pseudo-random bits = per LTF bits x Number of secure LTFs</a:t>
            </a:r>
          </a:p>
          <a:p>
            <a:pPr lvl="1"/>
            <a:r>
              <a:rPr lang="en-US" dirty="0"/>
              <a:t>Max number of secure LTF is 64</a:t>
            </a:r>
          </a:p>
          <a:p>
            <a:endParaRPr lang="en-US" dirty="0"/>
          </a:p>
        </p:txBody>
      </p:sp>
      <p:sp>
        <p:nvSpPr>
          <p:cNvPr id="3" name="Slide Number Placeholder 2">
            <a:extLst>
              <a:ext uri="{FF2B5EF4-FFF2-40B4-BE49-F238E27FC236}">
                <a16:creationId xmlns:a16="http://schemas.microsoft.com/office/drawing/2014/main" id="{DBD1F76D-DF25-401E-85EB-7BCAAF2920DF}"/>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41</a:t>
            </a:fld>
            <a:endParaRPr lang="en-GB" altLang="en-US" dirty="0"/>
          </a:p>
        </p:txBody>
      </p:sp>
      <p:sp>
        <p:nvSpPr>
          <p:cNvPr id="4" name="Title 3">
            <a:extLst>
              <a:ext uri="{FF2B5EF4-FFF2-40B4-BE49-F238E27FC236}">
                <a16:creationId xmlns:a16="http://schemas.microsoft.com/office/drawing/2014/main" id="{D255AFAE-C744-4EBE-B6C3-B112843BDB6F}"/>
              </a:ext>
            </a:extLst>
          </p:cNvPr>
          <p:cNvSpPr>
            <a:spLocks noGrp="1"/>
          </p:cNvSpPr>
          <p:nvPr>
            <p:ph type="title"/>
          </p:nvPr>
        </p:nvSpPr>
        <p:spPr>
          <a:xfrm>
            <a:off x="899592" y="567373"/>
            <a:ext cx="7772400" cy="1066800"/>
          </a:xfrm>
        </p:spPr>
        <p:txBody>
          <a:bodyPr/>
          <a:lstStyle/>
          <a:p>
            <a:r>
              <a:rPr lang="en-US" dirty="0"/>
              <a:t>Number of Pseudo-random Bits Required</a:t>
            </a:r>
          </a:p>
        </p:txBody>
      </p:sp>
      <p:graphicFrame>
        <p:nvGraphicFramePr>
          <p:cNvPr id="6" name="Table 7">
            <a:extLst>
              <a:ext uri="{FF2B5EF4-FFF2-40B4-BE49-F238E27FC236}">
                <a16:creationId xmlns:a16="http://schemas.microsoft.com/office/drawing/2014/main" id="{8BE81EA6-70DC-4DB6-9CEA-5F07FC57F458}"/>
              </a:ext>
            </a:extLst>
          </p:cNvPr>
          <p:cNvGraphicFramePr>
            <a:graphicFrameLocks/>
          </p:cNvGraphicFramePr>
          <p:nvPr/>
        </p:nvGraphicFramePr>
        <p:xfrm>
          <a:off x="685800" y="2177347"/>
          <a:ext cx="8062664" cy="2641600"/>
        </p:xfrm>
        <a:graphic>
          <a:graphicData uri="http://schemas.openxmlformats.org/drawingml/2006/table">
            <a:tbl>
              <a:tblPr firstRow="1" bandRow="1">
                <a:tableStyleId>{21E4AEA4-8DFA-4A89-87EB-49C32662AFE0}</a:tableStyleId>
              </a:tblPr>
              <a:tblGrid>
                <a:gridCol w="869114">
                  <a:extLst>
                    <a:ext uri="{9D8B030D-6E8A-4147-A177-3AD203B41FA5}">
                      <a16:colId xmlns:a16="http://schemas.microsoft.com/office/drawing/2014/main" val="3578404494"/>
                    </a:ext>
                  </a:extLst>
                </a:gridCol>
                <a:gridCol w="1006333">
                  <a:extLst>
                    <a:ext uri="{9D8B030D-6E8A-4147-A177-3AD203B41FA5}">
                      <a16:colId xmlns:a16="http://schemas.microsoft.com/office/drawing/2014/main" val="2201048892"/>
                    </a:ext>
                  </a:extLst>
                </a:gridCol>
                <a:gridCol w="1434689">
                  <a:extLst>
                    <a:ext uri="{9D8B030D-6E8A-4147-A177-3AD203B41FA5}">
                      <a16:colId xmlns:a16="http://schemas.microsoft.com/office/drawing/2014/main" val="537110068"/>
                    </a:ext>
                  </a:extLst>
                </a:gridCol>
                <a:gridCol w="1512168">
                  <a:extLst>
                    <a:ext uri="{9D8B030D-6E8A-4147-A177-3AD203B41FA5}">
                      <a16:colId xmlns:a16="http://schemas.microsoft.com/office/drawing/2014/main" val="4482187"/>
                    </a:ext>
                  </a:extLst>
                </a:gridCol>
                <a:gridCol w="1584176">
                  <a:extLst>
                    <a:ext uri="{9D8B030D-6E8A-4147-A177-3AD203B41FA5}">
                      <a16:colId xmlns:a16="http://schemas.microsoft.com/office/drawing/2014/main" val="3041180164"/>
                    </a:ext>
                  </a:extLst>
                </a:gridCol>
                <a:gridCol w="1656184">
                  <a:extLst>
                    <a:ext uri="{9D8B030D-6E8A-4147-A177-3AD203B41FA5}">
                      <a16:colId xmlns:a16="http://schemas.microsoft.com/office/drawing/2014/main" val="691294988"/>
                    </a:ext>
                  </a:extLst>
                </a:gridCol>
              </a:tblGrid>
              <a:tr h="367392">
                <a:tc>
                  <a:txBody>
                    <a:bodyPr/>
                    <a:lstStyle/>
                    <a:p>
                      <a:pPr algn="ctr"/>
                      <a:r>
                        <a:rPr lang="en-US" sz="1400" dirty="0">
                          <a:latin typeface="Calibri" panose="020F0502020204030204" pitchFamily="34" charset="0"/>
                          <a:cs typeface="Calibri" panose="020F0502020204030204" pitchFamily="34" charset="0"/>
                        </a:rPr>
                        <a:t>Bandwidth (MHz)</a:t>
                      </a:r>
                    </a:p>
                  </a:txBody>
                  <a:tcPr>
                    <a:solidFill>
                      <a:schemeClr val="accent6">
                        <a:lumMod val="60000"/>
                        <a:lumOff val="40000"/>
                      </a:schemeClr>
                    </a:solidFill>
                  </a:tcPr>
                </a:tc>
                <a:tc>
                  <a:txBody>
                    <a:bodyPr/>
                    <a:lstStyle/>
                    <a:p>
                      <a:pPr algn="ctr"/>
                      <a:r>
                        <a:rPr lang="en-US" sz="1400" dirty="0">
                          <a:latin typeface="Calibri" panose="020F0502020204030204" pitchFamily="34" charset="0"/>
                          <a:cs typeface="Calibri" panose="020F0502020204030204" pitchFamily="34" charset="0"/>
                        </a:rPr>
                        <a:t>Number of Non-Zero Tones </a:t>
                      </a:r>
                    </a:p>
                  </a:txBody>
                  <a:tcPr>
                    <a:solidFill>
                      <a:schemeClr val="accent6">
                        <a:lumMod val="60000"/>
                        <a:lumOff val="40000"/>
                      </a:schemeClr>
                    </a:solidFill>
                  </a:tcPr>
                </a:tc>
                <a:tc>
                  <a:txBody>
                    <a:bodyPr/>
                    <a:lstStyle/>
                    <a:p>
                      <a:pPr algn="ctr"/>
                      <a:r>
                        <a:rPr lang="en-US" sz="1400" dirty="0">
                          <a:latin typeface="Calibri" panose="020F0502020204030204" pitchFamily="34" charset="0"/>
                          <a:cs typeface="Calibri" panose="020F0502020204030204" pitchFamily="34" charset="0"/>
                        </a:rPr>
                        <a:t>Number of Secure Bits for One Secure LTF</a:t>
                      </a:r>
                    </a:p>
                    <a:p>
                      <a:pPr algn="ctr"/>
                      <a:r>
                        <a:rPr lang="en-US" sz="1400" dirty="0">
                          <a:latin typeface="Calibri" panose="020F0502020204030204" pitchFamily="34" charset="0"/>
                          <a:cs typeface="Calibri" panose="020F0502020204030204" pitchFamily="34" charset="0"/>
                        </a:rPr>
                        <a:t>(8PSK with </a:t>
                      </a:r>
                      <a:r>
                        <a:rPr lang="en-US" sz="1400" dirty="0" err="1">
                          <a:latin typeface="Calibri" panose="020F0502020204030204" pitchFamily="34" charset="0"/>
                          <a:cs typeface="Calibri" panose="020F0502020204030204" pitchFamily="34" charset="0"/>
                        </a:rPr>
                        <a:t>Golay</a:t>
                      </a:r>
                      <a:r>
                        <a:rPr lang="en-US" sz="1400" dirty="0">
                          <a:latin typeface="Calibri" panose="020F0502020204030204" pitchFamily="34" charset="0"/>
                          <a:cs typeface="Calibri" panose="020F0502020204030204" pitchFamily="34" charset="0"/>
                        </a:rPr>
                        <a:t> Structure)</a:t>
                      </a:r>
                    </a:p>
                  </a:txBody>
                  <a:tcPr>
                    <a:solidFill>
                      <a:schemeClr val="accent6">
                        <a:lumMod val="60000"/>
                        <a:lumOff val="40000"/>
                      </a:schemeClr>
                    </a:solidFill>
                  </a:tcPr>
                </a:tc>
                <a:tc>
                  <a:txBody>
                    <a:bodyPr/>
                    <a:lstStyle/>
                    <a:p>
                      <a:pPr algn="ctr"/>
                      <a:r>
                        <a:rPr lang="en-US" sz="1400" dirty="0">
                          <a:latin typeface="Calibri" panose="020F0502020204030204" pitchFamily="34" charset="0"/>
                          <a:cs typeface="Calibri" panose="020F0502020204030204" pitchFamily="34" charset="0"/>
                        </a:rPr>
                        <a:t>Number of Secure Bits Needed for One Secure LTF</a:t>
                      </a:r>
                    </a:p>
                    <a:p>
                      <a:pPr algn="ctr"/>
                      <a:r>
                        <a:rPr lang="en-US" sz="1400" dirty="0">
                          <a:latin typeface="Calibri" panose="020F0502020204030204" pitchFamily="34" charset="0"/>
                          <a:cs typeface="Calibri" panose="020F0502020204030204" pitchFamily="34" charset="0"/>
                        </a:rPr>
                        <a:t>(QPSK Modulation)</a:t>
                      </a:r>
                    </a:p>
                  </a:txBody>
                  <a:tcPr>
                    <a:solidFill>
                      <a:schemeClr val="accent6">
                        <a:lumMod val="60000"/>
                        <a:lumOff val="40000"/>
                      </a:schemeClr>
                    </a:solidFill>
                  </a:tcPr>
                </a:tc>
                <a:tc>
                  <a:txBody>
                    <a:bodyPr/>
                    <a:lstStyle/>
                    <a:p>
                      <a:pPr algn="ctr"/>
                      <a:r>
                        <a:rPr lang="en-US" sz="1400" dirty="0">
                          <a:latin typeface="Calibri" panose="020F0502020204030204" pitchFamily="34" charset="0"/>
                          <a:cs typeface="Calibri" panose="020F0502020204030204" pitchFamily="34" charset="0"/>
                        </a:rPr>
                        <a:t>Number of Secure Bits Needed for One Secure LTF</a:t>
                      </a:r>
                    </a:p>
                    <a:p>
                      <a:pPr algn="ctr"/>
                      <a:r>
                        <a:rPr lang="en-US" sz="1400" dirty="0">
                          <a:latin typeface="Calibri" panose="020F0502020204030204" pitchFamily="34" charset="0"/>
                          <a:cs typeface="Calibri" panose="020F0502020204030204" pitchFamily="34" charset="0"/>
                        </a:rPr>
                        <a:t>(16-QAM Modulation)</a:t>
                      </a:r>
                    </a:p>
                  </a:txBody>
                  <a:tcPr>
                    <a:solidFill>
                      <a:schemeClr val="accent6">
                        <a:lumMod val="60000"/>
                        <a:lumOff val="40000"/>
                      </a:schemeClr>
                    </a:solidFill>
                  </a:tcPr>
                </a:tc>
                <a:tc>
                  <a:txBody>
                    <a:bodyPr/>
                    <a:lstStyle/>
                    <a:p>
                      <a:pPr algn="ctr"/>
                      <a:r>
                        <a:rPr lang="en-US" sz="1400" dirty="0">
                          <a:solidFill>
                            <a:schemeClr val="accent1">
                              <a:lumMod val="60000"/>
                              <a:lumOff val="40000"/>
                            </a:schemeClr>
                          </a:solidFill>
                          <a:latin typeface="Calibri" panose="020F0502020204030204" pitchFamily="34" charset="0"/>
                          <a:cs typeface="Calibri" panose="020F0502020204030204" pitchFamily="34" charset="0"/>
                        </a:rPr>
                        <a:t>Number of Secure Bits Needed for One Secure LTF</a:t>
                      </a:r>
                    </a:p>
                    <a:p>
                      <a:pPr algn="ctr"/>
                      <a:r>
                        <a:rPr lang="en-US" sz="1400" dirty="0">
                          <a:solidFill>
                            <a:schemeClr val="accent1">
                              <a:lumMod val="60000"/>
                              <a:lumOff val="40000"/>
                            </a:schemeClr>
                          </a:solidFill>
                          <a:latin typeface="Calibri" panose="020F0502020204030204" pitchFamily="34" charset="0"/>
                          <a:cs typeface="Calibri" panose="020F0502020204030204" pitchFamily="34" charset="0"/>
                        </a:rPr>
                        <a:t>(64-QAM Modulation)</a:t>
                      </a:r>
                    </a:p>
                  </a:txBody>
                  <a:tcPr>
                    <a:solidFill>
                      <a:schemeClr val="accent6">
                        <a:lumMod val="60000"/>
                        <a:lumOff val="40000"/>
                      </a:schemeClr>
                    </a:solidFill>
                  </a:tcPr>
                </a:tc>
                <a:extLst>
                  <a:ext uri="{0D108BD9-81ED-4DB2-BD59-A6C34878D82A}">
                    <a16:rowId xmlns:a16="http://schemas.microsoft.com/office/drawing/2014/main" val="4160535235"/>
                  </a:ext>
                </a:extLst>
              </a:tr>
              <a:tr h="370840">
                <a:tc>
                  <a:txBody>
                    <a:bodyPr/>
                    <a:lstStyle/>
                    <a:p>
                      <a:pPr algn="ctr"/>
                      <a:r>
                        <a:rPr lang="en-US" sz="1800" dirty="0">
                          <a:latin typeface="Calibri" panose="020F0502020204030204" pitchFamily="34" charset="0"/>
                          <a:cs typeface="Calibri" panose="020F0502020204030204" pitchFamily="34" charset="0"/>
                        </a:rPr>
                        <a:t>20</a:t>
                      </a:r>
                    </a:p>
                  </a:txBody>
                  <a:tcPr/>
                </a:tc>
                <a:tc>
                  <a:txBody>
                    <a:bodyPr/>
                    <a:lstStyle/>
                    <a:p>
                      <a:pPr algn="ctr"/>
                      <a:r>
                        <a:rPr lang="en-US" sz="1800" dirty="0">
                          <a:latin typeface="Calibri" panose="020F0502020204030204" pitchFamily="34" charset="0"/>
                          <a:cs typeface="Calibri" panose="020F0502020204030204" pitchFamily="34" charset="0"/>
                        </a:rPr>
                        <a:t>122</a:t>
                      </a:r>
                    </a:p>
                  </a:txBody>
                  <a:tcPr/>
                </a:tc>
                <a:tc>
                  <a:txBody>
                    <a:bodyPr/>
                    <a:lstStyle/>
                    <a:p>
                      <a:pPr algn="ctr"/>
                      <a:r>
                        <a:rPr lang="en-US" sz="1800" dirty="0">
                          <a:latin typeface="Calibri" panose="020F0502020204030204" pitchFamily="34" charset="0"/>
                          <a:cs typeface="Calibri" panose="020F0502020204030204" pitchFamily="34" charset="0"/>
                        </a:rPr>
                        <a:t>31</a:t>
                      </a:r>
                    </a:p>
                  </a:txBody>
                  <a:tcPr/>
                </a:tc>
                <a:tc>
                  <a:txBody>
                    <a:bodyPr/>
                    <a:lstStyle/>
                    <a:p>
                      <a:pPr algn="ctr"/>
                      <a:r>
                        <a:rPr lang="en-US" sz="1800" dirty="0">
                          <a:latin typeface="Calibri" panose="020F0502020204030204" pitchFamily="34" charset="0"/>
                          <a:cs typeface="Calibri" panose="020F0502020204030204" pitchFamily="34" charset="0"/>
                        </a:rPr>
                        <a:t>244</a:t>
                      </a:r>
                    </a:p>
                  </a:txBody>
                  <a:tcPr/>
                </a:tc>
                <a:tc>
                  <a:txBody>
                    <a:bodyPr/>
                    <a:lstStyle/>
                    <a:p>
                      <a:pPr algn="ctr"/>
                      <a:r>
                        <a:rPr lang="en-US" sz="1800" dirty="0">
                          <a:latin typeface="Calibri" panose="020F0502020204030204" pitchFamily="34" charset="0"/>
                          <a:cs typeface="Calibri" panose="020F0502020204030204" pitchFamily="34" charset="0"/>
                        </a:rPr>
                        <a:t>488</a:t>
                      </a:r>
                    </a:p>
                  </a:txBody>
                  <a:tcPr/>
                </a:tc>
                <a:tc>
                  <a:txBody>
                    <a:bodyPr/>
                    <a:lstStyle/>
                    <a:p>
                      <a:pPr algn="ctr"/>
                      <a:r>
                        <a:rPr lang="en-US" sz="1800" dirty="0">
                          <a:latin typeface="Calibri" panose="020F0502020204030204" pitchFamily="34" charset="0"/>
                          <a:cs typeface="Calibri" panose="020F0502020204030204" pitchFamily="34" charset="0"/>
                        </a:rPr>
                        <a:t>732</a:t>
                      </a:r>
                    </a:p>
                  </a:txBody>
                  <a:tcPr/>
                </a:tc>
                <a:extLst>
                  <a:ext uri="{0D108BD9-81ED-4DB2-BD59-A6C34878D82A}">
                    <a16:rowId xmlns:a16="http://schemas.microsoft.com/office/drawing/2014/main" val="656513779"/>
                  </a:ext>
                </a:extLst>
              </a:tr>
              <a:tr h="370840">
                <a:tc>
                  <a:txBody>
                    <a:bodyPr/>
                    <a:lstStyle/>
                    <a:p>
                      <a:pPr algn="ctr"/>
                      <a:r>
                        <a:rPr lang="en-US" sz="1800" dirty="0">
                          <a:latin typeface="Calibri" panose="020F0502020204030204" pitchFamily="34" charset="0"/>
                          <a:cs typeface="Calibri" panose="020F0502020204030204" pitchFamily="34" charset="0"/>
                        </a:rPr>
                        <a:t>40</a:t>
                      </a:r>
                    </a:p>
                  </a:txBody>
                  <a:tcPr/>
                </a:tc>
                <a:tc>
                  <a:txBody>
                    <a:bodyPr/>
                    <a:lstStyle/>
                    <a:p>
                      <a:pPr algn="ctr"/>
                      <a:r>
                        <a:rPr lang="en-US" sz="1800" dirty="0">
                          <a:latin typeface="Calibri" panose="020F0502020204030204" pitchFamily="34" charset="0"/>
                          <a:cs typeface="Calibri" panose="020F0502020204030204" pitchFamily="34" charset="0"/>
                        </a:rPr>
                        <a:t>242</a:t>
                      </a:r>
                    </a:p>
                  </a:txBody>
                  <a:tcPr/>
                </a:tc>
                <a:tc>
                  <a:txBody>
                    <a:bodyPr/>
                    <a:lstStyle/>
                    <a:p>
                      <a:pPr algn="ctr"/>
                      <a:r>
                        <a:rPr lang="en-US" sz="1800" dirty="0">
                          <a:latin typeface="Calibri" panose="020F0502020204030204" pitchFamily="34" charset="0"/>
                          <a:cs typeface="Calibri" panose="020F0502020204030204" pitchFamily="34" charset="0"/>
                        </a:rPr>
                        <a:t>35</a:t>
                      </a:r>
                    </a:p>
                  </a:txBody>
                  <a:tcPr/>
                </a:tc>
                <a:tc>
                  <a:txBody>
                    <a:bodyPr/>
                    <a:lstStyle/>
                    <a:p>
                      <a:pPr algn="ctr"/>
                      <a:r>
                        <a:rPr lang="en-US" sz="1800" dirty="0">
                          <a:latin typeface="Calibri" panose="020F0502020204030204" pitchFamily="34" charset="0"/>
                          <a:cs typeface="Calibri" panose="020F0502020204030204" pitchFamily="34" charset="0"/>
                        </a:rPr>
                        <a:t>484</a:t>
                      </a:r>
                    </a:p>
                  </a:txBody>
                  <a:tcPr/>
                </a:tc>
                <a:tc>
                  <a:txBody>
                    <a:bodyPr/>
                    <a:lstStyle/>
                    <a:p>
                      <a:pPr algn="ctr"/>
                      <a:r>
                        <a:rPr lang="en-US" sz="1800" dirty="0">
                          <a:latin typeface="Calibri" panose="020F0502020204030204" pitchFamily="34" charset="0"/>
                          <a:cs typeface="Calibri" panose="020F0502020204030204" pitchFamily="34" charset="0"/>
                        </a:rPr>
                        <a:t>968</a:t>
                      </a:r>
                    </a:p>
                  </a:txBody>
                  <a:tcPr/>
                </a:tc>
                <a:tc>
                  <a:txBody>
                    <a:bodyPr/>
                    <a:lstStyle/>
                    <a:p>
                      <a:pPr algn="ctr"/>
                      <a:r>
                        <a:rPr lang="en-US" sz="1800" dirty="0">
                          <a:latin typeface="Calibri" panose="020F0502020204030204" pitchFamily="34" charset="0"/>
                          <a:cs typeface="Calibri" panose="020F0502020204030204" pitchFamily="34" charset="0"/>
                        </a:rPr>
                        <a:t>1452</a:t>
                      </a:r>
                    </a:p>
                  </a:txBody>
                  <a:tcPr/>
                </a:tc>
                <a:extLst>
                  <a:ext uri="{0D108BD9-81ED-4DB2-BD59-A6C34878D82A}">
                    <a16:rowId xmlns:a16="http://schemas.microsoft.com/office/drawing/2014/main" val="2159686456"/>
                  </a:ext>
                </a:extLst>
              </a:tr>
              <a:tr h="370840">
                <a:tc>
                  <a:txBody>
                    <a:bodyPr/>
                    <a:lstStyle/>
                    <a:p>
                      <a:pPr algn="ctr"/>
                      <a:r>
                        <a:rPr lang="en-US" sz="1800" dirty="0">
                          <a:latin typeface="Calibri" panose="020F0502020204030204" pitchFamily="34" charset="0"/>
                          <a:cs typeface="Calibri" panose="020F0502020204030204" pitchFamily="34" charset="0"/>
                        </a:rPr>
                        <a:t>80</a:t>
                      </a:r>
                    </a:p>
                  </a:txBody>
                  <a:tcPr/>
                </a:tc>
                <a:tc>
                  <a:txBody>
                    <a:bodyPr/>
                    <a:lstStyle/>
                    <a:p>
                      <a:pPr algn="ctr"/>
                      <a:r>
                        <a:rPr lang="en-US" sz="1800" dirty="0">
                          <a:latin typeface="Calibri" panose="020F0502020204030204" pitchFamily="34" charset="0"/>
                          <a:cs typeface="Calibri" panose="020F0502020204030204" pitchFamily="34" charset="0"/>
                        </a:rPr>
                        <a:t>498</a:t>
                      </a:r>
                    </a:p>
                  </a:txBody>
                  <a:tcPr/>
                </a:tc>
                <a:tc>
                  <a:txBody>
                    <a:bodyPr/>
                    <a:lstStyle/>
                    <a:p>
                      <a:pPr algn="ctr"/>
                      <a:r>
                        <a:rPr lang="en-US" sz="1800" dirty="0">
                          <a:latin typeface="Calibri" panose="020F0502020204030204" pitchFamily="34" charset="0"/>
                          <a:cs typeface="Calibri" panose="020F0502020204030204" pitchFamily="34" charset="0"/>
                        </a:rPr>
                        <a:t>39</a:t>
                      </a:r>
                    </a:p>
                  </a:txBody>
                  <a:tcPr/>
                </a:tc>
                <a:tc>
                  <a:txBody>
                    <a:bodyPr/>
                    <a:lstStyle/>
                    <a:p>
                      <a:pPr algn="ctr"/>
                      <a:r>
                        <a:rPr lang="en-US" sz="1800" dirty="0">
                          <a:latin typeface="Calibri" panose="020F0502020204030204" pitchFamily="34" charset="0"/>
                          <a:cs typeface="Calibri" panose="020F0502020204030204" pitchFamily="34" charset="0"/>
                        </a:rPr>
                        <a:t>996</a:t>
                      </a:r>
                    </a:p>
                  </a:txBody>
                  <a:tcPr/>
                </a:tc>
                <a:tc>
                  <a:txBody>
                    <a:bodyPr/>
                    <a:lstStyle/>
                    <a:p>
                      <a:pPr algn="ctr"/>
                      <a:r>
                        <a:rPr lang="en-US" sz="1800" dirty="0">
                          <a:latin typeface="Calibri" panose="020F0502020204030204" pitchFamily="34" charset="0"/>
                          <a:cs typeface="Calibri" panose="020F0502020204030204" pitchFamily="34" charset="0"/>
                        </a:rPr>
                        <a:t>1992</a:t>
                      </a:r>
                    </a:p>
                  </a:txBody>
                  <a:tcPr/>
                </a:tc>
                <a:tc>
                  <a:txBody>
                    <a:bodyPr/>
                    <a:lstStyle/>
                    <a:p>
                      <a:pPr algn="ctr"/>
                      <a:r>
                        <a:rPr lang="en-US" sz="1800" dirty="0">
                          <a:latin typeface="Calibri" panose="020F0502020204030204" pitchFamily="34" charset="0"/>
                          <a:cs typeface="Calibri" panose="020F0502020204030204" pitchFamily="34" charset="0"/>
                        </a:rPr>
                        <a:t>2988</a:t>
                      </a:r>
                    </a:p>
                  </a:txBody>
                  <a:tcPr/>
                </a:tc>
                <a:extLst>
                  <a:ext uri="{0D108BD9-81ED-4DB2-BD59-A6C34878D82A}">
                    <a16:rowId xmlns:a16="http://schemas.microsoft.com/office/drawing/2014/main" val="4184055285"/>
                  </a:ext>
                </a:extLst>
              </a:tr>
              <a:tr h="370840">
                <a:tc>
                  <a:txBody>
                    <a:bodyPr/>
                    <a:lstStyle/>
                    <a:p>
                      <a:pPr algn="ctr"/>
                      <a:r>
                        <a:rPr lang="en-US" sz="1800" dirty="0">
                          <a:latin typeface="Calibri" panose="020F0502020204030204" pitchFamily="34" charset="0"/>
                          <a:cs typeface="Calibri" panose="020F0502020204030204" pitchFamily="34" charset="0"/>
                        </a:rPr>
                        <a:t>160</a:t>
                      </a:r>
                    </a:p>
                  </a:txBody>
                  <a:tcPr/>
                </a:tc>
                <a:tc>
                  <a:txBody>
                    <a:bodyPr/>
                    <a:lstStyle/>
                    <a:p>
                      <a:pPr algn="ctr"/>
                      <a:r>
                        <a:rPr lang="en-US" sz="1800" dirty="0">
                          <a:latin typeface="Calibri" panose="020F0502020204030204" pitchFamily="34" charset="0"/>
                          <a:cs typeface="Calibri" panose="020F0502020204030204" pitchFamily="34" charset="0"/>
                        </a:rPr>
                        <a:t>996</a:t>
                      </a:r>
                    </a:p>
                  </a:txBody>
                  <a:tcPr/>
                </a:tc>
                <a:tc>
                  <a:txBody>
                    <a:bodyPr/>
                    <a:lstStyle/>
                    <a:p>
                      <a:pPr algn="ctr"/>
                      <a:r>
                        <a:rPr lang="en-US" sz="1800" dirty="0">
                          <a:latin typeface="Calibri" panose="020F0502020204030204" pitchFamily="34" charset="0"/>
                          <a:cs typeface="Calibri" panose="020F0502020204030204" pitchFamily="34" charset="0"/>
                        </a:rPr>
                        <a:t>43</a:t>
                      </a:r>
                    </a:p>
                  </a:txBody>
                  <a:tcPr/>
                </a:tc>
                <a:tc>
                  <a:txBody>
                    <a:bodyPr/>
                    <a:lstStyle/>
                    <a:p>
                      <a:pPr algn="ctr"/>
                      <a:r>
                        <a:rPr lang="en-US" sz="1800" dirty="0">
                          <a:latin typeface="Calibri" panose="020F0502020204030204" pitchFamily="34" charset="0"/>
                          <a:cs typeface="Calibri" panose="020F0502020204030204" pitchFamily="34" charset="0"/>
                        </a:rPr>
                        <a:t>1992</a:t>
                      </a:r>
                    </a:p>
                  </a:txBody>
                  <a:tcPr/>
                </a:tc>
                <a:tc>
                  <a:txBody>
                    <a:bodyPr/>
                    <a:lstStyle/>
                    <a:p>
                      <a:pPr algn="ctr"/>
                      <a:r>
                        <a:rPr lang="en-US" sz="1800" dirty="0">
                          <a:latin typeface="Calibri" panose="020F0502020204030204" pitchFamily="34" charset="0"/>
                          <a:cs typeface="Calibri" panose="020F0502020204030204" pitchFamily="34" charset="0"/>
                        </a:rPr>
                        <a:t>3984</a:t>
                      </a:r>
                    </a:p>
                  </a:txBody>
                  <a:tcPr/>
                </a:tc>
                <a:tc>
                  <a:txBody>
                    <a:bodyPr/>
                    <a:lstStyle/>
                    <a:p>
                      <a:pPr algn="ctr"/>
                      <a:r>
                        <a:rPr lang="en-US" sz="1800" dirty="0">
                          <a:latin typeface="Calibri" panose="020F0502020204030204" pitchFamily="34" charset="0"/>
                          <a:cs typeface="Calibri" panose="020F0502020204030204" pitchFamily="34" charset="0"/>
                        </a:rPr>
                        <a:t>5976</a:t>
                      </a:r>
                    </a:p>
                  </a:txBody>
                  <a:tcPr/>
                </a:tc>
                <a:extLst>
                  <a:ext uri="{0D108BD9-81ED-4DB2-BD59-A6C34878D82A}">
                    <a16:rowId xmlns:a16="http://schemas.microsoft.com/office/drawing/2014/main" val="2601117589"/>
                  </a:ext>
                </a:extLst>
              </a:tr>
            </a:tbl>
          </a:graphicData>
        </a:graphic>
      </p:graphicFrame>
    </p:spTree>
    <p:extLst>
      <p:ext uri="{BB962C8B-B14F-4D97-AF65-F5344CB8AC3E}">
        <p14:creationId xmlns:p14="http://schemas.microsoft.com/office/powerpoint/2010/main" val="2944703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947C-FEF0-46CB-AED5-AE41E6234113}"/>
              </a:ext>
            </a:extLst>
          </p:cNvPr>
          <p:cNvSpPr>
            <a:spLocks noGrp="1"/>
          </p:cNvSpPr>
          <p:nvPr>
            <p:ph type="title"/>
          </p:nvPr>
        </p:nvSpPr>
        <p:spPr>
          <a:xfrm>
            <a:off x="722313" y="3991120"/>
            <a:ext cx="7772400" cy="2193635"/>
          </a:xfrm>
        </p:spPr>
        <p:txBody>
          <a:bodyPr/>
          <a:lstStyle/>
          <a:p>
            <a:r>
              <a:rPr lang="en-US" dirty="0"/>
              <a:t>Summary of Proposal</a:t>
            </a:r>
          </a:p>
        </p:txBody>
      </p:sp>
      <p:sp>
        <p:nvSpPr>
          <p:cNvPr id="4" name="Slide Number Placeholder 3">
            <a:extLst>
              <a:ext uri="{FF2B5EF4-FFF2-40B4-BE49-F238E27FC236}">
                <a16:creationId xmlns:a16="http://schemas.microsoft.com/office/drawing/2014/main" id="{D3615424-8B39-4D02-A0DE-76537C312BF2}"/>
              </a:ext>
            </a:extLst>
          </p:cNvPr>
          <p:cNvSpPr>
            <a:spLocks noGrp="1"/>
          </p:cNvSpPr>
          <p:nvPr>
            <p:ph type="sldNum" sz="quarter" idx="12"/>
          </p:nvPr>
        </p:nvSpPr>
        <p:spPr/>
        <p:txBody>
          <a:bodyPr/>
          <a:lstStyle/>
          <a:p>
            <a:pPr>
              <a:defRPr/>
            </a:pPr>
            <a:r>
              <a:rPr lang="en-GB" altLang="en-US"/>
              <a:t>Slide </a:t>
            </a:r>
            <a:fld id="{1A8E2A3D-E627-4495-87FA-07CADBD1A42B}" type="slidenum">
              <a:rPr lang="en-GB" altLang="en-US" smtClean="0"/>
              <a:pPr>
                <a:defRPr/>
              </a:pPr>
              <a:t>42</a:t>
            </a:fld>
            <a:endParaRPr lang="en-GB" altLang="en-US"/>
          </a:p>
        </p:txBody>
      </p:sp>
    </p:spTree>
    <p:extLst>
      <p:ext uri="{BB962C8B-B14F-4D97-AF65-F5344CB8AC3E}">
        <p14:creationId xmlns:p14="http://schemas.microsoft.com/office/powerpoint/2010/main" val="3077031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02B921-093C-4A75-A159-8D6A36294757}"/>
              </a:ext>
            </a:extLst>
          </p:cNvPr>
          <p:cNvSpPr>
            <a:spLocks noGrp="1"/>
          </p:cNvSpPr>
          <p:nvPr>
            <p:ph idx="1"/>
          </p:nvPr>
        </p:nvSpPr>
        <p:spPr>
          <a:xfrm>
            <a:off x="664206" y="1844824"/>
            <a:ext cx="7793994" cy="4114800"/>
          </a:xfrm>
        </p:spPr>
        <p:txBody>
          <a:bodyPr/>
          <a:lstStyle/>
          <a:p>
            <a:r>
              <a:rPr lang="en-US" dirty="0"/>
              <a:t>Secure PN Generation at PHY using AES-128 CTR </a:t>
            </a:r>
          </a:p>
          <a:p>
            <a:r>
              <a:rPr lang="en-US" dirty="0"/>
              <a:t>New modulation to increase signal entropy</a:t>
            </a:r>
          </a:p>
          <a:p>
            <a:pPr lvl="1"/>
            <a:r>
              <a:rPr lang="en-US" b="1" dirty="0"/>
              <a:t>64QAM</a:t>
            </a:r>
          </a:p>
          <a:p>
            <a:r>
              <a:rPr lang="en-US" dirty="0"/>
              <a:t>Per stream phase rotation updated every secure LTF repetition</a:t>
            </a:r>
          </a:p>
          <a:p>
            <a:pPr lvl="1"/>
            <a:r>
              <a:rPr lang="en-US" dirty="0"/>
              <a:t>Per stream phase rotation angles are the same for all the tones and all the LTFs in one repetition </a:t>
            </a:r>
          </a:p>
          <a:p>
            <a:pPr lvl="1"/>
            <a:endParaRPr lang="en-US" b="1" dirty="0"/>
          </a:p>
          <a:p>
            <a:pPr marL="0" indent="0">
              <a:buNone/>
            </a:pPr>
            <a:endParaRPr lang="en-US" dirty="0"/>
          </a:p>
        </p:txBody>
      </p:sp>
      <p:sp>
        <p:nvSpPr>
          <p:cNvPr id="3" name="Slide Number Placeholder 2">
            <a:extLst>
              <a:ext uri="{FF2B5EF4-FFF2-40B4-BE49-F238E27FC236}">
                <a16:creationId xmlns:a16="http://schemas.microsoft.com/office/drawing/2014/main" id="{8AB57D04-DC19-4B52-849F-83B2F1DBAAFB}"/>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43</a:t>
            </a:fld>
            <a:endParaRPr lang="en-GB" altLang="en-US" dirty="0"/>
          </a:p>
        </p:txBody>
      </p:sp>
      <p:sp>
        <p:nvSpPr>
          <p:cNvPr id="4" name="Title 3">
            <a:extLst>
              <a:ext uri="{FF2B5EF4-FFF2-40B4-BE49-F238E27FC236}">
                <a16:creationId xmlns:a16="http://schemas.microsoft.com/office/drawing/2014/main" id="{808B5957-653B-45A0-A62D-34B28246824C}"/>
              </a:ext>
            </a:extLst>
          </p:cNvPr>
          <p:cNvSpPr>
            <a:spLocks noGrp="1"/>
          </p:cNvSpPr>
          <p:nvPr>
            <p:ph type="title"/>
          </p:nvPr>
        </p:nvSpPr>
        <p:spPr/>
        <p:txBody>
          <a:bodyPr/>
          <a:lstStyle/>
          <a:p>
            <a:r>
              <a:rPr lang="en-US" dirty="0"/>
              <a:t>Proposals on 11az Secure LTF Changes </a:t>
            </a:r>
          </a:p>
        </p:txBody>
      </p:sp>
    </p:spTree>
    <p:extLst>
      <p:ext uri="{BB962C8B-B14F-4D97-AF65-F5344CB8AC3E}">
        <p14:creationId xmlns:p14="http://schemas.microsoft.com/office/powerpoint/2010/main" val="3858334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22DF9-E63B-41EF-8B7D-914C52AE9C14}"/>
              </a:ext>
            </a:extLst>
          </p:cNvPr>
          <p:cNvSpPr>
            <a:spLocks noGrp="1"/>
          </p:cNvSpPr>
          <p:nvPr>
            <p:ph idx="1"/>
          </p:nvPr>
        </p:nvSpPr>
        <p:spPr>
          <a:xfrm>
            <a:off x="685800" y="1268760"/>
            <a:ext cx="7772400" cy="4114800"/>
          </a:xfrm>
        </p:spPr>
        <p:txBody>
          <a:bodyPr/>
          <a:lstStyle/>
          <a:p>
            <a:r>
              <a:rPr lang="en-US" dirty="0"/>
              <a:t>Do you agree to replace the existing 11az secure LTF design parameters with the following changes</a:t>
            </a:r>
          </a:p>
          <a:p>
            <a:pPr lvl="1"/>
            <a:r>
              <a:rPr lang="en-US" dirty="0"/>
              <a:t>Using secure pseudo random 64QAM modulation</a:t>
            </a:r>
          </a:p>
          <a:p>
            <a:pPr lvl="2"/>
            <a:r>
              <a:rPr lang="en-US" dirty="0"/>
              <a:t>A single secure LTF value is used across all streams for a single tone</a:t>
            </a:r>
          </a:p>
          <a:p>
            <a:pPr lvl="1"/>
            <a:r>
              <a:rPr lang="en-US" dirty="0"/>
              <a:t>Using AES-128 CTR as pseudo random bit generator for sounding NDP sequence</a:t>
            </a:r>
          </a:p>
          <a:p>
            <a:pPr lvl="2"/>
            <a:r>
              <a:rPr lang="en-US" dirty="0"/>
              <a:t>A 256-bit sequence from KDF is used to initialize AES128-CTR by using 1st 128 bits as the Key and 2nd 128 bits as IV</a:t>
            </a:r>
          </a:p>
          <a:p>
            <a:pPr lvl="1"/>
            <a:r>
              <a:rPr lang="en-US" dirty="0"/>
              <a:t>Using per stream phase rotation which is updated every secure LTF repetition</a:t>
            </a:r>
          </a:p>
          <a:p>
            <a:pPr lvl="2"/>
            <a:r>
              <a:rPr lang="en-US" dirty="0"/>
              <a:t>Per stream phase rotation angles are the same for all the tones and all the LTFs in one repetition </a:t>
            </a:r>
          </a:p>
          <a:p>
            <a:endParaRPr lang="en-US" dirty="0"/>
          </a:p>
          <a:p>
            <a:r>
              <a:rPr lang="en-US" dirty="0"/>
              <a:t>Y/N/ABS</a:t>
            </a:r>
          </a:p>
          <a:p>
            <a:pPr lvl="1"/>
            <a:endParaRPr lang="en-US" dirty="0"/>
          </a:p>
        </p:txBody>
      </p:sp>
      <p:sp>
        <p:nvSpPr>
          <p:cNvPr id="3" name="Slide Number Placeholder 2">
            <a:extLst>
              <a:ext uri="{FF2B5EF4-FFF2-40B4-BE49-F238E27FC236}">
                <a16:creationId xmlns:a16="http://schemas.microsoft.com/office/drawing/2014/main" id="{D9C4F279-4B73-4474-944E-02A34F74326D}"/>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44</a:t>
            </a:fld>
            <a:endParaRPr lang="en-GB" altLang="en-US" dirty="0"/>
          </a:p>
        </p:txBody>
      </p:sp>
      <p:sp>
        <p:nvSpPr>
          <p:cNvPr id="4" name="Title 3">
            <a:extLst>
              <a:ext uri="{FF2B5EF4-FFF2-40B4-BE49-F238E27FC236}">
                <a16:creationId xmlns:a16="http://schemas.microsoft.com/office/drawing/2014/main" id="{EA23A3A1-7744-4C94-AA54-FE4DD4C4D8E5}"/>
              </a:ext>
            </a:extLst>
          </p:cNvPr>
          <p:cNvSpPr>
            <a:spLocks noGrp="1"/>
          </p:cNvSpPr>
          <p:nvPr>
            <p:ph type="title"/>
          </p:nvPr>
        </p:nvSpPr>
        <p:spPr>
          <a:xfrm>
            <a:off x="674371" y="405487"/>
            <a:ext cx="7772400" cy="1066800"/>
          </a:xfrm>
        </p:spPr>
        <p:txBody>
          <a:bodyPr/>
          <a:lstStyle/>
          <a:p>
            <a:r>
              <a:rPr lang="en-US" dirty="0"/>
              <a:t>SP 1</a:t>
            </a:r>
          </a:p>
        </p:txBody>
      </p:sp>
    </p:spTree>
    <p:extLst>
      <p:ext uri="{BB962C8B-B14F-4D97-AF65-F5344CB8AC3E}">
        <p14:creationId xmlns:p14="http://schemas.microsoft.com/office/powerpoint/2010/main" val="565318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AC71D1-2FC4-4BBC-BC2C-56857E042CF1}"/>
              </a:ext>
            </a:extLst>
          </p:cNvPr>
          <p:cNvSpPr>
            <a:spLocks noGrp="1"/>
          </p:cNvSpPr>
          <p:nvPr>
            <p:ph idx="1"/>
          </p:nvPr>
        </p:nvSpPr>
        <p:spPr>
          <a:xfrm>
            <a:off x="685800" y="1752600"/>
            <a:ext cx="7772400" cy="4114800"/>
          </a:xfrm>
        </p:spPr>
        <p:txBody>
          <a:bodyPr/>
          <a:lstStyle/>
          <a:p>
            <a:pPr marL="0" indent="0">
              <a:buNone/>
            </a:pPr>
            <a:r>
              <a:rPr lang="en-US" sz="2000" b="0" dirty="0"/>
              <a:t>[1] 802.11-20/0374r0 Computational Attacks on 11az PHY Secure Ranging</a:t>
            </a:r>
          </a:p>
          <a:p>
            <a:pPr marL="0" indent="0">
              <a:buNone/>
            </a:pPr>
            <a:r>
              <a:rPr lang="en-US" sz="2000" b="0" dirty="0"/>
              <a:t>[2] 802.11-20/0375r1 Improved Secure LTF</a:t>
            </a:r>
          </a:p>
          <a:p>
            <a:pPr marL="0" indent="0">
              <a:buNone/>
            </a:pPr>
            <a:r>
              <a:rPr lang="en-US" sz="2000" b="0" dirty="0"/>
              <a:t>[3] 802.11-20/0381r1 On Brute Force Attack to 11az Secure mode</a:t>
            </a:r>
          </a:p>
          <a:p>
            <a:pPr marL="0" indent="0">
              <a:buNone/>
            </a:pPr>
            <a:r>
              <a:rPr lang="en-US" sz="2000" b="0" dirty="0"/>
              <a:t>[4] 802.11-19/1572r5 Secure LTF: Unintentional Beamforming problem and a Solution Proposal</a:t>
            </a:r>
          </a:p>
          <a:p>
            <a:pPr marL="0" indent="0">
              <a:buNone/>
            </a:pPr>
            <a:r>
              <a:rPr lang="en-US" sz="2000" b="0" dirty="0"/>
              <a:t>[5] 802.11-20/0378r0 Secure LTF Attack Simulation</a:t>
            </a:r>
          </a:p>
          <a:p>
            <a:pPr marL="0" indent="0">
              <a:buNone/>
            </a:pPr>
            <a:r>
              <a:rPr lang="en-US" sz="2000" b="0" dirty="0"/>
              <a:t>[6] 802.11-20/0710r1 Attacks to Fully Random QPSK Sounding Signal</a:t>
            </a:r>
          </a:p>
        </p:txBody>
      </p:sp>
      <p:sp>
        <p:nvSpPr>
          <p:cNvPr id="3" name="Slide Number Placeholder 2">
            <a:extLst>
              <a:ext uri="{FF2B5EF4-FFF2-40B4-BE49-F238E27FC236}">
                <a16:creationId xmlns:a16="http://schemas.microsoft.com/office/drawing/2014/main" id="{4EA5200C-E07E-45A1-88C6-BF4012935F78}"/>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45</a:t>
            </a:fld>
            <a:endParaRPr lang="en-GB" altLang="en-US" dirty="0"/>
          </a:p>
        </p:txBody>
      </p:sp>
      <p:sp>
        <p:nvSpPr>
          <p:cNvPr id="4" name="Title 3">
            <a:extLst>
              <a:ext uri="{FF2B5EF4-FFF2-40B4-BE49-F238E27FC236}">
                <a16:creationId xmlns:a16="http://schemas.microsoft.com/office/drawing/2014/main" id="{314F2759-5AE5-4714-82A6-703F8432A274}"/>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713970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C341-8433-4B6A-9887-B71499E4705C}"/>
              </a:ext>
            </a:extLst>
          </p:cNvPr>
          <p:cNvSpPr>
            <a:spLocks noGrp="1"/>
          </p:cNvSpPr>
          <p:nvPr>
            <p:ph type="title"/>
          </p:nvPr>
        </p:nvSpPr>
        <p:spPr/>
        <p:txBody>
          <a:bodyPr/>
          <a:lstStyle/>
          <a:p>
            <a:r>
              <a:rPr lang="en-US" dirty="0"/>
              <a:t>Appendix</a:t>
            </a:r>
          </a:p>
        </p:txBody>
      </p:sp>
      <p:sp>
        <p:nvSpPr>
          <p:cNvPr id="4" name="Slide Number Placeholder 3">
            <a:extLst>
              <a:ext uri="{FF2B5EF4-FFF2-40B4-BE49-F238E27FC236}">
                <a16:creationId xmlns:a16="http://schemas.microsoft.com/office/drawing/2014/main" id="{66468EAF-A782-4978-BE29-5F0C00E134A7}"/>
              </a:ext>
            </a:extLst>
          </p:cNvPr>
          <p:cNvSpPr>
            <a:spLocks noGrp="1"/>
          </p:cNvSpPr>
          <p:nvPr>
            <p:ph type="sldNum" sz="quarter" idx="12"/>
          </p:nvPr>
        </p:nvSpPr>
        <p:spPr/>
        <p:txBody>
          <a:bodyPr/>
          <a:lstStyle/>
          <a:p>
            <a:pPr>
              <a:defRPr/>
            </a:pPr>
            <a:r>
              <a:rPr lang="en-GB" altLang="en-US"/>
              <a:t>Slide </a:t>
            </a:r>
            <a:fld id="{1A8E2A3D-E627-4495-87FA-07CADBD1A42B}" type="slidenum">
              <a:rPr lang="en-GB" altLang="en-US" smtClean="0"/>
              <a:pPr>
                <a:defRPr/>
              </a:pPr>
              <a:t>46</a:t>
            </a:fld>
            <a:endParaRPr lang="en-GB" altLang="en-US"/>
          </a:p>
        </p:txBody>
      </p:sp>
    </p:spTree>
    <p:extLst>
      <p:ext uri="{BB962C8B-B14F-4D97-AF65-F5344CB8AC3E}">
        <p14:creationId xmlns:p14="http://schemas.microsoft.com/office/powerpoint/2010/main" val="3498764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FAEF79-2917-7848-A32B-6F90DA7D72CF}"/>
              </a:ext>
            </a:extLst>
          </p:cNvPr>
          <p:cNvGrpSpPr/>
          <p:nvPr/>
        </p:nvGrpSpPr>
        <p:grpSpPr>
          <a:xfrm>
            <a:off x="-402968" y="1295182"/>
            <a:ext cx="6677025" cy="5125104"/>
            <a:chOff x="-402968" y="1295182"/>
            <a:chExt cx="6677025" cy="5125104"/>
          </a:xfrm>
        </p:grpSpPr>
        <p:pic>
          <p:nvPicPr>
            <p:cNvPr id="5" name="Picture 4">
              <a:extLst>
                <a:ext uri="{FF2B5EF4-FFF2-40B4-BE49-F238E27FC236}">
                  <a16:creationId xmlns:a16="http://schemas.microsoft.com/office/drawing/2014/main" id="{20B160E1-559A-40AC-B574-8E6F84798CC9}"/>
                </a:ext>
              </a:extLst>
            </p:cNvPr>
            <p:cNvPicPr>
              <a:picLocks noChangeAspect="1"/>
            </p:cNvPicPr>
            <p:nvPr/>
          </p:nvPicPr>
          <p:blipFill>
            <a:blip r:embed="rId2"/>
            <a:stretch>
              <a:fillRect/>
            </a:stretch>
          </p:blipFill>
          <p:spPr>
            <a:xfrm>
              <a:off x="-402968" y="1410136"/>
              <a:ext cx="6677025" cy="5010150"/>
            </a:xfrm>
            <a:prstGeom prst="rect">
              <a:avLst/>
            </a:prstGeom>
          </p:spPr>
        </p:pic>
        <p:sp>
          <p:nvSpPr>
            <p:cNvPr id="8" name="Rectangle 7">
              <a:extLst>
                <a:ext uri="{FF2B5EF4-FFF2-40B4-BE49-F238E27FC236}">
                  <a16:creationId xmlns:a16="http://schemas.microsoft.com/office/drawing/2014/main" id="{187EF482-2C5B-A843-9442-AAFE1140EFD5}"/>
                </a:ext>
              </a:extLst>
            </p:cNvPr>
            <p:cNvSpPr/>
            <p:nvPr/>
          </p:nvSpPr>
          <p:spPr>
            <a:xfrm>
              <a:off x="899592" y="1295182"/>
              <a:ext cx="2470534" cy="261610"/>
            </a:xfrm>
            <a:prstGeom prst="rect">
              <a:avLst/>
            </a:prstGeom>
            <a:solidFill>
              <a:schemeClr val="bg1"/>
            </a:solidFill>
          </p:spPr>
          <p:txBody>
            <a:bodyPr wrap="square">
              <a:spAutoFit/>
            </a:bodyPr>
            <a:lstStyle/>
            <a:p>
              <a:pPr algn="ctr"/>
              <a:r>
                <a:rPr lang="en-US" sz="1100" dirty="0"/>
                <a:t>CDF of Bit Error Rate at Attacker</a:t>
              </a:r>
            </a:p>
          </p:txBody>
        </p:sp>
        <p:sp>
          <p:nvSpPr>
            <p:cNvPr id="9" name="Rectangle 8">
              <a:extLst>
                <a:ext uri="{FF2B5EF4-FFF2-40B4-BE49-F238E27FC236}">
                  <a16:creationId xmlns:a16="http://schemas.microsoft.com/office/drawing/2014/main" id="{709B7F07-D78F-9649-9ECA-01955ED5D19C}"/>
                </a:ext>
              </a:extLst>
            </p:cNvPr>
            <p:cNvSpPr/>
            <p:nvPr/>
          </p:nvSpPr>
          <p:spPr>
            <a:xfrm>
              <a:off x="652020" y="1511206"/>
              <a:ext cx="3335958" cy="261610"/>
            </a:xfrm>
            <a:prstGeom prst="rect">
              <a:avLst/>
            </a:prstGeom>
            <a:solidFill>
              <a:schemeClr val="bg1"/>
            </a:solidFill>
          </p:spPr>
          <p:txBody>
            <a:bodyPr wrap="square">
              <a:spAutoFit/>
            </a:bodyPr>
            <a:lstStyle/>
            <a:p>
              <a:pPr algn="ctr"/>
              <a:r>
                <a:rPr lang="en-US" sz="1100" dirty="0"/>
                <a:t>SNR = 30 dB, Norm. Observation Period = 0.375</a:t>
              </a:r>
            </a:p>
          </p:txBody>
        </p:sp>
      </p:grpSp>
      <p:sp>
        <p:nvSpPr>
          <p:cNvPr id="2" name="Content Placeholder 1">
            <a:extLst>
              <a:ext uri="{FF2B5EF4-FFF2-40B4-BE49-F238E27FC236}">
                <a16:creationId xmlns:a16="http://schemas.microsoft.com/office/drawing/2014/main" id="{ED907900-8653-4A2A-8BD5-68A05EE3652A}"/>
              </a:ext>
            </a:extLst>
          </p:cNvPr>
          <p:cNvSpPr>
            <a:spLocks noGrp="1"/>
          </p:cNvSpPr>
          <p:nvPr>
            <p:ph idx="1"/>
          </p:nvPr>
        </p:nvSpPr>
        <p:spPr>
          <a:xfrm>
            <a:off x="686291" y="5420300"/>
            <a:ext cx="7952556" cy="986040"/>
          </a:xfrm>
        </p:spPr>
        <p:txBody>
          <a:bodyPr/>
          <a:lstStyle/>
          <a:p>
            <a:r>
              <a:rPr lang="en-US" sz="2000" dirty="0"/>
              <a:t>Not much difference among different modulation orders</a:t>
            </a:r>
          </a:p>
          <a:p>
            <a:r>
              <a:rPr lang="en-US" sz="2000" dirty="0"/>
              <a:t>All close to time domain pseudo-random Gaussian waveform</a:t>
            </a:r>
          </a:p>
        </p:txBody>
      </p:sp>
      <p:sp>
        <p:nvSpPr>
          <p:cNvPr id="3" name="Slide Number Placeholder 2">
            <a:extLst>
              <a:ext uri="{FF2B5EF4-FFF2-40B4-BE49-F238E27FC236}">
                <a16:creationId xmlns:a16="http://schemas.microsoft.com/office/drawing/2014/main" id="{B9781A6A-D87B-463C-8F47-B814080F93D2}"/>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47</a:t>
            </a:fld>
            <a:endParaRPr lang="en-GB" altLang="en-US" dirty="0"/>
          </a:p>
        </p:txBody>
      </p:sp>
      <p:sp>
        <p:nvSpPr>
          <p:cNvPr id="4" name="Title 3">
            <a:extLst>
              <a:ext uri="{FF2B5EF4-FFF2-40B4-BE49-F238E27FC236}">
                <a16:creationId xmlns:a16="http://schemas.microsoft.com/office/drawing/2014/main" id="{098894D9-EFD6-41E3-8534-7EF725E0712A}"/>
              </a:ext>
            </a:extLst>
          </p:cNvPr>
          <p:cNvSpPr>
            <a:spLocks noGrp="1"/>
          </p:cNvSpPr>
          <p:nvPr>
            <p:ph type="title"/>
          </p:nvPr>
        </p:nvSpPr>
        <p:spPr>
          <a:xfrm>
            <a:off x="686291" y="544284"/>
            <a:ext cx="7772400" cy="1066800"/>
          </a:xfrm>
        </p:spPr>
        <p:txBody>
          <a:bodyPr/>
          <a:lstStyle/>
          <a:p>
            <a:r>
              <a:rPr lang="en-US" dirty="0"/>
              <a:t>BER and Corr: T</a:t>
            </a:r>
            <a:r>
              <a:rPr lang="en-US" baseline="-25000" dirty="0"/>
              <a:t>ob </a:t>
            </a:r>
            <a:r>
              <a:rPr lang="en-US" dirty="0"/>
              <a:t>= 3/8, T</a:t>
            </a:r>
            <a:r>
              <a:rPr lang="en-US" baseline="-25000" dirty="0"/>
              <a:t>atk </a:t>
            </a:r>
            <a:r>
              <a:rPr lang="en-US" dirty="0"/>
              <a:t>= 5/8</a:t>
            </a:r>
          </a:p>
        </p:txBody>
      </p:sp>
      <p:pic>
        <p:nvPicPr>
          <p:cNvPr id="7" name="Picture 6">
            <a:extLst>
              <a:ext uri="{FF2B5EF4-FFF2-40B4-BE49-F238E27FC236}">
                <a16:creationId xmlns:a16="http://schemas.microsoft.com/office/drawing/2014/main" id="{C412830B-6FB9-4A3E-BD64-9F0163DD1A8A}"/>
              </a:ext>
            </a:extLst>
          </p:cNvPr>
          <p:cNvPicPr>
            <a:picLocks noChangeAspect="1"/>
          </p:cNvPicPr>
          <p:nvPr/>
        </p:nvPicPr>
        <p:blipFill>
          <a:blip r:embed="rId3"/>
          <a:stretch>
            <a:fillRect/>
          </a:stretch>
        </p:blipFill>
        <p:spPr>
          <a:xfrm>
            <a:off x="4211960" y="1467259"/>
            <a:ext cx="6677025" cy="5010150"/>
          </a:xfrm>
          <a:prstGeom prst="rect">
            <a:avLst/>
          </a:prstGeom>
        </p:spPr>
      </p:pic>
      <p:sp>
        <p:nvSpPr>
          <p:cNvPr id="10" name="Rectangle 9">
            <a:extLst>
              <a:ext uri="{FF2B5EF4-FFF2-40B4-BE49-F238E27FC236}">
                <a16:creationId xmlns:a16="http://schemas.microsoft.com/office/drawing/2014/main" id="{8A7324B2-4A3F-C043-B537-70DF9AE222E5}"/>
              </a:ext>
            </a:extLst>
          </p:cNvPr>
          <p:cNvSpPr/>
          <p:nvPr/>
        </p:nvSpPr>
        <p:spPr>
          <a:xfrm>
            <a:off x="4954744" y="1583214"/>
            <a:ext cx="3676088" cy="261610"/>
          </a:xfrm>
          <a:prstGeom prst="rect">
            <a:avLst/>
          </a:prstGeom>
          <a:solidFill>
            <a:schemeClr val="bg1"/>
          </a:solidFill>
        </p:spPr>
        <p:txBody>
          <a:bodyPr wrap="square">
            <a:spAutoFit/>
          </a:bodyPr>
          <a:lstStyle/>
          <a:p>
            <a:pPr algn="ctr"/>
            <a:r>
              <a:rPr lang="en-US" sz="1100" dirty="0"/>
              <a:t>SNR = 30 dB, Norm. Attack Period = 0.625</a:t>
            </a:r>
          </a:p>
        </p:txBody>
      </p:sp>
      <p:sp>
        <p:nvSpPr>
          <p:cNvPr id="11" name="Rectangle 10">
            <a:extLst>
              <a:ext uri="{FF2B5EF4-FFF2-40B4-BE49-F238E27FC236}">
                <a16:creationId xmlns:a16="http://schemas.microsoft.com/office/drawing/2014/main" id="{44A92862-3DE4-9744-A1D1-C487F49B90DF}"/>
              </a:ext>
            </a:extLst>
          </p:cNvPr>
          <p:cNvSpPr/>
          <p:nvPr/>
        </p:nvSpPr>
        <p:spPr>
          <a:xfrm>
            <a:off x="4776564" y="1368139"/>
            <a:ext cx="4032448" cy="261610"/>
          </a:xfrm>
          <a:prstGeom prst="rect">
            <a:avLst/>
          </a:prstGeom>
          <a:solidFill>
            <a:schemeClr val="bg1"/>
          </a:solidFill>
        </p:spPr>
        <p:txBody>
          <a:bodyPr wrap="square">
            <a:spAutoFit/>
          </a:bodyPr>
          <a:lstStyle/>
          <a:p>
            <a:r>
              <a:rPr lang="en-US" sz="1100" dirty="0"/>
              <a:t>CDF of correlation coefficient of attacker signal with true signal </a:t>
            </a:r>
          </a:p>
        </p:txBody>
      </p:sp>
      <p:sp>
        <p:nvSpPr>
          <p:cNvPr id="12" name="Rectangle 11">
            <a:extLst>
              <a:ext uri="{FF2B5EF4-FFF2-40B4-BE49-F238E27FC236}">
                <a16:creationId xmlns:a16="http://schemas.microsoft.com/office/drawing/2014/main" id="{5DC004CE-1AFC-8B4A-8056-50DD02625BB7}"/>
              </a:ext>
            </a:extLst>
          </p:cNvPr>
          <p:cNvSpPr/>
          <p:nvPr/>
        </p:nvSpPr>
        <p:spPr>
          <a:xfrm>
            <a:off x="6117538" y="5301208"/>
            <a:ext cx="1766830" cy="246221"/>
          </a:xfrm>
          <a:prstGeom prst="rect">
            <a:avLst/>
          </a:prstGeom>
          <a:noFill/>
        </p:spPr>
        <p:txBody>
          <a:bodyPr wrap="none">
            <a:spAutoFit/>
          </a:bodyPr>
          <a:lstStyle/>
          <a:p>
            <a:r>
              <a:rPr lang="en-US" sz="1000" dirty="0"/>
              <a:t>(Computed over attack period)</a:t>
            </a:r>
          </a:p>
        </p:txBody>
      </p:sp>
    </p:spTree>
    <p:extLst>
      <p:ext uri="{BB962C8B-B14F-4D97-AF65-F5344CB8AC3E}">
        <p14:creationId xmlns:p14="http://schemas.microsoft.com/office/powerpoint/2010/main" val="289265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781A6A-D87B-463C-8F47-B814080F93D2}"/>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48</a:t>
            </a:fld>
            <a:endParaRPr lang="en-GB" altLang="en-US" dirty="0"/>
          </a:p>
        </p:txBody>
      </p:sp>
      <p:sp>
        <p:nvSpPr>
          <p:cNvPr id="4" name="Title 3">
            <a:extLst>
              <a:ext uri="{FF2B5EF4-FFF2-40B4-BE49-F238E27FC236}">
                <a16:creationId xmlns:a16="http://schemas.microsoft.com/office/drawing/2014/main" id="{098894D9-EFD6-41E3-8534-7EF725E0712A}"/>
              </a:ext>
            </a:extLst>
          </p:cNvPr>
          <p:cNvSpPr>
            <a:spLocks noGrp="1"/>
          </p:cNvSpPr>
          <p:nvPr>
            <p:ph type="title"/>
          </p:nvPr>
        </p:nvSpPr>
        <p:spPr>
          <a:xfrm>
            <a:off x="686291" y="544284"/>
            <a:ext cx="7772400" cy="1066800"/>
          </a:xfrm>
        </p:spPr>
        <p:txBody>
          <a:bodyPr/>
          <a:lstStyle/>
          <a:p>
            <a:r>
              <a:rPr lang="en-US" dirty="0"/>
              <a:t>BER and Corr: T</a:t>
            </a:r>
            <a:r>
              <a:rPr lang="en-US" baseline="-25000" dirty="0"/>
              <a:t>ob </a:t>
            </a:r>
            <a:r>
              <a:rPr lang="en-US" dirty="0"/>
              <a:t>= 1/2, T</a:t>
            </a:r>
            <a:r>
              <a:rPr lang="en-US" baseline="-25000" dirty="0"/>
              <a:t>atk </a:t>
            </a:r>
            <a:r>
              <a:rPr lang="en-US" dirty="0"/>
              <a:t>= 1/2</a:t>
            </a:r>
          </a:p>
        </p:txBody>
      </p:sp>
      <p:grpSp>
        <p:nvGrpSpPr>
          <p:cNvPr id="13" name="Group 12">
            <a:extLst>
              <a:ext uri="{FF2B5EF4-FFF2-40B4-BE49-F238E27FC236}">
                <a16:creationId xmlns:a16="http://schemas.microsoft.com/office/drawing/2014/main" id="{3670ACFF-C4BC-7740-A9C2-A26898A82E3B}"/>
              </a:ext>
            </a:extLst>
          </p:cNvPr>
          <p:cNvGrpSpPr/>
          <p:nvPr/>
        </p:nvGrpSpPr>
        <p:grpSpPr>
          <a:xfrm>
            <a:off x="-207656" y="1412776"/>
            <a:ext cx="6579856" cy="5045200"/>
            <a:chOff x="-207656" y="1412776"/>
            <a:chExt cx="6579856" cy="5045200"/>
          </a:xfrm>
        </p:grpSpPr>
        <p:pic>
          <p:nvPicPr>
            <p:cNvPr id="7" name="Picture 6">
              <a:extLst>
                <a:ext uri="{FF2B5EF4-FFF2-40B4-BE49-F238E27FC236}">
                  <a16:creationId xmlns:a16="http://schemas.microsoft.com/office/drawing/2014/main" id="{F53BEFD5-D476-45CB-97D1-7BE57162F2E1}"/>
                </a:ext>
              </a:extLst>
            </p:cNvPr>
            <p:cNvPicPr>
              <a:picLocks noChangeAspect="1"/>
            </p:cNvPicPr>
            <p:nvPr/>
          </p:nvPicPr>
          <p:blipFill>
            <a:blip r:embed="rId3"/>
            <a:stretch>
              <a:fillRect/>
            </a:stretch>
          </p:blipFill>
          <p:spPr>
            <a:xfrm>
              <a:off x="-207656" y="1520738"/>
              <a:ext cx="6579856" cy="4937238"/>
            </a:xfrm>
            <a:prstGeom prst="rect">
              <a:avLst/>
            </a:prstGeom>
          </p:spPr>
        </p:pic>
        <p:sp>
          <p:nvSpPr>
            <p:cNvPr id="8" name="Rectangle 7">
              <a:extLst>
                <a:ext uri="{FF2B5EF4-FFF2-40B4-BE49-F238E27FC236}">
                  <a16:creationId xmlns:a16="http://schemas.microsoft.com/office/drawing/2014/main" id="{D5DEBAD2-06B7-E948-A63E-C8EC733F53BB}"/>
                </a:ext>
              </a:extLst>
            </p:cNvPr>
            <p:cNvSpPr/>
            <p:nvPr/>
          </p:nvSpPr>
          <p:spPr>
            <a:xfrm>
              <a:off x="1123574" y="1412776"/>
              <a:ext cx="2470534" cy="261610"/>
            </a:xfrm>
            <a:prstGeom prst="rect">
              <a:avLst/>
            </a:prstGeom>
            <a:solidFill>
              <a:schemeClr val="bg1"/>
            </a:solidFill>
          </p:spPr>
          <p:txBody>
            <a:bodyPr wrap="square">
              <a:spAutoFit/>
            </a:bodyPr>
            <a:lstStyle/>
            <a:p>
              <a:pPr algn="ctr"/>
              <a:r>
                <a:rPr lang="en-US" sz="1100" dirty="0"/>
                <a:t>CDF of Bit Error Rate at Attacker</a:t>
              </a:r>
            </a:p>
          </p:txBody>
        </p:sp>
        <p:sp>
          <p:nvSpPr>
            <p:cNvPr id="9" name="Rectangle 8">
              <a:extLst>
                <a:ext uri="{FF2B5EF4-FFF2-40B4-BE49-F238E27FC236}">
                  <a16:creationId xmlns:a16="http://schemas.microsoft.com/office/drawing/2014/main" id="{FA2586BE-B0D6-0741-94F3-0554365EB402}"/>
                </a:ext>
              </a:extLst>
            </p:cNvPr>
            <p:cNvSpPr/>
            <p:nvPr/>
          </p:nvSpPr>
          <p:spPr>
            <a:xfrm>
              <a:off x="876002" y="1628800"/>
              <a:ext cx="3335958" cy="261610"/>
            </a:xfrm>
            <a:prstGeom prst="rect">
              <a:avLst/>
            </a:prstGeom>
            <a:solidFill>
              <a:schemeClr val="bg1"/>
            </a:solidFill>
          </p:spPr>
          <p:txBody>
            <a:bodyPr wrap="square">
              <a:spAutoFit/>
            </a:bodyPr>
            <a:lstStyle/>
            <a:p>
              <a:pPr algn="ctr"/>
              <a:r>
                <a:rPr lang="en-US" sz="1100" dirty="0"/>
                <a:t>SNR = 30 dB, Norm. Observation Period = 0.5</a:t>
              </a:r>
            </a:p>
          </p:txBody>
        </p:sp>
      </p:grpSp>
      <p:grpSp>
        <p:nvGrpSpPr>
          <p:cNvPr id="12" name="Group 11">
            <a:extLst>
              <a:ext uri="{FF2B5EF4-FFF2-40B4-BE49-F238E27FC236}">
                <a16:creationId xmlns:a16="http://schemas.microsoft.com/office/drawing/2014/main" id="{0DBD7F32-9142-6E4B-8D2C-162C05707991}"/>
              </a:ext>
            </a:extLst>
          </p:cNvPr>
          <p:cNvGrpSpPr/>
          <p:nvPr/>
        </p:nvGrpSpPr>
        <p:grpSpPr>
          <a:xfrm>
            <a:off x="4231679" y="1412776"/>
            <a:ext cx="6677025" cy="5119132"/>
            <a:chOff x="4211960" y="1412776"/>
            <a:chExt cx="6677025" cy="5119132"/>
          </a:xfrm>
        </p:grpSpPr>
        <p:pic>
          <p:nvPicPr>
            <p:cNvPr id="5" name="Picture 4">
              <a:extLst>
                <a:ext uri="{FF2B5EF4-FFF2-40B4-BE49-F238E27FC236}">
                  <a16:creationId xmlns:a16="http://schemas.microsoft.com/office/drawing/2014/main" id="{C15649F5-7D26-4677-8CF9-8FEDD3912928}"/>
                </a:ext>
              </a:extLst>
            </p:cNvPr>
            <p:cNvPicPr>
              <a:picLocks noChangeAspect="1"/>
            </p:cNvPicPr>
            <p:nvPr/>
          </p:nvPicPr>
          <p:blipFill>
            <a:blip r:embed="rId4"/>
            <a:stretch>
              <a:fillRect/>
            </a:stretch>
          </p:blipFill>
          <p:spPr>
            <a:xfrm>
              <a:off x="4211960" y="1521758"/>
              <a:ext cx="6677025" cy="5010150"/>
            </a:xfrm>
            <a:prstGeom prst="rect">
              <a:avLst/>
            </a:prstGeom>
          </p:spPr>
        </p:pic>
        <p:sp>
          <p:nvSpPr>
            <p:cNvPr id="10" name="Rectangle 9">
              <a:extLst>
                <a:ext uri="{FF2B5EF4-FFF2-40B4-BE49-F238E27FC236}">
                  <a16:creationId xmlns:a16="http://schemas.microsoft.com/office/drawing/2014/main" id="{BFA2A93C-D449-DB43-96BF-11E8E8678AF1}"/>
                </a:ext>
              </a:extLst>
            </p:cNvPr>
            <p:cNvSpPr/>
            <p:nvPr/>
          </p:nvSpPr>
          <p:spPr>
            <a:xfrm>
              <a:off x="5182228" y="1627851"/>
              <a:ext cx="3676088" cy="261610"/>
            </a:xfrm>
            <a:prstGeom prst="rect">
              <a:avLst/>
            </a:prstGeom>
            <a:solidFill>
              <a:schemeClr val="bg1"/>
            </a:solidFill>
          </p:spPr>
          <p:txBody>
            <a:bodyPr wrap="square">
              <a:spAutoFit/>
            </a:bodyPr>
            <a:lstStyle/>
            <a:p>
              <a:pPr algn="ctr"/>
              <a:r>
                <a:rPr lang="en-US" sz="1100" dirty="0"/>
                <a:t>SNR = 30 dB, Norm. Attack Period = 0.5</a:t>
              </a:r>
            </a:p>
          </p:txBody>
        </p:sp>
        <p:sp>
          <p:nvSpPr>
            <p:cNvPr id="11" name="Rectangle 10">
              <a:extLst>
                <a:ext uri="{FF2B5EF4-FFF2-40B4-BE49-F238E27FC236}">
                  <a16:creationId xmlns:a16="http://schemas.microsoft.com/office/drawing/2014/main" id="{E85D5F6C-8EFA-5944-AE87-E3430DADD69B}"/>
                </a:ext>
              </a:extLst>
            </p:cNvPr>
            <p:cNvSpPr/>
            <p:nvPr/>
          </p:nvSpPr>
          <p:spPr>
            <a:xfrm>
              <a:off x="5004048" y="1412776"/>
              <a:ext cx="4032448" cy="261610"/>
            </a:xfrm>
            <a:prstGeom prst="rect">
              <a:avLst/>
            </a:prstGeom>
            <a:solidFill>
              <a:schemeClr val="bg1"/>
            </a:solidFill>
          </p:spPr>
          <p:txBody>
            <a:bodyPr wrap="square">
              <a:spAutoFit/>
            </a:bodyPr>
            <a:lstStyle/>
            <a:p>
              <a:r>
                <a:rPr lang="en-US" sz="1100" dirty="0"/>
                <a:t>CDF of correlation coefficient of attacker signal with true signal </a:t>
              </a:r>
            </a:p>
          </p:txBody>
        </p:sp>
      </p:grpSp>
      <p:sp>
        <p:nvSpPr>
          <p:cNvPr id="14" name="Rectangle 13">
            <a:extLst>
              <a:ext uri="{FF2B5EF4-FFF2-40B4-BE49-F238E27FC236}">
                <a16:creationId xmlns:a16="http://schemas.microsoft.com/office/drawing/2014/main" id="{76330F66-DC5B-D946-A899-EFE0AB2F74A3}"/>
              </a:ext>
            </a:extLst>
          </p:cNvPr>
          <p:cNvSpPr/>
          <p:nvPr/>
        </p:nvSpPr>
        <p:spPr>
          <a:xfrm>
            <a:off x="6117538" y="5373216"/>
            <a:ext cx="1766830" cy="246221"/>
          </a:xfrm>
          <a:prstGeom prst="rect">
            <a:avLst/>
          </a:prstGeom>
          <a:noFill/>
        </p:spPr>
        <p:txBody>
          <a:bodyPr wrap="none">
            <a:spAutoFit/>
          </a:bodyPr>
          <a:lstStyle/>
          <a:p>
            <a:r>
              <a:rPr lang="en-US" sz="1000" dirty="0"/>
              <a:t>(Computed over attack period)</a:t>
            </a:r>
          </a:p>
        </p:txBody>
      </p:sp>
    </p:spTree>
    <p:extLst>
      <p:ext uri="{BB962C8B-B14F-4D97-AF65-F5344CB8AC3E}">
        <p14:creationId xmlns:p14="http://schemas.microsoft.com/office/powerpoint/2010/main" val="4139347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781A6A-D87B-463C-8F47-B814080F93D2}"/>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49</a:t>
            </a:fld>
            <a:endParaRPr lang="en-GB" altLang="en-US" dirty="0"/>
          </a:p>
        </p:txBody>
      </p:sp>
      <p:sp>
        <p:nvSpPr>
          <p:cNvPr id="4" name="Title 3">
            <a:extLst>
              <a:ext uri="{FF2B5EF4-FFF2-40B4-BE49-F238E27FC236}">
                <a16:creationId xmlns:a16="http://schemas.microsoft.com/office/drawing/2014/main" id="{098894D9-EFD6-41E3-8534-7EF725E0712A}"/>
              </a:ext>
            </a:extLst>
          </p:cNvPr>
          <p:cNvSpPr>
            <a:spLocks noGrp="1"/>
          </p:cNvSpPr>
          <p:nvPr>
            <p:ph type="title"/>
          </p:nvPr>
        </p:nvSpPr>
        <p:spPr>
          <a:xfrm>
            <a:off x="686291" y="544284"/>
            <a:ext cx="7772400" cy="1066800"/>
          </a:xfrm>
        </p:spPr>
        <p:txBody>
          <a:bodyPr/>
          <a:lstStyle/>
          <a:p>
            <a:r>
              <a:rPr lang="en-US" dirty="0"/>
              <a:t>BER and Corr: T</a:t>
            </a:r>
            <a:r>
              <a:rPr lang="en-US" baseline="-25000" dirty="0"/>
              <a:t>ob </a:t>
            </a:r>
            <a:r>
              <a:rPr lang="en-US" dirty="0"/>
              <a:t>= 3/4, T</a:t>
            </a:r>
            <a:r>
              <a:rPr lang="en-US" baseline="-25000" dirty="0"/>
              <a:t>atk </a:t>
            </a:r>
            <a:r>
              <a:rPr lang="en-US" dirty="0"/>
              <a:t>= 1/4</a:t>
            </a:r>
          </a:p>
        </p:txBody>
      </p:sp>
      <p:pic>
        <p:nvPicPr>
          <p:cNvPr id="6" name="Picture 5">
            <a:extLst>
              <a:ext uri="{FF2B5EF4-FFF2-40B4-BE49-F238E27FC236}">
                <a16:creationId xmlns:a16="http://schemas.microsoft.com/office/drawing/2014/main" id="{1FAF7742-4064-44FD-ABE9-0C5383D7D3B6}"/>
              </a:ext>
            </a:extLst>
          </p:cNvPr>
          <p:cNvPicPr>
            <a:picLocks noChangeAspect="1"/>
          </p:cNvPicPr>
          <p:nvPr/>
        </p:nvPicPr>
        <p:blipFill>
          <a:blip r:embed="rId2"/>
          <a:stretch>
            <a:fillRect/>
          </a:stretch>
        </p:blipFill>
        <p:spPr>
          <a:xfrm>
            <a:off x="-115661" y="1612213"/>
            <a:ext cx="6451763" cy="4841123"/>
          </a:xfrm>
          <a:prstGeom prst="rect">
            <a:avLst/>
          </a:prstGeom>
        </p:spPr>
      </p:pic>
      <p:pic>
        <p:nvPicPr>
          <p:cNvPr id="7" name="Picture 6">
            <a:extLst>
              <a:ext uri="{FF2B5EF4-FFF2-40B4-BE49-F238E27FC236}">
                <a16:creationId xmlns:a16="http://schemas.microsoft.com/office/drawing/2014/main" id="{1FDEFEC8-805A-4997-9407-495C930297CA}"/>
              </a:ext>
            </a:extLst>
          </p:cNvPr>
          <p:cNvPicPr>
            <a:picLocks noChangeAspect="1"/>
          </p:cNvPicPr>
          <p:nvPr/>
        </p:nvPicPr>
        <p:blipFill>
          <a:blip r:embed="rId3"/>
          <a:stretch>
            <a:fillRect/>
          </a:stretch>
        </p:blipFill>
        <p:spPr>
          <a:xfrm>
            <a:off x="4427984" y="1611084"/>
            <a:ext cx="6303195" cy="4896894"/>
          </a:xfrm>
          <a:prstGeom prst="rect">
            <a:avLst/>
          </a:prstGeom>
        </p:spPr>
      </p:pic>
      <p:sp>
        <p:nvSpPr>
          <p:cNvPr id="8" name="Rectangle 7">
            <a:extLst>
              <a:ext uri="{FF2B5EF4-FFF2-40B4-BE49-F238E27FC236}">
                <a16:creationId xmlns:a16="http://schemas.microsoft.com/office/drawing/2014/main" id="{28DD49C2-B946-7D4A-8A72-E4828643C711}"/>
              </a:ext>
            </a:extLst>
          </p:cNvPr>
          <p:cNvSpPr/>
          <p:nvPr/>
        </p:nvSpPr>
        <p:spPr>
          <a:xfrm>
            <a:off x="1147164" y="1484784"/>
            <a:ext cx="2470534" cy="261610"/>
          </a:xfrm>
          <a:prstGeom prst="rect">
            <a:avLst/>
          </a:prstGeom>
          <a:solidFill>
            <a:schemeClr val="bg1"/>
          </a:solidFill>
        </p:spPr>
        <p:txBody>
          <a:bodyPr wrap="square">
            <a:spAutoFit/>
          </a:bodyPr>
          <a:lstStyle/>
          <a:p>
            <a:pPr algn="ctr"/>
            <a:r>
              <a:rPr lang="en-US" sz="1100" dirty="0"/>
              <a:t>CDF of Bit Error Rate at Attacker</a:t>
            </a:r>
          </a:p>
        </p:txBody>
      </p:sp>
      <p:sp>
        <p:nvSpPr>
          <p:cNvPr id="9" name="Rectangle 8">
            <a:extLst>
              <a:ext uri="{FF2B5EF4-FFF2-40B4-BE49-F238E27FC236}">
                <a16:creationId xmlns:a16="http://schemas.microsoft.com/office/drawing/2014/main" id="{09CE4EF5-EED9-B241-8EC8-7E2D5AF14B81}"/>
              </a:ext>
            </a:extLst>
          </p:cNvPr>
          <p:cNvSpPr/>
          <p:nvPr/>
        </p:nvSpPr>
        <p:spPr>
          <a:xfrm>
            <a:off x="899592" y="1700808"/>
            <a:ext cx="3335958" cy="261610"/>
          </a:xfrm>
          <a:prstGeom prst="rect">
            <a:avLst/>
          </a:prstGeom>
          <a:solidFill>
            <a:schemeClr val="bg1"/>
          </a:solidFill>
        </p:spPr>
        <p:txBody>
          <a:bodyPr wrap="square">
            <a:spAutoFit/>
          </a:bodyPr>
          <a:lstStyle/>
          <a:p>
            <a:pPr algn="ctr"/>
            <a:r>
              <a:rPr lang="en-US" sz="1100" dirty="0"/>
              <a:t>SNR = 30 dB, Norm. Observation Period = 0.75</a:t>
            </a:r>
          </a:p>
        </p:txBody>
      </p:sp>
      <p:sp>
        <p:nvSpPr>
          <p:cNvPr id="10" name="Rectangle 9">
            <a:extLst>
              <a:ext uri="{FF2B5EF4-FFF2-40B4-BE49-F238E27FC236}">
                <a16:creationId xmlns:a16="http://schemas.microsoft.com/office/drawing/2014/main" id="{5DC7C56D-B13E-4D48-B8BB-519513AE18F3}"/>
              </a:ext>
            </a:extLst>
          </p:cNvPr>
          <p:cNvSpPr/>
          <p:nvPr/>
        </p:nvSpPr>
        <p:spPr>
          <a:xfrm>
            <a:off x="5201947" y="1727230"/>
            <a:ext cx="3676088" cy="261610"/>
          </a:xfrm>
          <a:prstGeom prst="rect">
            <a:avLst/>
          </a:prstGeom>
          <a:solidFill>
            <a:schemeClr val="bg1"/>
          </a:solidFill>
        </p:spPr>
        <p:txBody>
          <a:bodyPr wrap="square">
            <a:spAutoFit/>
          </a:bodyPr>
          <a:lstStyle/>
          <a:p>
            <a:pPr algn="ctr"/>
            <a:r>
              <a:rPr lang="en-US" sz="1100" dirty="0"/>
              <a:t>SNR = 30 dB, Norm. Attack Period = 0.25</a:t>
            </a:r>
          </a:p>
        </p:txBody>
      </p:sp>
      <p:sp>
        <p:nvSpPr>
          <p:cNvPr id="11" name="Rectangle 10">
            <a:extLst>
              <a:ext uri="{FF2B5EF4-FFF2-40B4-BE49-F238E27FC236}">
                <a16:creationId xmlns:a16="http://schemas.microsoft.com/office/drawing/2014/main" id="{9F84DBA1-C9CA-534A-A2C7-9502C3609D00}"/>
              </a:ext>
            </a:extLst>
          </p:cNvPr>
          <p:cNvSpPr/>
          <p:nvPr/>
        </p:nvSpPr>
        <p:spPr>
          <a:xfrm>
            <a:off x="5023767" y="1512155"/>
            <a:ext cx="4032448" cy="261610"/>
          </a:xfrm>
          <a:prstGeom prst="rect">
            <a:avLst/>
          </a:prstGeom>
          <a:solidFill>
            <a:schemeClr val="bg1"/>
          </a:solidFill>
        </p:spPr>
        <p:txBody>
          <a:bodyPr wrap="square">
            <a:spAutoFit/>
          </a:bodyPr>
          <a:lstStyle/>
          <a:p>
            <a:r>
              <a:rPr lang="en-US" sz="1100" dirty="0"/>
              <a:t>CDF of correlation coefficient of attacker signal with true signal </a:t>
            </a:r>
          </a:p>
        </p:txBody>
      </p:sp>
      <p:sp>
        <p:nvSpPr>
          <p:cNvPr id="12" name="Rectangle 11">
            <a:extLst>
              <a:ext uri="{FF2B5EF4-FFF2-40B4-BE49-F238E27FC236}">
                <a16:creationId xmlns:a16="http://schemas.microsoft.com/office/drawing/2014/main" id="{C865CD1F-7C10-9E4B-A7C0-6E39688F5042}"/>
              </a:ext>
            </a:extLst>
          </p:cNvPr>
          <p:cNvSpPr/>
          <p:nvPr/>
        </p:nvSpPr>
        <p:spPr>
          <a:xfrm>
            <a:off x="6117538" y="5373216"/>
            <a:ext cx="1766830" cy="246221"/>
          </a:xfrm>
          <a:prstGeom prst="rect">
            <a:avLst/>
          </a:prstGeom>
          <a:noFill/>
        </p:spPr>
        <p:txBody>
          <a:bodyPr wrap="none">
            <a:spAutoFit/>
          </a:bodyPr>
          <a:lstStyle/>
          <a:p>
            <a:r>
              <a:rPr lang="en-US" sz="1000" dirty="0"/>
              <a:t>(Computed over attack period)</a:t>
            </a:r>
          </a:p>
        </p:txBody>
      </p:sp>
    </p:spTree>
    <p:extLst>
      <p:ext uri="{BB962C8B-B14F-4D97-AF65-F5344CB8AC3E}">
        <p14:creationId xmlns:p14="http://schemas.microsoft.com/office/powerpoint/2010/main" val="401141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02B921-093C-4A75-A159-8D6A36294757}"/>
              </a:ext>
            </a:extLst>
          </p:cNvPr>
          <p:cNvSpPr>
            <a:spLocks noGrp="1"/>
          </p:cNvSpPr>
          <p:nvPr>
            <p:ph idx="1"/>
          </p:nvPr>
        </p:nvSpPr>
        <p:spPr>
          <a:xfrm>
            <a:off x="567971" y="1371600"/>
            <a:ext cx="8084258" cy="4114800"/>
          </a:xfrm>
        </p:spPr>
        <p:txBody>
          <a:bodyPr/>
          <a:lstStyle/>
          <a:p>
            <a:r>
              <a:rPr lang="en-US" dirty="0"/>
              <a:t>Security performance analysis of secure LTF modulation scheme</a:t>
            </a:r>
          </a:p>
          <a:p>
            <a:pPr lvl="1"/>
            <a:r>
              <a:rPr lang="en-US" dirty="0"/>
              <a:t>Single tone (slicer) detection </a:t>
            </a:r>
          </a:p>
          <a:p>
            <a:pPr lvl="1"/>
            <a:r>
              <a:rPr lang="en-US" dirty="0"/>
              <a:t>Sequential detection using Viterbi algorithm</a:t>
            </a:r>
          </a:p>
          <a:p>
            <a:r>
              <a:rPr lang="en-US" dirty="0"/>
              <a:t>Multi-stream transmission</a:t>
            </a:r>
          </a:p>
          <a:p>
            <a:r>
              <a:rPr lang="en-US" dirty="0"/>
              <a:t>PAPR analysis</a:t>
            </a:r>
          </a:p>
          <a:p>
            <a:r>
              <a:rPr lang="en-US" dirty="0"/>
              <a:t>Pseudo-random Generator</a:t>
            </a:r>
          </a:p>
          <a:p>
            <a:r>
              <a:rPr lang="en-US" dirty="0"/>
              <a:t>Summary of our proposals</a:t>
            </a:r>
          </a:p>
          <a:p>
            <a:endParaRPr lang="en-US" dirty="0"/>
          </a:p>
          <a:p>
            <a:endParaRPr lang="en-US" dirty="0"/>
          </a:p>
          <a:p>
            <a:pPr marL="0" indent="0">
              <a:buNone/>
            </a:pPr>
            <a:endParaRPr lang="en-US" dirty="0"/>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8AB57D04-DC19-4B52-849F-83B2F1DBAAFB}"/>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5</a:t>
            </a:fld>
            <a:endParaRPr lang="en-GB" altLang="en-US" dirty="0"/>
          </a:p>
        </p:txBody>
      </p:sp>
      <p:sp>
        <p:nvSpPr>
          <p:cNvPr id="4" name="Title 3">
            <a:extLst>
              <a:ext uri="{FF2B5EF4-FFF2-40B4-BE49-F238E27FC236}">
                <a16:creationId xmlns:a16="http://schemas.microsoft.com/office/drawing/2014/main" id="{808B5957-653B-45A0-A62D-34B28246824C}"/>
              </a:ext>
            </a:extLst>
          </p:cNvPr>
          <p:cNvSpPr>
            <a:spLocks noGrp="1"/>
          </p:cNvSpPr>
          <p:nvPr>
            <p:ph type="title"/>
          </p:nvPr>
        </p:nvSpPr>
        <p:spPr>
          <a:xfrm>
            <a:off x="679566" y="528415"/>
            <a:ext cx="7772400" cy="870992"/>
          </a:xfrm>
        </p:spPr>
        <p:txBody>
          <a:bodyPr/>
          <a:lstStyle/>
          <a:p>
            <a:r>
              <a:rPr lang="en-US" dirty="0"/>
              <a:t>Outline</a:t>
            </a:r>
          </a:p>
        </p:txBody>
      </p:sp>
    </p:spTree>
    <p:extLst>
      <p:ext uri="{BB962C8B-B14F-4D97-AF65-F5344CB8AC3E}">
        <p14:creationId xmlns:p14="http://schemas.microsoft.com/office/powerpoint/2010/main" val="3713590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521285-269A-412A-9810-77C06F5C0805}"/>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50</a:t>
            </a:fld>
            <a:endParaRPr lang="en-GB" altLang="en-US" dirty="0"/>
          </a:p>
        </p:txBody>
      </p:sp>
      <p:sp>
        <p:nvSpPr>
          <p:cNvPr id="4" name="Title 3">
            <a:extLst>
              <a:ext uri="{FF2B5EF4-FFF2-40B4-BE49-F238E27FC236}">
                <a16:creationId xmlns:a16="http://schemas.microsoft.com/office/drawing/2014/main" id="{D6592115-0774-4F5F-AB39-5C70C1EDFE6A}"/>
              </a:ext>
            </a:extLst>
          </p:cNvPr>
          <p:cNvSpPr>
            <a:spLocks noGrp="1"/>
          </p:cNvSpPr>
          <p:nvPr>
            <p:ph type="title"/>
          </p:nvPr>
        </p:nvSpPr>
        <p:spPr>
          <a:xfrm>
            <a:off x="381000" y="634824"/>
            <a:ext cx="8458200" cy="1066800"/>
          </a:xfrm>
        </p:spPr>
        <p:txBody>
          <a:bodyPr/>
          <a:lstStyle/>
          <a:p>
            <a:r>
              <a:rPr lang="en-US" sz="2400" dirty="0"/>
              <a:t>If Viterbi Equalizer uses a lower order modulation to approximate signal (64k States, Tap 5)  T</a:t>
            </a:r>
            <a:r>
              <a:rPr lang="en-US" sz="2400" baseline="-25000" dirty="0"/>
              <a:t>ob </a:t>
            </a:r>
            <a:r>
              <a:rPr lang="en-US" sz="2400" dirty="0"/>
              <a:t>= 3/4</a:t>
            </a:r>
          </a:p>
        </p:txBody>
      </p:sp>
      <p:sp>
        <p:nvSpPr>
          <p:cNvPr id="2" name="Content Placeholder 1">
            <a:extLst>
              <a:ext uri="{FF2B5EF4-FFF2-40B4-BE49-F238E27FC236}">
                <a16:creationId xmlns:a16="http://schemas.microsoft.com/office/drawing/2014/main" id="{7B006D4C-CE0C-4042-8BAA-CEBA48094951}"/>
              </a:ext>
            </a:extLst>
          </p:cNvPr>
          <p:cNvSpPr>
            <a:spLocks noGrp="1"/>
          </p:cNvSpPr>
          <p:nvPr>
            <p:ph idx="1"/>
          </p:nvPr>
        </p:nvSpPr>
        <p:spPr>
          <a:xfrm>
            <a:off x="463635" y="5689776"/>
            <a:ext cx="8292930" cy="1066800"/>
          </a:xfrm>
        </p:spPr>
        <p:txBody>
          <a:bodyPr/>
          <a:lstStyle/>
          <a:p>
            <a:r>
              <a:rPr lang="en-US" sz="1800" dirty="0"/>
              <a:t>If LTF using 64QAM or 256QAM while attacker using 16QAM in equalizer to approximate the signal, the attack signal correlation is small every for T</a:t>
            </a:r>
            <a:r>
              <a:rPr lang="en-US" sz="1600" baseline="-25000" dirty="0"/>
              <a:t>ob</a:t>
            </a:r>
            <a:r>
              <a:rPr lang="en-US" sz="1800" dirty="0"/>
              <a:t> = 3/4</a:t>
            </a:r>
          </a:p>
        </p:txBody>
      </p:sp>
      <p:pic>
        <p:nvPicPr>
          <p:cNvPr id="7" name="Picture 6">
            <a:extLst>
              <a:ext uri="{FF2B5EF4-FFF2-40B4-BE49-F238E27FC236}">
                <a16:creationId xmlns:a16="http://schemas.microsoft.com/office/drawing/2014/main" id="{19DE7375-3B71-4D02-87CE-57139E30E0C0}"/>
              </a:ext>
            </a:extLst>
          </p:cNvPr>
          <p:cNvPicPr>
            <a:picLocks noChangeAspect="1"/>
          </p:cNvPicPr>
          <p:nvPr/>
        </p:nvPicPr>
        <p:blipFill>
          <a:blip r:embed="rId2"/>
          <a:stretch>
            <a:fillRect/>
          </a:stretch>
        </p:blipFill>
        <p:spPr>
          <a:xfrm>
            <a:off x="1536700" y="1628800"/>
            <a:ext cx="6677025" cy="5010150"/>
          </a:xfrm>
          <a:prstGeom prst="rect">
            <a:avLst/>
          </a:prstGeom>
        </p:spPr>
      </p:pic>
      <p:sp>
        <p:nvSpPr>
          <p:cNvPr id="6" name="Rectangle 5">
            <a:extLst>
              <a:ext uri="{FF2B5EF4-FFF2-40B4-BE49-F238E27FC236}">
                <a16:creationId xmlns:a16="http://schemas.microsoft.com/office/drawing/2014/main" id="{30936B28-BB81-0842-86D6-FD4181BEB91A}"/>
              </a:ext>
            </a:extLst>
          </p:cNvPr>
          <p:cNvSpPr/>
          <p:nvPr/>
        </p:nvSpPr>
        <p:spPr>
          <a:xfrm>
            <a:off x="2267744" y="1727230"/>
            <a:ext cx="4032448" cy="261610"/>
          </a:xfrm>
          <a:prstGeom prst="rect">
            <a:avLst/>
          </a:prstGeom>
          <a:solidFill>
            <a:schemeClr val="bg1"/>
          </a:solidFill>
        </p:spPr>
        <p:txBody>
          <a:bodyPr wrap="square">
            <a:spAutoFit/>
          </a:bodyPr>
          <a:lstStyle/>
          <a:p>
            <a:pPr algn="ctr"/>
            <a:r>
              <a:rPr lang="en-US" sz="1100" dirty="0"/>
              <a:t>SNR = 30 dB, Norm. Attack Period = 0.25</a:t>
            </a:r>
          </a:p>
        </p:txBody>
      </p:sp>
      <p:sp>
        <p:nvSpPr>
          <p:cNvPr id="8" name="Rectangle 7">
            <a:extLst>
              <a:ext uri="{FF2B5EF4-FFF2-40B4-BE49-F238E27FC236}">
                <a16:creationId xmlns:a16="http://schemas.microsoft.com/office/drawing/2014/main" id="{11DD7297-6D1B-3643-A5E8-659C4350B4E1}"/>
              </a:ext>
            </a:extLst>
          </p:cNvPr>
          <p:cNvSpPr/>
          <p:nvPr/>
        </p:nvSpPr>
        <p:spPr>
          <a:xfrm>
            <a:off x="2339752" y="1511206"/>
            <a:ext cx="4032448" cy="261610"/>
          </a:xfrm>
          <a:prstGeom prst="rect">
            <a:avLst/>
          </a:prstGeom>
          <a:solidFill>
            <a:schemeClr val="bg1"/>
          </a:solidFill>
        </p:spPr>
        <p:txBody>
          <a:bodyPr wrap="square">
            <a:spAutoFit/>
          </a:bodyPr>
          <a:lstStyle/>
          <a:p>
            <a:r>
              <a:rPr lang="en-US" sz="1100" dirty="0"/>
              <a:t>CDF of correlation coefficient of attacker signal with true signal </a:t>
            </a:r>
          </a:p>
        </p:txBody>
      </p:sp>
      <p:sp>
        <p:nvSpPr>
          <p:cNvPr id="9" name="Rectangle 8">
            <a:extLst>
              <a:ext uri="{FF2B5EF4-FFF2-40B4-BE49-F238E27FC236}">
                <a16:creationId xmlns:a16="http://schemas.microsoft.com/office/drawing/2014/main" id="{7E54ED13-7A71-2146-A871-D349F991CCFB}"/>
              </a:ext>
            </a:extLst>
          </p:cNvPr>
          <p:cNvSpPr/>
          <p:nvPr/>
        </p:nvSpPr>
        <p:spPr>
          <a:xfrm>
            <a:off x="3419872" y="5487035"/>
            <a:ext cx="1766830" cy="246221"/>
          </a:xfrm>
          <a:prstGeom prst="rect">
            <a:avLst/>
          </a:prstGeom>
          <a:noFill/>
        </p:spPr>
        <p:txBody>
          <a:bodyPr wrap="none">
            <a:spAutoFit/>
          </a:bodyPr>
          <a:lstStyle/>
          <a:p>
            <a:r>
              <a:rPr lang="en-US" sz="1000" dirty="0"/>
              <a:t>(Computed over attack period)</a:t>
            </a:r>
          </a:p>
        </p:txBody>
      </p:sp>
    </p:spTree>
    <p:extLst>
      <p:ext uri="{BB962C8B-B14F-4D97-AF65-F5344CB8AC3E}">
        <p14:creationId xmlns:p14="http://schemas.microsoft.com/office/powerpoint/2010/main" val="594354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28599-5A2B-4E3B-A934-236B8D7B7107}"/>
              </a:ext>
            </a:extLst>
          </p:cNvPr>
          <p:cNvSpPr>
            <a:spLocks noGrp="1"/>
          </p:cNvSpPr>
          <p:nvPr>
            <p:ph type="body" idx="1"/>
          </p:nvPr>
        </p:nvSpPr>
        <p:spPr/>
        <p:txBody>
          <a:bodyPr/>
          <a:lstStyle/>
          <a:p>
            <a:r>
              <a:rPr lang="en-US" sz="4000" dirty="0"/>
              <a:t>SIR degradation due to Computational Attacks (Derivation)</a:t>
            </a:r>
          </a:p>
        </p:txBody>
      </p:sp>
      <p:sp>
        <p:nvSpPr>
          <p:cNvPr id="4" name="Slide Number Placeholder 3">
            <a:extLst>
              <a:ext uri="{FF2B5EF4-FFF2-40B4-BE49-F238E27FC236}">
                <a16:creationId xmlns:a16="http://schemas.microsoft.com/office/drawing/2014/main" id="{66468EAF-A782-4978-BE29-5F0C00E134A7}"/>
              </a:ext>
            </a:extLst>
          </p:cNvPr>
          <p:cNvSpPr>
            <a:spLocks noGrp="1"/>
          </p:cNvSpPr>
          <p:nvPr>
            <p:ph type="sldNum" sz="quarter" idx="12"/>
          </p:nvPr>
        </p:nvSpPr>
        <p:spPr/>
        <p:txBody>
          <a:bodyPr/>
          <a:lstStyle/>
          <a:p>
            <a:pPr>
              <a:defRPr/>
            </a:pPr>
            <a:r>
              <a:rPr lang="en-GB" altLang="en-US"/>
              <a:t>Slide </a:t>
            </a:r>
            <a:fld id="{1A8E2A3D-E627-4495-87FA-07CADBD1A42B}" type="slidenum">
              <a:rPr lang="en-GB" altLang="en-US" smtClean="0"/>
              <a:pPr>
                <a:defRPr/>
              </a:pPr>
              <a:t>51</a:t>
            </a:fld>
            <a:endParaRPr lang="en-GB" altLang="en-US"/>
          </a:p>
        </p:txBody>
      </p:sp>
    </p:spTree>
    <p:extLst>
      <p:ext uri="{BB962C8B-B14F-4D97-AF65-F5344CB8AC3E}">
        <p14:creationId xmlns:p14="http://schemas.microsoft.com/office/powerpoint/2010/main" val="3189915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6388D3-ABEF-CA46-AB99-E08DE155DFE7}"/>
              </a:ext>
            </a:extLst>
          </p:cNvPr>
          <p:cNvSpPr>
            <a:spLocks noGrp="1"/>
          </p:cNvSpPr>
          <p:nvPr>
            <p:ph type="title"/>
          </p:nvPr>
        </p:nvSpPr>
        <p:spPr/>
        <p:txBody>
          <a:bodyPr/>
          <a:lstStyle/>
          <a:p>
            <a:r>
              <a:rPr lang="en-US" dirty="0"/>
              <a:t>Definitions</a:t>
            </a:r>
          </a:p>
        </p:txBody>
      </p:sp>
      <p:sp>
        <p:nvSpPr>
          <p:cNvPr id="11" name="Content Placeholder 10">
            <a:extLst>
              <a:ext uri="{FF2B5EF4-FFF2-40B4-BE49-F238E27FC236}">
                <a16:creationId xmlns:a16="http://schemas.microsoft.com/office/drawing/2014/main" id="{9FFCD76A-40EC-5E40-83DA-3A1D12BF72E8}"/>
              </a:ext>
            </a:extLst>
          </p:cNvPr>
          <p:cNvSpPr>
            <a:spLocks noGrp="1"/>
          </p:cNvSpPr>
          <p:nvPr>
            <p:ph idx="1"/>
          </p:nvPr>
        </p:nvSpPr>
        <p:spPr>
          <a:xfrm>
            <a:off x="684213" y="1628800"/>
            <a:ext cx="7772400" cy="4526280"/>
          </a:xfrm>
        </p:spPr>
        <p:txBody>
          <a:bodyPr/>
          <a:lstStyle/>
          <a:p>
            <a:r>
              <a:rPr lang="en-US" dirty="0"/>
              <a:t>OFDM symbols at the receiver (ignoring multipath for simplicity)</a:t>
            </a:r>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r>
              <a:rPr lang="en-US" dirty="0"/>
              <a:t>Attacker Contribution (above)</a:t>
            </a:r>
          </a:p>
        </p:txBody>
      </p:sp>
      <p:sp>
        <p:nvSpPr>
          <p:cNvPr id="4" name="Slide Number Placeholder 3">
            <a:extLst>
              <a:ext uri="{FF2B5EF4-FFF2-40B4-BE49-F238E27FC236}">
                <a16:creationId xmlns:a16="http://schemas.microsoft.com/office/drawing/2014/main" id="{2FD628E9-29E5-014E-A0D8-1148AA6AB814}"/>
              </a:ext>
            </a:extLst>
          </p:cNvPr>
          <p:cNvSpPr>
            <a:spLocks noGrp="1"/>
          </p:cNvSpPr>
          <p:nvPr>
            <p:ph type="sldNum" idx="12"/>
          </p:nvPr>
        </p:nvSpPr>
        <p:spPr>
          <a:xfrm>
            <a:off x="4393695" y="6475413"/>
            <a:ext cx="432811" cy="184666"/>
          </a:xfrm>
        </p:spPr>
        <p:txBody>
          <a:bodyPr/>
          <a:lstStyle/>
          <a:p>
            <a:r>
              <a:rPr lang="en-GB"/>
              <a:t>Slide </a:t>
            </a:r>
            <a:fld id="{440F5867-744E-4AA6-B0ED-4C44D2DFBB7B}" type="slidenum">
              <a:rPr lang="en-GB" smtClean="0"/>
              <a:pPr/>
              <a:t>52</a:t>
            </a:fld>
            <a:endParaRPr lang="en-GB" dirty="0"/>
          </a:p>
        </p:txBody>
      </p:sp>
      <p:sp>
        <p:nvSpPr>
          <p:cNvPr id="5" name="Footer Placeholder 4">
            <a:extLst>
              <a:ext uri="{FF2B5EF4-FFF2-40B4-BE49-F238E27FC236}">
                <a16:creationId xmlns:a16="http://schemas.microsoft.com/office/drawing/2014/main" id="{F020F150-E1D3-9A4B-AAD0-C909FF890A37}"/>
              </a:ext>
            </a:extLst>
          </p:cNvPr>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Apple</a:t>
            </a:r>
            <a:endParaRPr lang="en-GB" dirty="0"/>
          </a:p>
        </p:txBody>
      </p:sp>
      <p:grpSp>
        <p:nvGrpSpPr>
          <p:cNvPr id="3" name="Group 2">
            <a:extLst>
              <a:ext uri="{FF2B5EF4-FFF2-40B4-BE49-F238E27FC236}">
                <a16:creationId xmlns:a16="http://schemas.microsoft.com/office/drawing/2014/main" id="{DD38A5A5-0870-9D47-944E-E5E21D897BFA}"/>
              </a:ext>
            </a:extLst>
          </p:cNvPr>
          <p:cNvGrpSpPr/>
          <p:nvPr/>
        </p:nvGrpSpPr>
        <p:grpSpPr>
          <a:xfrm>
            <a:off x="1406593" y="2924944"/>
            <a:ext cx="7218103" cy="3024336"/>
            <a:chOff x="1863465" y="2780928"/>
            <a:chExt cx="7218103" cy="3024336"/>
          </a:xfrm>
        </p:grpSpPr>
        <p:pic>
          <p:nvPicPr>
            <p:cNvPr id="13" name="Picture 12">
              <a:extLst>
                <a:ext uri="{FF2B5EF4-FFF2-40B4-BE49-F238E27FC236}">
                  <a16:creationId xmlns:a16="http://schemas.microsoft.com/office/drawing/2014/main" id="{98DBC811-ACAB-984E-9FB0-1C9E0114EE55}"/>
                </a:ext>
              </a:extLst>
            </p:cNvPr>
            <p:cNvPicPr>
              <a:picLocks noChangeAspect="1"/>
            </p:cNvPicPr>
            <p:nvPr/>
          </p:nvPicPr>
          <p:blipFill>
            <a:blip r:embed="rId3"/>
            <a:stretch>
              <a:fillRect/>
            </a:stretch>
          </p:blipFill>
          <p:spPr>
            <a:xfrm>
              <a:off x="1863465" y="2780928"/>
              <a:ext cx="5415485" cy="1722779"/>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B0C864-7E38-8140-9376-A218E7CA8766}"/>
                    </a:ext>
                  </a:extLst>
                </p:cNvPr>
                <p:cNvSpPr txBox="1"/>
                <p:nvPr/>
              </p:nvSpPr>
              <p:spPr>
                <a:xfrm>
                  <a:off x="3815916" y="3538443"/>
                  <a:ext cx="87043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𝑠</m:t>
                        </m:r>
                        <m:d>
                          <m:dPr>
                            <m:ctrlPr>
                              <a:rPr lang="en-US" sz="1350" i="1">
                                <a:latin typeface="Cambria Math" panose="02040503050406030204" pitchFamily="18" charset="0"/>
                              </a:rPr>
                            </m:ctrlPr>
                          </m:dPr>
                          <m:e>
                            <m:r>
                              <a:rPr lang="en-US" sz="1350" i="1">
                                <a:latin typeface="Cambria Math" panose="02040503050406030204" pitchFamily="18" charset="0"/>
                              </a:rPr>
                              <m:t>𝑡</m:t>
                            </m:r>
                          </m:e>
                        </m:d>
                        <m:r>
                          <a:rPr lang="en-US" sz="1350" i="1">
                            <a:latin typeface="Cambria Math" panose="02040503050406030204" pitchFamily="18" charset="0"/>
                          </a:rPr>
                          <m:t>+</m:t>
                        </m:r>
                        <m:r>
                          <a:rPr lang="en-US" sz="1350" i="1">
                            <a:latin typeface="Cambria Math" panose="02040503050406030204" pitchFamily="18" charset="0"/>
                          </a:rPr>
                          <m:t>𝑛</m:t>
                        </m:r>
                        <m:r>
                          <a:rPr lang="en-US" sz="1350" i="1">
                            <a:latin typeface="Cambria Math" panose="02040503050406030204" pitchFamily="18" charset="0"/>
                          </a:rPr>
                          <m:t>(</m:t>
                        </m:r>
                        <m:r>
                          <a:rPr lang="en-US" sz="1350" i="1">
                            <a:latin typeface="Cambria Math" panose="02040503050406030204" pitchFamily="18" charset="0"/>
                          </a:rPr>
                          <m:t>𝑡</m:t>
                        </m:r>
                        <m:r>
                          <a:rPr lang="en-US" sz="1350" i="1">
                            <a:latin typeface="Cambria Math" panose="02040503050406030204" pitchFamily="18" charset="0"/>
                          </a:rPr>
                          <m:t>)</m:t>
                        </m:r>
                      </m:oMath>
                    </m:oMathPara>
                  </a14:m>
                  <a:endParaRPr lang="en-US" sz="1350" dirty="0"/>
                </a:p>
              </p:txBody>
            </p:sp>
          </mc:Choice>
          <mc:Fallback xmlns="">
            <p:sp>
              <p:nvSpPr>
                <p:cNvPr id="14" name="TextBox 13">
                  <a:extLst>
                    <a:ext uri="{FF2B5EF4-FFF2-40B4-BE49-F238E27FC236}">
                      <a16:creationId xmlns:a16="http://schemas.microsoft.com/office/drawing/2014/main" id="{E5B0C864-7E38-8140-9376-A218E7CA8766}"/>
                    </a:ext>
                  </a:extLst>
                </p:cNvPr>
                <p:cNvSpPr txBox="1">
                  <a:spLocks noRot="1" noChangeAspect="1" noMove="1" noResize="1" noEditPoints="1" noAdjustHandles="1" noChangeArrowheads="1" noChangeShapeType="1" noTextEdit="1"/>
                </p:cNvSpPr>
                <p:nvPr/>
              </p:nvSpPr>
              <p:spPr>
                <a:xfrm>
                  <a:off x="3815916" y="3538443"/>
                  <a:ext cx="870431" cy="207749"/>
                </a:xfrm>
                <a:prstGeom prst="rect">
                  <a:avLst/>
                </a:prstGeom>
                <a:blipFill>
                  <a:blip r:embed="rId4"/>
                  <a:stretch>
                    <a:fillRect l="-1449" r="-5797"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D1D198F-95E1-894F-9B59-0AA78EE836E4}"/>
                    </a:ext>
                  </a:extLst>
                </p:cNvPr>
                <p:cNvSpPr txBox="1"/>
                <p:nvPr/>
              </p:nvSpPr>
              <p:spPr>
                <a:xfrm>
                  <a:off x="5004049" y="4579409"/>
                  <a:ext cx="2532040" cy="310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𝐴</m:t>
                        </m:r>
                        <m:r>
                          <a:rPr lang="en-US" sz="1350" i="1">
                            <a:latin typeface="Cambria Math" panose="02040503050406030204" pitchFamily="18" charset="0"/>
                            <a:ea typeface="Cambria Math" panose="02040503050406030204" pitchFamily="18" charset="0"/>
                          </a:rPr>
                          <m:t>∙</m:t>
                        </m:r>
                        <m:d>
                          <m:dPr>
                            <m:ctrlPr>
                              <a:rPr lang="en-US" sz="1350" i="1">
                                <a:latin typeface="Cambria Math" panose="02040503050406030204" pitchFamily="18" charset="0"/>
                              </a:rPr>
                            </m:ctrlPr>
                          </m:dPr>
                          <m:e>
                            <m:r>
                              <a:rPr lang="en-US" sz="1350" i="1">
                                <a:latin typeface="Cambria Math" panose="02040503050406030204" pitchFamily="18" charset="0"/>
                                <a:ea typeface="Cambria Math" panose="02040503050406030204" pitchFamily="18" charset="0"/>
                              </a:rPr>
                              <m:t>𝜌</m:t>
                            </m:r>
                            <m:r>
                              <a:rPr lang="en-US" sz="1350" i="1">
                                <a:latin typeface="Cambria Math" panose="02040503050406030204" pitchFamily="18" charset="0"/>
                                <a:ea typeface="Cambria Math" panose="02040503050406030204" pitchFamily="18" charset="0"/>
                              </a:rPr>
                              <m:t>∙</m:t>
                            </m:r>
                            <m:r>
                              <a:rPr lang="en-US" sz="1350" i="1">
                                <a:latin typeface="Cambria Math" panose="02040503050406030204" pitchFamily="18" charset="0"/>
                                <a:ea typeface="Cambria Math" panose="02040503050406030204" pitchFamily="18" charset="0"/>
                              </a:rPr>
                              <m:t>𝑠</m:t>
                            </m:r>
                            <m:d>
                              <m:dPr>
                                <m:ctrlPr>
                                  <a:rPr lang="en-US" sz="1350" i="1">
                                    <a:latin typeface="Cambria Math" panose="02040503050406030204" pitchFamily="18" charset="0"/>
                                    <a:ea typeface="Cambria Math" panose="02040503050406030204" pitchFamily="18" charset="0"/>
                                  </a:rPr>
                                </m:ctrlPr>
                              </m:dPr>
                              <m:e>
                                <m:r>
                                  <a:rPr lang="en-US" sz="1350" i="1">
                                    <a:latin typeface="Cambria Math" panose="02040503050406030204" pitchFamily="18" charset="0"/>
                                    <a:ea typeface="Cambria Math" panose="02040503050406030204" pitchFamily="18" charset="0"/>
                                  </a:rPr>
                                  <m:t>𝑡</m:t>
                                </m:r>
                                <m:r>
                                  <a:rPr lang="en-US" sz="1350" i="1">
                                    <a:latin typeface="Cambria Math" panose="02040503050406030204" pitchFamily="18" charset="0"/>
                                    <a:ea typeface="Cambria Math" panose="02040503050406030204" pitchFamily="18" charset="0"/>
                                  </a:rPr>
                                  <m:t>+</m:t>
                                </m:r>
                                <m:r>
                                  <a:rPr lang="en-US" sz="1350" i="1">
                                    <a:latin typeface="Cambria Math" panose="02040503050406030204" pitchFamily="18" charset="0"/>
                                    <a:ea typeface="Cambria Math" panose="02040503050406030204" pitchFamily="18" charset="0"/>
                                  </a:rPr>
                                  <m:t>𝜏</m:t>
                                </m:r>
                              </m:e>
                            </m:d>
                            <m:r>
                              <a:rPr lang="en-US" sz="1350" i="1">
                                <a:latin typeface="Cambria Math" panose="02040503050406030204" pitchFamily="18" charset="0"/>
                                <a:ea typeface="Cambria Math" panose="02040503050406030204" pitchFamily="18" charset="0"/>
                              </a:rPr>
                              <m:t>+</m:t>
                            </m:r>
                            <m:rad>
                              <m:radPr>
                                <m:degHide m:val="on"/>
                                <m:ctrlPr>
                                  <a:rPr lang="en-US" sz="1350" i="1">
                                    <a:latin typeface="Cambria Math" panose="02040503050406030204" pitchFamily="18" charset="0"/>
                                    <a:ea typeface="Cambria Math" panose="02040503050406030204" pitchFamily="18" charset="0"/>
                                  </a:rPr>
                                </m:ctrlPr>
                              </m:radPr>
                              <m:deg/>
                              <m:e>
                                <m:r>
                                  <a:rPr lang="en-US" sz="1350" i="1">
                                    <a:latin typeface="Cambria Math" panose="02040503050406030204" pitchFamily="18" charset="0"/>
                                    <a:ea typeface="Cambria Math" panose="02040503050406030204" pitchFamily="18" charset="0"/>
                                  </a:rPr>
                                  <m:t>1−</m:t>
                                </m:r>
                                <m:sSup>
                                  <m:sSupPr>
                                    <m:ctrlPr>
                                      <a:rPr lang="en-US" sz="1350" i="1">
                                        <a:latin typeface="Cambria Math" panose="02040503050406030204" pitchFamily="18" charset="0"/>
                                        <a:ea typeface="Cambria Math" panose="02040503050406030204" pitchFamily="18" charset="0"/>
                                      </a:rPr>
                                    </m:ctrlPr>
                                  </m:sSupPr>
                                  <m:e>
                                    <m:r>
                                      <a:rPr lang="en-US" sz="1350" i="1">
                                        <a:latin typeface="Cambria Math" panose="02040503050406030204" pitchFamily="18" charset="0"/>
                                        <a:ea typeface="Cambria Math" panose="02040503050406030204" pitchFamily="18" charset="0"/>
                                      </a:rPr>
                                      <m:t>𝜌</m:t>
                                    </m:r>
                                  </m:e>
                                  <m:sup>
                                    <m:r>
                                      <a:rPr lang="en-US" sz="1350" i="1">
                                        <a:latin typeface="Cambria Math" panose="02040503050406030204" pitchFamily="18" charset="0"/>
                                        <a:ea typeface="Cambria Math" panose="02040503050406030204" pitchFamily="18" charset="0"/>
                                      </a:rPr>
                                      <m:t>2</m:t>
                                    </m:r>
                                  </m:sup>
                                </m:sSup>
                                <m:r>
                                  <a:rPr lang="en-US" sz="1350" i="1">
                                    <a:latin typeface="Cambria Math" panose="02040503050406030204" pitchFamily="18" charset="0"/>
                                    <a:ea typeface="Cambria Math" panose="02040503050406030204" pitchFamily="18" charset="0"/>
                                  </a:rPr>
                                  <m:t>∙</m:t>
                                </m:r>
                              </m:e>
                            </m:rad>
                            <m:r>
                              <a:rPr lang="en-US" sz="1350" i="1">
                                <a:latin typeface="Cambria Math" panose="02040503050406030204" pitchFamily="18" charset="0"/>
                                <a:ea typeface="Cambria Math" panose="02040503050406030204" pitchFamily="18" charset="0"/>
                              </a:rPr>
                              <m:t>𝑢</m:t>
                            </m:r>
                            <m:r>
                              <a:rPr lang="en-US" sz="1350" i="1">
                                <a:latin typeface="Cambria Math" panose="02040503050406030204" pitchFamily="18" charset="0"/>
                                <a:ea typeface="Cambria Math" panose="02040503050406030204" pitchFamily="18" charset="0"/>
                              </a:rPr>
                              <m:t>(</m:t>
                            </m:r>
                            <m:r>
                              <a:rPr lang="en-US" sz="1350" i="1">
                                <a:latin typeface="Cambria Math" panose="02040503050406030204" pitchFamily="18" charset="0"/>
                                <a:ea typeface="Cambria Math" panose="02040503050406030204" pitchFamily="18" charset="0"/>
                              </a:rPr>
                              <m:t>𝑡</m:t>
                            </m:r>
                            <m:r>
                              <a:rPr lang="en-US" sz="1350" i="1">
                                <a:latin typeface="Cambria Math" panose="02040503050406030204" pitchFamily="18" charset="0"/>
                                <a:ea typeface="Cambria Math" panose="02040503050406030204" pitchFamily="18" charset="0"/>
                              </a:rPr>
                              <m:t>)</m:t>
                            </m:r>
                          </m:e>
                        </m:d>
                      </m:oMath>
                    </m:oMathPara>
                  </a14:m>
                  <a:endParaRPr lang="en-US" sz="1350" dirty="0"/>
                </a:p>
              </p:txBody>
            </p:sp>
          </mc:Choice>
          <mc:Fallback xmlns="">
            <p:sp>
              <p:nvSpPr>
                <p:cNvPr id="18" name="TextBox 17">
                  <a:extLst>
                    <a:ext uri="{FF2B5EF4-FFF2-40B4-BE49-F238E27FC236}">
                      <a16:creationId xmlns:a16="http://schemas.microsoft.com/office/drawing/2014/main" id="{0D1D198F-95E1-894F-9B59-0AA78EE836E4}"/>
                    </a:ext>
                  </a:extLst>
                </p:cNvPr>
                <p:cNvSpPr txBox="1">
                  <a:spLocks noRot="1" noChangeAspect="1" noMove="1" noResize="1" noEditPoints="1" noAdjustHandles="1" noChangeArrowheads="1" noChangeShapeType="1" noTextEdit="1"/>
                </p:cNvSpPr>
                <p:nvPr/>
              </p:nvSpPr>
              <p:spPr>
                <a:xfrm>
                  <a:off x="5004049" y="4579409"/>
                  <a:ext cx="2532040" cy="310919"/>
                </a:xfrm>
                <a:prstGeom prst="rect">
                  <a:avLst/>
                </a:prstGeom>
                <a:blipFill>
                  <a:blip r:embed="rId5"/>
                  <a:stretch>
                    <a:fillRect l="-1000"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E87EF1B-B8AF-7D44-9DAD-AE1E19500C96}"/>
                    </a:ext>
                  </a:extLst>
                </p:cNvPr>
                <p:cNvSpPr txBox="1"/>
                <p:nvPr/>
              </p:nvSpPr>
              <p:spPr>
                <a:xfrm>
                  <a:off x="5004048" y="4941484"/>
                  <a:ext cx="2780056" cy="207749"/>
                </a:xfrm>
                <a:prstGeom prst="rect">
                  <a:avLst/>
                </a:prstGeom>
                <a:noFill/>
              </p:spPr>
              <p:txBody>
                <a:bodyPr wrap="none" lIns="0" tIns="0" rIns="0" bIns="0" rtlCol="0">
                  <a:spAutoFit/>
                </a:bodyPr>
                <a:lstStyle/>
                <a:p>
                  <a:r>
                    <a:rPr lang="en-US" sz="1350" dirty="0"/>
                    <a:t>Fractional attack period: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𝑇</m:t>
                          </m:r>
                        </m:e>
                        <m:sub>
                          <m:r>
                            <a:rPr lang="en-US" sz="1350" i="1">
                              <a:latin typeface="Cambria Math" panose="02040503050406030204" pitchFamily="18" charset="0"/>
                            </a:rPr>
                            <m:t>𝑎</m:t>
                          </m:r>
                        </m:sub>
                      </m:sSub>
                      <m:r>
                        <a:rPr lang="en-US" sz="1350" i="1">
                          <a:latin typeface="Cambria Math" panose="02040503050406030204" pitchFamily="18" charset="0"/>
                        </a:rPr>
                        <m:t>, 0</m:t>
                      </m:r>
                      <m:r>
                        <a:rPr lang="en-US" sz="1350" i="1">
                          <a:latin typeface="Cambria Math" panose="02040503050406030204" pitchFamily="18" charset="0"/>
                          <a:ea typeface="Cambria Math" panose="02040503050406030204" pitchFamily="18" charset="0"/>
                        </a:rPr>
                        <m:t>≤</m:t>
                      </m:r>
                      <m:sSub>
                        <m:sSubPr>
                          <m:ctrlPr>
                            <a:rPr lang="en-US" sz="1350" i="1">
                              <a:latin typeface="Cambria Math" panose="02040503050406030204" pitchFamily="18" charset="0"/>
                              <a:ea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𝑇</m:t>
                          </m:r>
                        </m:e>
                        <m:sub>
                          <m:r>
                            <a:rPr lang="en-US" sz="1350" i="1">
                              <a:latin typeface="Cambria Math" panose="02040503050406030204" pitchFamily="18" charset="0"/>
                              <a:ea typeface="Cambria Math" panose="02040503050406030204" pitchFamily="18" charset="0"/>
                            </a:rPr>
                            <m:t>𝑎</m:t>
                          </m:r>
                        </m:sub>
                      </m:sSub>
                      <m:r>
                        <a:rPr lang="en-US" sz="1350" i="1">
                          <a:latin typeface="Cambria Math" panose="02040503050406030204" pitchFamily="18" charset="0"/>
                          <a:ea typeface="Cambria Math" panose="02040503050406030204" pitchFamily="18" charset="0"/>
                        </a:rPr>
                        <m:t>≤1</m:t>
                      </m:r>
                    </m:oMath>
                  </a14:m>
                  <a:endParaRPr lang="en-US" sz="1350" dirty="0"/>
                </a:p>
              </p:txBody>
            </p:sp>
          </mc:Choice>
          <mc:Fallback xmlns="">
            <p:sp>
              <p:nvSpPr>
                <p:cNvPr id="19" name="TextBox 18">
                  <a:extLst>
                    <a:ext uri="{FF2B5EF4-FFF2-40B4-BE49-F238E27FC236}">
                      <a16:creationId xmlns:a16="http://schemas.microsoft.com/office/drawing/2014/main" id="{9E87EF1B-B8AF-7D44-9DAD-AE1E19500C96}"/>
                    </a:ext>
                  </a:extLst>
                </p:cNvPr>
                <p:cNvSpPr txBox="1">
                  <a:spLocks noRot="1" noChangeAspect="1" noMove="1" noResize="1" noEditPoints="1" noAdjustHandles="1" noChangeArrowheads="1" noChangeShapeType="1" noTextEdit="1"/>
                </p:cNvSpPr>
                <p:nvPr/>
              </p:nvSpPr>
              <p:spPr>
                <a:xfrm>
                  <a:off x="5004048" y="4941484"/>
                  <a:ext cx="2780056" cy="207749"/>
                </a:xfrm>
                <a:prstGeom prst="rect">
                  <a:avLst/>
                </a:prstGeom>
                <a:blipFill>
                  <a:blip r:embed="rId6"/>
                  <a:stretch>
                    <a:fillRect l="-3636" t="-16667" r="-909" b="-3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9ED6F16-4C70-BA41-A354-38D6F342A7C5}"/>
                    </a:ext>
                  </a:extLst>
                </p:cNvPr>
                <p:cNvSpPr txBox="1"/>
                <p:nvPr/>
              </p:nvSpPr>
              <p:spPr>
                <a:xfrm>
                  <a:off x="5003239" y="5200406"/>
                  <a:ext cx="2569101" cy="207749"/>
                </a:xfrm>
                <a:prstGeom prst="rect">
                  <a:avLst/>
                </a:prstGeom>
                <a:noFill/>
              </p:spPr>
              <p:txBody>
                <a:bodyPr wrap="none" lIns="0" tIns="0" rIns="0" bIns="0" rtlCol="0">
                  <a:spAutoFit/>
                </a:bodyPr>
                <a:lstStyle/>
                <a:p>
                  <a:r>
                    <a:rPr lang="en-US" sz="1350" dirty="0"/>
                    <a:t>Correlation coefficient: </a:t>
                  </a:r>
                  <a14:m>
                    <m:oMath xmlns:m="http://schemas.openxmlformats.org/officeDocument/2006/math">
                      <m:r>
                        <a:rPr lang="en-US" sz="1350" i="1">
                          <a:latin typeface="Cambria Math" panose="02040503050406030204" pitchFamily="18" charset="0"/>
                          <a:ea typeface="Cambria Math" panose="02040503050406030204" pitchFamily="18" charset="0"/>
                        </a:rPr>
                        <m:t>𝜌</m:t>
                      </m:r>
                      <m:r>
                        <a:rPr lang="en-US" sz="1350" i="1">
                          <a:latin typeface="Cambria Math" panose="02040503050406030204" pitchFamily="18" charset="0"/>
                          <a:ea typeface="Cambria Math" panose="02040503050406030204" pitchFamily="18" charset="0"/>
                        </a:rPr>
                        <m:t>, 0≤</m:t>
                      </m:r>
                      <m:r>
                        <a:rPr lang="en-US" sz="1350" i="1">
                          <a:latin typeface="Cambria Math" panose="02040503050406030204" pitchFamily="18" charset="0"/>
                          <a:ea typeface="Cambria Math" panose="02040503050406030204" pitchFamily="18" charset="0"/>
                        </a:rPr>
                        <m:t>𝜌</m:t>
                      </m:r>
                      <m:r>
                        <a:rPr lang="en-US" sz="1350" i="1">
                          <a:latin typeface="Cambria Math" panose="02040503050406030204" pitchFamily="18" charset="0"/>
                          <a:ea typeface="Cambria Math" panose="02040503050406030204" pitchFamily="18" charset="0"/>
                        </a:rPr>
                        <m:t>≤1</m:t>
                      </m:r>
                    </m:oMath>
                  </a14:m>
                  <a:endParaRPr lang="en-US" sz="1350" dirty="0"/>
                </a:p>
              </p:txBody>
            </p:sp>
          </mc:Choice>
          <mc:Fallback xmlns="">
            <p:sp>
              <p:nvSpPr>
                <p:cNvPr id="20" name="TextBox 19">
                  <a:extLst>
                    <a:ext uri="{FF2B5EF4-FFF2-40B4-BE49-F238E27FC236}">
                      <a16:creationId xmlns:a16="http://schemas.microsoft.com/office/drawing/2014/main" id="{39ED6F16-4C70-BA41-A354-38D6F342A7C5}"/>
                    </a:ext>
                  </a:extLst>
                </p:cNvPr>
                <p:cNvSpPr txBox="1">
                  <a:spLocks noRot="1" noChangeAspect="1" noMove="1" noResize="1" noEditPoints="1" noAdjustHandles="1" noChangeArrowheads="1" noChangeShapeType="1" noTextEdit="1"/>
                </p:cNvSpPr>
                <p:nvPr/>
              </p:nvSpPr>
              <p:spPr>
                <a:xfrm>
                  <a:off x="5003239" y="5200406"/>
                  <a:ext cx="2569101" cy="207749"/>
                </a:xfrm>
                <a:prstGeom prst="rect">
                  <a:avLst/>
                </a:prstGeom>
                <a:blipFill>
                  <a:blip r:embed="rId7"/>
                  <a:stretch>
                    <a:fillRect l="-3941" t="-23529" r="-1478" b="-41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F5DAC2C-B86A-DA46-8AAA-308815B831E9}"/>
                    </a:ext>
                  </a:extLst>
                </p:cNvPr>
                <p:cNvSpPr txBox="1"/>
                <p:nvPr/>
              </p:nvSpPr>
              <p:spPr>
                <a:xfrm>
                  <a:off x="5003239" y="5597515"/>
                  <a:ext cx="2764218" cy="207749"/>
                </a:xfrm>
                <a:prstGeom prst="rect">
                  <a:avLst/>
                </a:prstGeom>
                <a:noFill/>
              </p:spPr>
              <p:txBody>
                <a:bodyPr wrap="none" lIns="0" tIns="0" rIns="0" bIns="0" rtlCol="0">
                  <a:spAutoFit/>
                </a:bodyPr>
                <a:lstStyle/>
                <a:p>
                  <a:r>
                    <a:rPr lang="en-US" sz="1350" dirty="0"/>
                    <a:t>Uncorrelated component in attack: </a:t>
                  </a:r>
                  <a14:m>
                    <m:oMath xmlns:m="http://schemas.openxmlformats.org/officeDocument/2006/math">
                      <m:r>
                        <a:rPr lang="en-US" sz="1350" i="1">
                          <a:latin typeface="Cambria Math" panose="02040503050406030204" pitchFamily="18" charset="0"/>
                        </a:rPr>
                        <m:t>𝑢</m:t>
                      </m:r>
                      <m:r>
                        <a:rPr lang="en-US" sz="1350" i="1">
                          <a:latin typeface="Cambria Math" panose="02040503050406030204" pitchFamily="18" charset="0"/>
                        </a:rPr>
                        <m:t>(</m:t>
                      </m:r>
                      <m:r>
                        <a:rPr lang="en-US" sz="1350" i="1">
                          <a:latin typeface="Cambria Math" panose="02040503050406030204" pitchFamily="18" charset="0"/>
                        </a:rPr>
                        <m:t>𝑡</m:t>
                      </m:r>
                      <m:r>
                        <a:rPr lang="en-US" sz="1350" i="1">
                          <a:latin typeface="Cambria Math" panose="02040503050406030204" pitchFamily="18" charset="0"/>
                        </a:rPr>
                        <m:t>)</m:t>
                      </m:r>
                    </m:oMath>
                  </a14:m>
                  <a:endParaRPr lang="en-US" sz="1350" dirty="0"/>
                </a:p>
              </p:txBody>
            </p:sp>
          </mc:Choice>
          <mc:Fallback xmlns="">
            <p:sp>
              <p:nvSpPr>
                <p:cNvPr id="21" name="TextBox 20">
                  <a:extLst>
                    <a:ext uri="{FF2B5EF4-FFF2-40B4-BE49-F238E27FC236}">
                      <a16:creationId xmlns:a16="http://schemas.microsoft.com/office/drawing/2014/main" id="{CF5DAC2C-B86A-DA46-8AAA-308815B831E9}"/>
                    </a:ext>
                  </a:extLst>
                </p:cNvPr>
                <p:cNvSpPr txBox="1">
                  <a:spLocks noRot="1" noChangeAspect="1" noMove="1" noResize="1" noEditPoints="1" noAdjustHandles="1" noChangeArrowheads="1" noChangeShapeType="1" noTextEdit="1"/>
                </p:cNvSpPr>
                <p:nvPr/>
              </p:nvSpPr>
              <p:spPr>
                <a:xfrm>
                  <a:off x="5003239" y="5597515"/>
                  <a:ext cx="2764218" cy="207749"/>
                </a:xfrm>
                <a:prstGeom prst="rect">
                  <a:avLst/>
                </a:prstGeom>
                <a:blipFill>
                  <a:blip r:embed="rId8"/>
                  <a:stretch>
                    <a:fillRect l="-3653" t="-23529" r="-1826" b="-4705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79B85DB8-B9FF-4B48-A1D2-0572F1C64440}"/>
                </a:ext>
              </a:extLst>
            </p:cNvPr>
            <p:cNvSpPr txBox="1"/>
            <p:nvPr/>
          </p:nvSpPr>
          <p:spPr>
            <a:xfrm>
              <a:off x="8245829" y="4987993"/>
              <a:ext cx="743483" cy="646331"/>
            </a:xfrm>
            <a:prstGeom prst="rect">
              <a:avLst/>
            </a:prstGeom>
            <a:noFill/>
          </p:spPr>
          <p:txBody>
            <a:bodyPr wrap="square" lIns="0" tIns="0" rIns="0" bIns="0" rtlCol="0">
              <a:spAutoFit/>
            </a:bodyPr>
            <a:lstStyle/>
            <a:p>
              <a:pPr algn="ctr"/>
              <a:r>
                <a:rPr lang="en-US" sz="1050" dirty="0">
                  <a:solidFill>
                    <a:schemeClr val="accent1">
                      <a:lumMod val="50000"/>
                    </a:schemeClr>
                  </a:solidFill>
                </a:rPr>
                <a:t>All signals are unit variance except noise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AC877B2-0DB2-B94B-9970-F13791048D32}"/>
                    </a:ext>
                  </a:extLst>
                </p:cNvPr>
                <p:cNvSpPr txBox="1"/>
                <p:nvPr/>
              </p:nvSpPr>
              <p:spPr>
                <a:xfrm>
                  <a:off x="8125216" y="4636396"/>
                  <a:ext cx="95635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0&lt;</m:t>
                        </m:r>
                        <m:r>
                          <a:rPr lang="en-US" i="1">
                            <a:latin typeface="Cambria Math" panose="02040503050406030204" pitchFamily="18" charset="0"/>
                            <a:ea typeface="Cambria Math" panose="02040503050406030204" pitchFamily="18" charset="0"/>
                          </a:rPr>
                          <m:t>𝜏</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𝑎</m:t>
                            </m:r>
                          </m:sub>
                        </m:sSub>
                      </m:oMath>
                    </m:oMathPara>
                  </a14:m>
                  <a:endParaRPr lang="en-US" dirty="0"/>
                </a:p>
              </p:txBody>
            </p:sp>
          </mc:Choice>
          <mc:Fallback xmlns="">
            <p:sp>
              <p:nvSpPr>
                <p:cNvPr id="2" name="TextBox 1">
                  <a:extLst>
                    <a:ext uri="{FF2B5EF4-FFF2-40B4-BE49-F238E27FC236}">
                      <a16:creationId xmlns:a16="http://schemas.microsoft.com/office/drawing/2014/main" id="{4AC877B2-0DB2-B94B-9970-F13791048D32}"/>
                    </a:ext>
                  </a:extLst>
                </p:cNvPr>
                <p:cNvSpPr txBox="1">
                  <a:spLocks noRot="1" noChangeAspect="1" noMove="1" noResize="1" noEditPoints="1" noAdjustHandles="1" noChangeArrowheads="1" noChangeShapeType="1" noTextEdit="1"/>
                </p:cNvSpPr>
                <p:nvPr/>
              </p:nvSpPr>
              <p:spPr>
                <a:xfrm>
                  <a:off x="8125216" y="4636396"/>
                  <a:ext cx="956352" cy="276999"/>
                </a:xfrm>
                <a:prstGeom prst="rect">
                  <a:avLst/>
                </a:prstGeom>
                <a:blipFill>
                  <a:blip r:embed="rId9"/>
                  <a:stretch>
                    <a:fillRect/>
                  </a:stretch>
                </a:blipFill>
              </p:spPr>
              <p:txBody>
                <a:bodyPr/>
                <a:lstStyle/>
                <a:p>
                  <a:r>
                    <a:rPr lang="en-US">
                      <a:noFill/>
                    </a:rPr>
                    <a:t> </a:t>
                  </a:r>
                </a:p>
              </p:txBody>
            </p:sp>
          </mc:Fallback>
        </mc:AlternateContent>
      </p:grpSp>
      <p:sp>
        <p:nvSpPr>
          <p:cNvPr id="15" name="Rectangle 14">
            <a:extLst>
              <a:ext uri="{FF2B5EF4-FFF2-40B4-BE49-F238E27FC236}">
                <a16:creationId xmlns:a16="http://schemas.microsoft.com/office/drawing/2014/main" id="{D0124CD8-6C2C-244A-808B-E78BD13A0F9C}"/>
              </a:ext>
            </a:extLst>
          </p:cNvPr>
          <p:cNvSpPr/>
          <p:nvPr/>
        </p:nvSpPr>
        <p:spPr>
          <a:xfrm>
            <a:off x="4461354" y="5511164"/>
            <a:ext cx="1766830" cy="246221"/>
          </a:xfrm>
          <a:prstGeom prst="rect">
            <a:avLst/>
          </a:prstGeom>
          <a:noFill/>
        </p:spPr>
        <p:txBody>
          <a:bodyPr wrap="none">
            <a:spAutoFit/>
          </a:bodyPr>
          <a:lstStyle/>
          <a:p>
            <a:r>
              <a:rPr lang="en-US" sz="1000" dirty="0"/>
              <a:t>(Computed over attack period)</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99C2FB9-1444-9C4D-92CA-309CA4218EED}"/>
                  </a:ext>
                </a:extLst>
              </p:cNvPr>
              <p:cNvSpPr/>
              <p:nvPr/>
            </p:nvSpPr>
            <p:spPr>
              <a:xfrm>
                <a:off x="7126477" y="4498718"/>
                <a:ext cx="199939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Attempted</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Time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Advance</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𝜏</m:t>
                      </m:r>
                    </m:oMath>
                  </m:oMathPara>
                </a14:m>
                <a:endParaRPr lang="en-US" dirty="0"/>
              </a:p>
            </p:txBody>
          </p:sp>
        </mc:Choice>
        <mc:Fallback xmlns="">
          <p:sp>
            <p:nvSpPr>
              <p:cNvPr id="6" name="Rectangle 5">
                <a:extLst>
                  <a:ext uri="{FF2B5EF4-FFF2-40B4-BE49-F238E27FC236}">
                    <a16:creationId xmlns:a16="http://schemas.microsoft.com/office/drawing/2014/main" id="{299C2FB9-1444-9C4D-92CA-309CA4218EED}"/>
                  </a:ext>
                </a:extLst>
              </p:cNvPr>
              <p:cNvSpPr>
                <a:spLocks noRot="1" noChangeAspect="1" noMove="1" noResize="1" noEditPoints="1" noAdjustHandles="1" noChangeArrowheads="1" noChangeShapeType="1" noTextEdit="1"/>
              </p:cNvSpPr>
              <p:nvPr/>
            </p:nvSpPr>
            <p:spPr>
              <a:xfrm>
                <a:off x="7126477" y="4498718"/>
                <a:ext cx="1999393" cy="276999"/>
              </a:xfrm>
              <a:prstGeom prst="rect">
                <a:avLst/>
              </a:prstGeom>
              <a:blipFill>
                <a:blip r:embed="rId10"/>
                <a:stretch>
                  <a:fillRect b="-8696"/>
                </a:stretch>
              </a:blipFill>
            </p:spPr>
            <p:txBody>
              <a:bodyPr/>
              <a:lstStyle/>
              <a:p>
                <a:r>
                  <a:rPr lang="en-US">
                    <a:noFill/>
                  </a:rPr>
                  <a:t> </a:t>
                </a:r>
              </a:p>
            </p:txBody>
          </p:sp>
        </mc:Fallback>
      </mc:AlternateContent>
    </p:spTree>
    <p:extLst>
      <p:ext uri="{BB962C8B-B14F-4D97-AF65-F5344CB8AC3E}">
        <p14:creationId xmlns:p14="http://schemas.microsoft.com/office/powerpoint/2010/main" val="3660577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7A28-798D-8D49-B9D9-29868F948516}"/>
              </a:ext>
            </a:extLst>
          </p:cNvPr>
          <p:cNvSpPr>
            <a:spLocks noGrp="1"/>
          </p:cNvSpPr>
          <p:nvPr>
            <p:ph type="title"/>
          </p:nvPr>
        </p:nvSpPr>
        <p:spPr/>
        <p:txBody>
          <a:bodyPr/>
          <a:lstStyle/>
          <a:p>
            <a:r>
              <a:rPr lang="en-US" dirty="0"/>
              <a:t>Effects of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E91FD7-FCFA-CE4C-BE54-6FA21C40C5CB}"/>
                  </a:ext>
                </a:extLst>
              </p:cNvPr>
              <p:cNvSpPr>
                <a:spLocks noGrp="1"/>
              </p:cNvSpPr>
              <p:nvPr>
                <p:ph idx="1"/>
              </p:nvPr>
            </p:nvSpPr>
            <p:spPr>
              <a:xfrm>
                <a:off x="684213" y="1989137"/>
                <a:ext cx="7772400" cy="4486275"/>
              </a:xfrm>
            </p:spPr>
            <p:txBody>
              <a:bodyPr>
                <a:normAutofit fontScale="70000" lnSpcReduction="20000"/>
              </a:bodyPr>
              <a:lstStyle/>
              <a:p>
                <a:r>
                  <a:rPr lang="en-US" b="0" dirty="0"/>
                  <a:t>Effect of attack:</a:t>
                </a:r>
              </a:p>
              <a:p>
                <a:pPr lvl="1"/>
                <a:r>
                  <a:rPr lang="en-US" dirty="0"/>
                  <a:t>Creates an earlier fake path with expected value (linear scale):</a:t>
                </a:r>
              </a:p>
              <a:p>
                <a:pPr marL="342900" lvl="1" indent="0">
                  <a:lnSpc>
                    <a:spcPct val="200000"/>
                  </a:lnSpc>
                  <a:buNone/>
                </a:pPr>
                <a:endParaRPr lang="en-US" sz="200" i="1" dirty="0">
                  <a:latin typeface="Cambria Math" panose="02040503050406030204" pitchFamily="18" charset="0"/>
                  <a:ea typeface="Cambria Math" panose="02040503050406030204" pitchFamily="18" charset="0"/>
                </a:endParaRPr>
              </a:p>
              <a:p>
                <a:pPr marL="342900" lvl="1" indent="0">
                  <a:lnSpc>
                    <a:spcPct val="200000"/>
                  </a:lnSpc>
                  <a:buNone/>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ea typeface="Cambria Math" panose="02040503050406030204" pitchFamily="18" charset="0"/>
                        </a:rPr>
                        <m:t>𝑓𝑝</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𝐴</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𝜌</m:t>
                      </m:r>
                      <m:r>
                        <a:rPr lang="en-US" sz="220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𝑇</m:t>
                          </m:r>
                        </m:e>
                        <m:sub>
                          <m:r>
                            <a:rPr lang="en-US" sz="2200" i="1">
                              <a:latin typeface="Cambria Math" panose="02040503050406030204" pitchFamily="18" charset="0"/>
                              <a:ea typeface="Cambria Math" panose="02040503050406030204" pitchFamily="18" charset="0"/>
                            </a:rPr>
                            <m:t>𝑎</m:t>
                          </m:r>
                        </m:sub>
                      </m:sSub>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rPr>
                        <m:t>𝐹𝑃</m:t>
                      </m:r>
                      <m:r>
                        <a:rPr lang="en-US" sz="2200">
                          <a:latin typeface="Cambria Math" panose="02040503050406030204" pitchFamily="18" charset="0"/>
                        </a:rPr>
                        <m:t>=</m:t>
                      </m:r>
                      <m:r>
                        <a:rPr lang="en-US" sz="2200" b="0" i="1" smtClean="0">
                          <a:latin typeface="Cambria Math" panose="02040503050406030204" pitchFamily="18" charset="0"/>
                        </a:rPr>
                        <m:t>𝑓𝑝</m:t>
                      </m:r>
                      <m:r>
                        <a:rPr lang="en-US" sz="2200" b="0" i="1" baseline="30000" smtClean="0">
                          <a:latin typeface="Cambria Math" panose="02040503050406030204" pitchFamily="18" charset="0"/>
                        </a:rPr>
                        <m:t>2</m:t>
                      </m:r>
                    </m:oMath>
                  </m:oMathPara>
                </a14:m>
                <a:endParaRPr lang="en-US" sz="2200" baseline="30000" dirty="0"/>
              </a:p>
              <a:p>
                <a:pPr marL="342900" lvl="1" indent="0">
                  <a:lnSpc>
                    <a:spcPct val="200000"/>
                  </a:lnSpc>
                  <a:buNone/>
                </a:pPr>
                <a:endParaRPr lang="en-US" sz="200" baseline="30000" dirty="0"/>
              </a:p>
              <a:p>
                <a:pPr lvl="1"/>
                <a:r>
                  <a:rPr lang="en-US" dirty="0"/>
                  <a:t>Slight distortion to correct paths (finite sample effect) due to uncorrelated component u(t) from the attacker). We will ignore this for simplicity and continue using expected values.</a:t>
                </a:r>
              </a:p>
              <a:p>
                <a:pPr lvl="1"/>
                <a:endParaRPr lang="en-US" dirty="0"/>
              </a:p>
              <a:p>
                <a:r>
                  <a:rPr lang="en-US" b="0" dirty="0"/>
                  <a:t>Receiver believes (in expected value) the following is the desired signal contribution for the entire OFDM symbol:</a:t>
                </a:r>
              </a:p>
              <a:p>
                <a:pPr marL="342900" lvl="1" indent="0">
                  <a:lnSpc>
                    <a:spcPct val="200000"/>
                  </a:lnSpc>
                  <a:buNone/>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𝑠</m:t>
                      </m:r>
                      <m:d>
                        <m:dPr>
                          <m:ctrlPr>
                            <a:rPr lang="en-US" sz="2100" i="1" smtClean="0">
                              <a:latin typeface="Cambria Math" panose="02040503050406030204" pitchFamily="18" charset="0"/>
                            </a:rPr>
                          </m:ctrlPr>
                        </m:dPr>
                        <m:e>
                          <m:r>
                            <a:rPr lang="en-US" sz="2100" b="0" i="1" smtClean="0">
                              <a:latin typeface="Cambria Math" panose="02040503050406030204" pitchFamily="18" charset="0"/>
                            </a:rPr>
                            <m:t>𝑡</m:t>
                          </m:r>
                        </m:e>
                      </m:d>
                      <m:r>
                        <a:rPr lang="en-US" sz="2100" b="0" i="1" smtClean="0">
                          <a:latin typeface="Cambria Math" panose="02040503050406030204" pitchFamily="18" charset="0"/>
                        </a:rPr>
                        <m:t>+</m:t>
                      </m:r>
                      <m:r>
                        <a:rPr lang="en-US" sz="2100" b="0" i="1" smtClean="0">
                          <a:latin typeface="Cambria Math" panose="02040503050406030204" pitchFamily="18" charset="0"/>
                        </a:rPr>
                        <m:t>𝑓𝑝</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𝑠</m:t>
                      </m:r>
                      <m:d>
                        <m:dPr>
                          <m:ctrlPr>
                            <a:rPr lang="en-US" sz="210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𝑡</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𝜏</m:t>
                          </m:r>
                        </m:e>
                      </m:d>
                      <m:r>
                        <a:rPr lang="en-US" sz="2100" b="0" i="1" smtClean="0">
                          <a:latin typeface="Cambria Math" panose="02040503050406030204" pitchFamily="18" charset="0"/>
                          <a:ea typeface="Cambria Math" panose="02040503050406030204" pitchFamily="18" charset="0"/>
                        </a:rPr>
                        <m:t>,  </m:t>
                      </m:r>
                      <m:r>
                        <a:rPr lang="en-US" sz="2100" b="0" i="1" smtClean="0">
                          <a:latin typeface="Cambria Math" panose="02040503050406030204" pitchFamily="18" charset="0"/>
                          <a:ea typeface="Cambria Math" panose="02040503050406030204" pitchFamily="18" charset="0"/>
                        </a:rPr>
                        <m:t>𝑓𝑝</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𝐴</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𝜌</m:t>
                      </m:r>
                      <m:r>
                        <a:rPr lang="en-US" sz="2100" b="0" i="1" smtClean="0">
                          <a:latin typeface="Cambria Math" panose="02040503050406030204" pitchFamily="18" charset="0"/>
                          <a:ea typeface="Cambria Math" panose="02040503050406030204" pitchFamily="18" charset="0"/>
                        </a:rPr>
                        <m:t>∙</m:t>
                      </m:r>
                      <m:sSub>
                        <m:sSubPr>
                          <m:ctrlPr>
                            <a:rPr lang="en-US" sz="210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𝑇</m:t>
                          </m:r>
                        </m:e>
                        <m:sub>
                          <m:r>
                            <a:rPr lang="en-US" sz="2100" b="0" i="1" smtClean="0">
                              <a:latin typeface="Cambria Math" panose="02040503050406030204" pitchFamily="18" charset="0"/>
                              <a:ea typeface="Cambria Math" panose="02040503050406030204" pitchFamily="18" charset="0"/>
                            </a:rPr>
                            <m:t>𝑎</m:t>
                          </m:r>
                        </m:sub>
                      </m:sSub>
                    </m:oMath>
                  </m:oMathPara>
                </a14:m>
                <a:endParaRPr lang="en-US" sz="2100" dirty="0"/>
              </a:p>
              <a:p>
                <a:pPr lvl="1"/>
                <a:endParaRPr lang="en-US" b="0" dirty="0"/>
              </a:p>
              <a:p>
                <a:r>
                  <a:rPr lang="en-US" b="0" dirty="0"/>
                  <a:t>Subtracting this from the measurements reveals effective interference/mismatch</a:t>
                </a:r>
              </a:p>
              <a:p>
                <a:pPr lvl="1"/>
                <a:r>
                  <a:rPr lang="en-US" dirty="0"/>
                  <a:t>During the portion that is not under attack </a:t>
                </a:r>
                <a14:m>
                  <m:oMath xmlns:m="http://schemas.openxmlformats.org/officeDocument/2006/math">
                    <m:r>
                      <a:rPr lang="en-US" smtClean="0">
                        <a:latin typeface="Cambria Math" panose="02040503050406030204" pitchFamily="18" charset="0"/>
                      </a:rPr>
                      <m:t>0≤</m:t>
                    </m:r>
                    <m:r>
                      <a:rPr lang="en-US" smtClean="0">
                        <a:latin typeface="Cambria Math" panose="02040503050406030204" pitchFamily="18" charset="0"/>
                      </a:rPr>
                      <m:t>𝑡</m:t>
                    </m:r>
                    <m:r>
                      <a:rPr lang="en-US" smtClean="0">
                        <a:latin typeface="Cambria Math" panose="02040503050406030204" pitchFamily="18" charset="0"/>
                      </a:rPr>
                      <m:t>≤(1−</m:t>
                    </m:r>
                    <m:sSub>
                      <m:sSubPr>
                        <m:ctrlPr>
                          <a:rPr lang="en-US" i="1" smtClean="0">
                            <a:latin typeface="Cambria Math" panose="02040503050406030204" pitchFamily="18" charset="0"/>
                          </a:rPr>
                        </m:ctrlPr>
                      </m:sSubPr>
                      <m:e>
                        <m:r>
                          <a:rPr lang="en-US" smtClean="0">
                            <a:latin typeface="Cambria Math" panose="02040503050406030204" pitchFamily="18" charset="0"/>
                          </a:rPr>
                          <m:t>𝑇</m:t>
                        </m:r>
                      </m:e>
                      <m:sub>
                        <m:r>
                          <a:rPr lang="en-US" smtClean="0">
                            <a:latin typeface="Cambria Math" panose="02040503050406030204" pitchFamily="18" charset="0"/>
                          </a:rPr>
                          <m:t>𝑎</m:t>
                        </m:r>
                      </m:sub>
                    </m:sSub>
                    <m:r>
                      <a:rPr lang="en-US" smtClean="0">
                        <a:latin typeface="Cambria Math" panose="02040503050406030204" pitchFamily="18" charset="0"/>
                      </a:rPr>
                      <m:t>)</m:t>
                    </m:r>
                  </m:oMath>
                </a14:m>
                <a:r>
                  <a:rPr lang="en-US" dirty="0"/>
                  <a:t>, residual signal is:</a:t>
                </a:r>
              </a:p>
              <a:p>
                <a:pPr marL="342900" lvl="1" indent="0">
                  <a:lnSpc>
                    <a:spcPct val="200000"/>
                  </a:lnSpc>
                  <a:buNone/>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𝑟</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𝑡</m:t>
                          </m:r>
                        </m:e>
                      </m:d>
                      <m:r>
                        <a:rPr lang="en-US" sz="2100" b="0" i="1" smtClean="0">
                          <a:latin typeface="Cambria Math" panose="02040503050406030204" pitchFamily="18" charset="0"/>
                        </a:rPr>
                        <m:t>=−</m:t>
                      </m:r>
                      <m:r>
                        <a:rPr lang="en-US" sz="2100" b="0" i="1" smtClean="0">
                          <a:latin typeface="Cambria Math" panose="02040503050406030204" pitchFamily="18" charset="0"/>
                        </a:rPr>
                        <m:t>𝑓𝑝</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𝑠</m:t>
                      </m:r>
                      <m:d>
                        <m:dPr>
                          <m:ctrlPr>
                            <a:rPr lang="en-US" sz="2100" b="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𝑡</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𝜏</m:t>
                          </m:r>
                        </m:e>
                      </m:d>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𝑛</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𝑡</m:t>
                      </m:r>
                      <m:r>
                        <a:rPr lang="en-US" sz="2100" b="0" i="1" smtClean="0">
                          <a:latin typeface="Cambria Math" panose="02040503050406030204" pitchFamily="18" charset="0"/>
                          <a:ea typeface="Cambria Math" panose="02040503050406030204" pitchFamily="18" charset="0"/>
                        </a:rPr>
                        <m:t>)</m:t>
                      </m:r>
                    </m:oMath>
                  </m:oMathPara>
                </a14:m>
                <a:endParaRPr lang="en-US" sz="2100" dirty="0"/>
              </a:p>
              <a:p>
                <a:pPr lvl="1"/>
                <a:r>
                  <a:rPr lang="en-US" dirty="0"/>
                  <a:t>During the attacked portion </a:t>
                </a:r>
                <a14:m>
                  <m:oMath xmlns:m="http://schemas.openxmlformats.org/officeDocument/2006/math">
                    <m:r>
                      <a:rPr lang="en-US" smtClean="0">
                        <a:latin typeface="Cambria Math" panose="02040503050406030204" pitchFamily="18" charset="0"/>
                      </a:rPr>
                      <m:t>(1−</m:t>
                    </m:r>
                    <m:sSub>
                      <m:sSubPr>
                        <m:ctrlPr>
                          <a:rPr lang="en-US" i="1" smtClean="0">
                            <a:latin typeface="Cambria Math" panose="02040503050406030204" pitchFamily="18" charset="0"/>
                          </a:rPr>
                        </m:ctrlPr>
                      </m:sSubPr>
                      <m:e>
                        <m:r>
                          <a:rPr lang="en-US" smtClean="0">
                            <a:latin typeface="Cambria Math" panose="02040503050406030204" pitchFamily="18" charset="0"/>
                          </a:rPr>
                          <m:t>𝑇</m:t>
                        </m:r>
                      </m:e>
                      <m:sub>
                        <m:r>
                          <a:rPr lang="en-US" smtClean="0">
                            <a:latin typeface="Cambria Math" panose="02040503050406030204" pitchFamily="18" charset="0"/>
                          </a:rPr>
                          <m:t>𝑎</m:t>
                        </m:r>
                      </m:sub>
                    </m:sSub>
                    <m:r>
                      <a:rPr lang="en-US" smtClean="0">
                        <a:latin typeface="Cambria Math" panose="02040503050406030204" pitchFamily="18" charset="0"/>
                      </a:rPr>
                      <m:t>)≤</m:t>
                    </m:r>
                    <m:r>
                      <a:rPr lang="en-US" smtClean="0">
                        <a:latin typeface="Cambria Math" panose="02040503050406030204" pitchFamily="18" charset="0"/>
                      </a:rPr>
                      <m:t>𝑡</m:t>
                    </m:r>
                    <m:r>
                      <a:rPr lang="en-US" smtClean="0">
                        <a:latin typeface="Cambria Math" panose="02040503050406030204" pitchFamily="18" charset="0"/>
                      </a:rPr>
                      <m:t>≤1</m:t>
                    </m:r>
                  </m:oMath>
                </a14:m>
                <a:r>
                  <a:rPr lang="en-US" dirty="0"/>
                  <a:t>, residual signal is:</a:t>
                </a:r>
              </a:p>
              <a:p>
                <a:pPr marL="342900" lvl="1" indent="0">
                  <a:lnSpc>
                    <a:spcPct val="200000"/>
                  </a:lnSpc>
                  <a:buNone/>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𝑟</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𝑡</m:t>
                          </m:r>
                        </m:e>
                      </m:d>
                      <m:r>
                        <a:rPr lang="en-US" sz="2100" b="0" i="1" smtClean="0">
                          <a:latin typeface="Cambria Math" panose="02040503050406030204" pitchFamily="18" charset="0"/>
                        </a:rPr>
                        <m:t>=</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𝐴</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𝜌</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𝑓𝑝</m:t>
                          </m:r>
                        </m:e>
                      </m:d>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𝑠</m:t>
                      </m:r>
                      <m:d>
                        <m:dPr>
                          <m:ctrlPr>
                            <a:rPr lang="en-US" sz="2100" b="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𝑡</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𝜏</m:t>
                          </m:r>
                        </m:e>
                      </m:d>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𝐴</m:t>
                      </m:r>
                      <m:r>
                        <a:rPr lang="en-US" sz="2100" b="0" i="1" smtClean="0">
                          <a:latin typeface="Cambria Math" panose="02040503050406030204" pitchFamily="18" charset="0"/>
                          <a:ea typeface="Cambria Math" panose="02040503050406030204" pitchFamily="18" charset="0"/>
                        </a:rPr>
                        <m:t>∙</m:t>
                      </m:r>
                      <m:rad>
                        <m:radPr>
                          <m:degHide m:val="on"/>
                          <m:ctrlPr>
                            <a:rPr lang="en-US" sz="2100" b="0" i="1" smtClean="0">
                              <a:latin typeface="Cambria Math" panose="02040503050406030204" pitchFamily="18" charset="0"/>
                              <a:ea typeface="Cambria Math" panose="02040503050406030204" pitchFamily="18" charset="0"/>
                            </a:rPr>
                          </m:ctrlPr>
                        </m:radPr>
                        <m:deg/>
                        <m:e>
                          <m:r>
                            <a:rPr lang="en-US" sz="2100" b="0" i="1" smtClean="0">
                              <a:latin typeface="Cambria Math" panose="02040503050406030204" pitchFamily="18" charset="0"/>
                              <a:ea typeface="Cambria Math" panose="02040503050406030204" pitchFamily="18" charset="0"/>
                            </a:rPr>
                            <m:t>1−</m:t>
                          </m:r>
                          <m:sSup>
                            <m:sSupPr>
                              <m:ctrlPr>
                                <a:rPr lang="en-US" sz="2100" b="0" i="1" smtClean="0">
                                  <a:latin typeface="Cambria Math" panose="02040503050406030204" pitchFamily="18" charset="0"/>
                                  <a:ea typeface="Cambria Math" panose="02040503050406030204" pitchFamily="18" charset="0"/>
                                </a:rPr>
                              </m:ctrlPr>
                            </m:sSupPr>
                            <m:e>
                              <m:r>
                                <a:rPr lang="en-US" sz="2100" b="0" i="1" smtClean="0">
                                  <a:latin typeface="Cambria Math" panose="02040503050406030204" pitchFamily="18" charset="0"/>
                                  <a:ea typeface="Cambria Math" panose="02040503050406030204" pitchFamily="18" charset="0"/>
                                </a:rPr>
                                <m:t>𝜌</m:t>
                              </m:r>
                            </m:e>
                            <m:sup>
                              <m:r>
                                <a:rPr lang="en-US" sz="2100" b="0" i="1" smtClean="0">
                                  <a:latin typeface="Cambria Math" panose="02040503050406030204" pitchFamily="18" charset="0"/>
                                  <a:ea typeface="Cambria Math" panose="02040503050406030204" pitchFamily="18" charset="0"/>
                                </a:rPr>
                                <m:t>2</m:t>
                              </m:r>
                            </m:sup>
                          </m:sSup>
                        </m:e>
                      </m:rad>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𝑢</m:t>
                      </m:r>
                      <m:d>
                        <m:dPr>
                          <m:ctrlPr>
                            <a:rPr lang="en-US" sz="2100" b="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𝑡</m:t>
                          </m:r>
                        </m:e>
                      </m:d>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𝑛</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𝑡</m:t>
                      </m:r>
                      <m:r>
                        <a:rPr lang="en-US" sz="2100" b="0" i="1" smtClean="0">
                          <a:latin typeface="Cambria Math" panose="02040503050406030204" pitchFamily="18" charset="0"/>
                          <a:ea typeface="Cambria Math" panose="02040503050406030204" pitchFamily="18" charset="0"/>
                        </a:rPr>
                        <m:t>)</m:t>
                      </m:r>
                    </m:oMath>
                  </m:oMathPara>
                </a14:m>
                <a:endParaRPr lang="en-US" sz="2100" dirty="0"/>
              </a:p>
            </p:txBody>
          </p:sp>
        </mc:Choice>
        <mc:Fallback xmlns="">
          <p:sp>
            <p:nvSpPr>
              <p:cNvPr id="3" name="Content Placeholder 2">
                <a:extLst>
                  <a:ext uri="{FF2B5EF4-FFF2-40B4-BE49-F238E27FC236}">
                    <a16:creationId xmlns:a16="http://schemas.microsoft.com/office/drawing/2014/main" id="{36E91FD7-FCFA-CE4C-BE54-6FA21C40C5CB}"/>
                  </a:ext>
                </a:extLst>
              </p:cNvPr>
              <p:cNvSpPr>
                <a:spLocks noGrp="1" noRot="1" noChangeAspect="1" noMove="1" noResize="1" noEditPoints="1" noAdjustHandles="1" noChangeArrowheads="1" noChangeShapeType="1" noTextEdit="1"/>
              </p:cNvSpPr>
              <p:nvPr>
                <p:ph idx="1"/>
              </p:nvPr>
            </p:nvSpPr>
            <p:spPr>
              <a:xfrm>
                <a:off x="684213" y="1989137"/>
                <a:ext cx="7772400" cy="4486275"/>
              </a:xfrm>
              <a:blipFill>
                <a:blip r:embed="rId3"/>
                <a:stretch>
                  <a:fillRect l="-326" t="-141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83795E-492E-1A43-A5AA-E1AA461B4D07}"/>
              </a:ext>
            </a:extLst>
          </p:cNvPr>
          <p:cNvSpPr>
            <a:spLocks noGrp="1"/>
          </p:cNvSpPr>
          <p:nvPr>
            <p:ph type="sldNum" idx="12"/>
          </p:nvPr>
        </p:nvSpPr>
        <p:spPr>
          <a:xfrm>
            <a:off x="4393695" y="6475413"/>
            <a:ext cx="432811" cy="184666"/>
          </a:xfrm>
        </p:spPr>
        <p:txBody>
          <a:bodyPr/>
          <a:lstStyle/>
          <a:p>
            <a:r>
              <a:rPr lang="en-GB"/>
              <a:t>Slide </a:t>
            </a:r>
            <a:fld id="{440F5867-744E-4AA6-B0ED-4C44D2DFBB7B}" type="slidenum">
              <a:rPr lang="en-GB" smtClean="0"/>
              <a:pPr/>
              <a:t>53</a:t>
            </a:fld>
            <a:endParaRPr lang="en-GB" dirty="0"/>
          </a:p>
        </p:txBody>
      </p:sp>
      <p:sp>
        <p:nvSpPr>
          <p:cNvPr id="5" name="Footer Placeholder 4">
            <a:extLst>
              <a:ext uri="{FF2B5EF4-FFF2-40B4-BE49-F238E27FC236}">
                <a16:creationId xmlns:a16="http://schemas.microsoft.com/office/drawing/2014/main" id="{F41D8594-1C47-254C-AD82-F26E04ACB466}"/>
              </a:ext>
            </a:extLst>
          </p:cNvPr>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Apple</a:t>
            </a:r>
            <a:endParaRPr lang="en-GB" dirty="0"/>
          </a:p>
        </p:txBody>
      </p:sp>
    </p:spTree>
    <p:extLst>
      <p:ext uri="{BB962C8B-B14F-4D97-AF65-F5344CB8AC3E}">
        <p14:creationId xmlns:p14="http://schemas.microsoft.com/office/powerpoint/2010/main" val="143684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CA5E-9F64-7849-BF7E-C8BB8ECBE025}"/>
              </a:ext>
            </a:extLst>
          </p:cNvPr>
          <p:cNvSpPr>
            <a:spLocks noGrp="1"/>
          </p:cNvSpPr>
          <p:nvPr>
            <p:ph type="title"/>
          </p:nvPr>
        </p:nvSpPr>
        <p:spPr/>
        <p:txBody>
          <a:bodyPr/>
          <a:lstStyle/>
          <a:p>
            <a:r>
              <a:rPr lang="en-US" dirty="0"/>
              <a:t>Energy of Mismatched Components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EEB579-688E-584B-9D36-B88DFC651D8A}"/>
                  </a:ext>
                </a:extLst>
              </p:cNvPr>
              <p:cNvSpPr>
                <a:spLocks noGrp="1"/>
              </p:cNvSpPr>
              <p:nvPr>
                <p:ph idx="1"/>
              </p:nvPr>
            </p:nvSpPr>
            <p:spPr>
              <a:xfrm>
                <a:off x="684213" y="1989138"/>
                <a:ext cx="7772400" cy="4392190"/>
              </a:xfrm>
            </p:spPr>
            <p:txBody>
              <a:bodyPr/>
              <a:lstStyle/>
              <a:p>
                <a:r>
                  <a:rPr lang="en-US" sz="1600" b="0" dirty="0"/>
                  <a:t>Expected value of mismatched component energy over the entire OFDM symbol:</a:t>
                </a:r>
                <a:endParaRPr lang="en-US" sz="1200" b="0" dirty="0"/>
              </a:p>
              <a:p>
                <a:pPr marL="342900" lvl="1" indent="0" algn="ctr">
                  <a:lnSpc>
                    <a:spcPct val="200000"/>
                  </a:lnSpc>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𝑛</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d>
                        <m:dPr>
                          <m:ctrlPr>
                            <a:rPr lang="en-US" i="1" smtClean="0">
                              <a:latin typeface="Cambria Math" panose="02040503050406030204" pitchFamily="18" charset="0"/>
                            </a:rPr>
                          </m:ctrlPr>
                        </m:dPr>
                        <m:e>
                          <m:r>
                            <a:rPr lang="en-US" b="0" i="1" smtClean="0">
                              <a:latin typeface="Cambria Math" panose="02040503050406030204" pitchFamily="18" charset="0"/>
                            </a:rPr>
                            <m:t>1−</m:t>
                          </m:r>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𝑎</m:t>
                              </m:r>
                            </m:sub>
                          </m:sSub>
                        </m:e>
                      </m:d>
                      <m:r>
                        <a:rPr lang="en-US"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𝑎</m:t>
                          </m:r>
                        </m:sub>
                      </m:sSub>
                      <m:r>
                        <a:rPr lang="en-US" b="0"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𝑓𝑝</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e>
                      </m:d>
                    </m:oMath>
                  </m:oMathPara>
                </a14:m>
                <a:endParaRPr lang="en-US" dirty="0"/>
              </a:p>
              <a:p>
                <a:pPr marL="0" indent="0">
                  <a:buNone/>
                </a:pPr>
                <a:endParaRPr lang="en-US" b="0" dirty="0"/>
              </a:p>
              <a:p>
                <a:pPr lvl="1"/>
                <a:endParaRPr lang="en-US" sz="800" b="0" dirty="0"/>
              </a:p>
              <a:p>
                <a:r>
                  <a:rPr lang="en-US" sz="1600" b="0" dirty="0"/>
                  <a:t>Expanding and then combining terms, expected undesired component energy takes the form:</a:t>
                </a:r>
              </a:p>
              <a:p>
                <a:pPr marL="0" indent="0">
                  <a:buNone/>
                </a:pPr>
                <a14:m>
                  <m:oMathPara xmlns:m="http://schemas.openxmlformats.org/officeDocument/2006/math">
                    <m:oMathParaPr>
                      <m:jc m:val="centerGroup"/>
                    </m:oMathParaPr>
                    <m:oMath xmlns:m="http://schemas.openxmlformats.org/officeDocument/2006/math">
                      <m:sSubSup>
                        <m:sSubSupPr>
                          <m:ctrlPr>
                            <a:rPr lang="en-US" sz="1500" i="1">
                              <a:latin typeface="Cambria Math" panose="02040503050406030204" pitchFamily="18" charset="0"/>
                              <a:ea typeface="Cambria Math" panose="02040503050406030204" pitchFamily="18" charset="0"/>
                            </a:rPr>
                          </m:ctrlPr>
                        </m:sSubSupPr>
                        <m:e>
                          <m:r>
                            <a:rPr lang="en-US" sz="1500" i="1">
                              <a:latin typeface="Cambria Math" panose="02040503050406030204" pitchFamily="18" charset="0"/>
                              <a:ea typeface="Cambria Math" panose="02040503050406030204" pitchFamily="18" charset="0"/>
                            </a:rPr>
                            <m:t>𝜎</m:t>
                          </m:r>
                        </m:e>
                        <m:sub>
                          <m:r>
                            <a:rPr lang="en-US" sz="1500" b="0" i="1">
                              <a:latin typeface="Cambria Math" panose="02040503050406030204" pitchFamily="18" charset="0"/>
                              <a:ea typeface="Cambria Math" panose="02040503050406030204" pitchFamily="18" charset="0"/>
                            </a:rPr>
                            <m:t>𝑛</m:t>
                          </m:r>
                        </m:sub>
                        <m:sup>
                          <m:r>
                            <a:rPr lang="en-US" sz="1500" b="0" i="1">
                              <a:latin typeface="Cambria Math" panose="02040503050406030204" pitchFamily="18" charset="0"/>
                              <a:ea typeface="Cambria Math" panose="02040503050406030204" pitchFamily="18" charset="0"/>
                            </a:rPr>
                            <m:t>2</m:t>
                          </m:r>
                        </m:sup>
                      </m:sSubSup>
                      <m:r>
                        <a:rPr lang="en-US" sz="1500" b="0" i="1">
                          <a:latin typeface="Cambria Math" panose="02040503050406030204" pitchFamily="18" charset="0"/>
                          <a:ea typeface="Cambria Math" panose="02040503050406030204" pitchFamily="18" charset="0"/>
                        </a:rPr>
                        <m:t>+</m:t>
                      </m:r>
                      <m:sSup>
                        <m:sSupPr>
                          <m:ctrlPr>
                            <a:rPr lang="en-US" sz="1500" b="0" i="1">
                              <a:latin typeface="Cambria Math" panose="02040503050406030204" pitchFamily="18" charset="0"/>
                              <a:ea typeface="Cambria Math" panose="02040503050406030204" pitchFamily="18" charset="0"/>
                            </a:rPr>
                          </m:ctrlPr>
                        </m:sSupPr>
                        <m:e>
                          <m:r>
                            <a:rPr lang="en-US" sz="1500" b="0" i="1">
                              <a:latin typeface="Cambria Math" panose="02040503050406030204" pitchFamily="18" charset="0"/>
                              <a:ea typeface="Cambria Math" panose="02040503050406030204" pitchFamily="18" charset="0"/>
                            </a:rPr>
                            <m:t>𝐴</m:t>
                          </m:r>
                        </m:e>
                        <m:sup>
                          <m:r>
                            <a:rPr lang="en-US" sz="1500" b="0" i="1">
                              <a:latin typeface="Cambria Math" panose="02040503050406030204" pitchFamily="18" charset="0"/>
                              <a:ea typeface="Cambria Math" panose="02040503050406030204" pitchFamily="18" charset="0"/>
                            </a:rPr>
                            <m:t>2</m:t>
                          </m:r>
                        </m:sup>
                      </m:sSup>
                      <m:r>
                        <a:rPr lang="en-US" sz="1500" b="0" i="1">
                          <a:latin typeface="Cambria Math" panose="02040503050406030204" pitchFamily="18" charset="0"/>
                          <a:ea typeface="Cambria Math" panose="02040503050406030204" pitchFamily="18" charset="0"/>
                        </a:rPr>
                        <m:t>∙</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𝑇</m:t>
                          </m:r>
                        </m:e>
                        <m:sub>
                          <m:r>
                            <a:rPr lang="en-US" sz="1500" i="1">
                              <a:latin typeface="Cambria Math" panose="02040503050406030204" pitchFamily="18" charset="0"/>
                              <a:ea typeface="Cambria Math" panose="02040503050406030204" pitchFamily="18" charset="0"/>
                            </a:rPr>
                            <m:t>𝑎</m:t>
                          </m:r>
                        </m:sub>
                      </m:sSub>
                      <m:r>
                        <a:rPr lang="en-US" sz="1500" b="0" i="1">
                          <a:latin typeface="Cambria Math" panose="02040503050406030204" pitchFamily="18" charset="0"/>
                          <a:ea typeface="Cambria Math" panose="02040503050406030204" pitchFamily="18" charset="0"/>
                        </a:rPr>
                        <m:t>−</m:t>
                      </m:r>
                      <m:r>
                        <a:rPr lang="en-US" sz="1500" b="0" i="1" smtClean="0">
                          <a:latin typeface="Cambria Math" panose="02040503050406030204" pitchFamily="18" charset="0"/>
                          <a:ea typeface="Cambria Math" panose="02040503050406030204" pitchFamily="18" charset="0"/>
                        </a:rPr>
                        <m:t>𝐹𝑃</m:t>
                      </m:r>
                    </m:oMath>
                  </m:oMathPara>
                </a14:m>
                <a:endParaRPr lang="en-US" sz="1500" b="0" dirty="0">
                  <a:latin typeface="Cambria Math" panose="02040503050406030204" pitchFamily="18" charset="0"/>
                  <a:ea typeface="Cambria Math" panose="02040503050406030204" pitchFamily="18" charset="0"/>
                </a:endParaRPr>
              </a:p>
              <a:p>
                <a:r>
                  <a:rPr lang="en-US" sz="1600" b="0" dirty="0"/>
                  <a:t>Expected value of interference energy in terms of FP (false path in channel estimate):</a:t>
                </a:r>
              </a:p>
              <a:p>
                <a:pPr marL="0" indent="0">
                  <a:buNone/>
                </a:pPr>
                <a:endParaRPr lang="en-US" sz="8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ea typeface="Cambria Math" panose="02040503050406030204" pitchFamily="18" charset="0"/>
                        </a:rPr>
                        <m:t>𝐸</m:t>
                      </m:r>
                      <m:d>
                        <m:dPr>
                          <m:begChr m:val="["/>
                          <m:endChr m:val="]"/>
                          <m:ctrlPr>
                            <a:rPr lang="en-US" sz="1500" i="1">
                              <a:latin typeface="Cambria Math" panose="02040503050406030204" pitchFamily="18" charset="0"/>
                              <a:ea typeface="Cambria Math" panose="02040503050406030204" pitchFamily="18" charset="0"/>
                            </a:rPr>
                          </m:ctrlPr>
                        </m:dPr>
                        <m:e>
                          <m:r>
                            <a:rPr lang="en-US" sz="1500" i="1">
                              <a:latin typeface="Cambria Math" panose="02040503050406030204" pitchFamily="18" charset="0"/>
                              <a:ea typeface="Cambria Math" panose="02040503050406030204" pitchFamily="18" charset="0"/>
                            </a:rPr>
                            <m:t>𝑈𝑛𝑑𝑒𝑠𝑖𝑟𝑒𝑑</m:t>
                          </m:r>
                          <m:r>
                            <a:rPr lang="en-US" sz="1500" i="1">
                              <a:latin typeface="Cambria Math" panose="02040503050406030204" pitchFamily="18" charset="0"/>
                              <a:ea typeface="Cambria Math" panose="02040503050406030204" pitchFamily="18" charset="0"/>
                            </a:rPr>
                            <m:t> </m:t>
                          </m:r>
                          <m:r>
                            <a:rPr lang="en-US" sz="1500" i="1">
                              <a:latin typeface="Cambria Math" panose="02040503050406030204" pitchFamily="18" charset="0"/>
                              <a:ea typeface="Cambria Math" panose="02040503050406030204" pitchFamily="18" charset="0"/>
                            </a:rPr>
                            <m:t>𝐶𝑜𝑚𝑝𝑜𝑛𝑒𝑛𝑡</m:t>
                          </m:r>
                          <m:r>
                            <a:rPr lang="en-US" sz="1500" i="1">
                              <a:latin typeface="Cambria Math" panose="02040503050406030204" pitchFamily="18" charset="0"/>
                              <a:ea typeface="Cambria Math" panose="02040503050406030204" pitchFamily="18" charset="0"/>
                            </a:rPr>
                            <m:t> </m:t>
                          </m:r>
                          <m:r>
                            <a:rPr lang="en-US" sz="1500" i="1">
                              <a:latin typeface="Cambria Math" panose="02040503050406030204" pitchFamily="18" charset="0"/>
                              <a:ea typeface="Cambria Math" panose="02040503050406030204" pitchFamily="18" charset="0"/>
                            </a:rPr>
                            <m:t>𝑉𝑎𝑟𝑖𝑎𝑛𝑐𝑒</m:t>
                          </m:r>
                        </m:e>
                      </m:d>
                      <m:r>
                        <a:rPr lang="en-US" sz="1500" i="1">
                          <a:latin typeface="Cambria Math" panose="02040503050406030204" pitchFamily="18" charset="0"/>
                          <a:ea typeface="Cambria Math" panose="02040503050406030204" pitchFamily="18" charset="0"/>
                        </a:rPr>
                        <m:t>=</m:t>
                      </m:r>
                      <m:sSubSup>
                        <m:sSubSupPr>
                          <m:ctrlPr>
                            <a:rPr lang="en-US" sz="1500" i="1">
                              <a:latin typeface="Cambria Math" panose="02040503050406030204" pitchFamily="18" charset="0"/>
                              <a:ea typeface="Cambria Math" panose="02040503050406030204" pitchFamily="18" charset="0"/>
                            </a:rPr>
                          </m:ctrlPr>
                        </m:sSubSupPr>
                        <m:e>
                          <m:r>
                            <a:rPr lang="en-US" sz="1500" i="1">
                              <a:latin typeface="Cambria Math" panose="02040503050406030204" pitchFamily="18" charset="0"/>
                              <a:ea typeface="Cambria Math" panose="02040503050406030204" pitchFamily="18" charset="0"/>
                            </a:rPr>
                            <m:t>𝜎</m:t>
                          </m:r>
                        </m:e>
                        <m:sub>
                          <m:r>
                            <a:rPr lang="en-US" sz="1500" i="1">
                              <a:latin typeface="Cambria Math" panose="02040503050406030204" pitchFamily="18" charset="0"/>
                              <a:ea typeface="Cambria Math" panose="02040503050406030204" pitchFamily="18" charset="0"/>
                            </a:rPr>
                            <m:t>𝑛</m:t>
                          </m:r>
                        </m:sub>
                        <m:sup>
                          <m:r>
                            <a:rPr lang="en-US" sz="1500" i="1">
                              <a:latin typeface="Cambria Math" panose="02040503050406030204" pitchFamily="18" charset="0"/>
                              <a:ea typeface="Cambria Math" panose="02040503050406030204" pitchFamily="18" charset="0"/>
                            </a:rPr>
                            <m:t>2</m:t>
                          </m:r>
                        </m:sup>
                      </m:sSubSup>
                      <m:r>
                        <a:rPr lang="en-US" sz="1500" i="1">
                          <a:latin typeface="Cambria Math" panose="02040503050406030204" pitchFamily="18" charset="0"/>
                          <a:ea typeface="Cambria Math" panose="02040503050406030204" pitchFamily="18" charset="0"/>
                        </a:rPr>
                        <m:t>+</m:t>
                      </m:r>
                      <m:sSup>
                        <m:sSupPr>
                          <m:ctrlPr>
                            <a:rPr lang="en-US" sz="1500" i="1">
                              <a:latin typeface="Cambria Math" panose="02040503050406030204" pitchFamily="18" charset="0"/>
                              <a:ea typeface="Cambria Math" panose="02040503050406030204" pitchFamily="18" charset="0"/>
                            </a:rPr>
                          </m:ctrlPr>
                        </m:sSupPr>
                        <m:e>
                          <m:r>
                            <a:rPr lang="en-US" sz="1500" i="1">
                              <a:latin typeface="Cambria Math" panose="02040503050406030204" pitchFamily="18" charset="0"/>
                              <a:ea typeface="Cambria Math" panose="02040503050406030204" pitchFamily="18" charset="0"/>
                            </a:rPr>
                            <m:t>𝐴</m:t>
                          </m:r>
                        </m:e>
                        <m:sup>
                          <m:r>
                            <a:rPr lang="en-US" sz="1500" i="1">
                              <a:latin typeface="Cambria Math" panose="02040503050406030204" pitchFamily="18" charset="0"/>
                              <a:ea typeface="Cambria Math" panose="02040503050406030204" pitchFamily="18" charset="0"/>
                            </a:rPr>
                            <m:t>2</m:t>
                          </m:r>
                        </m:sup>
                      </m:sSup>
                      <m:r>
                        <a:rPr lang="en-US" sz="1500" i="1">
                          <a:latin typeface="Cambria Math" panose="02040503050406030204" pitchFamily="18" charset="0"/>
                          <a:ea typeface="Cambria Math" panose="02040503050406030204" pitchFamily="18" charset="0"/>
                        </a:rPr>
                        <m:t>∙</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𝑇</m:t>
                          </m:r>
                        </m:e>
                        <m:sub>
                          <m:r>
                            <a:rPr lang="en-US" sz="1500" i="1">
                              <a:latin typeface="Cambria Math" panose="02040503050406030204" pitchFamily="18" charset="0"/>
                              <a:ea typeface="Cambria Math" panose="02040503050406030204" pitchFamily="18" charset="0"/>
                            </a:rPr>
                            <m:t>𝑎</m:t>
                          </m:r>
                        </m:sub>
                      </m:sSub>
                      <m:r>
                        <a:rPr lang="en-US" sz="1500" i="1">
                          <a:latin typeface="Cambria Math" panose="02040503050406030204" pitchFamily="18" charset="0"/>
                          <a:ea typeface="Cambria Math" panose="02040503050406030204" pitchFamily="18" charset="0"/>
                        </a:rPr>
                        <m:t>−</m:t>
                      </m:r>
                      <m:r>
                        <a:rPr lang="en-US" sz="1500" b="0" i="1">
                          <a:latin typeface="Cambria Math" panose="02040503050406030204" pitchFamily="18" charset="0"/>
                          <a:ea typeface="Cambria Math" panose="02040503050406030204" pitchFamily="18" charset="0"/>
                        </a:rPr>
                        <m:t>𝐹𝑃</m:t>
                      </m:r>
                      <m:r>
                        <a:rPr lang="en-US" sz="1500" i="1">
                          <a:latin typeface="Cambria Math" panose="02040503050406030204" pitchFamily="18" charset="0"/>
                          <a:ea typeface="Cambria Math" panose="02040503050406030204" pitchFamily="18" charset="0"/>
                        </a:rPr>
                        <m:t>=</m:t>
                      </m:r>
                      <m:sSubSup>
                        <m:sSubSupPr>
                          <m:ctrlPr>
                            <a:rPr lang="en-US" sz="1500" i="1">
                              <a:latin typeface="Cambria Math" panose="02040503050406030204" pitchFamily="18" charset="0"/>
                              <a:ea typeface="Cambria Math" panose="02040503050406030204" pitchFamily="18" charset="0"/>
                            </a:rPr>
                          </m:ctrlPr>
                        </m:sSubSupPr>
                        <m:e>
                          <m:r>
                            <a:rPr lang="en-US" sz="1500" i="1">
                              <a:latin typeface="Cambria Math" panose="02040503050406030204" pitchFamily="18" charset="0"/>
                              <a:ea typeface="Cambria Math" panose="02040503050406030204" pitchFamily="18" charset="0"/>
                            </a:rPr>
                            <m:t>𝜎</m:t>
                          </m:r>
                        </m:e>
                        <m:sub>
                          <m:r>
                            <a:rPr lang="en-US" sz="1500" i="1">
                              <a:latin typeface="Cambria Math" panose="02040503050406030204" pitchFamily="18" charset="0"/>
                              <a:ea typeface="Cambria Math" panose="02040503050406030204" pitchFamily="18" charset="0"/>
                            </a:rPr>
                            <m:t>𝑛</m:t>
                          </m:r>
                        </m:sub>
                        <m:sup>
                          <m:r>
                            <a:rPr lang="en-US" sz="1500" i="1">
                              <a:latin typeface="Cambria Math" panose="02040503050406030204" pitchFamily="18" charset="0"/>
                              <a:ea typeface="Cambria Math" panose="02040503050406030204" pitchFamily="18" charset="0"/>
                            </a:rPr>
                            <m:t>2</m:t>
                          </m:r>
                        </m:sup>
                      </m:sSubSup>
                      <m:r>
                        <a:rPr lang="en-US" sz="1500" i="1">
                          <a:latin typeface="Cambria Math" panose="02040503050406030204" pitchFamily="18" charset="0"/>
                          <a:ea typeface="Cambria Math" panose="02040503050406030204" pitchFamily="18" charset="0"/>
                        </a:rPr>
                        <m:t>+</m:t>
                      </m:r>
                      <m:sSup>
                        <m:sSupPr>
                          <m:ctrlPr>
                            <a:rPr lang="en-US" sz="1500" i="1">
                              <a:latin typeface="Cambria Math" panose="02040503050406030204" pitchFamily="18" charset="0"/>
                              <a:ea typeface="Cambria Math" panose="02040503050406030204" pitchFamily="18" charset="0"/>
                            </a:rPr>
                          </m:ctrlPr>
                        </m:sSupPr>
                        <m:e>
                          <m:r>
                            <a:rPr lang="en-US" sz="1500" i="1">
                              <a:latin typeface="Cambria Math" panose="02040503050406030204" pitchFamily="18" charset="0"/>
                              <a:ea typeface="Cambria Math" panose="02040503050406030204" pitchFamily="18" charset="0"/>
                            </a:rPr>
                            <m:t>𝐴</m:t>
                          </m:r>
                        </m:e>
                        <m:sup>
                          <m:r>
                            <a:rPr lang="en-US" sz="1500" i="1">
                              <a:latin typeface="Cambria Math" panose="02040503050406030204" pitchFamily="18" charset="0"/>
                              <a:ea typeface="Cambria Math" panose="02040503050406030204" pitchFamily="18" charset="0"/>
                            </a:rPr>
                            <m:t>2</m:t>
                          </m:r>
                        </m:sup>
                      </m:sSup>
                      <m:r>
                        <a:rPr lang="en-US" sz="1500" i="1">
                          <a:latin typeface="Cambria Math" panose="02040503050406030204" pitchFamily="18" charset="0"/>
                          <a:ea typeface="Cambria Math" panose="02040503050406030204" pitchFamily="18" charset="0"/>
                        </a:rPr>
                        <m:t>∙</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𝑇</m:t>
                          </m:r>
                        </m:e>
                        <m:sub>
                          <m:r>
                            <a:rPr lang="en-US" sz="1500" i="1">
                              <a:latin typeface="Cambria Math" panose="02040503050406030204" pitchFamily="18" charset="0"/>
                              <a:ea typeface="Cambria Math" panose="02040503050406030204" pitchFamily="18" charset="0"/>
                            </a:rPr>
                            <m:t>𝑎</m:t>
                          </m:r>
                        </m:sub>
                      </m:sSub>
                      <m:r>
                        <a:rPr lang="en-US" sz="1500" i="1">
                          <a:latin typeface="Cambria Math" panose="02040503050406030204" pitchFamily="18" charset="0"/>
                          <a:ea typeface="Cambria Math" panose="02040503050406030204" pitchFamily="18" charset="0"/>
                        </a:rPr>
                        <m:t>∙</m:t>
                      </m:r>
                      <m:d>
                        <m:dPr>
                          <m:ctrlPr>
                            <a:rPr lang="en-US" sz="1500" i="1">
                              <a:latin typeface="Cambria Math" panose="02040503050406030204" pitchFamily="18" charset="0"/>
                              <a:ea typeface="Cambria Math" panose="02040503050406030204" pitchFamily="18" charset="0"/>
                            </a:rPr>
                          </m:ctrlPr>
                        </m:dPr>
                        <m:e>
                          <m:r>
                            <a:rPr lang="en-US" sz="1500" i="1">
                              <a:latin typeface="Cambria Math" panose="02040503050406030204" pitchFamily="18" charset="0"/>
                              <a:ea typeface="Cambria Math" panose="02040503050406030204" pitchFamily="18" charset="0"/>
                            </a:rPr>
                            <m:t>1−</m:t>
                          </m:r>
                          <m:sSup>
                            <m:sSupPr>
                              <m:ctrlPr>
                                <a:rPr lang="en-US" sz="1500" i="1">
                                  <a:latin typeface="Cambria Math" panose="02040503050406030204" pitchFamily="18" charset="0"/>
                                  <a:ea typeface="Cambria Math" panose="02040503050406030204" pitchFamily="18" charset="0"/>
                                </a:rPr>
                              </m:ctrlPr>
                            </m:sSupPr>
                            <m:e>
                              <m:r>
                                <a:rPr lang="en-US" sz="1500" i="1">
                                  <a:latin typeface="Cambria Math" panose="02040503050406030204" pitchFamily="18" charset="0"/>
                                  <a:ea typeface="Cambria Math" panose="02040503050406030204" pitchFamily="18" charset="0"/>
                                </a:rPr>
                                <m:t>𝜌</m:t>
                              </m:r>
                            </m:e>
                            <m:sup>
                              <m:r>
                                <a:rPr lang="en-US" sz="1500" i="1">
                                  <a:latin typeface="Cambria Math" panose="02040503050406030204" pitchFamily="18" charset="0"/>
                                  <a:ea typeface="Cambria Math" panose="02040503050406030204" pitchFamily="18" charset="0"/>
                                </a:rPr>
                                <m:t>2</m:t>
                              </m:r>
                            </m:sup>
                          </m:sSup>
                          <m:r>
                            <a:rPr lang="en-US" sz="1500" i="1">
                              <a:latin typeface="Cambria Math" panose="02040503050406030204" pitchFamily="18" charset="0"/>
                              <a:ea typeface="Cambria Math" panose="02040503050406030204" pitchFamily="18" charset="0"/>
                            </a:rPr>
                            <m:t>∙</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𝑇</m:t>
                              </m:r>
                            </m:e>
                            <m:sub>
                              <m:r>
                                <a:rPr lang="en-US" sz="1500" i="1">
                                  <a:latin typeface="Cambria Math" panose="02040503050406030204" pitchFamily="18" charset="0"/>
                                  <a:ea typeface="Cambria Math" panose="02040503050406030204" pitchFamily="18" charset="0"/>
                                </a:rPr>
                                <m:t>𝑎</m:t>
                              </m:r>
                            </m:sub>
                          </m:sSub>
                        </m:e>
                      </m:d>
                    </m:oMath>
                  </m:oMathPara>
                </a14:m>
                <a:endParaRPr lang="en-US" sz="1500" dirty="0">
                  <a:latin typeface="Cambria Math" panose="02040503050406030204" pitchFamily="18" charset="0"/>
                  <a:ea typeface="Cambria Math" panose="02040503050406030204" pitchFamily="18" charset="0"/>
                </a:endParaRPr>
              </a:p>
              <a:p>
                <a:pPr marL="457200" lvl="1" indent="0">
                  <a:buNone/>
                </a:pPr>
                <a:r>
                  <a:rPr lang="en-US" sz="1500" dirty="0">
                    <a:latin typeface="Cambria Math" panose="02040503050406030204" pitchFamily="18" charset="0"/>
                    <a:ea typeface="Cambria Math" panose="02040503050406030204" pitchFamily="18" charset="0"/>
                  </a:rPr>
                  <a:t>		                                  </a:t>
                </a:r>
                <a14:m>
                  <m:oMath xmlns:m="http://schemas.openxmlformats.org/officeDocument/2006/math">
                    <m:r>
                      <a:rPr lang="en-US" sz="1500" b="0" i="0" smtClean="0">
                        <a:latin typeface="Cambria Math" panose="02040503050406030204" pitchFamily="18" charset="0"/>
                        <a:ea typeface="Cambria Math" panose="02040503050406030204" pitchFamily="18" charset="0"/>
                      </a:rPr>
                      <m:t>  </m:t>
                    </m:r>
                    <m:r>
                      <a:rPr lang="en-US" sz="1500" i="1">
                        <a:latin typeface="Cambria Math" panose="02040503050406030204" pitchFamily="18" charset="0"/>
                        <a:ea typeface="Cambria Math" panose="02040503050406030204" pitchFamily="18" charset="0"/>
                      </a:rPr>
                      <m:t>=</m:t>
                    </m:r>
                    <m:sSubSup>
                      <m:sSubSupPr>
                        <m:ctrlPr>
                          <a:rPr lang="en-US" sz="1500" i="1">
                            <a:latin typeface="Cambria Math" panose="02040503050406030204" pitchFamily="18" charset="0"/>
                            <a:ea typeface="Cambria Math" panose="02040503050406030204" pitchFamily="18" charset="0"/>
                          </a:rPr>
                        </m:ctrlPr>
                      </m:sSubSupPr>
                      <m:e>
                        <m:r>
                          <a:rPr lang="en-US" sz="1500" i="1">
                            <a:latin typeface="Cambria Math" panose="02040503050406030204" pitchFamily="18" charset="0"/>
                            <a:ea typeface="Cambria Math" panose="02040503050406030204" pitchFamily="18" charset="0"/>
                          </a:rPr>
                          <m:t>𝜎</m:t>
                        </m:r>
                      </m:e>
                      <m:sub>
                        <m:r>
                          <a:rPr lang="en-US" sz="1500" i="1">
                            <a:latin typeface="Cambria Math" panose="02040503050406030204" pitchFamily="18" charset="0"/>
                            <a:ea typeface="Cambria Math" panose="02040503050406030204" pitchFamily="18" charset="0"/>
                          </a:rPr>
                          <m:t>𝑛</m:t>
                        </m:r>
                      </m:sub>
                      <m:sup>
                        <m:r>
                          <a:rPr lang="en-US" sz="1500" i="1">
                            <a:latin typeface="Cambria Math" panose="02040503050406030204" pitchFamily="18" charset="0"/>
                            <a:ea typeface="Cambria Math" panose="02040503050406030204" pitchFamily="18" charset="0"/>
                          </a:rPr>
                          <m:t>2</m:t>
                        </m:r>
                      </m:sup>
                    </m:sSubSup>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𝐹𝑃</m:t>
                    </m:r>
                    <m:r>
                      <a:rPr lang="en-US" sz="1500" i="1">
                        <a:latin typeface="Cambria Math" panose="02040503050406030204" pitchFamily="18" charset="0"/>
                        <a:ea typeface="Cambria Math" panose="02040503050406030204" pitchFamily="18" charset="0"/>
                      </a:rPr>
                      <m:t>∙</m:t>
                    </m:r>
                    <m:d>
                      <m:dPr>
                        <m:ctrlPr>
                          <a:rPr lang="en-US" sz="1500" i="1">
                            <a:latin typeface="Cambria Math" panose="02040503050406030204" pitchFamily="18" charset="0"/>
                            <a:ea typeface="Cambria Math" panose="02040503050406030204" pitchFamily="18" charset="0"/>
                          </a:rPr>
                        </m:ctrlPr>
                      </m:dPr>
                      <m:e>
                        <m:f>
                          <m:fPr>
                            <m:ctrlPr>
                              <a:rPr lang="en-US" sz="1500" i="1">
                                <a:latin typeface="Cambria Math" panose="02040503050406030204" pitchFamily="18" charset="0"/>
                                <a:ea typeface="Cambria Math" panose="02040503050406030204" pitchFamily="18" charset="0"/>
                              </a:rPr>
                            </m:ctrlPr>
                          </m:fPr>
                          <m:num>
                            <m:r>
                              <a:rPr lang="en-US" sz="1500" i="1">
                                <a:latin typeface="Cambria Math" panose="02040503050406030204" pitchFamily="18" charset="0"/>
                                <a:ea typeface="Cambria Math" panose="02040503050406030204" pitchFamily="18" charset="0"/>
                              </a:rPr>
                              <m:t>1</m:t>
                            </m:r>
                          </m:num>
                          <m:den>
                            <m:sSup>
                              <m:sSupPr>
                                <m:ctrlPr>
                                  <a:rPr lang="en-US" sz="1500" i="1">
                                    <a:latin typeface="Cambria Math" panose="02040503050406030204" pitchFamily="18" charset="0"/>
                                    <a:ea typeface="Cambria Math" panose="02040503050406030204" pitchFamily="18" charset="0"/>
                                  </a:rPr>
                                </m:ctrlPr>
                              </m:sSupPr>
                              <m:e>
                                <m:r>
                                  <a:rPr lang="en-US" sz="1500" i="1">
                                    <a:latin typeface="Cambria Math" panose="02040503050406030204" pitchFamily="18" charset="0"/>
                                    <a:ea typeface="Cambria Math" panose="02040503050406030204" pitchFamily="18" charset="0"/>
                                  </a:rPr>
                                  <m:t>𝜌</m:t>
                                </m:r>
                              </m:e>
                              <m:sup>
                                <m:r>
                                  <a:rPr lang="en-US" sz="1500" i="1">
                                    <a:latin typeface="Cambria Math" panose="02040503050406030204" pitchFamily="18" charset="0"/>
                                    <a:ea typeface="Cambria Math" panose="02040503050406030204" pitchFamily="18" charset="0"/>
                                  </a:rPr>
                                  <m:t>2</m:t>
                                </m:r>
                              </m:sup>
                            </m:sSup>
                            <m:r>
                              <a:rPr lang="en-US" sz="1500" i="1">
                                <a:latin typeface="Cambria Math" panose="02040503050406030204" pitchFamily="18" charset="0"/>
                                <a:ea typeface="Cambria Math" panose="02040503050406030204" pitchFamily="18" charset="0"/>
                              </a:rPr>
                              <m:t>∙</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𝑇</m:t>
                                </m:r>
                              </m:e>
                              <m:sub>
                                <m:r>
                                  <a:rPr lang="en-US" sz="1500" i="1">
                                    <a:latin typeface="Cambria Math" panose="02040503050406030204" pitchFamily="18" charset="0"/>
                                    <a:ea typeface="Cambria Math" panose="02040503050406030204" pitchFamily="18" charset="0"/>
                                  </a:rPr>
                                  <m:t>𝑎</m:t>
                                </m:r>
                              </m:sub>
                            </m:sSub>
                          </m:den>
                        </m:f>
                        <m:r>
                          <a:rPr lang="en-US" sz="1500" i="1">
                            <a:latin typeface="Cambria Math" panose="02040503050406030204" pitchFamily="18" charset="0"/>
                            <a:ea typeface="Cambria Math" panose="02040503050406030204" pitchFamily="18" charset="0"/>
                          </a:rPr>
                          <m:t>−1</m:t>
                        </m:r>
                      </m:e>
                    </m:d>
                  </m:oMath>
                </a14:m>
                <a:endParaRPr lang="en-US" sz="1500" dirty="0">
                  <a:latin typeface="Cambria Math" panose="02040503050406030204" pitchFamily="18" charset="0"/>
                  <a:ea typeface="Cambria Math" panose="02040503050406030204" pitchFamily="18" charset="0"/>
                </a:endParaRPr>
              </a:p>
              <a:p>
                <a:endParaRPr lang="en-US" sz="1600" b="0" dirty="0"/>
              </a:p>
              <a:p>
                <a:r>
                  <a:rPr lang="en-US" sz="1600" b="0" dirty="0"/>
                  <a:t>SIR expression (dB scale):</a:t>
                </a:r>
              </a:p>
              <a:p>
                <a:pPr marL="342900" lvl="1" indent="0">
                  <a:lnSpc>
                    <a:spcPct val="150000"/>
                  </a:lnSpc>
                  <a:buNone/>
                </a:pPr>
                <a:endParaRPr lang="en-US" dirty="0"/>
              </a:p>
              <a:p>
                <a:pPr marL="342900" lvl="1" indent="0">
                  <a:lnSpc>
                    <a:spcPct val="150000"/>
                  </a:lnSpc>
                  <a:buNone/>
                </a:pPr>
                <a:r>
                  <a:rPr lang="en-US" dirty="0"/>
                  <a:t>						</a:t>
                </a:r>
              </a:p>
            </p:txBody>
          </p:sp>
        </mc:Choice>
        <mc:Fallback xmlns="">
          <p:sp>
            <p:nvSpPr>
              <p:cNvPr id="3" name="Content Placeholder 2">
                <a:extLst>
                  <a:ext uri="{FF2B5EF4-FFF2-40B4-BE49-F238E27FC236}">
                    <a16:creationId xmlns:a16="http://schemas.microsoft.com/office/drawing/2014/main" id="{89EEB579-688E-584B-9D36-B88DFC651D8A}"/>
                  </a:ext>
                </a:extLst>
              </p:cNvPr>
              <p:cNvSpPr>
                <a:spLocks noGrp="1" noRot="1" noChangeAspect="1" noMove="1" noResize="1" noEditPoints="1" noAdjustHandles="1" noChangeArrowheads="1" noChangeShapeType="1" noTextEdit="1"/>
              </p:cNvSpPr>
              <p:nvPr>
                <p:ph idx="1"/>
              </p:nvPr>
            </p:nvSpPr>
            <p:spPr>
              <a:xfrm>
                <a:off x="684213" y="1989138"/>
                <a:ext cx="7772400" cy="4392190"/>
              </a:xfrm>
              <a:blipFill>
                <a:blip r:embed="rId2"/>
                <a:stretch>
                  <a:fillRect l="-326" t="-2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71CDB44-FDFE-C943-98DE-FF675580DDC2}"/>
              </a:ext>
            </a:extLst>
          </p:cNvPr>
          <p:cNvSpPr>
            <a:spLocks noGrp="1"/>
          </p:cNvSpPr>
          <p:nvPr>
            <p:ph type="sldNum" idx="12"/>
          </p:nvPr>
        </p:nvSpPr>
        <p:spPr>
          <a:xfrm>
            <a:off x="4393695" y="6475413"/>
            <a:ext cx="432811" cy="184666"/>
          </a:xfrm>
        </p:spPr>
        <p:txBody>
          <a:bodyPr/>
          <a:lstStyle/>
          <a:p>
            <a:r>
              <a:rPr lang="en-GB" dirty="0"/>
              <a:t>Slide </a:t>
            </a:r>
            <a:fld id="{440F5867-744E-4AA6-B0ED-4C44D2DFBB7B}" type="slidenum">
              <a:rPr lang="en-GB" smtClean="0"/>
              <a:pPr/>
              <a:t>54</a:t>
            </a:fld>
            <a:endParaRPr lang="en-GB" dirty="0"/>
          </a:p>
        </p:txBody>
      </p:sp>
      <p:sp>
        <p:nvSpPr>
          <p:cNvPr id="5" name="Footer Placeholder 4">
            <a:extLst>
              <a:ext uri="{FF2B5EF4-FFF2-40B4-BE49-F238E27FC236}">
                <a16:creationId xmlns:a16="http://schemas.microsoft.com/office/drawing/2014/main" id="{A9B70A15-990C-544A-97EF-BFB6E05D8F13}"/>
              </a:ext>
            </a:extLst>
          </p:cNvPr>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Apple</a:t>
            </a:r>
            <a:endParaRPr lang="en-GB" dirty="0"/>
          </a:p>
        </p:txBody>
      </p:sp>
      <p:cxnSp>
        <p:nvCxnSpPr>
          <p:cNvPr id="8" name="Straight Arrow Connector 7">
            <a:extLst>
              <a:ext uri="{FF2B5EF4-FFF2-40B4-BE49-F238E27FC236}">
                <a16:creationId xmlns:a16="http://schemas.microsoft.com/office/drawing/2014/main" id="{D988B770-7378-2546-B8C0-BB390AE4E205}"/>
              </a:ext>
            </a:extLst>
          </p:cNvPr>
          <p:cNvCxnSpPr>
            <a:cxnSpLocks/>
          </p:cNvCxnSpPr>
          <p:nvPr/>
        </p:nvCxnSpPr>
        <p:spPr bwMode="auto">
          <a:xfrm flipH="1">
            <a:off x="1392760" y="2817675"/>
            <a:ext cx="54006" cy="16201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9" name="TextBox 8">
            <a:extLst>
              <a:ext uri="{FF2B5EF4-FFF2-40B4-BE49-F238E27FC236}">
                <a16:creationId xmlns:a16="http://schemas.microsoft.com/office/drawing/2014/main" id="{5980574A-5FA2-7E4D-9956-E7FA44F2C266}"/>
              </a:ext>
            </a:extLst>
          </p:cNvPr>
          <p:cNvSpPr txBox="1"/>
          <p:nvPr/>
        </p:nvSpPr>
        <p:spPr>
          <a:xfrm>
            <a:off x="1115616" y="2963939"/>
            <a:ext cx="498855" cy="253916"/>
          </a:xfrm>
          <a:prstGeom prst="rect">
            <a:avLst/>
          </a:prstGeom>
          <a:noFill/>
        </p:spPr>
        <p:txBody>
          <a:bodyPr wrap="none" rtlCol="0">
            <a:spAutoFit/>
          </a:bodyPr>
          <a:lstStyle/>
          <a:p>
            <a:r>
              <a:rPr lang="en-US" sz="1050" dirty="0"/>
              <a:t>Noise</a:t>
            </a:r>
          </a:p>
        </p:txBody>
      </p:sp>
      <p:sp>
        <p:nvSpPr>
          <p:cNvPr id="13" name="TextBox 12">
            <a:extLst>
              <a:ext uri="{FF2B5EF4-FFF2-40B4-BE49-F238E27FC236}">
                <a16:creationId xmlns:a16="http://schemas.microsoft.com/office/drawing/2014/main" id="{ACFBFF28-AD1E-EF46-B9FE-5B720D7A79A5}"/>
              </a:ext>
            </a:extLst>
          </p:cNvPr>
          <p:cNvSpPr txBox="1"/>
          <p:nvPr/>
        </p:nvSpPr>
        <p:spPr>
          <a:xfrm>
            <a:off x="2182192" y="3013502"/>
            <a:ext cx="1350152" cy="415498"/>
          </a:xfrm>
          <a:prstGeom prst="rect">
            <a:avLst/>
          </a:prstGeom>
          <a:noFill/>
        </p:spPr>
        <p:txBody>
          <a:bodyPr wrap="square" rtlCol="0">
            <a:spAutoFit/>
          </a:bodyPr>
          <a:lstStyle/>
          <a:p>
            <a:r>
              <a:rPr lang="en-US" sz="1050" dirty="0"/>
              <a:t>Duty factor of </a:t>
            </a:r>
            <a:br>
              <a:rPr lang="en-US" sz="1050" dirty="0"/>
            </a:br>
            <a:r>
              <a:rPr lang="en-US" sz="1050" dirty="0"/>
              <a:t>un-attacked portion</a:t>
            </a:r>
          </a:p>
        </p:txBody>
      </p:sp>
      <p:cxnSp>
        <p:nvCxnSpPr>
          <p:cNvPr id="14" name="Straight Arrow Connector 13">
            <a:extLst>
              <a:ext uri="{FF2B5EF4-FFF2-40B4-BE49-F238E27FC236}">
                <a16:creationId xmlns:a16="http://schemas.microsoft.com/office/drawing/2014/main" id="{446D307A-E299-C949-AD57-E0F9EF9D52DD}"/>
              </a:ext>
            </a:extLst>
          </p:cNvPr>
          <p:cNvCxnSpPr>
            <a:cxnSpLocks/>
          </p:cNvCxnSpPr>
          <p:nvPr/>
        </p:nvCxnSpPr>
        <p:spPr bwMode="auto">
          <a:xfrm>
            <a:off x="3923928" y="2852936"/>
            <a:ext cx="108012" cy="18184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5" name="TextBox 14">
            <a:extLst>
              <a:ext uri="{FF2B5EF4-FFF2-40B4-BE49-F238E27FC236}">
                <a16:creationId xmlns:a16="http://schemas.microsoft.com/office/drawing/2014/main" id="{1BA8A811-6A12-CF4B-AE75-9DE624209063}"/>
              </a:ext>
            </a:extLst>
          </p:cNvPr>
          <p:cNvSpPr txBox="1"/>
          <p:nvPr/>
        </p:nvSpPr>
        <p:spPr>
          <a:xfrm>
            <a:off x="3869920" y="3013502"/>
            <a:ext cx="1350152" cy="415498"/>
          </a:xfrm>
          <a:prstGeom prst="rect">
            <a:avLst/>
          </a:prstGeom>
          <a:noFill/>
        </p:spPr>
        <p:txBody>
          <a:bodyPr wrap="square" rtlCol="0">
            <a:spAutoFit/>
          </a:bodyPr>
          <a:lstStyle/>
          <a:p>
            <a:r>
              <a:rPr lang="en-US" sz="1050" dirty="0"/>
              <a:t>Duty factor of </a:t>
            </a:r>
            <a:br>
              <a:rPr lang="en-US" sz="1050" dirty="0"/>
            </a:br>
            <a:r>
              <a:rPr lang="en-US" sz="1050" dirty="0"/>
              <a:t>attacked portion</a:t>
            </a:r>
          </a:p>
        </p:txBody>
      </p:sp>
      <p:sp>
        <p:nvSpPr>
          <p:cNvPr id="16" name="Rectangle 15">
            <a:extLst>
              <a:ext uri="{FF2B5EF4-FFF2-40B4-BE49-F238E27FC236}">
                <a16:creationId xmlns:a16="http://schemas.microsoft.com/office/drawing/2014/main" id="{45A6D3F4-9DE8-E942-AB48-FB6E43FD96EC}"/>
              </a:ext>
            </a:extLst>
          </p:cNvPr>
          <p:cNvSpPr/>
          <p:nvPr/>
        </p:nvSpPr>
        <p:spPr bwMode="auto">
          <a:xfrm>
            <a:off x="3949027" y="4957719"/>
            <a:ext cx="2124236" cy="415497"/>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BE99EAE-CD4F-BE4A-8A23-DE6FDB5BAB28}"/>
                  </a:ext>
                </a:extLst>
              </p:cNvPr>
              <p:cNvSpPr txBox="1"/>
              <p:nvPr/>
            </p:nvSpPr>
            <p:spPr>
              <a:xfrm>
                <a:off x="4583829" y="5425479"/>
                <a:ext cx="3338606" cy="307777"/>
              </a:xfrm>
              <a:prstGeom prst="rect">
                <a:avLst/>
              </a:prstGeom>
              <a:noFill/>
            </p:spPr>
            <p:txBody>
              <a:bodyPr wrap="none" rtlCol="0">
                <a:spAutoFit/>
              </a:bodyPr>
              <a:lstStyle/>
              <a:p>
                <a:r>
                  <a:rPr lang="en-US" sz="1400" dirty="0">
                    <a:solidFill>
                      <a:srgbClr val="00B0F0"/>
                    </a:solidFill>
                  </a:rPr>
                  <a:t>Perfect attack: </a:t>
                </a:r>
                <a14:m>
                  <m:oMath xmlns:m="http://schemas.openxmlformats.org/officeDocument/2006/math">
                    <m:sSup>
                      <m:sSupPr>
                        <m:ctrlPr>
                          <a:rPr lang="en-US" sz="1400" i="1" smtClean="0">
                            <a:solidFill>
                              <a:srgbClr val="00B0F0"/>
                            </a:solidFill>
                            <a:latin typeface="Cambria Math" panose="02040503050406030204" pitchFamily="18" charset="0"/>
                          </a:rPr>
                        </m:ctrlPr>
                      </m:sSupPr>
                      <m:e>
                        <m:r>
                          <a:rPr lang="en-US" sz="1400" i="1" smtClean="0">
                            <a:solidFill>
                              <a:srgbClr val="00B0F0"/>
                            </a:solidFill>
                            <a:latin typeface="Cambria Math" panose="02040503050406030204" pitchFamily="18" charset="0"/>
                            <a:ea typeface="Cambria Math" panose="02040503050406030204" pitchFamily="18" charset="0"/>
                          </a:rPr>
                          <m:t>𝜌</m:t>
                        </m:r>
                      </m:e>
                      <m:sup>
                        <m:r>
                          <a:rPr lang="en-US" sz="1400" b="0" i="1" smtClean="0">
                            <a:solidFill>
                              <a:srgbClr val="00B0F0"/>
                            </a:solidFill>
                            <a:latin typeface="Cambria Math" panose="02040503050406030204" pitchFamily="18" charset="0"/>
                          </a:rPr>
                          <m:t>2</m:t>
                        </m:r>
                      </m:sup>
                    </m:sSup>
                    <m:r>
                      <a:rPr lang="en-US" sz="1400" i="1" smtClean="0">
                        <a:solidFill>
                          <a:srgbClr val="00B0F0"/>
                        </a:solidFill>
                        <a:latin typeface="Cambria Math" panose="02040503050406030204" pitchFamily="18" charset="0"/>
                        <a:ea typeface="Cambria Math" panose="02040503050406030204" pitchFamily="18" charset="0"/>
                      </a:rPr>
                      <m:t>∙</m:t>
                    </m:r>
                    <m:sSub>
                      <m:sSubPr>
                        <m:ctrlPr>
                          <a:rPr lang="en-US" sz="1400" i="1" smtClean="0">
                            <a:solidFill>
                              <a:srgbClr val="00B0F0"/>
                            </a:solidFill>
                            <a:latin typeface="Cambria Math" panose="02040503050406030204" pitchFamily="18" charset="0"/>
                            <a:ea typeface="Cambria Math" panose="02040503050406030204" pitchFamily="18" charset="0"/>
                          </a:rPr>
                        </m:ctrlPr>
                      </m:sSubPr>
                      <m:e>
                        <m:r>
                          <a:rPr lang="en-US" sz="1400" b="0" i="1" smtClean="0">
                            <a:solidFill>
                              <a:srgbClr val="00B0F0"/>
                            </a:solidFill>
                            <a:latin typeface="Cambria Math" panose="02040503050406030204" pitchFamily="18" charset="0"/>
                            <a:ea typeface="Cambria Math" panose="02040503050406030204" pitchFamily="18" charset="0"/>
                          </a:rPr>
                          <m:t>𝑇</m:t>
                        </m:r>
                      </m:e>
                      <m:sub>
                        <m:r>
                          <a:rPr lang="en-US" sz="1400" b="0" i="1" smtClean="0">
                            <a:solidFill>
                              <a:srgbClr val="00B0F0"/>
                            </a:solidFill>
                            <a:latin typeface="Cambria Math" panose="02040503050406030204" pitchFamily="18" charset="0"/>
                            <a:ea typeface="Cambria Math" panose="02040503050406030204" pitchFamily="18" charset="0"/>
                          </a:rPr>
                          <m:t>𝑎</m:t>
                        </m:r>
                      </m:sub>
                    </m:sSub>
                    <m:r>
                      <a:rPr lang="en-US" sz="1400" i="1" smtClean="0">
                        <a:solidFill>
                          <a:srgbClr val="00B0F0"/>
                        </a:solidFill>
                        <a:latin typeface="Cambria Math" panose="02040503050406030204" pitchFamily="18" charset="0"/>
                        <a:ea typeface="Cambria Math" panose="02040503050406030204" pitchFamily="18" charset="0"/>
                      </a:rPr>
                      <m:t>→</m:t>
                    </m:r>
                    <m:r>
                      <a:rPr lang="en-US" sz="1400" b="0" i="1" smtClean="0">
                        <a:solidFill>
                          <a:srgbClr val="00B0F0"/>
                        </a:solidFill>
                        <a:latin typeface="Cambria Math" panose="02040503050406030204" pitchFamily="18" charset="0"/>
                        <a:ea typeface="Cambria Math" panose="02040503050406030204" pitchFamily="18" charset="0"/>
                      </a:rPr>
                      <m:t>1:</m:t>
                    </m:r>
                    <m:r>
                      <m:rPr>
                        <m:sty m:val="p"/>
                      </m:rPr>
                      <a:rPr lang="en-US" sz="1400" b="0" i="0" smtClean="0">
                        <a:solidFill>
                          <a:srgbClr val="00B0F0"/>
                        </a:solidFill>
                        <a:latin typeface="Cambria Math" panose="02040503050406030204" pitchFamily="18" charset="0"/>
                        <a:ea typeface="Cambria Math" panose="02040503050406030204" pitchFamily="18" charset="0"/>
                      </a:rPr>
                      <m:t>Variance</m:t>
                    </m:r>
                    <m:r>
                      <a:rPr lang="en-US" sz="1400" b="0" i="1" smtClean="0">
                        <a:solidFill>
                          <a:srgbClr val="00B0F0"/>
                        </a:solidFill>
                        <a:latin typeface="Cambria Math" panose="02040503050406030204" pitchFamily="18" charset="0"/>
                        <a:ea typeface="Cambria Math" panose="02040503050406030204" pitchFamily="18" charset="0"/>
                      </a:rPr>
                      <m:t>→</m:t>
                    </m:r>
                    <m:sSubSup>
                      <m:sSubSupPr>
                        <m:ctrlPr>
                          <a:rPr lang="en-US" sz="1400" b="0" i="1" smtClean="0">
                            <a:solidFill>
                              <a:srgbClr val="00B0F0"/>
                            </a:solidFill>
                            <a:latin typeface="Cambria Math" panose="02040503050406030204" pitchFamily="18" charset="0"/>
                            <a:ea typeface="Cambria Math" panose="02040503050406030204" pitchFamily="18" charset="0"/>
                          </a:rPr>
                        </m:ctrlPr>
                      </m:sSubSupPr>
                      <m:e>
                        <m:r>
                          <a:rPr lang="en-US" sz="1400" b="0" i="1" smtClean="0">
                            <a:solidFill>
                              <a:srgbClr val="00B0F0"/>
                            </a:solidFill>
                            <a:latin typeface="Cambria Math" panose="02040503050406030204" pitchFamily="18" charset="0"/>
                            <a:ea typeface="Cambria Math" panose="02040503050406030204" pitchFamily="18" charset="0"/>
                          </a:rPr>
                          <m:t>𝜎</m:t>
                        </m:r>
                      </m:e>
                      <m:sub>
                        <m:r>
                          <a:rPr lang="en-US" sz="1400" b="0" i="1" smtClean="0">
                            <a:solidFill>
                              <a:srgbClr val="00B0F0"/>
                            </a:solidFill>
                            <a:latin typeface="Cambria Math" panose="02040503050406030204" pitchFamily="18" charset="0"/>
                            <a:ea typeface="Cambria Math" panose="02040503050406030204" pitchFamily="18" charset="0"/>
                          </a:rPr>
                          <m:t>𝑛</m:t>
                        </m:r>
                      </m:sub>
                      <m:sup>
                        <m:r>
                          <a:rPr lang="en-US" sz="1400" b="0" i="1" smtClean="0">
                            <a:solidFill>
                              <a:srgbClr val="00B0F0"/>
                            </a:solidFill>
                            <a:latin typeface="Cambria Math" panose="02040503050406030204" pitchFamily="18" charset="0"/>
                            <a:ea typeface="Cambria Math" panose="02040503050406030204" pitchFamily="18" charset="0"/>
                          </a:rPr>
                          <m:t>2</m:t>
                        </m:r>
                      </m:sup>
                    </m:sSubSup>
                    <m:r>
                      <a:rPr lang="en-US" sz="1400" b="0" i="1" smtClean="0">
                        <a:solidFill>
                          <a:srgbClr val="00B0F0"/>
                        </a:solidFill>
                        <a:latin typeface="Cambria Math" panose="02040503050406030204" pitchFamily="18" charset="0"/>
                        <a:ea typeface="Cambria Math" panose="02040503050406030204" pitchFamily="18" charset="0"/>
                      </a:rPr>
                      <m:t> </m:t>
                    </m:r>
                  </m:oMath>
                </a14:m>
                <a:endParaRPr lang="en-US" sz="1400" dirty="0">
                  <a:solidFill>
                    <a:srgbClr val="00B0F0"/>
                  </a:solidFill>
                </a:endParaRPr>
              </a:p>
            </p:txBody>
          </p:sp>
        </mc:Choice>
        <mc:Fallback xmlns="">
          <p:sp>
            <p:nvSpPr>
              <p:cNvPr id="17" name="TextBox 16">
                <a:extLst>
                  <a:ext uri="{FF2B5EF4-FFF2-40B4-BE49-F238E27FC236}">
                    <a16:creationId xmlns:a16="http://schemas.microsoft.com/office/drawing/2014/main" id="{ABE99EAE-CD4F-BE4A-8A23-DE6FDB5BAB28}"/>
                  </a:ext>
                </a:extLst>
              </p:cNvPr>
              <p:cNvSpPr txBox="1">
                <a:spLocks noRot="1" noChangeAspect="1" noMove="1" noResize="1" noEditPoints="1" noAdjustHandles="1" noChangeArrowheads="1" noChangeShapeType="1" noTextEdit="1"/>
              </p:cNvSpPr>
              <p:nvPr/>
            </p:nvSpPr>
            <p:spPr>
              <a:xfrm>
                <a:off x="4583829" y="5425479"/>
                <a:ext cx="3338606" cy="307777"/>
              </a:xfrm>
              <a:prstGeom prst="rect">
                <a:avLst/>
              </a:prstGeom>
              <a:blipFill>
                <a:blip r:embed="rId3"/>
                <a:stretch>
                  <a:fillRect l="-379" b="-20000"/>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C283D978-A6CB-AF4E-BB94-D253148C9090}"/>
              </a:ext>
            </a:extLst>
          </p:cNvPr>
          <p:cNvGrpSpPr/>
          <p:nvPr/>
        </p:nvGrpSpPr>
        <p:grpSpPr>
          <a:xfrm>
            <a:off x="2051720" y="2842913"/>
            <a:ext cx="792088" cy="191863"/>
            <a:chOff x="2051720" y="2842913"/>
            <a:chExt cx="792088" cy="191863"/>
          </a:xfrm>
        </p:grpSpPr>
        <p:cxnSp>
          <p:nvCxnSpPr>
            <p:cNvPr id="11" name="Straight Arrow Connector 10">
              <a:extLst>
                <a:ext uri="{FF2B5EF4-FFF2-40B4-BE49-F238E27FC236}">
                  <a16:creationId xmlns:a16="http://schemas.microsoft.com/office/drawing/2014/main" id="{44EDDD86-9AED-214E-B92E-31FAA2B431C9}"/>
                </a:ext>
              </a:extLst>
            </p:cNvPr>
            <p:cNvCxnSpPr>
              <a:cxnSpLocks/>
            </p:cNvCxnSpPr>
            <p:nvPr/>
          </p:nvCxnSpPr>
          <p:spPr bwMode="auto">
            <a:xfrm>
              <a:off x="2447764" y="2852936"/>
              <a:ext cx="108012" cy="18184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 name="Straight Connector 6">
              <a:extLst>
                <a:ext uri="{FF2B5EF4-FFF2-40B4-BE49-F238E27FC236}">
                  <a16:creationId xmlns:a16="http://schemas.microsoft.com/office/drawing/2014/main" id="{39C0598D-B0B6-C748-907E-8CD2F9ECC67E}"/>
                </a:ext>
              </a:extLst>
            </p:cNvPr>
            <p:cNvCxnSpPr>
              <a:cxnSpLocks/>
            </p:cNvCxnSpPr>
            <p:nvPr/>
          </p:nvCxnSpPr>
          <p:spPr bwMode="auto">
            <a:xfrm>
              <a:off x="2051720" y="2842913"/>
              <a:ext cx="792088" cy="10023"/>
            </a:xfrm>
            <a:prstGeom prst="line">
              <a:avLst/>
            </a:prstGeom>
            <a:solidFill>
              <a:schemeClr val="accent1"/>
            </a:solidFill>
            <a:ln w="12700" cap="flat" cmpd="sng" algn="ctr">
              <a:solidFill>
                <a:schemeClr val="tx1"/>
              </a:solidFill>
              <a:prstDash val="solid"/>
              <a:round/>
              <a:headEnd type="none" w="sm" len="sm"/>
              <a:tailEnd type="none" w="sm" len="sm"/>
            </a:ln>
            <a:effectLst/>
          </p:spPr>
        </p:cxnSp>
      </p:gr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4938EB1C-B926-A14F-A255-C45BA3CDBBBD}"/>
                  </a:ext>
                </a:extLst>
              </p:cNvPr>
              <p:cNvSpPr/>
              <p:nvPr/>
            </p:nvSpPr>
            <p:spPr>
              <a:xfrm>
                <a:off x="1885379" y="6021288"/>
                <a:ext cx="5449441" cy="323165"/>
              </a:xfrm>
              <a:prstGeom prst="rect">
                <a:avLst/>
              </a:prstGeom>
            </p:spPr>
            <p:txBody>
              <a:bodyPr wrap="none">
                <a:spAutoFit/>
              </a:bodyPr>
              <a:lstStyle/>
              <a:p>
                <a:pPr marL="0" indent="0">
                  <a:buNone/>
                </a:pPr>
                <a:r>
                  <a:rPr lang="en-US" sz="1500" i="1" dirty="0">
                    <a:ea typeface="Cambria Math" panose="02040503050406030204" pitchFamily="18" charset="0"/>
                  </a:rPr>
                  <a:t>SIR</a:t>
                </a:r>
                <a:r>
                  <a:rPr lang="en-US" sz="1500" dirty="0">
                    <a:ea typeface="Cambria Math" panose="02040503050406030204" pitchFamily="18" charset="0"/>
                  </a:rPr>
                  <a:t>(</a:t>
                </a:r>
                <a:r>
                  <a:rPr lang="en-US" sz="1500" i="1" dirty="0">
                    <a:ea typeface="Cambria Math" panose="02040503050406030204" pitchFamily="18" charset="0"/>
                  </a:rPr>
                  <a:t>dB</a:t>
                </a:r>
                <a:r>
                  <a:rPr lang="en-US" sz="1500" dirty="0">
                    <a:ea typeface="Cambria Math" panose="02040503050406030204" pitchFamily="18" charset="0"/>
                  </a:rPr>
                  <a:t>) = </a:t>
                </a:r>
                <a14:m>
                  <m:oMath xmlns:m="http://schemas.openxmlformats.org/officeDocument/2006/math">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𝐹𝑃</m:t>
                    </m:r>
                    <m:r>
                      <a:rPr lang="en-US" sz="1500" b="0" i="1" smtClean="0">
                        <a:latin typeface="Cambria Math" panose="02040503050406030204" pitchFamily="18" charset="0"/>
                        <a:ea typeface="Cambria Math" panose="02040503050406030204" pitchFamily="18" charset="0"/>
                      </a:rPr>
                      <m:t>(</m:t>
                    </m:r>
                    <m:r>
                      <a:rPr lang="en-US" sz="1500" b="0" i="1" smtClean="0">
                        <a:latin typeface="Cambria Math" panose="02040503050406030204" pitchFamily="18" charset="0"/>
                        <a:ea typeface="Cambria Math" panose="02040503050406030204" pitchFamily="18" charset="0"/>
                      </a:rPr>
                      <m:t>𝑑𝐵</m:t>
                    </m:r>
                    <m:r>
                      <a:rPr lang="en-US" sz="1500" b="0" i="1" smtClean="0">
                        <a:latin typeface="Cambria Math" panose="02040503050406030204" pitchFamily="18" charset="0"/>
                        <a:ea typeface="Cambria Math" panose="02040503050406030204" pitchFamily="18" charset="0"/>
                      </a:rPr>
                      <m:t>) </m:t>
                    </m:r>
                  </m:oMath>
                </a14:m>
                <a:r>
                  <a:rPr lang="en-US" sz="1500" dirty="0">
                    <a:ea typeface="Cambria Math" panose="02040503050406030204" pitchFamily="18" charset="0"/>
                  </a:rPr>
                  <a:t>+ 10 </a:t>
                </a:r>
                <a14:m>
                  <m:oMath xmlns:m="http://schemas.openxmlformats.org/officeDocument/2006/math">
                    <m:r>
                      <a:rPr lang="en-US" sz="1500" i="1">
                        <a:latin typeface="Cambria Math" panose="02040503050406030204" pitchFamily="18" charset="0"/>
                        <a:ea typeface="Cambria Math" panose="02040503050406030204" pitchFamily="18" charset="0"/>
                      </a:rPr>
                      <m:t>∙ </m:t>
                    </m:r>
                  </m:oMath>
                </a14:m>
                <a:r>
                  <a:rPr lang="en-US" sz="1500" dirty="0">
                    <a:ea typeface="Cambria Math" panose="02040503050406030204" pitchFamily="18" charset="0"/>
                  </a:rPr>
                  <a:t>log</a:t>
                </a:r>
                <a:r>
                  <a:rPr lang="en-US" sz="1500" baseline="-25000" dirty="0">
                    <a:ea typeface="Cambria Math" panose="02040503050406030204" pitchFamily="18" charset="0"/>
                  </a:rPr>
                  <a:t>10</a:t>
                </a:r>
                <a:r>
                  <a:rPr lang="en-US" sz="1500" dirty="0">
                    <a:ea typeface="Cambria Math" panose="02040503050406030204" pitchFamily="18" charset="0"/>
                  </a:rPr>
                  <a:t>(</a:t>
                </a:r>
                <a14:m>
                  <m:oMath xmlns:m="http://schemas.openxmlformats.org/officeDocument/2006/math">
                    <m:sSup>
                      <m:sSupPr>
                        <m:ctrlPr>
                          <a:rPr lang="en-US" sz="1500" i="1">
                            <a:latin typeface="Cambria Math" panose="02040503050406030204" pitchFamily="18" charset="0"/>
                            <a:ea typeface="Cambria Math" panose="02040503050406030204" pitchFamily="18" charset="0"/>
                          </a:rPr>
                        </m:ctrlPr>
                      </m:sSupPr>
                      <m:e>
                        <m:r>
                          <a:rPr lang="en-US" sz="1500" i="1">
                            <a:latin typeface="Cambria Math" panose="02040503050406030204" pitchFamily="18" charset="0"/>
                            <a:ea typeface="Cambria Math" panose="02040503050406030204" pitchFamily="18" charset="0"/>
                          </a:rPr>
                          <m:t>𝜌</m:t>
                        </m:r>
                      </m:e>
                      <m:sup>
                        <m:r>
                          <a:rPr lang="en-US" sz="1500" i="1">
                            <a:latin typeface="Cambria Math" panose="02040503050406030204" pitchFamily="18" charset="0"/>
                            <a:ea typeface="Cambria Math" panose="02040503050406030204" pitchFamily="18" charset="0"/>
                          </a:rPr>
                          <m:t>2</m:t>
                        </m:r>
                      </m:sup>
                    </m:sSup>
                    <m:r>
                      <a:rPr lang="en-US" sz="1500" i="1">
                        <a:latin typeface="Cambria Math" panose="02040503050406030204" pitchFamily="18" charset="0"/>
                        <a:ea typeface="Cambria Math" panose="02040503050406030204" pitchFamily="18" charset="0"/>
                      </a:rPr>
                      <m:t>∙</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𝑇</m:t>
                        </m:r>
                      </m:e>
                      <m:sub>
                        <m:r>
                          <a:rPr lang="en-US" sz="1500" i="1">
                            <a:latin typeface="Cambria Math" panose="02040503050406030204" pitchFamily="18" charset="0"/>
                            <a:ea typeface="Cambria Math" panose="02040503050406030204" pitchFamily="18" charset="0"/>
                          </a:rPr>
                          <m:t>𝑎</m:t>
                        </m:r>
                      </m:sub>
                    </m:sSub>
                  </m:oMath>
                </a14:m>
                <a:r>
                  <a:rPr lang="en-US" sz="1500" dirty="0">
                    <a:ea typeface="Cambria Math" panose="02040503050406030204" pitchFamily="18" charset="0"/>
                  </a:rPr>
                  <a:t>)</a:t>
                </a:r>
                <a14:m>
                  <m:oMath xmlns:m="http://schemas.openxmlformats.org/officeDocument/2006/math">
                    <m:r>
                      <a:rPr lang="en-US" sz="1500" b="0" i="0" smtClean="0">
                        <a:latin typeface="Cambria Math" panose="02040503050406030204" pitchFamily="18" charset="0"/>
                        <a:ea typeface="Cambria Math" panose="02040503050406030204" pitchFamily="18" charset="0"/>
                      </a:rPr>
                      <m:t> </m:t>
                    </m:r>
                    <m:r>
                      <a:rPr lang="en-US" sz="1500" b="0" i="1" smtClean="0">
                        <a:latin typeface="Cambria Math" panose="02040503050406030204" pitchFamily="18" charset="0"/>
                        <a:ea typeface="Cambria Math" panose="02040503050406030204" pitchFamily="18" charset="0"/>
                      </a:rPr>
                      <m:t>−</m:t>
                    </m:r>
                    <m:r>
                      <m:rPr>
                        <m:nor/>
                      </m:rPr>
                      <a:rPr lang="en-US" sz="1500" dirty="0">
                        <a:ea typeface="Cambria Math" panose="02040503050406030204" pitchFamily="18" charset="0"/>
                      </a:rPr>
                      <m:t>1</m:t>
                    </m:r>
                    <m:r>
                      <a:rPr lang="en-US" sz="1500" b="0" i="1" dirty="0" smtClean="0">
                        <a:latin typeface="Cambria Math" panose="02040503050406030204" pitchFamily="18" charset="0"/>
                        <a:ea typeface="Cambria Math" panose="02040503050406030204" pitchFamily="18" charset="0"/>
                      </a:rPr>
                      <m:t>0</m:t>
                    </m:r>
                    <m:r>
                      <a:rPr lang="en-US" sz="1500" i="1">
                        <a:latin typeface="Cambria Math" panose="02040503050406030204" pitchFamily="18" charset="0"/>
                        <a:ea typeface="Cambria Math" panose="02040503050406030204" pitchFamily="18" charset="0"/>
                      </a:rPr>
                      <m:t>∙</m:t>
                    </m:r>
                    <m:r>
                      <m:rPr>
                        <m:nor/>
                      </m:rPr>
                      <a:rPr lang="en-US" sz="1500" dirty="0">
                        <a:ea typeface="Cambria Math" panose="02040503050406030204" pitchFamily="18" charset="0"/>
                      </a:rPr>
                      <m:t>log</m:t>
                    </m:r>
                    <m:r>
                      <m:rPr>
                        <m:nor/>
                      </m:rPr>
                      <a:rPr lang="en-US" sz="1500" baseline="-25000" dirty="0">
                        <a:ea typeface="Cambria Math" panose="02040503050406030204" pitchFamily="18" charset="0"/>
                      </a:rPr>
                      <m:t>10</m:t>
                    </m:r>
                    <m:r>
                      <m:rPr>
                        <m:nor/>
                      </m:rPr>
                      <a:rPr lang="en-US" sz="1500" dirty="0">
                        <a:ea typeface="Cambria Math" panose="02040503050406030204" pitchFamily="18" charset="0"/>
                      </a:rPr>
                      <m:t>(</m:t>
                    </m:r>
                    <m:r>
                      <m:rPr>
                        <m:nor/>
                      </m:rPr>
                      <a:rPr lang="en-US" sz="1500" b="0" i="0" dirty="0" smtClean="0">
                        <a:ea typeface="Cambria Math" panose="02040503050406030204" pitchFamily="18" charset="0"/>
                      </a:rPr>
                      <m:t>1</m:t>
                    </m:r>
                    <m:r>
                      <a:rPr lang="en-US" sz="1500" i="1">
                        <a:latin typeface="Cambria Math" panose="02040503050406030204" pitchFamily="18" charset="0"/>
                        <a:ea typeface="Cambria Math" panose="02040503050406030204" pitchFamily="18" charset="0"/>
                      </a:rPr>
                      <m:t>−</m:t>
                    </m:r>
                    <m:sSup>
                      <m:sSupPr>
                        <m:ctrlPr>
                          <a:rPr lang="en-US" sz="1500" i="1">
                            <a:latin typeface="Cambria Math" panose="02040503050406030204" pitchFamily="18" charset="0"/>
                            <a:ea typeface="Cambria Math" panose="02040503050406030204" pitchFamily="18" charset="0"/>
                          </a:rPr>
                        </m:ctrlPr>
                      </m:sSupPr>
                      <m:e>
                        <m:r>
                          <a:rPr lang="en-US" sz="1500" i="1">
                            <a:latin typeface="Cambria Math" panose="02040503050406030204" pitchFamily="18" charset="0"/>
                            <a:ea typeface="Cambria Math" panose="02040503050406030204" pitchFamily="18" charset="0"/>
                          </a:rPr>
                          <m:t>𝜌</m:t>
                        </m:r>
                      </m:e>
                      <m:sup>
                        <m:r>
                          <a:rPr lang="en-US" sz="1500" i="1">
                            <a:latin typeface="Cambria Math" panose="02040503050406030204" pitchFamily="18" charset="0"/>
                            <a:ea typeface="Cambria Math" panose="02040503050406030204" pitchFamily="18" charset="0"/>
                          </a:rPr>
                          <m:t>2</m:t>
                        </m:r>
                      </m:sup>
                    </m:sSup>
                    <m:r>
                      <a:rPr lang="en-US" sz="1500" i="1">
                        <a:latin typeface="Cambria Math" panose="02040503050406030204" pitchFamily="18" charset="0"/>
                        <a:ea typeface="Cambria Math" panose="02040503050406030204" pitchFamily="18" charset="0"/>
                      </a:rPr>
                      <m:t>∙</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𝑇</m:t>
                        </m:r>
                      </m:e>
                      <m:sub>
                        <m:r>
                          <a:rPr lang="en-US" sz="1500" i="1">
                            <a:latin typeface="Cambria Math" panose="02040503050406030204" pitchFamily="18" charset="0"/>
                            <a:ea typeface="Cambria Math" panose="02040503050406030204" pitchFamily="18" charset="0"/>
                          </a:rPr>
                          <m:t>𝑎</m:t>
                        </m:r>
                      </m:sub>
                    </m:sSub>
                    <m:r>
                      <m:rPr>
                        <m:nor/>
                      </m:rPr>
                      <a:rPr lang="en-US" sz="1500" dirty="0">
                        <a:ea typeface="Cambria Math" panose="02040503050406030204" pitchFamily="18" charset="0"/>
                      </a:rPr>
                      <m:t>)</m:t>
                    </m:r>
                    <m:r>
                      <m:rPr>
                        <m:nor/>
                      </m:rPr>
                      <a:rPr lang="en-US" sz="1500" b="0" i="0" dirty="0" smtClean="0">
                        <a:ea typeface="Cambria Math" panose="02040503050406030204" pitchFamily="18" charset="0"/>
                      </a:rPr>
                      <m:t> </m:t>
                    </m:r>
                  </m:oMath>
                </a14:m>
                <a:endParaRPr lang="en-US" sz="1500" dirty="0">
                  <a:latin typeface="Cambria Math" panose="02040503050406030204" pitchFamily="18" charset="0"/>
                  <a:ea typeface="Cambria Math" panose="02040503050406030204" pitchFamily="18" charset="0"/>
                </a:endParaRPr>
              </a:p>
            </p:txBody>
          </p:sp>
        </mc:Choice>
        <mc:Fallback xmlns="">
          <p:sp>
            <p:nvSpPr>
              <p:cNvPr id="20" name="Rectangle 19">
                <a:extLst>
                  <a:ext uri="{FF2B5EF4-FFF2-40B4-BE49-F238E27FC236}">
                    <a16:creationId xmlns:a16="http://schemas.microsoft.com/office/drawing/2014/main" id="{4938EB1C-B926-A14F-A255-C45BA3CDBBBD}"/>
                  </a:ext>
                </a:extLst>
              </p:cNvPr>
              <p:cNvSpPr>
                <a:spLocks noRot="1" noChangeAspect="1" noMove="1" noResize="1" noEditPoints="1" noAdjustHandles="1" noChangeArrowheads="1" noChangeShapeType="1" noTextEdit="1"/>
              </p:cNvSpPr>
              <p:nvPr/>
            </p:nvSpPr>
            <p:spPr>
              <a:xfrm>
                <a:off x="1885379" y="6021288"/>
                <a:ext cx="5449441" cy="323165"/>
              </a:xfrm>
              <a:prstGeom prst="rect">
                <a:avLst/>
              </a:prstGeom>
              <a:blipFill>
                <a:blip r:embed="rId4"/>
                <a:stretch>
                  <a:fillRect l="-232" t="-3704" b="-14815"/>
                </a:stretch>
              </a:blipFill>
            </p:spPr>
            <p:txBody>
              <a:bodyPr/>
              <a:lstStyle/>
              <a:p>
                <a:r>
                  <a:rPr lang="en-US">
                    <a:noFill/>
                  </a:rPr>
                  <a:t> </a:t>
                </a:r>
              </a:p>
            </p:txBody>
          </p:sp>
        </mc:Fallback>
      </mc:AlternateContent>
    </p:spTree>
    <p:extLst>
      <p:ext uri="{BB962C8B-B14F-4D97-AF65-F5344CB8AC3E}">
        <p14:creationId xmlns:p14="http://schemas.microsoft.com/office/powerpoint/2010/main" val="2708655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C1DBBF7-F58B-8F4A-98B6-2AF89B7B4B93}"/>
                  </a:ext>
                </a:extLst>
              </p:cNvPr>
              <p:cNvSpPr>
                <a:spLocks noGrp="1"/>
              </p:cNvSpPr>
              <p:nvPr>
                <p:ph type="title"/>
              </p:nvPr>
            </p:nvSpPr>
            <p:spPr/>
            <p:txBody>
              <a:bodyPr/>
              <a:lstStyle/>
              <a:p>
                <a:r>
                  <a:rPr lang="en-US" dirty="0"/>
                  <a:t>Illustration: Ignore Noise, FP = -10 dB, Vary </a:t>
                </a:r>
                <a14:m>
                  <m:oMath xmlns:m="http://schemas.openxmlformats.org/officeDocument/2006/math">
                    <m:r>
                      <a:rPr lang="en-US" i="1" smtClean="0">
                        <a:latin typeface="Cambria Math" panose="02040503050406030204" pitchFamily="18" charset="0"/>
                        <a:ea typeface="Cambria Math" panose="02040503050406030204" pitchFamily="18" charset="0"/>
                      </a:rPr>
                      <m:t>𝝆</m:t>
                    </m:r>
                  </m:oMath>
                </a14:m>
                <a:endParaRPr lang="en-US" dirty="0"/>
              </a:p>
            </p:txBody>
          </p:sp>
        </mc:Choice>
        <mc:Fallback xmlns="">
          <p:sp>
            <p:nvSpPr>
              <p:cNvPr id="2" name="Title 1">
                <a:extLst>
                  <a:ext uri="{FF2B5EF4-FFF2-40B4-BE49-F238E27FC236}">
                    <a16:creationId xmlns:a16="http://schemas.microsoft.com/office/drawing/2014/main" id="{FC1DBBF7-F58B-8F4A-98B6-2AF89B7B4B93}"/>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pic>
        <p:nvPicPr>
          <p:cNvPr id="8" name="Content Placeholder 7">
            <a:extLst>
              <a:ext uri="{FF2B5EF4-FFF2-40B4-BE49-F238E27FC236}">
                <a16:creationId xmlns:a16="http://schemas.microsoft.com/office/drawing/2014/main" id="{A4822498-75F4-234D-901A-2BE0A9B17CE7}"/>
              </a:ext>
            </a:extLst>
          </p:cNvPr>
          <p:cNvPicPr>
            <a:picLocks noGrp="1" noChangeAspect="1"/>
          </p:cNvPicPr>
          <p:nvPr>
            <p:ph idx="1"/>
          </p:nvPr>
        </p:nvPicPr>
        <p:blipFill>
          <a:blip r:embed="rId4"/>
          <a:stretch>
            <a:fillRect/>
          </a:stretch>
        </p:blipFill>
        <p:spPr>
          <a:xfrm>
            <a:off x="1513375" y="1710848"/>
            <a:ext cx="5760640" cy="4764565"/>
          </a:xfrm>
          <a:prstGeom prst="rect">
            <a:avLst/>
          </a:prstGeom>
        </p:spPr>
      </p:pic>
      <p:sp>
        <p:nvSpPr>
          <p:cNvPr id="4" name="Slide Number Placeholder 3">
            <a:extLst>
              <a:ext uri="{FF2B5EF4-FFF2-40B4-BE49-F238E27FC236}">
                <a16:creationId xmlns:a16="http://schemas.microsoft.com/office/drawing/2014/main" id="{3569BBFF-2567-064F-A0A9-0977624F8AF7}"/>
              </a:ext>
            </a:extLst>
          </p:cNvPr>
          <p:cNvSpPr>
            <a:spLocks noGrp="1"/>
          </p:cNvSpPr>
          <p:nvPr>
            <p:ph type="sldNum" idx="12"/>
          </p:nvPr>
        </p:nvSpPr>
        <p:spPr>
          <a:xfrm>
            <a:off x="4393695" y="6475413"/>
            <a:ext cx="432811" cy="184666"/>
          </a:xfrm>
        </p:spPr>
        <p:txBody>
          <a:bodyPr/>
          <a:lstStyle/>
          <a:p>
            <a:r>
              <a:rPr lang="en-GB"/>
              <a:t>Slide </a:t>
            </a:r>
            <a:fld id="{440F5867-744E-4AA6-B0ED-4C44D2DFBB7B}" type="slidenum">
              <a:rPr lang="en-GB" smtClean="0"/>
              <a:pPr/>
              <a:t>55</a:t>
            </a:fld>
            <a:endParaRPr lang="en-GB" dirty="0"/>
          </a:p>
        </p:txBody>
      </p:sp>
      <p:sp>
        <p:nvSpPr>
          <p:cNvPr id="5" name="Footer Placeholder 4">
            <a:extLst>
              <a:ext uri="{FF2B5EF4-FFF2-40B4-BE49-F238E27FC236}">
                <a16:creationId xmlns:a16="http://schemas.microsoft.com/office/drawing/2014/main" id="{7A6DA55D-7829-9442-8DE2-9E1368E4DB08}"/>
              </a:ext>
            </a:extLst>
          </p:cNvPr>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Apple</a:t>
            </a:r>
            <a:endParaRPr lang="en-GB" dirty="0"/>
          </a:p>
        </p:txBody>
      </p:sp>
      <p:sp>
        <p:nvSpPr>
          <p:cNvPr id="16" name="Oval 15">
            <a:extLst>
              <a:ext uri="{FF2B5EF4-FFF2-40B4-BE49-F238E27FC236}">
                <a16:creationId xmlns:a16="http://schemas.microsoft.com/office/drawing/2014/main" id="{6198F492-D1E5-4F42-8A93-87041AF3A8FD}"/>
              </a:ext>
            </a:extLst>
          </p:cNvPr>
          <p:cNvSpPr/>
          <p:nvPr/>
        </p:nvSpPr>
        <p:spPr bwMode="auto">
          <a:xfrm>
            <a:off x="7020272" y="1844824"/>
            <a:ext cx="203976" cy="193001"/>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en-US" sz="1800">
              <a:solidFill>
                <a:schemeClr val="bg1"/>
              </a:solidFill>
              <a:latin typeface="Times New Roman" pitchFamily="16" charset="0"/>
              <a:ea typeface="MS Gothic" charset="-128"/>
            </a:endParaRPr>
          </a:p>
        </p:txBody>
      </p:sp>
      <p:sp>
        <p:nvSpPr>
          <p:cNvPr id="9" name="TextBox 8">
            <a:extLst>
              <a:ext uri="{FF2B5EF4-FFF2-40B4-BE49-F238E27FC236}">
                <a16:creationId xmlns:a16="http://schemas.microsoft.com/office/drawing/2014/main" id="{62869DF8-3674-D14E-9FCB-07934C452F14}"/>
              </a:ext>
            </a:extLst>
          </p:cNvPr>
          <p:cNvSpPr txBox="1"/>
          <p:nvPr/>
        </p:nvSpPr>
        <p:spPr>
          <a:xfrm>
            <a:off x="7220500" y="1844824"/>
            <a:ext cx="1184914" cy="304953"/>
          </a:xfrm>
          <a:prstGeom prst="rect">
            <a:avLst/>
          </a:prstGeom>
          <a:noFill/>
        </p:spPr>
        <p:txBody>
          <a:bodyPr wrap="square" rtlCol="0">
            <a:spAutoFit/>
          </a:bodyPr>
          <a:lstStyle/>
          <a:p>
            <a:r>
              <a:rPr lang="en-US" sz="1350" dirty="0">
                <a:solidFill>
                  <a:srgbClr val="FFC000"/>
                </a:solidFill>
              </a:rPr>
              <a:t>Golay Attack</a:t>
            </a:r>
          </a:p>
        </p:txBody>
      </p:sp>
    </p:spTree>
    <p:extLst>
      <p:ext uri="{BB962C8B-B14F-4D97-AF65-F5344CB8AC3E}">
        <p14:creationId xmlns:p14="http://schemas.microsoft.com/office/powerpoint/2010/main" val="3452443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55F1BC0-7BE2-A549-BA5B-04548EA3F3D8}"/>
              </a:ext>
            </a:extLst>
          </p:cNvPr>
          <p:cNvPicPr>
            <a:picLocks noGrp="1" noChangeAspect="1"/>
          </p:cNvPicPr>
          <p:nvPr>
            <p:ph idx="1"/>
          </p:nvPr>
        </p:nvPicPr>
        <p:blipFill>
          <a:blip r:embed="rId3"/>
          <a:stretch>
            <a:fillRect/>
          </a:stretch>
        </p:blipFill>
        <p:spPr>
          <a:xfrm>
            <a:off x="1619672" y="1556792"/>
            <a:ext cx="5760640" cy="4997603"/>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C1DBBF7-F58B-8F4A-98B6-2AF89B7B4B93}"/>
                  </a:ext>
                </a:extLst>
              </p:cNvPr>
              <p:cNvSpPr>
                <a:spLocks noGrp="1"/>
              </p:cNvSpPr>
              <p:nvPr>
                <p:ph type="title"/>
              </p:nvPr>
            </p:nvSpPr>
            <p:spPr/>
            <p:txBody>
              <a:bodyPr/>
              <a:lstStyle/>
              <a:p>
                <a:r>
                  <a:rPr lang="en-US" dirty="0"/>
                  <a:t>Illustration: Ignore Noise, FP = -10 dB, Vary </a:t>
                </a:r>
                <a14:m>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𝒂</m:t>
                        </m:r>
                      </m:sub>
                    </m:sSub>
                  </m:oMath>
                </a14:m>
                <a:endParaRPr lang="en-US" dirty="0"/>
              </a:p>
            </p:txBody>
          </p:sp>
        </mc:Choice>
        <mc:Fallback xmlns="">
          <p:sp>
            <p:nvSpPr>
              <p:cNvPr id="2" name="Title 1">
                <a:extLst>
                  <a:ext uri="{FF2B5EF4-FFF2-40B4-BE49-F238E27FC236}">
                    <a16:creationId xmlns:a16="http://schemas.microsoft.com/office/drawing/2014/main" id="{FC1DBBF7-F58B-8F4A-98B6-2AF89B7B4B93}"/>
                  </a:ext>
                </a:extLst>
              </p:cNvPr>
              <p:cNvSpPr>
                <a:spLocks noGrp="1" noRot="1" noChangeAspect="1" noMove="1" noResize="1" noEditPoints="1" noAdjustHandles="1" noChangeArrowheads="1" noChangeShapeType="1" noTextEdit="1"/>
              </p:cNvSpPr>
              <p:nvPr>
                <p:ph type="title"/>
              </p:nvPr>
            </p:nvSpPr>
            <p:spPr>
              <a:blipFill>
                <a:blip r:embed="rId4"/>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569BBFF-2567-064F-A0A9-0977624F8AF7}"/>
              </a:ext>
            </a:extLst>
          </p:cNvPr>
          <p:cNvSpPr>
            <a:spLocks noGrp="1"/>
          </p:cNvSpPr>
          <p:nvPr>
            <p:ph type="sldNum" idx="12"/>
          </p:nvPr>
        </p:nvSpPr>
        <p:spPr>
          <a:xfrm>
            <a:off x="4393695" y="6475413"/>
            <a:ext cx="432811" cy="184666"/>
          </a:xfrm>
        </p:spPr>
        <p:txBody>
          <a:bodyPr/>
          <a:lstStyle/>
          <a:p>
            <a:r>
              <a:rPr lang="en-GB"/>
              <a:t>Slide </a:t>
            </a:r>
            <a:fld id="{440F5867-744E-4AA6-B0ED-4C44D2DFBB7B}" type="slidenum">
              <a:rPr lang="en-GB" smtClean="0"/>
              <a:pPr/>
              <a:t>56</a:t>
            </a:fld>
            <a:endParaRPr lang="en-GB" dirty="0"/>
          </a:p>
        </p:txBody>
      </p:sp>
      <p:sp>
        <p:nvSpPr>
          <p:cNvPr id="5" name="Footer Placeholder 4">
            <a:extLst>
              <a:ext uri="{FF2B5EF4-FFF2-40B4-BE49-F238E27FC236}">
                <a16:creationId xmlns:a16="http://schemas.microsoft.com/office/drawing/2014/main" id="{7A6DA55D-7829-9442-8DE2-9E1368E4DB08}"/>
              </a:ext>
            </a:extLst>
          </p:cNvPr>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Apple</a:t>
            </a:r>
            <a:endParaRPr lang="en-GB" dirty="0"/>
          </a:p>
        </p:txBody>
      </p:sp>
      <p:sp>
        <p:nvSpPr>
          <p:cNvPr id="16" name="Oval 15">
            <a:extLst>
              <a:ext uri="{FF2B5EF4-FFF2-40B4-BE49-F238E27FC236}">
                <a16:creationId xmlns:a16="http://schemas.microsoft.com/office/drawing/2014/main" id="{6198F492-D1E5-4F42-8A93-87041AF3A8FD}"/>
              </a:ext>
            </a:extLst>
          </p:cNvPr>
          <p:cNvSpPr/>
          <p:nvPr/>
        </p:nvSpPr>
        <p:spPr bwMode="auto">
          <a:xfrm>
            <a:off x="7078210" y="1815035"/>
            <a:ext cx="189918" cy="189918"/>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en-US" sz="1800">
              <a:solidFill>
                <a:schemeClr val="bg1"/>
              </a:solidFill>
              <a:latin typeface="Times New Roman" pitchFamily="16" charset="0"/>
              <a:ea typeface="MS Gothic" charset="-128"/>
            </a:endParaRPr>
          </a:p>
        </p:txBody>
      </p:sp>
      <p:sp>
        <p:nvSpPr>
          <p:cNvPr id="9" name="TextBox 8">
            <a:extLst>
              <a:ext uri="{FF2B5EF4-FFF2-40B4-BE49-F238E27FC236}">
                <a16:creationId xmlns:a16="http://schemas.microsoft.com/office/drawing/2014/main" id="{62869DF8-3674-D14E-9FCB-07934C452F14}"/>
              </a:ext>
            </a:extLst>
          </p:cNvPr>
          <p:cNvSpPr txBox="1"/>
          <p:nvPr/>
        </p:nvSpPr>
        <p:spPr>
          <a:xfrm>
            <a:off x="7285173" y="1761310"/>
            <a:ext cx="1103251" cy="300082"/>
          </a:xfrm>
          <a:prstGeom prst="rect">
            <a:avLst/>
          </a:prstGeom>
          <a:noFill/>
        </p:spPr>
        <p:txBody>
          <a:bodyPr wrap="none" rtlCol="0">
            <a:spAutoFit/>
          </a:bodyPr>
          <a:lstStyle/>
          <a:p>
            <a:r>
              <a:rPr lang="en-US" sz="1350" dirty="0">
                <a:solidFill>
                  <a:srgbClr val="FFC000"/>
                </a:solidFill>
              </a:rPr>
              <a:t>Golay Attack</a:t>
            </a:r>
          </a:p>
        </p:txBody>
      </p:sp>
    </p:spTree>
    <p:extLst>
      <p:ext uri="{BB962C8B-B14F-4D97-AF65-F5344CB8AC3E}">
        <p14:creationId xmlns:p14="http://schemas.microsoft.com/office/powerpoint/2010/main" val="309494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E0268-97C6-4AB0-9666-1F4794865C8C}"/>
              </a:ext>
            </a:extLst>
          </p:cNvPr>
          <p:cNvSpPr>
            <a:spLocks noGrp="1"/>
          </p:cNvSpPr>
          <p:nvPr>
            <p:ph type="title"/>
          </p:nvPr>
        </p:nvSpPr>
        <p:spPr>
          <a:xfrm>
            <a:off x="651158" y="455500"/>
            <a:ext cx="7772400" cy="1066800"/>
          </a:xfrm>
        </p:spPr>
        <p:txBody>
          <a:bodyPr/>
          <a:lstStyle/>
          <a:p>
            <a:r>
              <a:rPr lang="en-US" sz="3000" dirty="0"/>
              <a:t>Introduction</a:t>
            </a:r>
          </a:p>
        </p:txBody>
      </p:sp>
      <p:sp>
        <p:nvSpPr>
          <p:cNvPr id="3" name="Content Placeholder 2">
            <a:extLst>
              <a:ext uri="{FF2B5EF4-FFF2-40B4-BE49-F238E27FC236}">
                <a16:creationId xmlns:a16="http://schemas.microsoft.com/office/drawing/2014/main" id="{4C554596-197A-4CD2-9524-E9548B206C8E}"/>
              </a:ext>
            </a:extLst>
          </p:cNvPr>
          <p:cNvSpPr>
            <a:spLocks noGrp="1"/>
          </p:cNvSpPr>
          <p:nvPr>
            <p:ph idx="1"/>
          </p:nvPr>
        </p:nvSpPr>
        <p:spPr>
          <a:xfrm>
            <a:off x="651158" y="2741545"/>
            <a:ext cx="8097306" cy="3719905"/>
          </a:xfrm>
        </p:spPr>
        <p:txBody>
          <a:bodyPr/>
          <a:lstStyle/>
          <a:p>
            <a:r>
              <a:rPr lang="en-US" sz="2000" dirty="0"/>
              <a:t>Parameters</a:t>
            </a:r>
          </a:p>
          <a:p>
            <a:pPr lvl="1"/>
            <a:r>
              <a:rPr lang="en-US" sz="1600" dirty="0"/>
              <a:t>Observation period T</a:t>
            </a:r>
            <a:r>
              <a:rPr lang="en-US" sz="1600" baseline="-25000" dirty="0"/>
              <a:t>ob</a:t>
            </a:r>
            <a:r>
              <a:rPr lang="en-US" sz="1600" dirty="0"/>
              <a:t>, Computation period T</a:t>
            </a:r>
            <a:r>
              <a:rPr lang="en-US" sz="1600" baseline="-25000" dirty="0"/>
              <a:t>c</a:t>
            </a:r>
            <a:r>
              <a:rPr lang="en-US" sz="1600" dirty="0"/>
              <a:t> and Attack period T</a:t>
            </a:r>
            <a:r>
              <a:rPr lang="en-US" sz="1600" baseline="-25000" dirty="0"/>
              <a:t>atk</a:t>
            </a:r>
            <a:r>
              <a:rPr lang="en-US" sz="1600" dirty="0"/>
              <a:t>, are all normalized by the OFDM symbol duration.</a:t>
            </a:r>
          </a:p>
          <a:p>
            <a:pPr lvl="1"/>
            <a:r>
              <a:rPr lang="en-US" sz="1600" dirty="0"/>
              <a:t>Some attacker capability discussions are given in [1]. </a:t>
            </a:r>
          </a:p>
          <a:p>
            <a:pPr lvl="1"/>
            <a:r>
              <a:rPr lang="en-US" sz="1600" dirty="0"/>
              <a:t>Worst case: T</a:t>
            </a:r>
            <a:r>
              <a:rPr lang="en-US" sz="1600" baseline="-25000" dirty="0"/>
              <a:t>c</a:t>
            </a:r>
            <a:r>
              <a:rPr lang="en-US" sz="1600" dirty="0"/>
              <a:t>= 0 is used for in this study. For T</a:t>
            </a:r>
            <a:r>
              <a:rPr lang="en-US" sz="1600" baseline="-25000" dirty="0"/>
              <a:t>c</a:t>
            </a:r>
            <a:r>
              <a:rPr lang="en-US" sz="1600" dirty="0"/>
              <a:t>&gt;0 cases, </a:t>
            </a:r>
            <a:r>
              <a:rPr lang="en-US" sz="1600" dirty="0" err="1"/>
              <a:t>T</a:t>
            </a:r>
            <a:r>
              <a:rPr lang="en-US" sz="1600" baseline="-25000" dirty="0" err="1"/>
              <a:t>atk</a:t>
            </a:r>
            <a:r>
              <a:rPr lang="en-US" sz="1600" dirty="0"/>
              <a:t> will be smaller which lead to less attacker effectiveness. </a:t>
            </a:r>
          </a:p>
          <a:p>
            <a:r>
              <a:rPr lang="en-US" sz="2000" dirty="0"/>
              <a:t>Metric of attack effectiveness</a:t>
            </a:r>
          </a:p>
          <a:p>
            <a:pPr lvl="1"/>
            <a:r>
              <a:rPr lang="en-US" sz="1600" dirty="0"/>
              <a:t>Attacker frequency domain estimation bit error rate : indirect metric</a:t>
            </a:r>
            <a:endParaRPr lang="en-US" sz="1400" dirty="0"/>
          </a:p>
          <a:p>
            <a:pPr lvl="1"/>
            <a:r>
              <a:rPr lang="en-US" sz="1600" dirty="0"/>
              <a:t>Time domain cross-correlation coefficient, Corr, between secure LTF signal and the estimated (attack) signal </a:t>
            </a:r>
            <a:r>
              <a:rPr lang="en-US" sz="1600" b="1" dirty="0"/>
              <a:t>during the attack period [6]</a:t>
            </a:r>
            <a:r>
              <a:rPr lang="en-US" sz="1600" dirty="0"/>
              <a:t>.</a:t>
            </a:r>
          </a:p>
          <a:p>
            <a:pPr lvl="2"/>
            <a:r>
              <a:rPr lang="en-US" sz="1400" dirty="0"/>
              <a:t>Attack success rate depends on time domain correlation during the attack period and the duration of the attack period. Longer attack period and higher correlation in the attack period will lead to higher attack success rate. </a:t>
            </a:r>
          </a:p>
          <a:p>
            <a:pPr lvl="2"/>
            <a:endParaRPr lang="en-US" sz="1400" dirty="0"/>
          </a:p>
        </p:txBody>
      </p:sp>
      <p:sp>
        <p:nvSpPr>
          <p:cNvPr id="4" name="Slide Number Placeholder 3">
            <a:extLst>
              <a:ext uri="{FF2B5EF4-FFF2-40B4-BE49-F238E27FC236}">
                <a16:creationId xmlns:a16="http://schemas.microsoft.com/office/drawing/2014/main" id="{049772BB-BCAD-46A9-929C-0C14FDE39E52}"/>
              </a:ext>
            </a:extLst>
          </p:cNvPr>
          <p:cNvSpPr>
            <a:spLocks noGrp="1"/>
          </p:cNvSpPr>
          <p:nvPr>
            <p:ph type="sldNum" idx="12"/>
          </p:nvPr>
        </p:nvSpPr>
        <p:spPr>
          <a:xfrm>
            <a:off x="4393695" y="6475413"/>
            <a:ext cx="432811" cy="184666"/>
          </a:xfrm>
        </p:spPr>
        <p:txBody>
          <a:bodyPr/>
          <a:lstStyle/>
          <a:p>
            <a:r>
              <a:rPr lang="en-GB" dirty="0"/>
              <a:t>Slide </a:t>
            </a:r>
            <a:fld id="{440F5867-744E-4AA6-B0ED-4C44D2DFBB7B}" type="slidenum">
              <a:rPr lang="en-GB" smtClean="0"/>
              <a:pPr/>
              <a:t>6</a:t>
            </a:fld>
            <a:endParaRPr lang="en-GB" dirty="0"/>
          </a:p>
        </p:txBody>
      </p:sp>
      <p:grpSp>
        <p:nvGrpSpPr>
          <p:cNvPr id="6" name="Group 5">
            <a:extLst>
              <a:ext uri="{FF2B5EF4-FFF2-40B4-BE49-F238E27FC236}">
                <a16:creationId xmlns:a16="http://schemas.microsoft.com/office/drawing/2014/main" id="{F7A3A234-05F5-4B2C-87D0-829E4389248A}"/>
              </a:ext>
            </a:extLst>
          </p:cNvPr>
          <p:cNvGrpSpPr/>
          <p:nvPr/>
        </p:nvGrpSpPr>
        <p:grpSpPr>
          <a:xfrm>
            <a:off x="1145017" y="1385566"/>
            <a:ext cx="6853966" cy="1179338"/>
            <a:chOff x="2021306" y="1691879"/>
            <a:chExt cx="7676148" cy="1596885"/>
          </a:xfrm>
        </p:grpSpPr>
        <p:sp>
          <p:nvSpPr>
            <p:cNvPr id="7" name="Rectangle 6">
              <a:extLst>
                <a:ext uri="{FF2B5EF4-FFF2-40B4-BE49-F238E27FC236}">
                  <a16:creationId xmlns:a16="http://schemas.microsoft.com/office/drawing/2014/main" id="{19E92E59-1E43-43A6-8559-9ACE0D7C9E6F}"/>
                </a:ext>
              </a:extLst>
            </p:cNvPr>
            <p:cNvSpPr/>
            <p:nvPr/>
          </p:nvSpPr>
          <p:spPr>
            <a:xfrm>
              <a:off x="2021306" y="1691879"/>
              <a:ext cx="7676147" cy="469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Secure LTF OFDM Symbol</a:t>
              </a:r>
            </a:p>
          </p:txBody>
        </p:sp>
        <p:sp>
          <p:nvSpPr>
            <p:cNvPr id="8" name="Left Brace 7">
              <a:extLst>
                <a:ext uri="{FF2B5EF4-FFF2-40B4-BE49-F238E27FC236}">
                  <a16:creationId xmlns:a16="http://schemas.microsoft.com/office/drawing/2014/main" id="{E7D570E5-C9E4-45DC-B138-7AC2025DC6D8}"/>
                </a:ext>
              </a:extLst>
            </p:cNvPr>
            <p:cNvSpPr/>
            <p:nvPr/>
          </p:nvSpPr>
          <p:spPr>
            <a:xfrm rot="16200000">
              <a:off x="3465098" y="897797"/>
              <a:ext cx="577516" cy="3465094"/>
            </a:xfrm>
            <a:prstGeom prst="leftBrace">
              <a:avLst/>
            </a:prstGeom>
            <a:ln w="38100" cap="rnd">
              <a:solidFill>
                <a:srgbClr val="7030A0"/>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1BC8C3C5-ABFC-42A2-A686-25B52C28B480}"/>
                </a:ext>
              </a:extLst>
            </p:cNvPr>
            <p:cNvSpPr/>
            <p:nvPr/>
          </p:nvSpPr>
          <p:spPr>
            <a:xfrm rot="16200000">
              <a:off x="6103732" y="1724256"/>
              <a:ext cx="577516" cy="1812174"/>
            </a:xfrm>
            <a:prstGeom prst="leftBrace">
              <a:avLst/>
            </a:prstGeom>
            <a:ln w="38100" cap="rnd">
              <a:solidFill>
                <a:srgbClr val="7030A0"/>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7067B413-136B-478D-90BF-B6AB2D76B806}"/>
                </a:ext>
              </a:extLst>
            </p:cNvPr>
            <p:cNvSpPr/>
            <p:nvPr/>
          </p:nvSpPr>
          <p:spPr>
            <a:xfrm rot="16200000">
              <a:off x="8209257" y="1432830"/>
              <a:ext cx="577517" cy="2398877"/>
            </a:xfrm>
            <a:prstGeom prst="leftBrace">
              <a:avLst/>
            </a:prstGeom>
            <a:ln w="38100" cap="rnd">
              <a:solidFill>
                <a:srgbClr val="7030A0"/>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23BEBAE5-9614-40B1-A7F5-86C1A113CD46}"/>
                </a:ext>
              </a:extLst>
            </p:cNvPr>
            <p:cNvSpPr txBox="1"/>
            <p:nvPr/>
          </p:nvSpPr>
          <p:spPr>
            <a:xfrm>
              <a:off x="2876210" y="3052417"/>
              <a:ext cx="1755289"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Microsoft Sans Serif"/>
                  <a:cs typeface="Microsoft Sans Serif" panose="020B0604020202020204" pitchFamily="34" charset="0"/>
                </a:rPr>
                <a:t>Observation Period</a:t>
              </a:r>
            </a:p>
          </p:txBody>
        </p:sp>
        <p:sp>
          <p:nvSpPr>
            <p:cNvPr id="12" name="TextBox 11">
              <a:extLst>
                <a:ext uri="{FF2B5EF4-FFF2-40B4-BE49-F238E27FC236}">
                  <a16:creationId xmlns:a16="http://schemas.microsoft.com/office/drawing/2014/main" id="{FF126947-470A-4875-9D42-CE4F75710345}"/>
                </a:ext>
              </a:extLst>
            </p:cNvPr>
            <p:cNvSpPr txBox="1"/>
            <p:nvPr/>
          </p:nvSpPr>
          <p:spPr>
            <a:xfrm>
              <a:off x="5486403" y="3052416"/>
              <a:ext cx="1811393"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Microsoft Sans Serif"/>
                  <a:cs typeface="Microsoft Sans Serif" panose="020B0604020202020204" pitchFamily="34" charset="0"/>
                </a:rPr>
                <a:t>Computation Period</a:t>
              </a:r>
            </a:p>
          </p:txBody>
        </p:sp>
        <p:sp>
          <p:nvSpPr>
            <p:cNvPr id="13" name="TextBox 12">
              <a:extLst>
                <a:ext uri="{FF2B5EF4-FFF2-40B4-BE49-F238E27FC236}">
                  <a16:creationId xmlns:a16="http://schemas.microsoft.com/office/drawing/2014/main" id="{FD93F542-2BAC-45FF-984B-19E84600EAAD}"/>
                </a:ext>
              </a:extLst>
            </p:cNvPr>
            <p:cNvSpPr txBox="1"/>
            <p:nvPr/>
          </p:nvSpPr>
          <p:spPr>
            <a:xfrm>
              <a:off x="7923245" y="3016589"/>
              <a:ext cx="1218282"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Microsoft Sans Serif"/>
                  <a:cs typeface="Microsoft Sans Serif" panose="020B0604020202020204" pitchFamily="34" charset="0"/>
                </a:rPr>
                <a:t>Attack Period</a:t>
              </a:r>
            </a:p>
          </p:txBody>
        </p:sp>
      </p:grpSp>
    </p:spTree>
    <p:extLst>
      <p:ext uri="{BB962C8B-B14F-4D97-AF65-F5344CB8AC3E}">
        <p14:creationId xmlns:p14="http://schemas.microsoft.com/office/powerpoint/2010/main" val="284233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947C-FEF0-46CB-AED5-AE41E6234113}"/>
              </a:ext>
            </a:extLst>
          </p:cNvPr>
          <p:cNvSpPr>
            <a:spLocks noGrp="1"/>
          </p:cNvSpPr>
          <p:nvPr>
            <p:ph type="title"/>
          </p:nvPr>
        </p:nvSpPr>
        <p:spPr/>
        <p:txBody>
          <a:bodyPr/>
          <a:lstStyle/>
          <a:p>
            <a:r>
              <a:rPr lang="en-US" dirty="0"/>
              <a:t>Per Tone (SLICING) Attack</a:t>
            </a:r>
          </a:p>
        </p:txBody>
      </p:sp>
      <p:sp>
        <p:nvSpPr>
          <p:cNvPr id="4" name="Slide Number Placeholder 3">
            <a:extLst>
              <a:ext uri="{FF2B5EF4-FFF2-40B4-BE49-F238E27FC236}">
                <a16:creationId xmlns:a16="http://schemas.microsoft.com/office/drawing/2014/main" id="{D3615424-8B39-4D02-A0DE-76537C312BF2}"/>
              </a:ext>
            </a:extLst>
          </p:cNvPr>
          <p:cNvSpPr>
            <a:spLocks noGrp="1"/>
          </p:cNvSpPr>
          <p:nvPr>
            <p:ph type="sldNum" sz="quarter" idx="12"/>
          </p:nvPr>
        </p:nvSpPr>
        <p:spPr/>
        <p:txBody>
          <a:bodyPr/>
          <a:lstStyle/>
          <a:p>
            <a:pPr>
              <a:defRPr/>
            </a:pPr>
            <a:r>
              <a:rPr lang="en-GB" altLang="en-US"/>
              <a:t>Slide </a:t>
            </a:r>
            <a:fld id="{1A8E2A3D-E627-4495-87FA-07CADBD1A42B}" type="slidenum">
              <a:rPr lang="en-GB" altLang="en-US" smtClean="0"/>
              <a:pPr>
                <a:defRPr/>
              </a:pPr>
              <a:t>7</a:t>
            </a:fld>
            <a:endParaRPr lang="en-GB" altLang="en-US"/>
          </a:p>
        </p:txBody>
      </p:sp>
    </p:spTree>
    <p:extLst>
      <p:ext uri="{BB962C8B-B14F-4D97-AF65-F5344CB8AC3E}">
        <p14:creationId xmlns:p14="http://schemas.microsoft.com/office/powerpoint/2010/main" val="172398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62D583-60B9-4225-88DF-F1DD0FC957B0}"/>
              </a:ext>
            </a:extLst>
          </p:cNvPr>
          <p:cNvSpPr>
            <a:spLocks noGrp="1"/>
          </p:cNvSpPr>
          <p:nvPr>
            <p:ph idx="1"/>
          </p:nvPr>
        </p:nvSpPr>
        <p:spPr>
          <a:xfrm>
            <a:off x="558056" y="1700807"/>
            <a:ext cx="8478440" cy="4633167"/>
          </a:xfrm>
        </p:spPr>
        <p:txBody>
          <a:bodyPr/>
          <a:lstStyle/>
          <a:p>
            <a:r>
              <a:rPr lang="en-US" sz="2000" dirty="0"/>
              <a:t>Attacker processes each tone to estimate original signal[1][3]</a:t>
            </a:r>
          </a:p>
          <a:p>
            <a:pPr lvl="1"/>
            <a:r>
              <a:rPr lang="en-US" sz="1600" dirty="0"/>
              <a:t>Secure LTF: per tone secure pseudo random sequence. The following analysis focus on attacker effectiveness with different modulation levels for secure LTF. </a:t>
            </a:r>
          </a:p>
          <a:p>
            <a:r>
              <a:rPr lang="en-US" sz="2000" dirty="0"/>
              <a:t>Signal model</a:t>
            </a:r>
          </a:p>
          <a:p>
            <a:endParaRPr lang="en-US" sz="2000" dirty="0"/>
          </a:p>
          <a:p>
            <a:endParaRPr lang="en-US" sz="2000" dirty="0"/>
          </a:p>
          <a:p>
            <a:r>
              <a:rPr lang="en-US" sz="2000" dirty="0"/>
              <a:t>Assumption for the attacker </a:t>
            </a:r>
          </a:p>
          <a:p>
            <a:pPr lvl="1"/>
            <a:r>
              <a:rPr lang="en-US" sz="1600" dirty="0"/>
              <a:t>AWGN channel, known channel phase</a:t>
            </a:r>
          </a:p>
          <a:p>
            <a:pPr lvl="1"/>
            <a:r>
              <a:rPr lang="en-US" sz="1600" dirty="0"/>
              <a:t>Modulation knowledge (e.g. QPSK, ) </a:t>
            </a:r>
          </a:p>
          <a:p>
            <a:r>
              <a:rPr lang="en-US" sz="2000" dirty="0"/>
              <a:t>Estimation based on partial observation during the observation </a:t>
            </a:r>
          </a:p>
          <a:p>
            <a:pPr lvl="1"/>
            <a:r>
              <a:rPr lang="en-US" sz="1600" dirty="0"/>
              <a:t>Zero pad the observed signal to entire symbol then do FFT</a:t>
            </a:r>
          </a:p>
          <a:p>
            <a:pPr lvl="1"/>
            <a:r>
              <a:rPr lang="en-US" sz="1600" dirty="0"/>
              <a:t>Use slicer to estimate original signal </a:t>
            </a:r>
            <a:endParaRPr lang="en-US" sz="1600" b="1" dirty="0"/>
          </a:p>
          <a:p>
            <a:pPr marL="400050"/>
            <a:r>
              <a:rPr lang="en-US" sz="2000" dirty="0"/>
              <a:t>Computation cost is minimal.</a:t>
            </a:r>
            <a:endParaRPr lang="en-US" sz="2000" b="1" dirty="0"/>
          </a:p>
        </p:txBody>
      </p:sp>
      <p:sp>
        <p:nvSpPr>
          <p:cNvPr id="3" name="Slide Number Placeholder 2">
            <a:extLst>
              <a:ext uri="{FF2B5EF4-FFF2-40B4-BE49-F238E27FC236}">
                <a16:creationId xmlns:a16="http://schemas.microsoft.com/office/drawing/2014/main" id="{05023D70-FC00-4612-89C9-3CA7B728A718}"/>
              </a:ext>
            </a:extLst>
          </p:cNvPr>
          <p:cNvSpPr>
            <a:spLocks noGrp="1"/>
          </p:cNvSpPr>
          <p:nvPr>
            <p:ph type="sldNum" sz="quarter" idx="12"/>
          </p:nvPr>
        </p:nvSpPr>
        <p:spPr/>
        <p:txBody>
          <a:bodyPr/>
          <a:lstStyle/>
          <a:p>
            <a:pPr>
              <a:defRPr/>
            </a:pPr>
            <a:r>
              <a:rPr lang="en-GB" altLang="en-US" dirty="0"/>
              <a:t>Slide </a:t>
            </a:r>
            <a:fld id="{6D24465E-2B0A-4D96-BA39-EC98956D452B}" type="slidenum">
              <a:rPr lang="en-GB" altLang="en-US" smtClean="0"/>
              <a:pPr>
                <a:defRPr/>
              </a:pPr>
              <a:t>8</a:t>
            </a:fld>
            <a:endParaRPr lang="en-GB" altLang="en-US" dirty="0"/>
          </a:p>
        </p:txBody>
      </p:sp>
      <p:sp>
        <p:nvSpPr>
          <p:cNvPr id="4" name="Title 3">
            <a:extLst>
              <a:ext uri="{FF2B5EF4-FFF2-40B4-BE49-F238E27FC236}">
                <a16:creationId xmlns:a16="http://schemas.microsoft.com/office/drawing/2014/main" id="{0CE858E0-BA65-4A34-9210-E994149B9654}"/>
              </a:ext>
            </a:extLst>
          </p:cNvPr>
          <p:cNvSpPr>
            <a:spLocks noGrp="1"/>
          </p:cNvSpPr>
          <p:nvPr>
            <p:ph type="title"/>
          </p:nvPr>
        </p:nvSpPr>
        <p:spPr>
          <a:xfrm>
            <a:off x="566961" y="524026"/>
            <a:ext cx="7772400" cy="1066800"/>
          </a:xfrm>
        </p:spPr>
        <p:txBody>
          <a:bodyPr/>
          <a:lstStyle/>
          <a:p>
            <a:r>
              <a:rPr lang="en-US" dirty="0"/>
              <a:t>Per Tone (Slicing) Attack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057B049-AB98-4536-8A01-D0545351C522}"/>
                  </a:ext>
                </a:extLst>
              </p:cNvPr>
              <p:cNvSpPr txBox="1"/>
              <p:nvPr/>
            </p:nvSpPr>
            <p:spPr>
              <a:xfrm>
                <a:off x="2639545" y="2749903"/>
                <a:ext cx="3410885" cy="6790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𝒓</m:t>
                                    </m:r>
                                  </m:e>
                                  <m:sub>
                                    <m:r>
                                      <a:rPr lang="en-US" sz="2400" b="0" i="1" smtClean="0">
                                        <a:latin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b="1" i="1">
                                        <a:latin typeface="Cambria Math" panose="02040503050406030204" pitchFamily="18" charset="0"/>
                                      </a:rPr>
                                      <m:t>𝒓</m:t>
                                    </m:r>
                                  </m:e>
                                  <m:sub>
                                    <m:r>
                                      <a:rPr lang="en-US" sz="2400" b="0" i="1" smtClean="0">
                                        <a:latin typeface="Cambria Math" panose="02040503050406030204" pitchFamily="18" charset="0"/>
                                      </a:rPr>
                                      <m:t>2</m:t>
                                    </m:r>
                                  </m:sub>
                                </m:sSub>
                              </m:e>
                            </m:mr>
                          </m:m>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m:rPr>
                                        <m:brk m:alnAt="7"/>
                                      </m:rPr>
                                      <a:rPr lang="en-US" sz="2400" b="1" i="1">
                                        <a:latin typeface="Cambria Math" panose="02040503050406030204" pitchFamily="18" charset="0"/>
                                      </a:rPr>
                                      <m:t>𝑾</m:t>
                                    </m:r>
                                  </m:e>
                                  <m:sub>
                                    <m:r>
                                      <a:rPr lang="en-US" sz="2400" b="0" i="1" smtClean="0">
                                        <a:latin typeface="Cambria Math" panose="02040503050406030204" pitchFamily="18" charset="0"/>
                                      </a:rPr>
                                      <m:t>1</m:t>
                                    </m:r>
                                  </m:sub>
                                </m:sSub>
                              </m:e>
                            </m:mr>
                            <m:mr>
                              <m:e>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𝑾</m:t>
                                    </m:r>
                                  </m:e>
                                  <m:sub>
                                    <m:r>
                                      <a:rPr lang="en-US" sz="2400" b="0" i="1" smtClean="0">
                                        <a:latin typeface="Cambria Math" panose="02040503050406030204" pitchFamily="18" charset="0"/>
                                      </a:rPr>
                                      <m:t>2</m:t>
                                    </m:r>
                                  </m:sub>
                                </m:sSub>
                              </m:e>
                            </m:mr>
                          </m:m>
                        </m:e>
                      </m:d>
                      <m:r>
                        <a:rPr lang="en-US" sz="2400" b="1" i="1" smtClean="0">
                          <a:latin typeface="Cambria Math" panose="02040503050406030204" pitchFamily="18" charset="0"/>
                        </a:rPr>
                        <m:t>𝒔</m:t>
                      </m:r>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b="1" i="1" smtClean="0">
                                        <a:latin typeface="Cambria Math" panose="02040503050406030204" pitchFamily="18" charset="0"/>
                                      </a:rPr>
                                      <m:t>𝒏</m:t>
                                    </m:r>
                                  </m:e>
                                  <m:sub>
                                    <m:r>
                                      <a:rPr lang="en-US" sz="2400" i="1">
                                        <a:latin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b="1" i="1" smtClean="0">
                                        <a:latin typeface="Cambria Math" panose="02040503050406030204" pitchFamily="18" charset="0"/>
                                      </a:rPr>
                                      <m:t>𝒏</m:t>
                                    </m:r>
                                  </m:e>
                                  <m:sub>
                                    <m:r>
                                      <a:rPr lang="en-US" sz="2400" i="1">
                                        <a:latin typeface="Cambria Math" panose="02040503050406030204" pitchFamily="18" charset="0"/>
                                      </a:rPr>
                                      <m:t>2</m:t>
                                    </m:r>
                                  </m:sub>
                                </m:sSub>
                              </m:e>
                            </m:mr>
                          </m:m>
                        </m:e>
                      </m:d>
                    </m:oMath>
                  </m:oMathPara>
                </a14:m>
                <a:endParaRPr lang="en-US" sz="2400" b="1" dirty="0"/>
              </a:p>
            </p:txBody>
          </p:sp>
        </mc:Choice>
        <mc:Fallback xmlns="">
          <p:sp>
            <p:nvSpPr>
              <p:cNvPr id="5" name="TextBox 4">
                <a:extLst>
                  <a:ext uri="{FF2B5EF4-FFF2-40B4-BE49-F238E27FC236}">
                    <a16:creationId xmlns:a16="http://schemas.microsoft.com/office/drawing/2014/main" id="{6057B049-AB98-4536-8A01-D0545351C522}"/>
                  </a:ext>
                </a:extLst>
              </p:cNvPr>
              <p:cNvSpPr txBox="1">
                <a:spLocks noRot="1" noChangeAspect="1" noMove="1" noResize="1" noEditPoints="1" noAdjustHandles="1" noChangeArrowheads="1" noChangeShapeType="1" noTextEdit="1"/>
              </p:cNvSpPr>
              <p:nvPr/>
            </p:nvSpPr>
            <p:spPr>
              <a:xfrm>
                <a:off x="2639545" y="2749903"/>
                <a:ext cx="3410885" cy="679097"/>
              </a:xfrm>
              <a:prstGeom prst="rect">
                <a:avLst/>
              </a:prstGeom>
              <a:blipFill>
                <a:blip r:embed="rId2"/>
                <a:stretch>
                  <a:fillRect t="-1852" b="-9259"/>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9DABE718-3C8F-4023-8862-959068182A48}"/>
              </a:ext>
            </a:extLst>
          </p:cNvPr>
          <p:cNvSpPr txBox="1"/>
          <p:nvPr/>
        </p:nvSpPr>
        <p:spPr>
          <a:xfrm>
            <a:off x="3554971" y="5032227"/>
            <a:ext cx="65" cy="307777"/>
          </a:xfrm>
          <a:prstGeom prst="rect">
            <a:avLst/>
          </a:prstGeom>
          <a:noFill/>
        </p:spPr>
        <p:txBody>
          <a:bodyPr wrap="none" lIns="0" tIns="0" rIns="0" bIns="0" rtlCol="0">
            <a:spAutoFit/>
          </a:bodyPr>
          <a:lstStyle/>
          <a:p>
            <a:endParaRPr lang="en-US" sz="2000" dirty="0">
              <a:latin typeface="Cambria Math" panose="02040503050406030204" pitchFamily="18" charset="0"/>
            </a:endParaRPr>
          </a:p>
        </p:txBody>
      </p:sp>
    </p:spTree>
    <p:extLst>
      <p:ext uri="{BB962C8B-B14F-4D97-AF65-F5344CB8AC3E}">
        <p14:creationId xmlns:p14="http://schemas.microsoft.com/office/powerpoint/2010/main" val="41278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276FDF-D1CF-4269-956E-654EBDB5C77E}"/>
              </a:ext>
            </a:extLst>
          </p:cNvPr>
          <p:cNvPicPr>
            <a:picLocks noChangeAspect="1"/>
          </p:cNvPicPr>
          <p:nvPr/>
        </p:nvPicPr>
        <p:blipFill>
          <a:blip r:embed="rId2"/>
          <a:stretch>
            <a:fillRect/>
          </a:stretch>
        </p:blipFill>
        <p:spPr>
          <a:xfrm>
            <a:off x="0" y="1429769"/>
            <a:ext cx="5879764" cy="4829175"/>
          </a:xfrm>
          <a:prstGeom prst="rect">
            <a:avLst/>
          </a:prstGeom>
        </p:spPr>
      </p:pic>
      <p:sp>
        <p:nvSpPr>
          <p:cNvPr id="2" name="Content Placeholder 1">
            <a:extLst>
              <a:ext uri="{FF2B5EF4-FFF2-40B4-BE49-F238E27FC236}">
                <a16:creationId xmlns:a16="http://schemas.microsoft.com/office/drawing/2014/main" id="{ED907900-8653-4A2A-8BD5-68A05EE3652A}"/>
              </a:ext>
            </a:extLst>
          </p:cNvPr>
          <p:cNvSpPr>
            <a:spLocks noGrp="1"/>
          </p:cNvSpPr>
          <p:nvPr>
            <p:ph idx="1"/>
          </p:nvPr>
        </p:nvSpPr>
        <p:spPr>
          <a:xfrm>
            <a:off x="595722" y="5225820"/>
            <a:ext cx="7952556" cy="1066800"/>
          </a:xfrm>
        </p:spPr>
        <p:txBody>
          <a:bodyPr/>
          <a:lstStyle/>
          <a:p>
            <a:r>
              <a:rPr lang="en-US" sz="1800" dirty="0"/>
              <a:t>BER increases as modulation order</a:t>
            </a:r>
          </a:p>
          <a:p>
            <a:r>
              <a:rPr lang="en-US" sz="1800" dirty="0"/>
              <a:t>QAM signal achieves similar correlation performance (at 95% tail)</a:t>
            </a:r>
          </a:p>
          <a:p>
            <a:pPr lvl="1"/>
            <a:r>
              <a:rPr lang="en-US" sz="1400" dirty="0"/>
              <a:t>About half of QPSK correlation coefficient</a:t>
            </a:r>
          </a:p>
          <a:p>
            <a:pPr lvl="1"/>
            <a:r>
              <a:rPr lang="en-US" sz="1400" dirty="0"/>
              <a:t>About double of the optimal case of using time domain Gaussian random </a:t>
            </a:r>
            <a:r>
              <a:rPr lang="en-US" sz="1600" dirty="0"/>
              <a:t>signal </a:t>
            </a:r>
          </a:p>
          <a:p>
            <a:pPr lvl="1"/>
            <a:endParaRPr lang="en-US" sz="1600" dirty="0"/>
          </a:p>
        </p:txBody>
      </p:sp>
      <p:sp>
        <p:nvSpPr>
          <p:cNvPr id="3" name="Slide Number Placeholder 2">
            <a:extLst>
              <a:ext uri="{FF2B5EF4-FFF2-40B4-BE49-F238E27FC236}">
                <a16:creationId xmlns:a16="http://schemas.microsoft.com/office/drawing/2014/main" id="{B9781A6A-D87B-463C-8F47-B814080F93D2}"/>
              </a:ext>
            </a:extLst>
          </p:cNvPr>
          <p:cNvSpPr>
            <a:spLocks noGrp="1"/>
          </p:cNvSpPr>
          <p:nvPr>
            <p:ph type="sldNum" sz="quarter" idx="12"/>
          </p:nvPr>
        </p:nvSpPr>
        <p:spPr/>
        <p:txBody>
          <a:bodyPr/>
          <a:lstStyle/>
          <a:p>
            <a:pPr>
              <a:defRPr/>
            </a:pPr>
            <a:r>
              <a:rPr lang="en-GB" altLang="en-US" dirty="0"/>
              <a:t>Slide </a:t>
            </a:r>
            <a:fld id="{6D24465E-2B0A-4D96-BA39-EC98956D452B}" type="slidenum">
              <a:rPr lang="en-GB" altLang="en-US" smtClean="0"/>
              <a:pPr>
                <a:defRPr/>
              </a:pPr>
              <a:t>9</a:t>
            </a:fld>
            <a:endParaRPr lang="en-GB" altLang="en-US" dirty="0"/>
          </a:p>
        </p:txBody>
      </p:sp>
      <p:sp>
        <p:nvSpPr>
          <p:cNvPr id="4" name="Title 3">
            <a:extLst>
              <a:ext uri="{FF2B5EF4-FFF2-40B4-BE49-F238E27FC236}">
                <a16:creationId xmlns:a16="http://schemas.microsoft.com/office/drawing/2014/main" id="{098894D9-EFD6-41E3-8534-7EF725E0712A}"/>
              </a:ext>
            </a:extLst>
          </p:cNvPr>
          <p:cNvSpPr>
            <a:spLocks noGrp="1"/>
          </p:cNvSpPr>
          <p:nvPr>
            <p:ph type="title"/>
          </p:nvPr>
        </p:nvSpPr>
        <p:spPr>
          <a:xfrm>
            <a:off x="723900" y="450367"/>
            <a:ext cx="7772400" cy="1066800"/>
          </a:xfrm>
        </p:spPr>
        <p:txBody>
          <a:bodyPr/>
          <a:lstStyle/>
          <a:p>
            <a:r>
              <a:rPr lang="en-US" dirty="0"/>
              <a:t>BER and Corr: T</a:t>
            </a:r>
            <a:r>
              <a:rPr lang="en-US" baseline="-25000" dirty="0"/>
              <a:t>ob</a:t>
            </a:r>
            <a:r>
              <a:rPr lang="en-US" dirty="0"/>
              <a:t>=5/8, T</a:t>
            </a:r>
            <a:r>
              <a:rPr lang="en-US" baseline="-25000" dirty="0"/>
              <a:t>atk</a:t>
            </a:r>
            <a:r>
              <a:rPr lang="en-US" dirty="0"/>
              <a:t>=3/8</a:t>
            </a:r>
          </a:p>
        </p:txBody>
      </p:sp>
      <p:grpSp>
        <p:nvGrpSpPr>
          <p:cNvPr id="10" name="Group 9">
            <a:extLst>
              <a:ext uri="{FF2B5EF4-FFF2-40B4-BE49-F238E27FC236}">
                <a16:creationId xmlns:a16="http://schemas.microsoft.com/office/drawing/2014/main" id="{A9C4A9EB-1B88-424E-B360-456C25DBB296}"/>
              </a:ext>
            </a:extLst>
          </p:cNvPr>
          <p:cNvGrpSpPr/>
          <p:nvPr/>
        </p:nvGrpSpPr>
        <p:grpSpPr>
          <a:xfrm>
            <a:off x="4139952" y="1295182"/>
            <a:ext cx="6480720" cy="4997438"/>
            <a:chOff x="4139952" y="1295182"/>
            <a:chExt cx="6480720" cy="4997438"/>
          </a:xfrm>
        </p:grpSpPr>
        <p:pic>
          <p:nvPicPr>
            <p:cNvPr id="7" name="Picture 6">
              <a:extLst>
                <a:ext uri="{FF2B5EF4-FFF2-40B4-BE49-F238E27FC236}">
                  <a16:creationId xmlns:a16="http://schemas.microsoft.com/office/drawing/2014/main" id="{9F0D4377-FB79-4104-8A5D-2A5C3897C3C1}"/>
                </a:ext>
              </a:extLst>
            </p:cNvPr>
            <p:cNvPicPr>
              <a:picLocks noChangeAspect="1"/>
            </p:cNvPicPr>
            <p:nvPr/>
          </p:nvPicPr>
          <p:blipFill>
            <a:blip r:embed="rId3"/>
            <a:stretch>
              <a:fillRect/>
            </a:stretch>
          </p:blipFill>
          <p:spPr>
            <a:xfrm>
              <a:off x="4139952" y="1429769"/>
              <a:ext cx="6480720" cy="4862851"/>
            </a:xfrm>
            <a:prstGeom prst="rect">
              <a:avLst/>
            </a:prstGeom>
          </p:spPr>
        </p:pic>
        <p:sp>
          <p:nvSpPr>
            <p:cNvPr id="6" name="Rectangle 5">
              <a:extLst>
                <a:ext uri="{FF2B5EF4-FFF2-40B4-BE49-F238E27FC236}">
                  <a16:creationId xmlns:a16="http://schemas.microsoft.com/office/drawing/2014/main" id="{4FC5E103-BBB8-AF40-9971-93C27BD27BB4}"/>
                </a:ext>
              </a:extLst>
            </p:cNvPr>
            <p:cNvSpPr/>
            <p:nvPr/>
          </p:nvSpPr>
          <p:spPr>
            <a:xfrm>
              <a:off x="4860032" y="1295182"/>
              <a:ext cx="3836307" cy="261610"/>
            </a:xfrm>
            <a:prstGeom prst="rect">
              <a:avLst/>
            </a:prstGeom>
            <a:solidFill>
              <a:schemeClr val="bg1"/>
            </a:solidFill>
          </p:spPr>
          <p:txBody>
            <a:bodyPr wrap="none">
              <a:spAutoFit/>
            </a:bodyPr>
            <a:lstStyle/>
            <a:p>
              <a:r>
                <a:rPr lang="en-US" sz="1100" dirty="0"/>
                <a:t>CDF of correlation coefficient of attacker signal with true signal </a:t>
              </a:r>
            </a:p>
          </p:txBody>
        </p:sp>
      </p:grpSp>
      <p:sp>
        <p:nvSpPr>
          <p:cNvPr id="9" name="Rectangle 8">
            <a:extLst>
              <a:ext uri="{FF2B5EF4-FFF2-40B4-BE49-F238E27FC236}">
                <a16:creationId xmlns:a16="http://schemas.microsoft.com/office/drawing/2014/main" id="{5B8476D8-C2DE-2C45-9182-BB8013E32C02}"/>
              </a:ext>
            </a:extLst>
          </p:cNvPr>
          <p:cNvSpPr/>
          <p:nvPr/>
        </p:nvSpPr>
        <p:spPr>
          <a:xfrm>
            <a:off x="5901514" y="5126995"/>
            <a:ext cx="1766830" cy="246221"/>
          </a:xfrm>
          <a:prstGeom prst="rect">
            <a:avLst/>
          </a:prstGeom>
          <a:noFill/>
        </p:spPr>
        <p:txBody>
          <a:bodyPr wrap="none">
            <a:spAutoFit/>
          </a:bodyPr>
          <a:lstStyle/>
          <a:p>
            <a:r>
              <a:rPr lang="en-US" sz="1000" dirty="0"/>
              <a:t>(Computed over attack period)</a:t>
            </a:r>
          </a:p>
        </p:txBody>
      </p:sp>
    </p:spTree>
    <p:extLst>
      <p:ext uri="{BB962C8B-B14F-4D97-AF65-F5344CB8AC3E}">
        <p14:creationId xmlns:p14="http://schemas.microsoft.com/office/powerpoint/2010/main" val="120830808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71dc698b48675b0a151432ed1de35fc5">
  <xsd:schema xmlns:xsd="http://www.w3.org/2001/XMLSchema" xmlns:xs="http://www.w3.org/2001/XMLSchema" xmlns:p="http://schemas.microsoft.com/office/2006/metadata/properties" xmlns:ns3="cc9c437c-ae0c-4066-8d90-a0f7de786127" targetNamespace="http://schemas.microsoft.com/office/2006/metadata/properties" ma:root="true" ma:fieldsID="adf60fb58001da84b015160a85c22507"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5EB2F6-C6D0-4E31-9544-2A590DCDD12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150F2E2-02A2-41B8-BE8F-7B4472F36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B5B2B2-1592-4202-821D-CE276CC69F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13163</TotalTime>
  <Words>4352</Words>
  <Application>Microsoft Office PowerPoint</Application>
  <PresentationFormat>On-screen Show (4:3)</PresentationFormat>
  <Paragraphs>575</Paragraphs>
  <Slides>56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Cambria Math</vt:lpstr>
      <vt:lpstr>Courier New</vt:lpstr>
      <vt:lpstr>Microsoft Sans Serif</vt:lpstr>
      <vt:lpstr>Times New Roman</vt:lpstr>
      <vt:lpstr>802-11-Submission</vt:lpstr>
      <vt:lpstr>11az Secure LTF Design </vt:lpstr>
      <vt:lpstr>PowerPoint Presentation</vt:lpstr>
      <vt:lpstr>11az LB249 CID 3911</vt:lpstr>
      <vt:lpstr>Overview</vt:lpstr>
      <vt:lpstr>Outline</vt:lpstr>
      <vt:lpstr>Introduction</vt:lpstr>
      <vt:lpstr>Per Tone (SLICING) Attack</vt:lpstr>
      <vt:lpstr>Per Tone (Slicing) Attack </vt:lpstr>
      <vt:lpstr>BER and Corr: Tob=5/8, Tatk=3/8</vt:lpstr>
      <vt:lpstr>An Example of Attack in AWGN channel</vt:lpstr>
      <vt:lpstr>Big Picture: Attack Leads to SIR Drop</vt:lpstr>
      <vt:lpstr>SIR with different FP</vt:lpstr>
      <vt:lpstr>Attack Detection Simulation </vt:lpstr>
      <vt:lpstr>Remarks on Results of Per-Tone Estimation Attack</vt:lpstr>
      <vt:lpstr>Sequential Detection Based attack via Viterbi  Algorithm</vt:lpstr>
      <vt:lpstr>Overview</vt:lpstr>
      <vt:lpstr>Viterbi Equalizer</vt:lpstr>
      <vt:lpstr>Frequency response due to partial observation and filtering</vt:lpstr>
      <vt:lpstr>Number of Viterbi states vs. Partial Observation</vt:lpstr>
      <vt:lpstr>16QAM with Viterbi Equalizer (64K States, 5 Taps)  BER and Corr: Tob = 1/2 </vt:lpstr>
      <vt:lpstr>16QAM with Viterbi Equalizer (64K States, 5 Taps)  BER and Corr: Tob = 9/16 </vt:lpstr>
      <vt:lpstr>16QAM with Viterbi Equalizer (256 States, 3 Taps)  BER and Corr: Tob = 9/16 </vt:lpstr>
      <vt:lpstr>16QAM with Viterbi Equalizer (256 States, 3 Taps)  BER and Corr: Tob = 3/4 </vt:lpstr>
      <vt:lpstr>64QAM Viterbi Equalizer (4096 States, 3 Taps) Tob = 3/4</vt:lpstr>
      <vt:lpstr>256QAM Viterbi Equalizer (64k States, 3 Taps) Tob = 3/4</vt:lpstr>
      <vt:lpstr>Remarks on Sequence Detection Results</vt:lpstr>
      <vt:lpstr>Multi-Stream Signal Case </vt:lpstr>
      <vt:lpstr>Introduction</vt:lpstr>
      <vt:lpstr>Case I per SS Fixed Phase Rotation (1ss vs 4ss)</vt:lpstr>
      <vt:lpstr>Case II per SS Pseudo-random Phase Rotation  (1ss vs 4ss)</vt:lpstr>
      <vt:lpstr>Discussion </vt:lpstr>
      <vt:lpstr>Proposals on Multi-Stream Signal Generation </vt:lpstr>
      <vt:lpstr>Multi-stream LTF Generation: Equations</vt:lpstr>
      <vt:lpstr>Multi Stream Secure LTF Generation</vt:lpstr>
      <vt:lpstr>PAPR Analysis</vt:lpstr>
      <vt:lpstr>PAPR – Pseudo Random 64-QAM</vt:lpstr>
      <vt:lpstr>PN pseudo-random Generator</vt:lpstr>
      <vt:lpstr>Secure PN Generator</vt:lpstr>
      <vt:lpstr>Secure PN Generation</vt:lpstr>
      <vt:lpstr>Secure PN Generator</vt:lpstr>
      <vt:lpstr>Number of Pseudo-random Bits Required</vt:lpstr>
      <vt:lpstr>Summary of Proposal</vt:lpstr>
      <vt:lpstr>Proposals on 11az Secure LTF Changes </vt:lpstr>
      <vt:lpstr>SP 1</vt:lpstr>
      <vt:lpstr>References</vt:lpstr>
      <vt:lpstr>Appendix</vt:lpstr>
      <vt:lpstr>BER and Corr: Tob = 3/8, Tatk = 5/8</vt:lpstr>
      <vt:lpstr>BER and Corr: Tob = 1/2, Tatk = 1/2</vt:lpstr>
      <vt:lpstr>BER and Corr: Tob = 3/4, Tatk = 1/4</vt:lpstr>
      <vt:lpstr>If Viterbi Equalizer uses a lower order modulation to approximate signal (64k States, Tap 5)  Tob = 3/4</vt:lpstr>
      <vt:lpstr>PowerPoint Presentation</vt:lpstr>
      <vt:lpstr>Definitions</vt:lpstr>
      <vt:lpstr>Effects of Attack</vt:lpstr>
      <vt:lpstr>Energy of Mismatched Components</vt:lpstr>
      <vt:lpstr>Illustration: Ignore Noise, FP = -10 dB, Vary ρ</vt:lpstr>
      <vt:lpstr>Illustration: Ignore Noise, FP = -10 dB, Vary T_a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11az Secure LTF Generation</dc:title>
  <dc:creator>Bin Tian</dc:creator>
  <cp:lastModifiedBy>Bin Tian</cp:lastModifiedBy>
  <cp:revision>123</cp:revision>
  <dcterms:created xsi:type="dcterms:W3CDTF">2020-05-06T17:31:43Z</dcterms:created>
  <dcterms:modified xsi:type="dcterms:W3CDTF">2020-06-12T22:50:33Z</dcterms:modified>
</cp:coreProperties>
</file>