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26" r:id="rId3"/>
    <p:sldId id="437" r:id="rId4"/>
    <p:sldId id="430" r:id="rId5"/>
    <p:sldId id="445" r:id="rId6"/>
    <p:sldId id="43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6" autoAdjust="0"/>
    <p:restoredTop sz="86393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0835r0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Pilot Locations in 996 RU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2020-05-29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977967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Leo Montreuil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Previously agreed on a tone plan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(20/0666) that uses a </a:t>
            </a:r>
            <a:r>
              <a:rPr lang="en-US" sz="1800" b="0" dirty="0" err="1" smtClean="0"/>
              <a:t>40MHz</a:t>
            </a:r>
            <a:r>
              <a:rPr lang="en-US" sz="1800" b="0" dirty="0" smtClean="0"/>
              <a:t> DUP structure.</a:t>
            </a:r>
          </a:p>
          <a:p>
            <a:endParaRPr lang="en-US" sz="1800" b="0" dirty="0"/>
          </a:p>
          <a:p>
            <a:r>
              <a:rPr lang="en-US" sz="1800" b="0" dirty="0" smtClean="0"/>
              <a:t>We have looked at the pilot locations in the </a:t>
            </a:r>
            <a:r>
              <a:rPr lang="en-US" sz="1800" b="0" dirty="0" err="1" smtClean="0"/>
              <a:t>996RU</a:t>
            </a:r>
            <a:r>
              <a:rPr lang="en-US" sz="1800" b="0" dirty="0" smtClean="0"/>
              <a:t> and propose to shift them so they are aligned with the pilot locations in the smaller RU (as was done in </a:t>
            </a:r>
            <a:r>
              <a:rPr lang="en-US" sz="1800" b="0" dirty="0" err="1" smtClean="0"/>
              <a:t>11ax</a:t>
            </a:r>
            <a:r>
              <a:rPr lang="en-US" sz="1800" b="0" dirty="0" smtClean="0"/>
              <a:t>) </a:t>
            </a:r>
            <a:endParaRPr lang="en-US" sz="1600" b="0" dirty="0" smtClean="0"/>
          </a:p>
          <a:p>
            <a:pPr lvl="1"/>
            <a:endParaRPr lang="en-US" sz="1600" dirty="0"/>
          </a:p>
          <a:p>
            <a:pPr lvl="1"/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Pilot locations in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996 RU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24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01" y="2743200"/>
            <a:ext cx="8789099" cy="336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" name="TextBox 245"/>
          <p:cNvSpPr txBox="1"/>
          <p:nvPr/>
        </p:nvSpPr>
        <p:spPr>
          <a:xfrm>
            <a:off x="1784014" y="2441378"/>
            <a:ext cx="111158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Subtract 256</a:t>
            </a:r>
            <a:endParaRPr lang="en-US" sz="1400" dirty="0"/>
          </a:p>
        </p:txBody>
      </p:sp>
      <p:sp>
        <p:nvSpPr>
          <p:cNvPr id="247" name="TextBox 246"/>
          <p:cNvSpPr txBox="1"/>
          <p:nvPr/>
        </p:nvSpPr>
        <p:spPr>
          <a:xfrm>
            <a:off x="6400800" y="2438400"/>
            <a:ext cx="792205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Add 256</a:t>
            </a:r>
            <a:endParaRPr lang="en-US" sz="1400" dirty="0"/>
          </a:p>
        </p:txBody>
      </p:sp>
      <p:sp>
        <p:nvSpPr>
          <p:cNvPr id="248" name="TextBox 247"/>
          <p:cNvSpPr txBox="1"/>
          <p:nvPr/>
        </p:nvSpPr>
        <p:spPr>
          <a:xfrm>
            <a:off x="3352800" y="2444355"/>
            <a:ext cx="2612895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11be</a:t>
            </a:r>
            <a:r>
              <a:rPr lang="en-US" sz="1400" dirty="0" smtClean="0"/>
              <a:t> 80 </a:t>
            </a:r>
            <a:r>
              <a:rPr lang="en-US" sz="1400" dirty="0" smtClean="0"/>
              <a:t>MHz </a:t>
            </a:r>
            <a:r>
              <a:rPr lang="en-US" sz="1400" dirty="0" err="1" smtClean="0"/>
              <a:t>OFDMA</a:t>
            </a:r>
            <a:r>
              <a:rPr lang="en-US" sz="1400" dirty="0" smtClean="0"/>
              <a:t> Tone </a:t>
            </a:r>
            <a:r>
              <a:rPr lang="en-US" sz="1400" dirty="0" smtClean="0"/>
              <a:t>Plan</a:t>
            </a:r>
            <a:endParaRPr lang="en-US" sz="1400" dirty="0"/>
          </a:p>
        </p:txBody>
      </p:sp>
      <p:sp>
        <p:nvSpPr>
          <p:cNvPr id="249" name="TextBox 248"/>
          <p:cNvSpPr txBox="1"/>
          <p:nvPr/>
        </p:nvSpPr>
        <p:spPr>
          <a:xfrm>
            <a:off x="3810000" y="6096000"/>
            <a:ext cx="1928670" cy="3077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11ax</a:t>
            </a:r>
            <a:r>
              <a:rPr lang="en-US" sz="1400" dirty="0" smtClean="0"/>
              <a:t> 80 </a:t>
            </a:r>
            <a:r>
              <a:rPr lang="en-US" sz="1400" dirty="0" smtClean="0"/>
              <a:t>MHz Tone Plan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23224" y="1519535"/>
            <a:ext cx="874765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 smtClean="0"/>
              <a:t>Proposed </a:t>
            </a:r>
            <a:r>
              <a:rPr lang="en-US" sz="1500" b="1" dirty="0" err="1" smtClean="0"/>
              <a:t>996RU</a:t>
            </a:r>
            <a:r>
              <a:rPr lang="en-US" sz="1500" b="1" dirty="0" smtClean="0"/>
              <a:t> </a:t>
            </a:r>
            <a:r>
              <a:rPr lang="en-US" sz="1500" b="1" dirty="0" smtClean="0"/>
              <a:t>pilots </a:t>
            </a:r>
            <a:r>
              <a:rPr lang="en-US" sz="1500" b="1" dirty="0" smtClean="0"/>
              <a:t>: </a:t>
            </a:r>
            <a:r>
              <a:rPr lang="en-US" sz="1500" dirty="0" smtClean="0"/>
              <a:t>{-</a:t>
            </a:r>
            <a:r>
              <a:rPr lang="en-US" sz="1500" dirty="0"/>
              <a:t>468 </a:t>
            </a:r>
            <a:r>
              <a:rPr lang="en-US" sz="1500" dirty="0" smtClean="0"/>
              <a:t>-</a:t>
            </a:r>
            <a:r>
              <a:rPr lang="en-US" sz="1500" dirty="0"/>
              <a:t>400 </a:t>
            </a:r>
            <a:r>
              <a:rPr lang="en-US" sz="1500" dirty="0" smtClean="0"/>
              <a:t>-</a:t>
            </a:r>
            <a:r>
              <a:rPr lang="en-US" sz="1500" dirty="0"/>
              <a:t>334 </a:t>
            </a:r>
            <a:r>
              <a:rPr lang="en-US" sz="1500" dirty="0" smtClean="0"/>
              <a:t>-</a:t>
            </a:r>
            <a:r>
              <a:rPr lang="en-US" sz="1500" dirty="0"/>
              <a:t>266 </a:t>
            </a:r>
            <a:r>
              <a:rPr lang="en-US" sz="1500" dirty="0" smtClean="0">
                <a:solidFill>
                  <a:srgbClr val="C00000"/>
                </a:solidFill>
              </a:rPr>
              <a:t>-</a:t>
            </a:r>
            <a:r>
              <a:rPr lang="en-US" sz="1500" dirty="0">
                <a:solidFill>
                  <a:srgbClr val="C00000"/>
                </a:solidFill>
              </a:rPr>
              <a:t>220 </a:t>
            </a:r>
            <a:r>
              <a:rPr lang="en-US" sz="1500" dirty="0" smtClean="0">
                <a:solidFill>
                  <a:srgbClr val="C00000"/>
                </a:solidFill>
              </a:rPr>
              <a:t>-</a:t>
            </a:r>
            <a:r>
              <a:rPr lang="en-US" sz="1500" dirty="0">
                <a:solidFill>
                  <a:srgbClr val="C00000"/>
                </a:solidFill>
              </a:rPr>
              <a:t>152 </a:t>
            </a:r>
            <a:r>
              <a:rPr lang="en-US" sz="1500" dirty="0" smtClean="0">
                <a:solidFill>
                  <a:srgbClr val="C00000"/>
                </a:solidFill>
              </a:rPr>
              <a:t>-</a:t>
            </a:r>
            <a:r>
              <a:rPr lang="en-US" sz="1500" dirty="0">
                <a:solidFill>
                  <a:srgbClr val="C00000"/>
                </a:solidFill>
              </a:rPr>
              <a:t>86 </a:t>
            </a:r>
            <a:r>
              <a:rPr lang="en-US" sz="1500" dirty="0" smtClean="0">
                <a:solidFill>
                  <a:srgbClr val="C00000"/>
                </a:solidFill>
              </a:rPr>
              <a:t>-</a:t>
            </a:r>
            <a:r>
              <a:rPr lang="en-US" sz="1500" dirty="0">
                <a:solidFill>
                  <a:srgbClr val="C00000"/>
                </a:solidFill>
              </a:rPr>
              <a:t>18 </a:t>
            </a:r>
            <a:r>
              <a:rPr lang="en-US" sz="1500" dirty="0" smtClean="0">
                <a:solidFill>
                  <a:srgbClr val="C00000"/>
                </a:solidFill>
              </a:rPr>
              <a:t>+18 +86 +152 +220 </a:t>
            </a:r>
            <a:r>
              <a:rPr lang="en-US" sz="1500" dirty="0" smtClean="0"/>
              <a:t>+266 +334 +400 +468}</a:t>
            </a:r>
          </a:p>
          <a:p>
            <a:pPr algn="ctr"/>
            <a:r>
              <a:rPr lang="en-US" sz="1500" b="1" dirty="0" err="1" smtClean="0"/>
              <a:t>11ax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996RU</a:t>
            </a:r>
            <a:r>
              <a:rPr lang="en-US" sz="1500" b="1" dirty="0" smtClean="0"/>
              <a:t> pilots         </a:t>
            </a:r>
            <a:r>
              <a:rPr lang="en-US" sz="1500" b="1" dirty="0" smtClean="0"/>
              <a:t>: </a:t>
            </a:r>
            <a:r>
              <a:rPr lang="en-US" sz="1500" dirty="0"/>
              <a:t>{-468 -400 -334 -266 </a:t>
            </a:r>
            <a:r>
              <a:rPr lang="en-US" sz="1500" dirty="0">
                <a:solidFill>
                  <a:srgbClr val="C00000"/>
                </a:solidFill>
              </a:rPr>
              <a:t>-</a:t>
            </a:r>
            <a:r>
              <a:rPr lang="en-US" sz="1500" dirty="0" smtClean="0">
                <a:solidFill>
                  <a:srgbClr val="C00000"/>
                </a:solidFill>
              </a:rPr>
              <a:t>226 </a:t>
            </a:r>
            <a:r>
              <a:rPr lang="en-US" sz="1500" dirty="0">
                <a:solidFill>
                  <a:srgbClr val="C00000"/>
                </a:solidFill>
              </a:rPr>
              <a:t>-</a:t>
            </a:r>
            <a:r>
              <a:rPr lang="en-US" sz="1500" dirty="0" smtClean="0">
                <a:solidFill>
                  <a:srgbClr val="C00000"/>
                </a:solidFill>
              </a:rPr>
              <a:t>158 -92 -24 +24 +92 </a:t>
            </a:r>
            <a:r>
              <a:rPr lang="en-US" sz="1500" dirty="0">
                <a:solidFill>
                  <a:srgbClr val="C00000"/>
                </a:solidFill>
              </a:rPr>
              <a:t>+</a:t>
            </a:r>
            <a:r>
              <a:rPr lang="en-US" sz="1500" dirty="0" smtClean="0">
                <a:solidFill>
                  <a:srgbClr val="C00000"/>
                </a:solidFill>
              </a:rPr>
              <a:t>158 </a:t>
            </a:r>
            <a:r>
              <a:rPr lang="en-US" sz="1500" dirty="0">
                <a:solidFill>
                  <a:srgbClr val="C00000"/>
                </a:solidFill>
              </a:rPr>
              <a:t>+</a:t>
            </a:r>
            <a:r>
              <a:rPr lang="en-US" sz="1500" dirty="0" smtClean="0">
                <a:solidFill>
                  <a:srgbClr val="C00000"/>
                </a:solidFill>
              </a:rPr>
              <a:t>226 </a:t>
            </a:r>
            <a:r>
              <a:rPr lang="en-US" sz="1500" dirty="0"/>
              <a:t>+266 +334 +400 +468</a:t>
            </a:r>
            <a:r>
              <a:rPr lang="en-US" sz="1500" dirty="0" smtClean="0"/>
              <a:t>}</a:t>
            </a:r>
          </a:p>
          <a:p>
            <a:pPr algn="ctr"/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7640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As discussed in 20/0666, the only change in the new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tone plan is a shift towards DC of the two inner </a:t>
            </a:r>
            <a:r>
              <a:rPr lang="en-US" sz="1800" b="0" dirty="0" err="1" smtClean="0"/>
              <a:t>242RUs</a:t>
            </a:r>
            <a:endParaRPr lang="en-US" sz="1800" b="0" dirty="0" smtClean="0"/>
          </a:p>
          <a:p>
            <a:r>
              <a:rPr lang="en-US" sz="1800" b="0" dirty="0" smtClean="0"/>
              <a:t>Hence, out of the 16 pilots in the 996 RU only 8 are impacted in the proposal and are shifted in a similar way by 6 tones towards DC. </a:t>
            </a:r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The proposed alignment of pilot locations also helps with sounding feedback and beamformed transmissions.</a:t>
            </a:r>
          </a:p>
          <a:p>
            <a:pPr lvl="1"/>
            <a:r>
              <a:rPr lang="en-US" sz="1600" dirty="0" smtClean="0"/>
              <a:t>If </a:t>
            </a:r>
            <a:r>
              <a:rPr lang="en-US" sz="1600" dirty="0" err="1" smtClean="0"/>
              <a:t>NDP</a:t>
            </a:r>
            <a:r>
              <a:rPr lang="en-US" sz="1600" dirty="0" smtClean="0"/>
              <a:t> uses full BW </a:t>
            </a:r>
            <a:r>
              <a:rPr lang="en-US" sz="1600" dirty="0" err="1" smtClean="0"/>
              <a:t>80MHz</a:t>
            </a:r>
            <a:r>
              <a:rPr lang="en-US" sz="1600" dirty="0" smtClean="0"/>
              <a:t> then 8 inner pilot locations (that require interpolation) will actually be used for data transmissions in </a:t>
            </a:r>
            <a:r>
              <a:rPr lang="en-US" sz="1600" dirty="0" err="1" smtClean="0"/>
              <a:t>OFDMA</a:t>
            </a:r>
            <a:r>
              <a:rPr lang="en-US" sz="1600" dirty="0" smtClean="0"/>
              <a:t> which is undesirable </a:t>
            </a:r>
          </a:p>
          <a:p>
            <a:pPr lvl="1"/>
            <a:r>
              <a:rPr lang="en-US" sz="1600" dirty="0"/>
              <a:t>I</a:t>
            </a:r>
            <a:r>
              <a:rPr lang="en-US" sz="1600" b="0" dirty="0" smtClean="0"/>
              <a:t>f </a:t>
            </a:r>
            <a:r>
              <a:rPr lang="en-US" sz="1600" b="0" dirty="0" err="1" smtClean="0"/>
              <a:t>NDP</a:t>
            </a:r>
            <a:r>
              <a:rPr lang="en-US" sz="1600" b="0" dirty="0" smtClean="0"/>
              <a:t> uses punctured </a:t>
            </a:r>
            <a:r>
              <a:rPr lang="en-US" sz="1600" b="0" dirty="0" err="1" smtClean="0"/>
              <a:t>80MHz</a:t>
            </a:r>
            <a:r>
              <a:rPr lang="en-US" sz="1600" b="0" dirty="0" smtClean="0"/>
              <a:t>, hence the 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 tone plan, then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needs to do interpolation around different pilot locations which is also undesirable </a:t>
            </a:r>
            <a:endParaRPr lang="en-US" sz="1600" b="0" dirty="0" smtClean="0"/>
          </a:p>
          <a:p>
            <a:endParaRPr lang="en-US" sz="1600" b="0" dirty="0" smtClean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dirty="0" smtClean="0"/>
          </a:p>
          <a:p>
            <a:r>
              <a:rPr lang="en-US" sz="1800" b="0" dirty="0" smtClean="0"/>
              <a:t>Proposed to align pilot locations of 996 RU with the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tone plan</a:t>
            </a:r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5711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#1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D</a:t>
            </a:r>
            <a:r>
              <a:rPr lang="en-US" sz="1800" b="0" dirty="0" smtClean="0"/>
              <a:t>o </a:t>
            </a:r>
            <a:r>
              <a:rPr lang="en-US" sz="1800" b="0" dirty="0" smtClean="0"/>
              <a:t>you </a:t>
            </a:r>
            <a:r>
              <a:rPr lang="en-US" sz="1800" b="0" dirty="0" smtClean="0"/>
              <a:t>support aligning the inner 8 pilot locations with the smaller RU pilot locations as shown in the red?</a:t>
            </a:r>
          </a:p>
          <a:p>
            <a:pPr marL="0" indent="0">
              <a:buNone/>
            </a:pPr>
            <a:r>
              <a:rPr lang="en-US" sz="1800" b="0" dirty="0"/>
              <a:t> </a:t>
            </a:r>
            <a:r>
              <a:rPr lang="en-US" sz="1800" b="0" dirty="0" smtClean="0"/>
              <a:t>     {-</a:t>
            </a:r>
            <a:r>
              <a:rPr lang="en-US" sz="1800" b="0" dirty="0"/>
              <a:t>468 -400 -334 -266 </a:t>
            </a:r>
            <a:r>
              <a:rPr lang="en-US" sz="1800" b="0" dirty="0">
                <a:solidFill>
                  <a:srgbClr val="C00000"/>
                </a:solidFill>
              </a:rPr>
              <a:t>-220 -152 -86 -18 +18 +86 +152 +220 </a:t>
            </a:r>
            <a:r>
              <a:rPr lang="en-US" sz="1800" b="0" dirty="0"/>
              <a:t>+266 +334 +400 +468</a:t>
            </a:r>
            <a:r>
              <a:rPr lang="en-US" sz="1800" b="0" dirty="0" smtClean="0"/>
              <a:t>}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b="0" dirty="0" smtClean="0"/>
              <a:t>Y</a:t>
            </a:r>
          </a:p>
          <a:p>
            <a:pPr lvl="1"/>
            <a:r>
              <a:rPr lang="en-US" sz="1800" dirty="0" smtClean="0"/>
              <a:t>N</a:t>
            </a:r>
          </a:p>
          <a:p>
            <a:pPr lvl="1"/>
            <a:r>
              <a:rPr lang="en-US" sz="1800" b="0" dirty="0"/>
              <a:t>A</a:t>
            </a:r>
            <a:endParaRPr lang="en-US" sz="1800" b="0" dirty="0" smtClean="0"/>
          </a:p>
          <a:p>
            <a:pPr lvl="1"/>
            <a:endParaRPr lang="en-US" sz="2400" dirty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9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329891</TotalTime>
  <Words>438</Words>
  <Application>Microsoft Office PowerPoint</Application>
  <PresentationFormat>On-screen Show (4:3)</PresentationFormat>
  <Paragraphs>82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Pilot Locations in 996 RU</vt:lpstr>
      <vt:lpstr>Abstract</vt:lpstr>
      <vt:lpstr>Pilot locations in 996 RU </vt:lpstr>
      <vt:lpstr>Discussion </vt:lpstr>
      <vt:lpstr>Summary </vt:lpstr>
      <vt:lpstr>SP #1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1542</cp:revision>
  <cp:lastPrinted>1998-02-10T13:28:06Z</cp:lastPrinted>
  <dcterms:created xsi:type="dcterms:W3CDTF">2007-05-21T21:00:37Z</dcterms:created>
  <dcterms:modified xsi:type="dcterms:W3CDTF">2020-05-29T19:49:33Z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