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950" r:id="rId2"/>
    <p:sldId id="980" r:id="rId3"/>
    <p:sldId id="982" r:id="rId4"/>
    <p:sldId id="990" r:id="rId5"/>
    <p:sldId id="981" r:id="rId6"/>
    <p:sldId id="984" r:id="rId7"/>
    <p:sldId id="997" r:id="rId8"/>
    <p:sldId id="999" r:id="rId9"/>
    <p:sldId id="985" r:id="rId10"/>
    <p:sldId id="1009" r:id="rId11"/>
    <p:sldId id="1008" r:id="rId12"/>
    <p:sldId id="987" r:id="rId13"/>
    <p:sldId id="988" r:id="rId14"/>
    <p:sldId id="969" r:id="rId15"/>
    <p:sldId id="959" r:id="rId16"/>
    <p:sldId id="1005" r:id="rId17"/>
    <p:sldId id="1012" r:id="rId18"/>
    <p:sldId id="1015" r:id="rId19"/>
    <p:sldId id="1016" r:id="rId20"/>
    <p:sldId id="1013" r:id="rId21"/>
    <p:sldId id="1014" r:id="rId22"/>
    <p:sldId id="1011" r:id="rId23"/>
    <p:sldId id="1004" r:id="rId24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BD3BBAB0-E45C-4438-8513-8FF0F33B9AE9}">
          <p14:sldIdLst>
            <p14:sldId id="950"/>
            <p14:sldId id="980"/>
            <p14:sldId id="982"/>
            <p14:sldId id="990"/>
            <p14:sldId id="981"/>
            <p14:sldId id="984"/>
            <p14:sldId id="997"/>
          </p14:sldIdLst>
        </p14:section>
        <p14:section name="无标题节" id="{25B8F04B-9B24-4D72-8E7E-3542BD722D23}">
          <p14:sldIdLst>
            <p14:sldId id="999"/>
            <p14:sldId id="985"/>
            <p14:sldId id="1009"/>
            <p14:sldId id="1008"/>
            <p14:sldId id="987"/>
            <p14:sldId id="988"/>
            <p14:sldId id="969"/>
            <p14:sldId id="959"/>
            <p14:sldId id="1005"/>
            <p14:sldId id="1012"/>
            <p14:sldId id="1015"/>
            <p14:sldId id="1016"/>
            <p14:sldId id="1013"/>
            <p14:sldId id="1014"/>
            <p14:sldId id="1011"/>
            <p14:sldId id="10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59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802.11-20/0834r8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/>
              <a:t>Procedure of BSS </a:t>
            </a:r>
            <a:r>
              <a:rPr lang="en-US" altLang="zh-CN" dirty="0"/>
              <a:t>Transition using tentative </a:t>
            </a:r>
            <a:r>
              <a:rPr lang="en-US" altLang="zh-CN" dirty="0" err="1"/>
              <a:t>reassociation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465973" y="2435661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直接箭头连接符 7"/>
          <p:cNvCxnSpPr/>
          <p:nvPr/>
        </p:nvCxnSpPr>
        <p:spPr bwMode="auto">
          <a:xfrm>
            <a:off x="2770773" y="2435661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1356225" y="2435661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直接箭头连接符 9"/>
          <p:cNvCxnSpPr/>
          <p:nvPr/>
        </p:nvCxnSpPr>
        <p:spPr bwMode="auto">
          <a:xfrm>
            <a:off x="7781608" y="2453782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2101996" y="217678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 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2592480" y="2187079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 2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136332" y="1981200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457200" y="2048579"/>
            <a:ext cx="1255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Current AP MLD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7040974" y="2067769"/>
            <a:ext cx="1174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Target AP MLD</a:t>
            </a:r>
            <a:endParaRPr lang="zh-CN" altLang="en-US" dirty="0"/>
          </a:p>
        </p:txBody>
      </p:sp>
      <p:sp>
        <p:nvSpPr>
          <p:cNvPr id="16" name="左大括号 15"/>
          <p:cNvSpPr/>
          <p:nvPr/>
        </p:nvSpPr>
        <p:spPr bwMode="auto">
          <a:xfrm>
            <a:off x="1138928" y="2462860"/>
            <a:ext cx="155448" cy="33192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 flipV="1">
            <a:off x="2770773" y="2588552"/>
            <a:ext cx="5010835" cy="12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2757060" y="2339749"/>
            <a:ext cx="50044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Tentative </a:t>
            </a:r>
            <a:r>
              <a:rPr lang="en-US" altLang="zh-CN" sz="1000" dirty="0" err="1" smtClean="0"/>
              <a:t>Reassociation</a:t>
            </a:r>
            <a:r>
              <a:rPr lang="en-US" altLang="zh-CN" sz="1000" dirty="0" smtClean="0"/>
              <a:t> Request (RSNE[PMKID])</a:t>
            </a:r>
            <a:endParaRPr lang="zh-CN" altLang="en-US" sz="1000" dirty="0"/>
          </a:p>
        </p:txBody>
      </p:sp>
      <p:cxnSp>
        <p:nvCxnSpPr>
          <p:cNvPr id="23" name="直接箭头连接符 22"/>
          <p:cNvCxnSpPr/>
          <p:nvPr/>
        </p:nvCxnSpPr>
        <p:spPr bwMode="auto">
          <a:xfrm flipH="1">
            <a:off x="2770773" y="2970281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753886" y="2764645"/>
            <a:ext cx="50108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Tentative </a:t>
            </a:r>
            <a:r>
              <a:rPr lang="en-US" altLang="zh-CN" sz="1000" dirty="0" err="1" smtClean="0"/>
              <a:t>Reassociation</a:t>
            </a:r>
            <a:r>
              <a:rPr lang="en-US" altLang="zh-CN" sz="1000" dirty="0" smtClean="0"/>
              <a:t> Response (RSNE[PMKID])</a:t>
            </a:r>
            <a:endParaRPr lang="zh-CN" altLang="en-US" sz="1000" dirty="0"/>
          </a:p>
        </p:txBody>
      </p:sp>
      <p:cxnSp>
        <p:nvCxnSpPr>
          <p:cNvPr id="25" name="直接箭头连接符 24"/>
          <p:cNvCxnSpPr/>
          <p:nvPr/>
        </p:nvCxnSpPr>
        <p:spPr bwMode="auto">
          <a:xfrm>
            <a:off x="2770773" y="4569261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25"/>
          <p:cNvCxnSpPr/>
          <p:nvPr/>
        </p:nvCxnSpPr>
        <p:spPr bwMode="auto">
          <a:xfrm flipH="1">
            <a:off x="2770771" y="4874944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>
            <a:off x="2770773" y="5183255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 flipH="1">
            <a:off x="2770773" y="5483661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1260734" y="3229700"/>
            <a:ext cx="1331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accent1"/>
                </a:solidFill>
              </a:rPr>
              <a:t>Data delivery between current AP MLD and non-AP MLD though STA 1</a:t>
            </a:r>
            <a:endParaRPr lang="zh-CN" altLang="en-US" sz="1000" dirty="0">
              <a:solidFill>
                <a:schemeClr val="accent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659562" y="4347767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ADDTS Request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620289" y="4654619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ADDTS Response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624796" y="4943384"/>
            <a:ext cx="10871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ADDBA Request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624796" y="5257869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ADDBA Response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34" name="直接箭头连接符 33"/>
          <p:cNvCxnSpPr/>
          <p:nvPr/>
        </p:nvCxnSpPr>
        <p:spPr bwMode="auto">
          <a:xfrm>
            <a:off x="2770773" y="5782111"/>
            <a:ext cx="50044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文本框 34"/>
          <p:cNvSpPr txBox="1"/>
          <p:nvPr/>
        </p:nvSpPr>
        <p:spPr>
          <a:xfrm>
            <a:off x="3162524" y="5588406"/>
            <a:ext cx="4227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a new frame or existing frame, e.g. Data frame or 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QoS</a:t>
            </a:r>
            <a:r>
              <a:rPr lang="en-US" altLang="zh-CN" sz="1000" dirty="0" smtClean="0">
                <a:solidFill>
                  <a:srgbClr val="FF0000"/>
                </a:solidFill>
              </a:rPr>
              <a:t> Null frame to trigger Target AP MLD sending DS-STA-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NOTIFY.request</a:t>
            </a:r>
            <a:r>
              <a:rPr lang="en-US" altLang="zh-CN" sz="1000" dirty="0" smtClean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7781608" y="5951240"/>
            <a:ext cx="6921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矩形 36"/>
          <p:cNvSpPr/>
          <p:nvPr/>
        </p:nvSpPr>
        <p:spPr>
          <a:xfrm>
            <a:off x="7747834" y="5432246"/>
            <a:ext cx="11219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</a:t>
            </a:r>
            <a:r>
              <a:rPr lang="en-US" altLang="zh-CN" sz="1000" dirty="0">
                <a:solidFill>
                  <a:srgbClr val="FF0000"/>
                </a:solidFill>
              </a:rPr>
              <a:t>DS-STA-</a:t>
            </a:r>
            <a:r>
              <a:rPr lang="en-US" altLang="zh-CN" sz="1000" dirty="0" err="1">
                <a:solidFill>
                  <a:srgbClr val="FF0000"/>
                </a:solidFill>
              </a:rPr>
              <a:t>NOTIFY.request</a:t>
            </a:r>
            <a:r>
              <a:rPr lang="en-US" altLang="zh-CN" sz="1000" dirty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8" name="左右箭头 37"/>
          <p:cNvSpPr/>
          <p:nvPr/>
        </p:nvSpPr>
        <p:spPr bwMode="auto">
          <a:xfrm>
            <a:off x="1369318" y="4006226"/>
            <a:ext cx="1096655" cy="484632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椭圆 38"/>
          <p:cNvSpPr/>
          <p:nvPr/>
        </p:nvSpPr>
        <p:spPr bwMode="auto">
          <a:xfrm>
            <a:off x="2715692" y="5750361"/>
            <a:ext cx="110159" cy="8255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362965" y="5182640"/>
            <a:ext cx="1314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 smtClean="0">
                <a:solidFill>
                  <a:schemeClr val="accent1"/>
                </a:solidFill>
              </a:rPr>
              <a:t>Decide to switch data delivery from current AP to target AP</a:t>
            </a:r>
            <a:endParaRPr lang="zh-CN" altLang="en-US" sz="1000" dirty="0">
              <a:solidFill>
                <a:schemeClr val="accent1"/>
              </a:solidFill>
            </a:endParaRPr>
          </a:p>
        </p:txBody>
      </p:sp>
      <p:cxnSp>
        <p:nvCxnSpPr>
          <p:cNvPr id="41" name="直接箭头连接符 40"/>
          <p:cNvCxnSpPr>
            <a:stCxn id="40" idx="2"/>
          </p:cNvCxnSpPr>
          <p:nvPr/>
        </p:nvCxnSpPr>
        <p:spPr bwMode="auto">
          <a:xfrm>
            <a:off x="2020279" y="5736638"/>
            <a:ext cx="651168" cy="45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43" name="直接箭头连接符 42"/>
          <p:cNvCxnSpPr/>
          <p:nvPr/>
        </p:nvCxnSpPr>
        <p:spPr bwMode="auto">
          <a:xfrm flipH="1">
            <a:off x="2770773" y="3350061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文本框 43"/>
          <p:cNvSpPr txBox="1"/>
          <p:nvPr/>
        </p:nvSpPr>
        <p:spPr>
          <a:xfrm>
            <a:off x="4718571" y="3129586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Key Message 1</a:t>
            </a:r>
            <a:endParaRPr lang="zh-CN" altLang="en-US" sz="1000" dirty="0"/>
          </a:p>
        </p:txBody>
      </p:sp>
      <p:cxnSp>
        <p:nvCxnSpPr>
          <p:cNvPr id="47" name="直接箭头连接符 46"/>
          <p:cNvCxnSpPr/>
          <p:nvPr/>
        </p:nvCxnSpPr>
        <p:spPr bwMode="auto">
          <a:xfrm flipV="1">
            <a:off x="2779792" y="3654491"/>
            <a:ext cx="5010835" cy="12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文本框 47"/>
          <p:cNvSpPr txBox="1"/>
          <p:nvPr/>
        </p:nvSpPr>
        <p:spPr>
          <a:xfrm>
            <a:off x="4733800" y="3481510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Key Message 2</a:t>
            </a:r>
            <a:endParaRPr lang="zh-CN" altLang="en-US" sz="1000" dirty="0"/>
          </a:p>
        </p:txBody>
      </p:sp>
      <p:cxnSp>
        <p:nvCxnSpPr>
          <p:cNvPr id="49" name="直接箭头连接符 48"/>
          <p:cNvCxnSpPr/>
          <p:nvPr/>
        </p:nvCxnSpPr>
        <p:spPr bwMode="auto">
          <a:xfrm flipH="1">
            <a:off x="2779791" y="3943936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直接箭头连接符 50"/>
          <p:cNvCxnSpPr/>
          <p:nvPr/>
        </p:nvCxnSpPr>
        <p:spPr bwMode="auto">
          <a:xfrm flipV="1">
            <a:off x="2770773" y="4226748"/>
            <a:ext cx="5010835" cy="12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2" name="文本框 51"/>
          <p:cNvSpPr txBox="1"/>
          <p:nvPr/>
        </p:nvSpPr>
        <p:spPr>
          <a:xfrm>
            <a:off x="4733800" y="3752188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Key Message 3</a:t>
            </a:r>
            <a:endParaRPr lang="zh-CN" altLang="en-US" sz="1000" dirty="0"/>
          </a:p>
        </p:txBody>
      </p:sp>
      <p:sp>
        <p:nvSpPr>
          <p:cNvPr id="53" name="文本框 52"/>
          <p:cNvSpPr txBox="1"/>
          <p:nvPr/>
        </p:nvSpPr>
        <p:spPr>
          <a:xfrm>
            <a:off x="4725684" y="4044986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Key Message 4</a:t>
            </a:r>
            <a:endParaRPr lang="zh-CN" altLang="en-US" sz="1000" dirty="0"/>
          </a:p>
        </p:txBody>
      </p:sp>
      <p:cxnSp>
        <p:nvCxnSpPr>
          <p:cNvPr id="55" name="直接箭头连接符 54"/>
          <p:cNvCxnSpPr/>
          <p:nvPr/>
        </p:nvCxnSpPr>
        <p:spPr bwMode="auto">
          <a:xfrm>
            <a:off x="7797378" y="3170591"/>
            <a:ext cx="6921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矩形 55"/>
          <p:cNvSpPr/>
          <p:nvPr/>
        </p:nvSpPr>
        <p:spPr>
          <a:xfrm>
            <a:off x="7763604" y="2651597"/>
            <a:ext cx="11219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</a:t>
            </a:r>
            <a:r>
              <a:rPr lang="en-US" altLang="zh-CN" sz="1000" dirty="0">
                <a:solidFill>
                  <a:srgbClr val="FF0000"/>
                </a:solidFill>
              </a:rPr>
              <a:t>DS-STA-</a:t>
            </a:r>
            <a:r>
              <a:rPr lang="en-US" altLang="zh-CN" sz="1000" dirty="0" err="1">
                <a:solidFill>
                  <a:srgbClr val="FF0000"/>
                </a:solidFill>
              </a:rPr>
              <a:t>NOTIFY.request</a:t>
            </a:r>
            <a:r>
              <a:rPr lang="en-US" altLang="zh-CN" sz="1000" dirty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57" name="乘号 56"/>
          <p:cNvSpPr/>
          <p:nvPr/>
        </p:nvSpPr>
        <p:spPr bwMode="auto">
          <a:xfrm>
            <a:off x="7989785" y="2703825"/>
            <a:ext cx="356956" cy="75076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8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Procedure of Fast BSS transition using tentative </a:t>
            </a:r>
            <a:r>
              <a:rPr lang="en-US" altLang="zh-CN" dirty="0" err="1"/>
              <a:t>reassociation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2465973" y="2378679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直接箭头连接符 9"/>
          <p:cNvCxnSpPr/>
          <p:nvPr/>
        </p:nvCxnSpPr>
        <p:spPr bwMode="auto">
          <a:xfrm>
            <a:off x="2770773" y="2378679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直接箭头连接符 11"/>
          <p:cNvCxnSpPr/>
          <p:nvPr/>
        </p:nvCxnSpPr>
        <p:spPr bwMode="auto">
          <a:xfrm>
            <a:off x="1356225" y="2378679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>
            <a:off x="7781608" y="2396800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01996" y="2119801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 1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2592480" y="2130097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 2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2057366" y="1828800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457200" y="1991597"/>
            <a:ext cx="1255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Current AP MLD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040974" y="2010787"/>
            <a:ext cx="1174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Target AP MLD</a:t>
            </a:r>
            <a:endParaRPr lang="zh-CN" altLang="en-US" dirty="0"/>
          </a:p>
        </p:txBody>
      </p:sp>
      <p:sp>
        <p:nvSpPr>
          <p:cNvPr id="20" name="左大括号 19"/>
          <p:cNvSpPr/>
          <p:nvPr/>
        </p:nvSpPr>
        <p:spPr bwMode="auto">
          <a:xfrm>
            <a:off x="1138928" y="2405878"/>
            <a:ext cx="155448" cy="33192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直接箭头连接符 21"/>
          <p:cNvCxnSpPr/>
          <p:nvPr/>
        </p:nvCxnSpPr>
        <p:spPr bwMode="auto">
          <a:xfrm>
            <a:off x="2770773" y="2682598"/>
            <a:ext cx="5017187" cy="69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2726321" y="2459324"/>
            <a:ext cx="50870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802.11 Authentication-Request (FTAA, RSNE[PMK0Name], MDE, FTE[</a:t>
            </a:r>
            <a:r>
              <a:rPr lang="en-US" altLang="zh-CN" sz="1000" dirty="0" err="1" smtClean="0"/>
              <a:t>SNonce</a:t>
            </a:r>
            <a:r>
              <a:rPr lang="en-US" altLang="zh-CN" sz="1000" dirty="0" smtClean="0"/>
              <a:t>, R0KH-ID])</a:t>
            </a:r>
            <a:endParaRPr lang="zh-CN" altLang="en-US" sz="1000" dirty="0"/>
          </a:p>
        </p:txBody>
      </p:sp>
      <p:cxnSp>
        <p:nvCxnSpPr>
          <p:cNvPr id="26" name="直接箭头连接符 25"/>
          <p:cNvCxnSpPr/>
          <p:nvPr/>
        </p:nvCxnSpPr>
        <p:spPr bwMode="auto">
          <a:xfrm flipH="1">
            <a:off x="2770773" y="3137429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2671447" y="2872158"/>
            <a:ext cx="617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802.11 Authentication-Response (</a:t>
            </a:r>
            <a:r>
              <a:rPr lang="en-US" altLang="zh-CN" sz="1000" dirty="0"/>
              <a:t>FTAA, RSNE[PMK0Name], </a:t>
            </a:r>
            <a:r>
              <a:rPr lang="en-US" altLang="zh-CN" sz="1000" dirty="0" smtClean="0"/>
              <a:t>MDE,FTE[</a:t>
            </a:r>
            <a:r>
              <a:rPr lang="en-US" altLang="zh-CN" sz="1000" dirty="0" err="1" smtClean="0"/>
              <a:t>ANonce</a:t>
            </a:r>
            <a:r>
              <a:rPr lang="en-US" altLang="zh-CN" sz="1000" dirty="0" smtClean="0"/>
              <a:t>, </a:t>
            </a:r>
            <a:r>
              <a:rPr lang="en-US" altLang="zh-CN" sz="1000" dirty="0" err="1" smtClean="0"/>
              <a:t>SNonce</a:t>
            </a:r>
            <a:r>
              <a:rPr lang="en-US" altLang="zh-CN" sz="1000" dirty="0"/>
              <a:t>, </a:t>
            </a:r>
            <a:r>
              <a:rPr lang="en-US" altLang="zh-CN" sz="1000" dirty="0" smtClean="0"/>
              <a:t>R1KH-ID, R0KH-ID])</a:t>
            </a:r>
            <a:endParaRPr lang="zh-CN" altLang="en-US" sz="1000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2770773" y="3527340"/>
            <a:ext cx="5010835" cy="13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2654329" y="3329195"/>
            <a:ext cx="6237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Tentative </a:t>
            </a:r>
            <a:r>
              <a:rPr lang="en-US" altLang="zh-CN" sz="1000" dirty="0" err="1" smtClean="0"/>
              <a:t>Reassociation</a:t>
            </a:r>
            <a:r>
              <a:rPr lang="en-US" altLang="zh-CN" sz="1000" dirty="0" smtClean="0"/>
              <a:t> Request (RSNE[PMKR1Name], MDE,FTE[MIC, </a:t>
            </a:r>
            <a:r>
              <a:rPr lang="en-US" altLang="zh-CN" sz="1000" dirty="0" err="1" smtClean="0"/>
              <a:t>ANonce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SNonce</a:t>
            </a:r>
            <a:r>
              <a:rPr lang="en-US" altLang="zh-CN" sz="1000" dirty="0"/>
              <a:t>, R1KH-ID, R0KH-ID</a:t>
            </a:r>
            <a:r>
              <a:rPr lang="en-US" altLang="zh-CN" sz="1000" dirty="0" smtClean="0"/>
              <a:t>])</a:t>
            </a:r>
            <a:endParaRPr lang="zh-CN" altLang="en-US" sz="1000" dirty="0"/>
          </a:p>
        </p:txBody>
      </p:sp>
      <p:cxnSp>
        <p:nvCxnSpPr>
          <p:cNvPr id="32" name="直接箭头连接符 31"/>
          <p:cNvCxnSpPr/>
          <p:nvPr/>
        </p:nvCxnSpPr>
        <p:spPr bwMode="auto">
          <a:xfrm flipH="1">
            <a:off x="2770773" y="3896909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文本框 32"/>
          <p:cNvSpPr txBox="1"/>
          <p:nvPr/>
        </p:nvSpPr>
        <p:spPr>
          <a:xfrm>
            <a:off x="2764422" y="3705144"/>
            <a:ext cx="501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Tentative </a:t>
            </a:r>
            <a:r>
              <a:rPr lang="en-US" altLang="zh-CN" sz="1000" dirty="0" err="1" smtClean="0"/>
              <a:t>Reassociation</a:t>
            </a:r>
            <a:r>
              <a:rPr lang="en-US" altLang="zh-CN" sz="1000" dirty="0" smtClean="0"/>
              <a:t> Response (</a:t>
            </a:r>
            <a:r>
              <a:rPr lang="en-US" altLang="zh-CN" sz="1000" dirty="0"/>
              <a:t>RSNE[PMKR1Name], MDE,FTE[MIC, </a:t>
            </a:r>
            <a:r>
              <a:rPr lang="en-US" altLang="zh-CN" sz="1000" dirty="0" err="1" smtClean="0"/>
              <a:t>ANonce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SNonce</a:t>
            </a:r>
            <a:r>
              <a:rPr lang="en-US" altLang="zh-CN" sz="1000" dirty="0"/>
              <a:t>, R1KH-ID, </a:t>
            </a:r>
            <a:r>
              <a:rPr lang="en-US" altLang="zh-CN" sz="1000" dirty="0" smtClean="0"/>
              <a:t>R0KH-ID, GTK[N]], IGTK[M])</a:t>
            </a:r>
            <a:endParaRPr lang="zh-CN" altLang="en-US" sz="1000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2770773" y="4447266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H="1">
            <a:off x="2770771" y="4817962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>
            <a:off x="2770773" y="5126273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直接箭头连接符 40"/>
          <p:cNvCxnSpPr/>
          <p:nvPr/>
        </p:nvCxnSpPr>
        <p:spPr bwMode="auto">
          <a:xfrm flipH="1">
            <a:off x="2770773" y="5426679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文本框 41"/>
          <p:cNvSpPr txBox="1"/>
          <p:nvPr/>
        </p:nvSpPr>
        <p:spPr>
          <a:xfrm>
            <a:off x="1260734" y="3172718"/>
            <a:ext cx="1331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accent1"/>
                </a:solidFill>
              </a:rPr>
              <a:t>Data delivery between current AP MLD and non-AP MLD though STA 1</a:t>
            </a:r>
            <a:endParaRPr lang="zh-CN" altLang="en-US" sz="1000" dirty="0">
              <a:solidFill>
                <a:schemeClr val="accent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659562" y="4226645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ADDTS Request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4620289" y="4597637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ADDTS Response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624796" y="4886402"/>
            <a:ext cx="10871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ADDBA Request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624796" y="5200887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ADDBA Response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64" name="直接箭头连接符 63"/>
          <p:cNvCxnSpPr/>
          <p:nvPr/>
        </p:nvCxnSpPr>
        <p:spPr bwMode="auto">
          <a:xfrm>
            <a:off x="2770773" y="5725129"/>
            <a:ext cx="50044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文本框 64"/>
          <p:cNvSpPr txBox="1"/>
          <p:nvPr/>
        </p:nvSpPr>
        <p:spPr>
          <a:xfrm>
            <a:off x="3162524" y="5531424"/>
            <a:ext cx="4227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a new frame or existing frame, e.g. Data frame or 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QoS</a:t>
            </a:r>
            <a:r>
              <a:rPr lang="en-US" altLang="zh-CN" sz="1000" dirty="0" smtClean="0">
                <a:solidFill>
                  <a:srgbClr val="FF0000"/>
                </a:solidFill>
              </a:rPr>
              <a:t> Null frame to trigger Target AP MLD sending DS-STA-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NOTIFY.request</a:t>
            </a:r>
            <a:r>
              <a:rPr lang="en-US" altLang="zh-CN" sz="1000" dirty="0" smtClean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67" name="直接箭头连接符 66"/>
          <p:cNvCxnSpPr/>
          <p:nvPr/>
        </p:nvCxnSpPr>
        <p:spPr bwMode="auto">
          <a:xfrm>
            <a:off x="7781608" y="5894258"/>
            <a:ext cx="6921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8" name="矩形 67"/>
          <p:cNvSpPr/>
          <p:nvPr/>
        </p:nvSpPr>
        <p:spPr>
          <a:xfrm>
            <a:off x="7747834" y="5375264"/>
            <a:ext cx="11219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</a:t>
            </a:r>
            <a:r>
              <a:rPr lang="en-US" altLang="zh-CN" sz="1000" dirty="0">
                <a:solidFill>
                  <a:srgbClr val="FF0000"/>
                </a:solidFill>
              </a:rPr>
              <a:t>DS-STA-</a:t>
            </a:r>
            <a:r>
              <a:rPr lang="en-US" altLang="zh-CN" sz="1000" dirty="0" err="1">
                <a:solidFill>
                  <a:srgbClr val="FF0000"/>
                </a:solidFill>
              </a:rPr>
              <a:t>NOTIFY.request</a:t>
            </a:r>
            <a:r>
              <a:rPr lang="en-US" altLang="zh-CN" sz="1000" dirty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72" name="左右箭头 71"/>
          <p:cNvSpPr/>
          <p:nvPr/>
        </p:nvSpPr>
        <p:spPr bwMode="auto">
          <a:xfrm>
            <a:off x="1369318" y="3949244"/>
            <a:ext cx="1096655" cy="484632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椭圆 72"/>
          <p:cNvSpPr/>
          <p:nvPr/>
        </p:nvSpPr>
        <p:spPr bwMode="auto">
          <a:xfrm>
            <a:off x="2715692" y="5693379"/>
            <a:ext cx="110159" cy="8255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1362965" y="5125658"/>
            <a:ext cx="1314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 smtClean="0">
                <a:solidFill>
                  <a:schemeClr val="accent1"/>
                </a:solidFill>
              </a:rPr>
              <a:t>Decide to switch data delivery from current AP to target AP</a:t>
            </a:r>
            <a:endParaRPr lang="zh-CN" altLang="en-US" sz="1000" dirty="0">
              <a:solidFill>
                <a:schemeClr val="accent1"/>
              </a:solidFill>
            </a:endParaRPr>
          </a:p>
        </p:txBody>
      </p:sp>
      <p:cxnSp>
        <p:nvCxnSpPr>
          <p:cNvPr id="76" name="直接箭头连接符 75"/>
          <p:cNvCxnSpPr>
            <a:stCxn id="74" idx="2"/>
          </p:cNvCxnSpPr>
          <p:nvPr/>
        </p:nvCxnSpPr>
        <p:spPr bwMode="auto">
          <a:xfrm>
            <a:off x="2020279" y="5679656"/>
            <a:ext cx="651168" cy="45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80" name="直接箭头连接符 79"/>
          <p:cNvCxnSpPr/>
          <p:nvPr/>
        </p:nvCxnSpPr>
        <p:spPr bwMode="auto">
          <a:xfrm>
            <a:off x="7773814" y="4242330"/>
            <a:ext cx="6921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矩形 80"/>
          <p:cNvSpPr/>
          <p:nvPr/>
        </p:nvSpPr>
        <p:spPr>
          <a:xfrm>
            <a:off x="7740040" y="3723336"/>
            <a:ext cx="11219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</a:t>
            </a:r>
            <a:r>
              <a:rPr lang="en-US" altLang="zh-CN" sz="1000" dirty="0">
                <a:solidFill>
                  <a:srgbClr val="FF0000"/>
                </a:solidFill>
              </a:rPr>
              <a:t>DS-STA-</a:t>
            </a:r>
            <a:r>
              <a:rPr lang="en-US" altLang="zh-CN" sz="1000" dirty="0" err="1">
                <a:solidFill>
                  <a:srgbClr val="FF0000"/>
                </a:solidFill>
              </a:rPr>
              <a:t>NOTIFY.request</a:t>
            </a:r>
            <a:r>
              <a:rPr lang="en-US" altLang="zh-CN" sz="1000" dirty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82" name="乘号 81"/>
          <p:cNvSpPr/>
          <p:nvPr/>
        </p:nvSpPr>
        <p:spPr bwMode="auto">
          <a:xfrm>
            <a:off x="7966221" y="3775564"/>
            <a:ext cx="356956" cy="75076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5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2" y="1738592"/>
            <a:ext cx="7989887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1. 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RSSI and unreachable, 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750948"/>
            <a:ext cx="8303492" cy="3252501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600" dirty="0" smtClean="0"/>
              <a:t>In </a:t>
            </a:r>
            <a:r>
              <a:rPr lang="en-US" altLang="zh-CN" sz="1600" dirty="0"/>
              <a:t>order to allow non-AP MLD simultaneously </a:t>
            </a:r>
            <a:r>
              <a:rPr lang="en-US" altLang="zh-CN" sz="1600" dirty="0" smtClean="0"/>
              <a:t>initiating </a:t>
            </a:r>
            <a:r>
              <a:rPr lang="en-US" altLang="zh-CN" sz="1600" dirty="0"/>
              <a:t>tentative association with multiple AP MLDs, </a:t>
            </a:r>
            <a:r>
              <a:rPr lang="en-US" altLang="zh-CN" sz="1600" dirty="0" smtClean="0"/>
              <a:t>a frame needs to be defined to trigger AP MLD sending DS-STA-</a:t>
            </a:r>
            <a:r>
              <a:rPr lang="en-US" altLang="zh-CN" sz="1600" dirty="0" err="1" smtClean="0"/>
              <a:t>NOTIFY.request</a:t>
            </a:r>
            <a:endParaRPr lang="en-US" altLang="zh-CN" sz="1600" dirty="0" smtClean="0"/>
          </a:p>
          <a:p>
            <a:pPr lvl="2"/>
            <a:r>
              <a:rPr lang="en-US" altLang="zh-CN" sz="1400" dirty="0"/>
              <a:t>e.g</a:t>
            </a:r>
            <a:r>
              <a:rPr lang="en-US" altLang="zh-CN" sz="1400" dirty="0" smtClean="0"/>
              <a:t>. new announcement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frame or uplink data frame or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Null frame	</a:t>
            </a:r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/>
              <a:t>differentiate with the conventional association, a signaling indication for tentative association </a:t>
            </a:r>
            <a:r>
              <a:rPr lang="en-US" altLang="zh-CN" sz="1600" dirty="0" smtClean="0"/>
              <a:t>needs </a:t>
            </a:r>
            <a:r>
              <a:rPr lang="en-US" altLang="zh-CN" sz="1600" dirty="0"/>
              <a:t>to be carried in the Association Request </a:t>
            </a:r>
            <a:r>
              <a:rPr lang="en-US" altLang="zh-CN" sz="1600" dirty="0" smtClean="0"/>
              <a:t>frame</a:t>
            </a:r>
          </a:p>
          <a:p>
            <a:pPr lvl="2"/>
            <a:r>
              <a:rPr lang="en-US" altLang="zh-CN" sz="14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524000" y="5181600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425209" y="5181600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047495" y="5181599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80362" y="5181599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599278" y="5936174"/>
            <a:ext cx="198747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4591973" y="5933659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3480232" y="5712703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4584199" y="571978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5122198" y="568058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2630029" y="5502170"/>
            <a:ext cx="417468" cy="4352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5074012" y="5463890"/>
            <a:ext cx="241098" cy="4974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sz="1800" dirty="0" smtClean="0"/>
              <a:t>The proposed tentative association can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sz="1800" dirty="0" smtClean="0"/>
              <a:t> realize that the data delivery is not interrupted during the roaming by exploiting multiple radios of non-AP MLD</a:t>
            </a:r>
          </a:p>
          <a:p>
            <a:pPr lvl="2"/>
            <a:r>
              <a:rPr lang="en-US" altLang="zh-CN" sz="1600" dirty="0" smtClean="0"/>
              <a:t>Reduce the delay introduced by ADDTS and ADDBA procedure</a:t>
            </a:r>
          </a:p>
          <a:p>
            <a:pPr lvl="2"/>
            <a:r>
              <a:rPr lang="en-US" altLang="zh-CN" sz="1600" dirty="0" smtClean="0"/>
              <a:t>If non-AP MLD expects to transmit/receive data through multiple links with AP MLD, the BA agreement needs to be previously setup.</a:t>
            </a:r>
          </a:p>
          <a:p>
            <a:pPr lvl="2"/>
            <a:endParaRPr lang="en-US" altLang="zh-CN" sz="1600" dirty="0" smtClean="0"/>
          </a:p>
          <a:p>
            <a:pPr lvl="1"/>
            <a:r>
              <a:rPr lang="en-US" altLang="zh-CN" sz="1800" dirty="0" smtClean="0"/>
              <a:t>It also allows the non-AP MLD to decide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most appropriate time point</a:t>
            </a:r>
            <a:r>
              <a:rPr lang="en-US" altLang="zh-CN" sz="1800" b="1" dirty="0" smtClean="0"/>
              <a:t> </a:t>
            </a:r>
            <a:r>
              <a:rPr lang="en-US" altLang="zh-CN" sz="1800" dirty="0" smtClean="0"/>
              <a:t>to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immediately</a:t>
            </a:r>
            <a:r>
              <a:rPr lang="en-US" altLang="zh-CN" sz="1800" dirty="0" smtClean="0"/>
              <a:t> switch to an appropriate candidate AP/AP MLD. </a:t>
            </a:r>
          </a:p>
          <a:p>
            <a:pPr lvl="2"/>
            <a:r>
              <a:rPr lang="en-US" altLang="zh-CN" sz="1600" dirty="0" smtClean="0"/>
              <a:t>Avoid the ping-pong effect</a:t>
            </a:r>
          </a:p>
          <a:p>
            <a:pPr lvl="2"/>
            <a:r>
              <a:rPr lang="en-US" altLang="zh-CN" sz="1600" dirty="0"/>
              <a:t>Increase the success probability of </a:t>
            </a:r>
            <a:r>
              <a:rPr lang="en-US" altLang="zh-CN" sz="1600" dirty="0" smtClean="0"/>
              <a:t>roaming if some admission control policy is applied to the AP side</a:t>
            </a:r>
            <a:endParaRPr lang="en-US" altLang="zh-CN" sz="1600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define tentative (re)association operation in 11be R2?</a:t>
            </a:r>
          </a:p>
          <a:p>
            <a:pPr lvl="1"/>
            <a:r>
              <a:rPr lang="en-US" altLang="zh-CN" dirty="0" smtClean="0"/>
              <a:t>NOTE. For the tentative (re)association operation, the non-AP </a:t>
            </a:r>
            <a:r>
              <a:rPr lang="en-US" altLang="zh-CN" dirty="0"/>
              <a:t>MLD needs to </a:t>
            </a:r>
            <a:r>
              <a:rPr lang="en-US" altLang="zh-CN" dirty="0" smtClean="0"/>
              <a:t>proactively send </a:t>
            </a:r>
            <a:r>
              <a:rPr lang="en-US" altLang="zh-CN" dirty="0"/>
              <a:t>a </a:t>
            </a:r>
            <a:r>
              <a:rPr lang="en-US" altLang="zh-CN" dirty="0" smtClean="0"/>
              <a:t>specific frame </a:t>
            </a:r>
            <a:r>
              <a:rPr lang="en-US" altLang="zh-CN" dirty="0"/>
              <a:t>to trigger </a:t>
            </a:r>
            <a:r>
              <a:rPr lang="en-US" altLang="zh-CN" dirty="0" smtClean="0"/>
              <a:t>AP </a:t>
            </a:r>
            <a:r>
              <a:rPr lang="en-US" altLang="zh-CN" dirty="0"/>
              <a:t>sending </a:t>
            </a:r>
            <a:r>
              <a:rPr lang="en-GB" altLang="zh-CN" dirty="0" smtClean="0"/>
              <a:t>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</a:t>
            </a:r>
            <a:r>
              <a:rPr lang="en-GB" altLang="zh-CN" dirty="0"/>
              <a:t>primitive to the DS, rather than </a:t>
            </a:r>
            <a:r>
              <a:rPr lang="en-US" altLang="zh-CN" dirty="0"/>
              <a:t>AP automatically sending </a:t>
            </a:r>
            <a:r>
              <a:rPr lang="en-GB" altLang="zh-CN" dirty="0" smtClean="0"/>
              <a:t>this </a:t>
            </a:r>
            <a:r>
              <a:rPr lang="en-GB" altLang="zh-CN" dirty="0" smtClean="0"/>
              <a:t>primitive after successful (re)association. </a:t>
            </a:r>
          </a:p>
          <a:p>
            <a:pPr lvl="1"/>
            <a:endParaRPr lang="en-GB" altLang="zh-CN" dirty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lvl="1"/>
            <a:endParaRPr lang="en-GB" altLang="zh-CN" dirty="0"/>
          </a:p>
          <a:p>
            <a:pPr marL="457200" lvl="1" indent="0">
              <a:buNone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8498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83E0C9BB-26F0-4F1E-A067-40E3B0D2D90D}"/>
              </a:ext>
            </a:extLst>
          </p:cNvPr>
          <p:cNvSpPr txBox="1">
            <a:spLocks/>
          </p:cNvSpPr>
          <p:nvPr/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Appendix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786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Q: In the current Spec., when does the AP send the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DS?</a:t>
            </a:r>
          </a:p>
          <a:p>
            <a:pPr lvl="1"/>
            <a:r>
              <a:rPr lang="en-US" altLang="zh-CN" dirty="0"/>
              <a:t>T</a:t>
            </a:r>
            <a:r>
              <a:rPr lang="en-US" altLang="zh-CN" dirty="0" smtClean="0"/>
              <a:t>he current Spec. doesn’t clearly define when the AP sending the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</a:t>
            </a:r>
            <a:r>
              <a:rPr lang="en-US" altLang="zh-CN" dirty="0"/>
              <a:t>primitive to </a:t>
            </a:r>
            <a:r>
              <a:rPr lang="en-US" altLang="zh-CN" dirty="0" smtClean="0"/>
              <a:t>DS. But from the text, we can interpret that the AP will </a:t>
            </a:r>
            <a:r>
              <a:rPr lang="en-US" altLang="zh-CN" dirty="0"/>
              <a:t>automatically </a:t>
            </a:r>
            <a:r>
              <a:rPr lang="en-US" altLang="zh-CN" dirty="0" smtClean="0"/>
              <a:t>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after </a:t>
            </a:r>
            <a:r>
              <a:rPr lang="en-GB" altLang="zh-CN" dirty="0" smtClean="0"/>
              <a:t>successful association. </a:t>
            </a:r>
            <a:endParaRPr lang="en-GB" altLang="zh-CN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1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4082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06232" y="1989138"/>
            <a:ext cx="3468532" cy="4114800"/>
          </a:xfrm>
        </p:spPr>
        <p:txBody>
          <a:bodyPr/>
          <a:lstStyle/>
          <a:p>
            <a:r>
              <a:rPr lang="en-US" altLang="zh-CN" sz="2000" dirty="0" smtClean="0"/>
              <a:t> From this figure, it clearly demonstrates that </a:t>
            </a:r>
          </a:p>
          <a:p>
            <a:pPr lvl="1"/>
            <a:r>
              <a:rPr lang="en-US" altLang="zh-CN" sz="1600" dirty="0" smtClean="0"/>
              <a:t>For both of the no RSNA required case and the RSNA required case, the Class 3 frames are allowed to transmit after successful (re)association.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Hence, the DS-STA-</a:t>
            </a:r>
            <a:r>
              <a:rPr lang="en-US" altLang="zh-CN" sz="1600" dirty="0" err="1" smtClean="0"/>
              <a:t>NOTIFY.request</a:t>
            </a:r>
            <a:r>
              <a:rPr lang="en-US" altLang="zh-CN" sz="1600" dirty="0" smtClean="0"/>
              <a:t> primitive is sent after </a:t>
            </a:r>
            <a:r>
              <a:rPr lang="en-US" altLang="zh-CN" sz="1600" dirty="0"/>
              <a:t>successful (re)association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1 (Cont</a:t>
            </a:r>
            <a:r>
              <a:rPr lang="en-US" kern="0" dirty="0"/>
              <a:t>.</a:t>
            </a:r>
            <a:r>
              <a:rPr lang="en-US" kern="0" dirty="0" smtClean="0"/>
              <a:t>) 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532" y="1803401"/>
            <a:ext cx="5294468" cy="430053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 bwMode="auto">
          <a:xfrm>
            <a:off x="7467600" y="2438400"/>
            <a:ext cx="1219200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096000" y="4267200"/>
            <a:ext cx="81446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089533" y="5304632"/>
            <a:ext cx="81446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943600" y="3552835"/>
            <a:ext cx="1143000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3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r>
              <a:rPr lang="en-US" altLang="zh-CN" sz="2000" dirty="0" smtClean="0"/>
              <a:t>Considering </a:t>
            </a:r>
            <a:r>
              <a:rPr lang="en-US" altLang="zh-CN" sz="20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2000" dirty="0" smtClean="0"/>
              <a:t>and</a:t>
            </a:r>
            <a:r>
              <a:rPr lang="en-US" altLang="zh-CN" sz="2000" dirty="0" smtClean="0">
                <a:solidFill>
                  <a:srgbClr val="00B0F0"/>
                </a:solidFill>
              </a:rPr>
              <a:t> </a:t>
            </a:r>
            <a:r>
              <a:rPr lang="en-US" altLang="zh-CN" sz="20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2000" dirty="0" smtClean="0"/>
              <a:t>, the data delivery will be still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845125"/>
            <a:ext cx="8610599" cy="4630287"/>
          </a:xfrm>
        </p:spPr>
        <p:txBody>
          <a:bodyPr/>
          <a:lstStyle/>
          <a:p>
            <a:r>
              <a:rPr lang="en-US" altLang="zh-CN" dirty="0" smtClean="0"/>
              <a:t>Q: If changing the time of sending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DS, whether it will impact to the current 802.1X authentication and 4-way handshake?</a:t>
            </a:r>
          </a:p>
          <a:p>
            <a:pPr lvl="1"/>
            <a:r>
              <a:rPr lang="en-US" altLang="zh-CN" dirty="0" smtClean="0"/>
              <a:t>No impact to the current </a:t>
            </a:r>
            <a:r>
              <a:rPr lang="en-US" altLang="zh-CN" dirty="0"/>
              <a:t>802.1X authentication and 4-way </a:t>
            </a:r>
            <a:r>
              <a:rPr lang="en-US" altLang="zh-CN" dirty="0" smtClean="0"/>
              <a:t>handshake. Because during </a:t>
            </a:r>
            <a:r>
              <a:rPr lang="en-US" altLang="zh-CN" dirty="0"/>
              <a:t>IEEE 802.1X authentication, AP served as an intermediary agent between STA and Authentication Server. That means that the DS doesn’t need to know the STA-AP mapping info in this period. </a:t>
            </a:r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r>
              <a:rPr lang="en-US" altLang="zh-CN" sz="1400" i="1" dirty="0" smtClean="0"/>
              <a:t>Note. </a:t>
            </a:r>
            <a:r>
              <a:rPr lang="en-US" altLang="zh-CN" sz="1400" i="1" dirty="0"/>
              <a:t>A single IEEE 802.1X Port maps to one association, and each association maps to an IEEE 802.1X Port. Each association between a pair of STAs creates a unique pair of IEEE 802.1X Ports, and authentication takes place relative to those ports </a:t>
            </a:r>
            <a:r>
              <a:rPr lang="en-US" altLang="zh-CN" sz="1400" i="1" dirty="0" smtClean="0"/>
              <a:t>alone. An </a:t>
            </a:r>
            <a:r>
              <a:rPr lang="en-US" altLang="zh-CN" sz="1400" i="1" dirty="0"/>
              <a:t>IEEE 802.1X Port consists of an IEEE 802.1X Controlled Port and an IEEE 802.1X Uncontrolled Port.</a:t>
            </a:r>
          </a:p>
          <a:p>
            <a:pPr lvl="1"/>
            <a:r>
              <a:rPr lang="en-US" altLang="zh-CN" sz="1400" i="1" dirty="0"/>
              <a:t>IEEE 802.1X EAPOL PDUs are carried as MSDUs within one or more Data frames and passed via the IEEE 802.1X Uncontrolled Port.</a:t>
            </a:r>
          </a:p>
          <a:p>
            <a:pPr lvl="1"/>
            <a:r>
              <a:rPr lang="en-US" altLang="zh-CN" sz="1400" i="1" dirty="0"/>
              <a:t>The IEEE 802.1X Controlled Port is blocked from passing general data traffic between two STAs until an IEEE 802.1X authentication procedure completes successfully over the IEEE 802.1X Uncontrolled Port.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1916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Q: In the current Spec., it defines that “</a:t>
            </a:r>
            <a:r>
              <a:rPr lang="en-US" altLang="zh-CN" i="1" dirty="0" smtClean="0"/>
              <a:t>a </a:t>
            </a:r>
            <a:r>
              <a:rPr lang="en-US" altLang="zh-CN" i="1" dirty="0"/>
              <a:t>STA is associated with no more than one </a:t>
            </a:r>
            <a:r>
              <a:rPr lang="en-US" altLang="zh-CN" i="1" dirty="0" smtClean="0"/>
              <a:t>AP”. </a:t>
            </a:r>
            <a:r>
              <a:rPr lang="en-US" altLang="zh-CN" dirty="0" smtClean="0"/>
              <a:t>Does the tentative association break this principle?</a:t>
            </a:r>
          </a:p>
          <a:p>
            <a:pPr lvl="1"/>
            <a:r>
              <a:rPr lang="en-US" altLang="zh-CN" dirty="0" smtClean="0"/>
              <a:t>No. </a:t>
            </a:r>
          </a:p>
          <a:p>
            <a:pPr lvl="1"/>
            <a:r>
              <a:rPr lang="en-US" altLang="zh-CN" dirty="0" smtClean="0"/>
              <a:t>The reason for “</a:t>
            </a:r>
            <a:r>
              <a:rPr lang="en-US" altLang="zh-CN" i="1" dirty="0"/>
              <a:t>a STA is associated with no more than one AP</a:t>
            </a:r>
            <a:r>
              <a:rPr lang="en-US" altLang="zh-CN" dirty="0" smtClean="0"/>
              <a:t>” is that the DS needs to know </a:t>
            </a:r>
            <a:r>
              <a:rPr lang="en-US" altLang="zh-CN" i="1" dirty="0"/>
              <a:t>a </a:t>
            </a:r>
            <a:r>
              <a:rPr lang="en-US" altLang="zh-CN" dirty="0"/>
              <a:t>unique answer to the question, “</a:t>
            </a:r>
            <a:r>
              <a:rPr lang="en-US" altLang="zh-CN" b="1" u="sng" dirty="0">
                <a:solidFill>
                  <a:srgbClr val="00B0F0"/>
                </a:solidFill>
              </a:rPr>
              <a:t>Which AP is serving STA X</a:t>
            </a:r>
            <a:r>
              <a:rPr lang="en-US" altLang="zh-CN" b="1" u="sng" dirty="0" smtClean="0">
                <a:solidFill>
                  <a:srgbClr val="00B0F0"/>
                </a:solidFill>
              </a:rPr>
              <a:t>?</a:t>
            </a:r>
            <a:r>
              <a:rPr lang="en-US" altLang="zh-CN" dirty="0" smtClean="0"/>
              <a:t>”. This STA-AP mapping info is provided by AP sending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DS. </a:t>
            </a:r>
            <a:r>
              <a:rPr lang="en-US" altLang="zh-CN" dirty="0" smtClean="0"/>
              <a:t>During </a:t>
            </a:r>
            <a:r>
              <a:rPr lang="en-US" altLang="zh-CN" dirty="0" smtClean="0"/>
              <a:t>the tentative association operation, the STA-AP mapping info is always unique. 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5077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32769"/>
            <a:ext cx="7859712" cy="4491831"/>
          </a:xfrm>
        </p:spPr>
        <p:txBody>
          <a:bodyPr/>
          <a:lstStyle/>
          <a:p>
            <a:r>
              <a:rPr lang="en-US" altLang="zh-CN" dirty="0" smtClean="0"/>
              <a:t>Q: The resource request (i.e. ADDTS and ADDBA) is already allowed to do during association operation. Why do we need to define the tentative (re)association?</a:t>
            </a:r>
          </a:p>
          <a:p>
            <a:pPr lvl="1"/>
            <a:r>
              <a:rPr lang="en-US" altLang="zh-CN" dirty="0"/>
              <a:t>In 802.11 Spec-2016, BA agreement and TS can be set up according to the following methods when STA is roaming</a:t>
            </a:r>
          </a:p>
          <a:p>
            <a:pPr lvl="2"/>
            <a:r>
              <a:rPr lang="en-US" altLang="zh-CN" dirty="0"/>
              <a:t>Method 1. FT Resource Request protocol</a:t>
            </a:r>
          </a:p>
          <a:p>
            <a:pPr lvl="3"/>
            <a:r>
              <a:rPr lang="en-US" altLang="zh-CN" dirty="0"/>
              <a:t> Nobody implements this protocol</a:t>
            </a:r>
          </a:p>
          <a:p>
            <a:pPr lvl="2"/>
            <a:r>
              <a:rPr lang="en-US" altLang="zh-CN" dirty="0"/>
              <a:t>Method 2. Re-association Request/Response frames carrying corresponding Resource information container (RIC)</a:t>
            </a:r>
            <a:r>
              <a:rPr lang="en-US" altLang="zh-CN" sz="1400" dirty="0"/>
              <a:t>	</a:t>
            </a:r>
            <a:endParaRPr lang="en-US" altLang="zh-CN" dirty="0"/>
          </a:p>
          <a:p>
            <a:pPr lvl="3"/>
            <a:r>
              <a:rPr lang="en-US" altLang="zh-CN" dirty="0"/>
              <a:t>This method is not flexible. For example, when the association succeeds but the resource request failed, there is no opportunity to renegotiate resource request with this AP before sending DS-STA-</a:t>
            </a:r>
            <a:r>
              <a:rPr lang="en-US" altLang="zh-CN" dirty="0" err="1"/>
              <a:t>NOTIFY.request</a:t>
            </a:r>
            <a:r>
              <a:rPr lang="en-US" altLang="zh-CN" dirty="0"/>
              <a:t> primitive to DS. </a:t>
            </a:r>
          </a:p>
          <a:p>
            <a:pPr lvl="3"/>
            <a:r>
              <a:rPr lang="en-US" altLang="zh-CN" dirty="0"/>
              <a:t>When the resource request failed, it will influence the roaming decision</a:t>
            </a:r>
            <a:endParaRPr lang="zh-CN" altLang="en-US" dirty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4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287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643" y="1756450"/>
            <a:ext cx="4062266" cy="717234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68" y="1770794"/>
            <a:ext cx="4509752" cy="724277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750253" y="736732"/>
            <a:ext cx="7772400" cy="63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/>
              <a:t>Question </a:t>
            </a:r>
            <a:r>
              <a:rPr lang="en-US" altLang="zh-CN" kern="0" dirty="0" smtClean="0"/>
              <a:t>4 </a:t>
            </a:r>
            <a:r>
              <a:rPr lang="en-US" kern="0" dirty="0" smtClean="0"/>
              <a:t>(Cont.)</a:t>
            </a:r>
            <a:endParaRPr lang="en-US" kern="0" dirty="0"/>
          </a:p>
        </p:txBody>
      </p:sp>
      <p:sp>
        <p:nvSpPr>
          <p:cNvPr id="9" name="文本框 6"/>
          <p:cNvSpPr txBox="1"/>
          <p:nvPr/>
        </p:nvSpPr>
        <p:spPr>
          <a:xfrm>
            <a:off x="4645648" y="2974151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0" name="文本框 6"/>
          <p:cNvSpPr txBox="1"/>
          <p:nvPr/>
        </p:nvSpPr>
        <p:spPr>
          <a:xfrm>
            <a:off x="5176563" y="2974150"/>
            <a:ext cx="193514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RIC Descriptor (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sp>
        <p:nvSpPr>
          <p:cNvPr id="11" name="文本框 8"/>
          <p:cNvSpPr txBox="1"/>
          <p:nvPr/>
        </p:nvSpPr>
        <p:spPr>
          <a:xfrm>
            <a:off x="2792304" y="2975772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2" name="文本框 6"/>
          <p:cNvSpPr txBox="1"/>
          <p:nvPr/>
        </p:nvSpPr>
        <p:spPr>
          <a:xfrm>
            <a:off x="3327338" y="2975772"/>
            <a:ext cx="6463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TSPEC</a:t>
            </a:r>
            <a:endParaRPr lang="zh-CN" altLang="en-US" dirty="0"/>
          </a:p>
        </p:txBody>
      </p:sp>
      <p:sp>
        <p:nvSpPr>
          <p:cNvPr id="13" name="文本框 6"/>
          <p:cNvSpPr txBox="1"/>
          <p:nvPr/>
        </p:nvSpPr>
        <p:spPr>
          <a:xfrm>
            <a:off x="3973669" y="2975772"/>
            <a:ext cx="67197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TCLAS</a:t>
            </a:r>
            <a:endParaRPr lang="zh-CN" altLang="en-US" dirty="0"/>
          </a:p>
        </p:txBody>
      </p:sp>
      <p:sp>
        <p:nvSpPr>
          <p:cNvPr id="14" name="文本框 11"/>
          <p:cNvSpPr txBox="1"/>
          <p:nvPr/>
        </p:nvSpPr>
        <p:spPr>
          <a:xfrm>
            <a:off x="4689501" y="3836912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5" name="文本框 6"/>
          <p:cNvSpPr txBox="1"/>
          <p:nvPr/>
        </p:nvSpPr>
        <p:spPr>
          <a:xfrm>
            <a:off x="5220416" y="3836911"/>
            <a:ext cx="193514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RIC Descriptor (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sp>
        <p:nvSpPr>
          <p:cNvPr id="16" name="文本框 13"/>
          <p:cNvSpPr txBox="1"/>
          <p:nvPr/>
        </p:nvSpPr>
        <p:spPr>
          <a:xfrm>
            <a:off x="2757610" y="3838534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7" name="文本框 6"/>
          <p:cNvSpPr txBox="1"/>
          <p:nvPr/>
        </p:nvSpPr>
        <p:spPr>
          <a:xfrm>
            <a:off x="3292644" y="3838534"/>
            <a:ext cx="6463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TSPEC</a:t>
            </a:r>
            <a:endParaRPr lang="zh-CN" altLang="en-US" dirty="0"/>
          </a:p>
        </p:txBody>
      </p:sp>
      <p:sp>
        <p:nvSpPr>
          <p:cNvPr id="18" name="文本框 6"/>
          <p:cNvSpPr txBox="1"/>
          <p:nvPr/>
        </p:nvSpPr>
        <p:spPr>
          <a:xfrm>
            <a:off x="3938975" y="3838534"/>
            <a:ext cx="7505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Schedule</a:t>
            </a:r>
            <a:endParaRPr lang="zh-CN" altLang="en-US" dirty="0"/>
          </a:p>
        </p:txBody>
      </p:sp>
      <p:sp>
        <p:nvSpPr>
          <p:cNvPr id="19" name="文本框 16"/>
          <p:cNvSpPr txBox="1"/>
          <p:nvPr/>
        </p:nvSpPr>
        <p:spPr>
          <a:xfrm>
            <a:off x="1143000" y="2982389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Resource Request</a:t>
            </a:r>
            <a:endParaRPr lang="zh-CN" altLang="en-US" dirty="0"/>
          </a:p>
        </p:txBody>
      </p:sp>
      <p:sp>
        <p:nvSpPr>
          <p:cNvPr id="20" name="文本框 17"/>
          <p:cNvSpPr txBox="1"/>
          <p:nvPr/>
        </p:nvSpPr>
        <p:spPr>
          <a:xfrm>
            <a:off x="1055215" y="3846772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Resource Response</a:t>
            </a:r>
            <a:endParaRPr lang="zh-CN" altLang="en-US" dirty="0"/>
          </a:p>
        </p:txBody>
      </p:sp>
      <p:cxnSp>
        <p:nvCxnSpPr>
          <p:cNvPr id="22" name="直接连接符 21"/>
          <p:cNvCxnSpPr/>
          <p:nvPr/>
        </p:nvCxnSpPr>
        <p:spPr bwMode="auto">
          <a:xfrm flipH="1" flipV="1">
            <a:off x="533400" y="2141345"/>
            <a:ext cx="2258904" cy="8328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/>
          <p:cNvCxnSpPr>
            <a:endCxn id="30" idx="3"/>
          </p:cNvCxnSpPr>
          <p:nvPr/>
        </p:nvCxnSpPr>
        <p:spPr bwMode="auto">
          <a:xfrm flipV="1">
            <a:off x="3329823" y="2132933"/>
            <a:ext cx="1361997" cy="849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5176563" y="2073927"/>
            <a:ext cx="243721" cy="9002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7111708" y="2116689"/>
            <a:ext cx="1879892" cy="8558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29" name="图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7147" y="4798183"/>
            <a:ext cx="4444708" cy="1620407"/>
          </a:xfrm>
          <a:prstGeom prst="rect">
            <a:avLst/>
          </a:prstGeom>
        </p:spPr>
      </p:pic>
      <p:sp>
        <p:nvSpPr>
          <p:cNvPr id="43" name="左大括号 42"/>
          <p:cNvSpPr/>
          <p:nvPr/>
        </p:nvSpPr>
        <p:spPr bwMode="auto">
          <a:xfrm rot="16200000">
            <a:off x="3641252" y="2442017"/>
            <a:ext cx="155448" cy="1853344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124200" y="3408993"/>
            <a:ext cx="12698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Request #1</a:t>
            </a:r>
            <a:endParaRPr lang="zh-CN" altLang="en-US" sz="1000" dirty="0"/>
          </a:p>
        </p:txBody>
      </p:sp>
      <p:sp>
        <p:nvSpPr>
          <p:cNvPr id="45" name="左大括号 44"/>
          <p:cNvSpPr/>
          <p:nvPr/>
        </p:nvSpPr>
        <p:spPr bwMode="auto">
          <a:xfrm rot="16200000">
            <a:off x="5800954" y="2133242"/>
            <a:ext cx="155448" cy="246606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243728" y="3385932"/>
            <a:ext cx="12698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Request #2</a:t>
            </a:r>
            <a:endParaRPr lang="zh-CN" altLang="en-US" sz="1000" dirty="0"/>
          </a:p>
        </p:txBody>
      </p:sp>
      <p:sp>
        <p:nvSpPr>
          <p:cNvPr id="47" name="左大括号 46"/>
          <p:cNvSpPr/>
          <p:nvPr/>
        </p:nvSpPr>
        <p:spPr bwMode="auto">
          <a:xfrm rot="16200000">
            <a:off x="3645831" y="3232165"/>
            <a:ext cx="155448" cy="193189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左大括号 47"/>
          <p:cNvSpPr/>
          <p:nvPr/>
        </p:nvSpPr>
        <p:spPr bwMode="auto">
          <a:xfrm rot="16200000">
            <a:off x="5846009" y="2961392"/>
            <a:ext cx="155448" cy="246366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200400" y="4217164"/>
            <a:ext cx="1348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Response #1</a:t>
            </a:r>
            <a:endParaRPr lang="zh-CN" altLang="en-US" sz="1000" dirty="0"/>
          </a:p>
        </p:txBody>
      </p:sp>
      <p:sp>
        <p:nvSpPr>
          <p:cNvPr id="50" name="文本框 49"/>
          <p:cNvSpPr txBox="1"/>
          <p:nvPr/>
        </p:nvSpPr>
        <p:spPr>
          <a:xfrm>
            <a:off x="5206128" y="4217164"/>
            <a:ext cx="1348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Response #2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504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1600" dirty="0" smtClean="0"/>
              <a:t>Necessary Actions before data transfer</a:t>
            </a:r>
          </a:p>
          <a:p>
            <a:pPr lvl="1"/>
            <a:r>
              <a:rPr lang="en-US" altLang="zh-CN" sz="1600" dirty="0" smtClean="0"/>
              <a:t>802.11 open system authentication</a:t>
            </a:r>
          </a:p>
          <a:p>
            <a:pPr lvl="1"/>
            <a:r>
              <a:rPr lang="en-US" altLang="zh-CN" sz="1600" dirty="0" smtClean="0"/>
              <a:t>Exchange Association Request/Response frames</a:t>
            </a:r>
          </a:p>
          <a:p>
            <a:pPr lvl="1"/>
            <a:r>
              <a:rPr lang="en-US" altLang="zh-CN" sz="1600" dirty="0" smtClean="0"/>
              <a:t>802.1X authentication if needed</a:t>
            </a:r>
          </a:p>
          <a:p>
            <a:pPr lvl="2"/>
            <a:r>
              <a:rPr lang="en-US" altLang="zh-CN" sz="1400" dirty="0" smtClean="0"/>
              <a:t>Derived PMK</a:t>
            </a:r>
          </a:p>
          <a:p>
            <a:pPr lvl="1"/>
            <a:r>
              <a:rPr lang="en-US" altLang="zh-CN" sz="1600" dirty="0" smtClean="0"/>
              <a:t>4-way handshake </a:t>
            </a:r>
            <a:r>
              <a:rPr lang="en-US" altLang="zh-CN" sz="1400" dirty="0"/>
              <a:t>if </a:t>
            </a:r>
            <a:r>
              <a:rPr lang="en-US" altLang="zh-CN" sz="1400" dirty="0" smtClean="0"/>
              <a:t>needed</a:t>
            </a:r>
          </a:p>
          <a:p>
            <a:pPr lvl="2"/>
            <a:r>
              <a:rPr lang="en-US" altLang="zh-CN" sz="1200" dirty="0" smtClean="0"/>
              <a:t>Derived PTK and GTK</a:t>
            </a:r>
            <a:endParaRPr lang="zh-CN" altLang="en-US" sz="14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After successful (re)association, </a:t>
            </a:r>
            <a:r>
              <a:rPr lang="en-US" altLang="zh-CN" sz="1600" dirty="0"/>
              <a:t>the AP will automatically send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DS to provide STA-AP mapping info</a:t>
            </a:r>
          </a:p>
          <a:p>
            <a:pPr lvl="1"/>
            <a:r>
              <a:rPr lang="en-GB" altLang="zh-CN" sz="1600" dirty="0"/>
              <a:t>The DS uses the STA-AP mapping info to decide how to route the MSDU addressed to this associated STA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Operation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197566"/>
            <a:ext cx="4305420" cy="52032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7315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7373757" y="2428101"/>
            <a:ext cx="10749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DS-STA-NOTIFY.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</a:t>
            </a:r>
            <a:r>
              <a:rPr lang="en-US" altLang="zh-CN" dirty="0" smtClean="0"/>
              <a:t>delivery</a:t>
            </a:r>
            <a:r>
              <a:rPr lang="en-GB" altLang="zh-CN" dirty="0" smtClean="0"/>
              <a:t> </a:t>
            </a:r>
            <a:r>
              <a:rPr lang="en-GB" altLang="zh-CN" dirty="0"/>
              <a:t>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start </a:t>
            </a:r>
            <a:r>
              <a:rPr lang="en-GB" altLang="zh-CN" b="1" u="sng" dirty="0">
                <a:solidFill>
                  <a:srgbClr val="00B0F0"/>
                </a:solidFill>
              </a:rPr>
              <a:t>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/>
              <a:t>sending the </a:t>
            </a:r>
            <a:r>
              <a:rPr lang="en-GB" altLang="zh-CN" dirty="0" smtClean="0"/>
              <a:t>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</a:t>
            </a:r>
            <a:r>
              <a:rPr lang="en-GB" altLang="zh-CN" dirty="0"/>
              <a:t>primitive to the </a:t>
            </a:r>
            <a:r>
              <a:rPr lang="en-GB" altLang="zh-CN" dirty="0" smtClean="0"/>
              <a:t>DS, e.g. </a:t>
            </a:r>
          </a:p>
          <a:p>
            <a:pPr lvl="2"/>
            <a:r>
              <a:rPr lang="en-GB" altLang="zh-CN" dirty="0" smtClean="0"/>
              <a:t>Open Authentication, </a:t>
            </a:r>
          </a:p>
          <a:p>
            <a:pPr lvl="2"/>
            <a:r>
              <a:rPr lang="en-GB" altLang="zh-CN" dirty="0" smtClean="0"/>
              <a:t>Exchange Association Request/Response frames </a:t>
            </a:r>
          </a:p>
          <a:p>
            <a:pPr lvl="2"/>
            <a:r>
              <a:rPr lang="en-GB" altLang="zh-CN" dirty="0" smtClean="0"/>
              <a:t>802.1 X authentication, 4-way handshake to generate PTK and GTK, </a:t>
            </a:r>
          </a:p>
          <a:p>
            <a:pPr lvl="2"/>
            <a:r>
              <a:rPr lang="en-GB" altLang="zh-CN" b="1" dirty="0">
                <a:solidFill>
                  <a:srgbClr val="FF0000"/>
                </a:solidFill>
              </a:rPr>
              <a:t>Exchange ADDTS </a:t>
            </a:r>
            <a:r>
              <a:rPr lang="en-GB" altLang="zh-CN" b="1" dirty="0" smtClean="0">
                <a:solidFill>
                  <a:srgbClr val="FF0000"/>
                </a:solidFill>
              </a:rPr>
              <a:t>Request/Response frames to register a time-sensitive traffic flow</a:t>
            </a:r>
          </a:p>
          <a:p>
            <a:pPr lvl="2"/>
            <a:r>
              <a:rPr lang="en-GB" altLang="zh-CN" b="1" dirty="0" smtClean="0">
                <a:solidFill>
                  <a:srgbClr val="FF0000"/>
                </a:solidFill>
              </a:rPr>
              <a:t>Exchange ADDBA Request/Response  frames to set up BA agreement</a:t>
            </a:r>
          </a:p>
          <a:p>
            <a:pPr marL="857250" lvl="2" indent="0">
              <a:buNone/>
            </a:pPr>
            <a:endParaRPr lang="zh-CN" altLang="zh-CN" dirty="0">
              <a:solidFill>
                <a:srgbClr val="FF0000"/>
              </a:solidFill>
            </a:endParaRPr>
          </a:p>
          <a:p>
            <a:pPr lvl="1"/>
            <a:r>
              <a:rPr lang="en-GB" altLang="zh-CN" dirty="0" smtClean="0"/>
              <a:t>Part-2 action. Sending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/>
              <a:t>Make Before Break under MLD Framework</a:t>
            </a:r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0"/>
            <a:ext cx="7772400" cy="4625219"/>
          </a:xfrm>
        </p:spPr>
        <p:txBody>
          <a:bodyPr/>
          <a:lstStyle/>
          <a:p>
            <a:r>
              <a:rPr lang="en-US" altLang="zh-CN" dirty="0" smtClean="0"/>
              <a:t>Phase 1. Prior roaming</a:t>
            </a:r>
          </a:p>
          <a:p>
            <a:pPr lvl="1"/>
            <a:r>
              <a:rPr lang="en-US" altLang="zh-CN" sz="1600" dirty="0" smtClean="0"/>
              <a:t>Non-AP MLD inform AP MLD 1 to disable Link 12 due to low RSSI. Then non-AP MLD  will let STA 2 to do the multi-link tentative association with neighboring candidate AP MLD or AP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97" y="2877290"/>
            <a:ext cx="3473455" cy="338758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 bwMode="auto">
          <a:xfrm>
            <a:off x="5181600" y="57150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084859" y="541301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825498"/>
            <a:ext cx="5257800" cy="4575302"/>
          </a:xfrm>
        </p:spPr>
        <p:txBody>
          <a:bodyPr/>
          <a:lstStyle/>
          <a:p>
            <a:r>
              <a:rPr lang="en-US" altLang="zh-CN" sz="2000" dirty="0"/>
              <a:t>Phase </a:t>
            </a:r>
            <a:r>
              <a:rPr lang="en-US" altLang="zh-CN" sz="2000" dirty="0" smtClean="0"/>
              <a:t>2. During roaming</a:t>
            </a:r>
          </a:p>
          <a:p>
            <a:pPr lvl="1"/>
            <a:r>
              <a:rPr lang="en-US" altLang="zh-CN" sz="1600" dirty="0" smtClean="0"/>
              <a:t>STA 2 affiliated with non-AP MLD tries to do the tentative multi-link association with AP MLD 2 on CH2@2.4 GHz. In the Multi-link Re-association Request/Response frame, non-AP MLD will inform AP MLD 2 to disable link 21. The the following action within Part-1 action set maybe included, e.g.</a:t>
            </a:r>
          </a:p>
          <a:p>
            <a:pPr lvl="2"/>
            <a:r>
              <a:rPr lang="en-US" altLang="zh-CN" sz="1400" dirty="0" smtClean="0"/>
              <a:t>802.11 Authentication Request/Response frames exchange</a:t>
            </a:r>
          </a:p>
          <a:p>
            <a:pPr lvl="2"/>
            <a:r>
              <a:rPr lang="en-US" altLang="zh-CN" sz="1400" dirty="0" smtClean="0"/>
              <a:t>(Multi-link) Re-association Request/Response frames exchange</a:t>
            </a:r>
          </a:p>
          <a:p>
            <a:pPr lvl="2"/>
            <a:r>
              <a:rPr lang="en-US" altLang="zh-CN" sz="1400" dirty="0">
                <a:solidFill>
                  <a:srgbClr val="00B0F0"/>
                </a:solidFill>
              </a:rPr>
              <a:t>ADDTS Request/Response exchange to add a time-sensitive </a:t>
            </a:r>
            <a:r>
              <a:rPr lang="en-US" altLang="zh-CN" sz="1400" dirty="0" smtClean="0">
                <a:solidFill>
                  <a:srgbClr val="00B0F0"/>
                </a:solidFill>
              </a:rPr>
              <a:t>TS</a:t>
            </a:r>
          </a:p>
          <a:p>
            <a:pPr lvl="2"/>
            <a:r>
              <a:rPr lang="en-US" altLang="zh-CN" sz="1400" dirty="0" smtClean="0">
                <a:solidFill>
                  <a:srgbClr val="00B0F0"/>
                </a:solidFill>
              </a:rPr>
              <a:t>ADDBA Request/Response exchange</a:t>
            </a:r>
            <a:r>
              <a:rPr lang="en-US" altLang="zh-CN" sz="1400" dirty="0">
                <a:solidFill>
                  <a:srgbClr val="00B0F0"/>
                </a:solidFill>
              </a:rPr>
              <a:t> </a:t>
            </a:r>
            <a:r>
              <a:rPr lang="en-US" altLang="zh-CN" sz="1400" dirty="0" smtClean="0">
                <a:solidFill>
                  <a:srgbClr val="00B0F0"/>
                </a:solidFill>
              </a:rPr>
              <a:t>to set up BA agreement</a:t>
            </a:r>
          </a:p>
          <a:p>
            <a:pPr lvl="2"/>
            <a:endParaRPr lang="en-US" altLang="zh-CN" sz="1400" dirty="0" smtClean="0">
              <a:solidFill>
                <a:srgbClr val="00B0F0"/>
              </a:solidFill>
            </a:endParaRPr>
          </a:p>
          <a:p>
            <a:pPr lvl="1"/>
            <a:r>
              <a:rPr lang="en-US" altLang="zh-CN" sz="1600" dirty="0" smtClean="0"/>
              <a:t>Meanwhile, non-AP MLD still can deliver data traffic with AP MLD 1 through Link 11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438400"/>
            <a:ext cx="3638018" cy="354808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564341" y="54835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467600" y="51816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600200"/>
            <a:ext cx="5201551" cy="4799013"/>
          </a:xfrm>
        </p:spPr>
        <p:txBody>
          <a:bodyPr/>
          <a:lstStyle/>
          <a:p>
            <a:r>
              <a:rPr lang="en-US" altLang="zh-CN" sz="1800" dirty="0" smtClean="0"/>
              <a:t>Phase 3. Post roaming</a:t>
            </a:r>
          </a:p>
          <a:p>
            <a:pPr lvl="1" algn="just"/>
            <a:r>
              <a:rPr lang="en-US" altLang="zh-CN" sz="1600" dirty="0" smtClean="0"/>
              <a:t>Step 1. </a:t>
            </a:r>
            <a:r>
              <a:rPr lang="en-US" altLang="zh-CN" sz="1600" dirty="0" smtClean="0">
                <a:solidFill>
                  <a:srgbClr val="FF0000"/>
                </a:solidFill>
              </a:rPr>
              <a:t>Non-AP MLD sends a new frame to trigger AP MLD 2 to send the </a:t>
            </a:r>
            <a:r>
              <a:rPr lang="en-GB" altLang="zh-CN" sz="1600" dirty="0" smtClean="0">
                <a:solidFill>
                  <a:srgbClr val="FF0000"/>
                </a:solidFill>
              </a:rPr>
              <a:t>DS-STA-</a:t>
            </a:r>
            <a:r>
              <a:rPr lang="en-GB" altLang="zh-CN" sz="1600" dirty="0" err="1" smtClean="0">
                <a:solidFill>
                  <a:srgbClr val="FF0000"/>
                </a:solidFill>
              </a:rPr>
              <a:t>NOTIFY.request</a:t>
            </a:r>
            <a:r>
              <a:rPr lang="en-GB" altLang="zh-CN" sz="1600" dirty="0" smtClean="0">
                <a:solidFill>
                  <a:srgbClr val="FF0000"/>
                </a:solidFill>
              </a:rPr>
              <a:t> </a:t>
            </a:r>
            <a:r>
              <a:rPr lang="en-GB" altLang="zh-CN" sz="1600" dirty="0">
                <a:solidFill>
                  <a:srgbClr val="FF0000"/>
                </a:solidFill>
              </a:rPr>
              <a:t>primitive to the </a:t>
            </a:r>
            <a:r>
              <a:rPr lang="en-GB" altLang="zh-CN" sz="1600" dirty="0" smtClean="0">
                <a:solidFill>
                  <a:srgbClr val="FF0000"/>
                </a:solidFill>
              </a:rPr>
              <a:t>DS. </a:t>
            </a:r>
            <a:r>
              <a:rPr lang="en-GB" altLang="zh-CN" sz="1600" dirty="0" smtClean="0"/>
              <a:t>This will cause that all MSDUs belonged to </a:t>
            </a:r>
            <a:r>
              <a:rPr lang="en-US" altLang="zh-CN" sz="1600" dirty="0" smtClean="0"/>
              <a:t>non-AP MLD will be routed to AP MLD 2. </a:t>
            </a:r>
          </a:p>
          <a:p>
            <a:pPr lvl="1" algn="just"/>
            <a:r>
              <a:rPr lang="en-GB" altLang="zh-CN" sz="1600" dirty="0" smtClean="0"/>
              <a:t>Step 2. </a:t>
            </a:r>
            <a:r>
              <a:rPr lang="en-GB" altLang="zh-CN" sz="1600" dirty="0"/>
              <a:t>Then non-AP MLD is allowed to deliver data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AP MLD </a:t>
            </a:r>
            <a:r>
              <a:rPr lang="en-GB" altLang="zh-CN" sz="1600" dirty="0" smtClean="0"/>
              <a:t>2 only through link 22. STA 1 affiliated with non-AP MLD  can switch to CH2@5 GHz</a:t>
            </a:r>
            <a:r>
              <a:rPr lang="en-US" altLang="zh-CN" sz="1600" dirty="0" smtClean="0"/>
              <a:t>.</a:t>
            </a:r>
          </a:p>
          <a:p>
            <a:pPr lvl="1" algn="just"/>
            <a:r>
              <a:rPr lang="en-US" altLang="zh-CN" sz="1600" dirty="0" smtClean="0"/>
              <a:t>Step 3. When entering the coverage of AP 21 affiliated with AP MLD 2, non-AP MLD can inform AP MLD 2 to enable link 21. Then </a:t>
            </a:r>
            <a:r>
              <a:rPr lang="en-GB" altLang="zh-CN" sz="1600" dirty="0"/>
              <a:t>non-AP MLD is allowed to deliver data with AP MLD 2 </a:t>
            </a:r>
            <a:r>
              <a:rPr lang="en-GB" altLang="zh-CN" sz="1600" dirty="0" smtClean="0"/>
              <a:t>through both Link 21 and Link 22</a:t>
            </a:r>
            <a:endParaRPr lang="en-US" altLang="zh-CN" sz="1600" dirty="0" smtClean="0"/>
          </a:p>
          <a:p>
            <a:pPr algn="just"/>
            <a:r>
              <a:rPr lang="en-US" altLang="zh-CN" sz="1800" dirty="0" smtClean="0"/>
              <a:t>From the above roaming procedure, we can see that the data delivery with non-AP MLD is not interrupted. </a:t>
            </a:r>
            <a:endParaRPr lang="en-GB" altLang="zh-CN" sz="18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151" y="2362200"/>
            <a:ext cx="3678407" cy="3587471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716741" y="54073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620000" y="51054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Finally, the </a:t>
            </a:r>
            <a:r>
              <a:rPr lang="en-US" altLang="zh-CN" dirty="0"/>
              <a:t>Non-AP MLD would have to complete the association with only one AP MLD by sending STA-AP Mapping </a:t>
            </a:r>
            <a:r>
              <a:rPr lang="en-US" altLang="zh-CN" dirty="0" smtClean="0"/>
              <a:t>NOTIFY 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probability of roaming considering the roaming may be rejected by candidate AP MLD </a:t>
            </a:r>
            <a:r>
              <a:rPr lang="en-US" altLang="zh-CN" dirty="0"/>
              <a:t>due to the specific admission control policy or some reason</a:t>
            </a:r>
          </a:p>
          <a:p>
            <a:pPr lvl="1"/>
            <a:endParaRPr lang="en-US" altLang="zh-CN" sz="1800" dirty="0" smtClean="0"/>
          </a:p>
          <a:p>
            <a:pPr lvl="1"/>
            <a:r>
              <a:rPr lang="en-US" altLang="zh-CN" dirty="0" smtClean="0"/>
              <a:t>The proposed scheme also can extend to the initial association.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150796</TotalTime>
  <Words>2178</Words>
  <Application>Microsoft Office PowerPoint</Application>
  <PresentationFormat>全屏显示(4:3)</PresentationFormat>
  <Paragraphs>284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2323</cp:revision>
  <cp:lastPrinted>2020-06-24T02:26:51Z</cp:lastPrinted>
  <dcterms:created xsi:type="dcterms:W3CDTF">2004-12-02T14:01:45Z</dcterms:created>
  <dcterms:modified xsi:type="dcterms:W3CDTF">2020-08-20T08:06:10Z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(3)ZWsFnn1t1mzBfWuanFiWIfTymIu+b6cSrJmfTwjoHG1lyKBw0IGIkFMocRe3rDHAEbmw2C2v
twwIefHypIpkPg6VAWwzZ6cqGQoBk3GQRmJ2wxU5y2tJQEGjHmtQlPpTFU1rsD19TZRbeR8V
8kzMrPz6f7e+iHk83e2Oc6kp3pu38/Rs+XXbkgN9ioc33fmnL817EK1yfbwJLiayAkMxPtwr
Nqj3ovL7K2A3HFMrdA</vt:lpwstr>
  </property>
  <property fmtid="{D5CDD505-2E9C-101B-9397-08002B2CF9AE}" pid="4" name="_2015_ms_pID_7253431">
    <vt:lpwstr>BFEB538LMBIvFIwiCJehrZjTlGTeBu6UIQqUocwrjzs3+Ysa6t+F8E
F3LYJzzk8Fxj0Yuo5TOLpBgYGCZxCmulAHUBdmcAIoMl9YZShVfQz5vM5xMX2YcRZs5+nkpQ
wZNTftd4QZamoR4ZRYgPh2tzwcmCJIUXB0pHKFP0Zbw6A6Cdzsvnxr5GFil0HiMDszQFM6Nj
fkskS7qXpBNiwgNibIIgSKjWYwZ1dEtzlUtZ</vt:lpwstr>
  </property>
  <property fmtid="{D5CDD505-2E9C-101B-9397-08002B2CF9AE}" pid="5" name="_2015_ms_pID_7253432">
    <vt:lpwstr>i772IfWG1TtyYt+JL40I7L4=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1597625098</vt:lpwstr>
  </property>
</Properties>
</file>