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950" r:id="rId2"/>
    <p:sldId id="980" r:id="rId3"/>
    <p:sldId id="982" r:id="rId4"/>
    <p:sldId id="994" r:id="rId5"/>
    <p:sldId id="992" r:id="rId6"/>
    <p:sldId id="990" r:id="rId7"/>
    <p:sldId id="981" r:id="rId8"/>
    <p:sldId id="983" r:id="rId9"/>
    <p:sldId id="984" r:id="rId10"/>
    <p:sldId id="997" r:id="rId11"/>
    <p:sldId id="1001" r:id="rId12"/>
    <p:sldId id="999" r:id="rId13"/>
    <p:sldId id="985" r:id="rId14"/>
    <p:sldId id="986" r:id="rId15"/>
    <p:sldId id="987" r:id="rId16"/>
    <p:sldId id="988" r:id="rId17"/>
    <p:sldId id="969" r:id="rId18"/>
    <p:sldId id="959" r:id="rId19"/>
    <p:sldId id="976" r:id="rId20"/>
    <p:sldId id="1003" r:id="rId21"/>
    <p:sldId id="1004" r:id="rId22"/>
  </p:sldIdLst>
  <p:sldSz cx="9144000" cy="6858000" type="screen4x3"/>
  <p:notesSz cx="10234613" cy="7099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BD3BBAB0-E45C-4438-8513-8FF0F33B9AE9}">
          <p14:sldIdLst>
            <p14:sldId id="950"/>
            <p14:sldId id="980"/>
            <p14:sldId id="982"/>
            <p14:sldId id="994"/>
            <p14:sldId id="992"/>
            <p14:sldId id="990"/>
            <p14:sldId id="981"/>
            <p14:sldId id="983"/>
            <p14:sldId id="984"/>
            <p14:sldId id="997"/>
            <p14:sldId id="1001"/>
          </p14:sldIdLst>
        </p14:section>
        <p14:section name="无标题节" id="{25B8F04B-9B24-4D72-8E7E-3542BD722D23}">
          <p14:sldIdLst>
            <p14:sldId id="999"/>
            <p14:sldId id="985"/>
            <p14:sldId id="986"/>
            <p14:sldId id="987"/>
            <p14:sldId id="988"/>
            <p14:sldId id="969"/>
            <p14:sldId id="959"/>
            <p14:sldId id="976"/>
            <p14:sldId id="1003"/>
            <p14:sldId id="10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53" userDrawn="1">
          <p15:clr>
            <a:srgbClr val="A4A3A4"/>
          </p15:clr>
        </p15:guide>
        <p15:guide id="2" pos="42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9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1653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55789" y="6875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8245" y="6875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97484" y="6871206"/>
            <a:ext cx="15260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7228" y="68712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5" y="297317"/>
            <a:ext cx="81829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54" y="687120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4" y="6862127"/>
            <a:ext cx="8410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920354" y="747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966072" y="747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52800" y="538163"/>
            <a:ext cx="3532188" cy="2651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022" y="3371487"/>
            <a:ext cx="7508572" cy="31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08786" y="6873476"/>
            <a:ext cx="10621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4098" y="687347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97" y="687347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897" y="6872341"/>
            <a:ext cx="80968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506" y="226959"/>
            <a:ext cx="83216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802.11-20/0834r6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(Re)Association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28600" y="1825498"/>
            <a:ext cx="5257800" cy="4575302"/>
          </a:xfrm>
        </p:spPr>
        <p:txBody>
          <a:bodyPr/>
          <a:lstStyle/>
          <a:p>
            <a:r>
              <a:rPr lang="en-US" altLang="zh-CN" sz="2000" dirty="0"/>
              <a:t>Phase </a:t>
            </a:r>
            <a:r>
              <a:rPr lang="en-US" altLang="zh-CN" sz="2000" dirty="0" smtClean="0"/>
              <a:t>2. During roaming</a:t>
            </a:r>
          </a:p>
          <a:p>
            <a:pPr lvl="1"/>
            <a:r>
              <a:rPr lang="en-US" altLang="zh-CN" sz="1600" dirty="0" smtClean="0"/>
              <a:t>STA 2 affiliated with non-AP MLD tries to do the tentative multi-link association with AP MLD 2 on CH2@2.4 GHz. In the Multi-link Re-association Request/Response frame, non-AP MLD will inform AP MLD 2 to disable link 21. The the following actions maybe included, e.g.</a:t>
            </a:r>
          </a:p>
          <a:p>
            <a:pPr lvl="2"/>
            <a:r>
              <a:rPr lang="en-US" altLang="zh-CN" sz="1400" dirty="0" smtClean="0"/>
              <a:t>802.11 Authentication Request/Response frames exchange</a:t>
            </a:r>
          </a:p>
          <a:p>
            <a:pPr lvl="2"/>
            <a:r>
              <a:rPr lang="en-US" altLang="zh-CN" sz="1400" dirty="0" smtClean="0"/>
              <a:t>(Multi-link) Re-association Request/Response frames exchange</a:t>
            </a:r>
          </a:p>
          <a:p>
            <a:pPr lvl="2"/>
            <a:r>
              <a:rPr lang="en-US" altLang="zh-CN" sz="1400" dirty="0" smtClean="0">
                <a:solidFill>
                  <a:srgbClr val="00B0F0"/>
                </a:solidFill>
              </a:rPr>
              <a:t>ADDBA Request/Response exchange, even ADDTS Request/Response exchange to add a time-sensitive TS.</a:t>
            </a:r>
          </a:p>
          <a:p>
            <a:pPr lvl="3"/>
            <a:r>
              <a:rPr lang="en-US" altLang="zh-CN" sz="1200" dirty="0" smtClean="0">
                <a:solidFill>
                  <a:srgbClr val="00B0F0"/>
                </a:solidFill>
              </a:rPr>
              <a:t>Please see Annex-Resource </a:t>
            </a:r>
            <a:r>
              <a:rPr lang="en-US" altLang="zh-CN" sz="1200" dirty="0">
                <a:solidFill>
                  <a:srgbClr val="00B0F0"/>
                </a:solidFill>
              </a:rPr>
              <a:t>R</a:t>
            </a:r>
            <a:r>
              <a:rPr lang="en-US" altLang="zh-CN" sz="1200" dirty="0" smtClean="0">
                <a:solidFill>
                  <a:srgbClr val="00B0F0"/>
                </a:solidFill>
              </a:rPr>
              <a:t>equest </a:t>
            </a:r>
          </a:p>
          <a:p>
            <a:pPr lvl="1"/>
            <a:r>
              <a:rPr lang="en-US" altLang="zh-CN" sz="1600" dirty="0" smtClean="0"/>
              <a:t>Meanwhile, non-AP MLD still can deliver data traffic with AP MLD 1 through Link 11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438400"/>
            <a:ext cx="3638018" cy="354808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564341" y="54835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467600" y="51816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95300" y="1981200"/>
            <a:ext cx="8229599" cy="4411662"/>
          </a:xfrm>
        </p:spPr>
        <p:txBody>
          <a:bodyPr/>
          <a:lstStyle/>
          <a:p>
            <a:r>
              <a:rPr lang="en-US" altLang="zh-CN" dirty="0"/>
              <a:t>Considering the following passed motion</a:t>
            </a:r>
          </a:p>
          <a:p>
            <a:pPr lvl="1"/>
            <a:r>
              <a:rPr lang="en-US" altLang="zh-CN" i="1" dirty="0" smtClean="0"/>
              <a:t>Motion. </a:t>
            </a:r>
            <a:r>
              <a:rPr lang="en-GB" altLang="zh-CN" i="1" dirty="0" smtClean="0"/>
              <a:t>802.11be </a:t>
            </a:r>
            <a:r>
              <a:rPr lang="en-GB" altLang="zh-CN" i="1" dirty="0"/>
              <a:t>defines a directional-based TID-to-link mapping mechanism among the setup links of a MLD.</a:t>
            </a:r>
            <a:endParaRPr lang="zh-CN" altLang="zh-CN" i="1" dirty="0"/>
          </a:p>
          <a:p>
            <a:pPr lvl="2"/>
            <a:r>
              <a:rPr lang="en-GB" altLang="zh-CN" i="1" dirty="0"/>
              <a:t>By default, after the multi-link setup, all TIDs are mapped to all setup links.</a:t>
            </a:r>
            <a:endParaRPr lang="zh-CN" altLang="zh-CN" i="1" dirty="0"/>
          </a:p>
          <a:p>
            <a:pPr lvl="2"/>
            <a:r>
              <a:rPr lang="en-GB" altLang="zh-CN" i="1" dirty="0"/>
              <a:t>The multi-link setup may include the TID-to-link mapping negotiation.</a:t>
            </a:r>
            <a:endParaRPr lang="en-US" altLang="zh-CN" dirty="0"/>
          </a:p>
          <a:p>
            <a:r>
              <a:rPr lang="en-US" altLang="zh-CN" dirty="0" smtClean="0"/>
              <a:t>BA agreement is set up before sending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</a:t>
            </a:r>
            <a:r>
              <a:rPr lang="en-GB" altLang="zh-CN" dirty="0" smtClean="0"/>
              <a:t>DS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It can reduce </a:t>
            </a:r>
            <a:r>
              <a:rPr lang="en-US" altLang="zh-CN" dirty="0"/>
              <a:t>the delay of data </a:t>
            </a:r>
            <a:r>
              <a:rPr lang="en-US" altLang="zh-CN" dirty="0" smtClean="0"/>
              <a:t>delivery introduced </a:t>
            </a:r>
            <a:r>
              <a:rPr lang="en-US" altLang="zh-CN" dirty="0"/>
              <a:t>by BA </a:t>
            </a:r>
            <a:r>
              <a:rPr lang="en-US" altLang="zh-CN" dirty="0" smtClean="0"/>
              <a:t>agreement negotiation after sending </a:t>
            </a:r>
            <a:r>
              <a:rPr lang="en-GB" altLang="zh-CN" dirty="0" smtClean="0"/>
              <a:t>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the DS</a:t>
            </a:r>
          </a:p>
          <a:p>
            <a:pPr lvl="1"/>
            <a:r>
              <a:rPr lang="en-GB" altLang="zh-CN" dirty="0" smtClean="0"/>
              <a:t>This is very useful for roaming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</p:spTree>
    <p:extLst>
      <p:ext uri="{BB962C8B-B14F-4D97-AF65-F5344CB8AC3E}">
        <p14:creationId xmlns:p14="http://schemas.microsoft.com/office/powerpoint/2010/main" val="36062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228600" y="1600200"/>
            <a:ext cx="5201551" cy="4799013"/>
          </a:xfrm>
        </p:spPr>
        <p:txBody>
          <a:bodyPr/>
          <a:lstStyle/>
          <a:p>
            <a:r>
              <a:rPr lang="en-US" altLang="zh-CN" sz="1800" dirty="0" smtClean="0"/>
              <a:t>Phase 3. Post roaming</a:t>
            </a:r>
          </a:p>
          <a:p>
            <a:pPr lvl="1" algn="just"/>
            <a:r>
              <a:rPr lang="en-US" altLang="zh-CN" sz="1600" dirty="0" smtClean="0"/>
              <a:t>Step 1. Non-AP MLD sends a new frame to trigger AP MLD 2 to send the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</a:t>
            </a:r>
            <a:r>
              <a:rPr lang="en-GB" altLang="zh-CN" sz="1600" dirty="0" smtClean="0"/>
              <a:t>DS. This will cause that all MSDUs belonged to </a:t>
            </a:r>
            <a:r>
              <a:rPr lang="en-US" altLang="zh-CN" sz="1600" dirty="0" smtClean="0"/>
              <a:t>non-AP MLD will be routed to AP MLD 2. </a:t>
            </a:r>
          </a:p>
          <a:p>
            <a:pPr lvl="1" algn="just"/>
            <a:r>
              <a:rPr lang="en-GB" altLang="zh-CN" sz="1600" dirty="0" smtClean="0"/>
              <a:t>Step 2. </a:t>
            </a:r>
            <a:r>
              <a:rPr lang="en-GB" altLang="zh-CN" sz="1600" dirty="0"/>
              <a:t>Then non-AP MLD is allowed to deliver data </a:t>
            </a:r>
            <a:r>
              <a:rPr lang="en-GB" altLang="zh-CN" sz="1600" dirty="0" smtClean="0"/>
              <a:t>with </a:t>
            </a:r>
            <a:r>
              <a:rPr lang="en-GB" altLang="zh-CN" sz="1600" dirty="0"/>
              <a:t>AP MLD </a:t>
            </a:r>
            <a:r>
              <a:rPr lang="en-GB" altLang="zh-CN" sz="1600" dirty="0" smtClean="0"/>
              <a:t>2 only through link 22. STA 1 affiliated with non-AP MLD  can switch to CH2@5 GHz</a:t>
            </a:r>
            <a:r>
              <a:rPr lang="en-US" altLang="zh-CN" sz="1600" dirty="0" smtClean="0"/>
              <a:t>.</a:t>
            </a:r>
          </a:p>
          <a:p>
            <a:pPr lvl="1" algn="just"/>
            <a:r>
              <a:rPr lang="en-US" altLang="zh-CN" sz="1600" dirty="0" smtClean="0"/>
              <a:t>Step 3. When entering the coverage of AP 21 affiliated with AP MLD 2, non-AP MLD can inform AP MLD 2 to enable link 21. Then </a:t>
            </a:r>
            <a:r>
              <a:rPr lang="en-GB" altLang="zh-CN" sz="1600" dirty="0"/>
              <a:t>non-AP MLD is allowed to deliver data with AP MLD 2 </a:t>
            </a:r>
            <a:r>
              <a:rPr lang="en-GB" altLang="zh-CN" sz="1600" dirty="0" smtClean="0"/>
              <a:t>through both Link 21 and Link 22</a:t>
            </a:r>
            <a:endParaRPr lang="en-US" altLang="zh-CN" sz="1600" dirty="0" smtClean="0"/>
          </a:p>
          <a:p>
            <a:pPr algn="just"/>
            <a:r>
              <a:rPr lang="en-US" altLang="zh-CN" sz="1800" dirty="0" smtClean="0"/>
              <a:t>From the above roaming procedure, we can see that the data delivery with non-AP MLD is not interrupted. </a:t>
            </a:r>
            <a:endParaRPr lang="en-GB" altLang="zh-CN" sz="18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151" y="2362200"/>
            <a:ext cx="3678407" cy="3587471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 bwMode="auto">
          <a:xfrm>
            <a:off x="7716741" y="540739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文本框 8"/>
          <p:cNvSpPr txBox="1"/>
          <p:nvPr/>
        </p:nvSpPr>
        <p:spPr>
          <a:xfrm>
            <a:off x="7620000" y="51054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 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probability of roaming considering the roaming may be rejected by candidate AP MLD </a:t>
            </a:r>
            <a:r>
              <a:rPr lang="en-US" altLang="zh-CN" dirty="0"/>
              <a:t>due to the specific admission control policy or some reason</a:t>
            </a:r>
          </a:p>
          <a:p>
            <a:pPr lvl="1"/>
            <a:endParaRPr lang="en-US" altLang="zh-CN" sz="1800" dirty="0" smtClean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Extension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lvl="1"/>
            <a:r>
              <a:rPr lang="en-US" altLang="zh-CN" dirty="0"/>
              <a:t>Similarly, </a:t>
            </a:r>
            <a:r>
              <a:rPr lang="en-US" altLang="zh-CN" dirty="0">
                <a:solidFill>
                  <a:srgbClr val="00B0F0"/>
                </a:solidFill>
              </a:rPr>
              <a:t>for the initial association scenario</a:t>
            </a:r>
            <a:r>
              <a:rPr lang="en-US" altLang="zh-CN" dirty="0"/>
              <a:t>, assuming that Non-AP MLD having 3 links, it can initiate tentative </a:t>
            </a:r>
            <a:r>
              <a:rPr lang="en-US" altLang="zh-CN" dirty="0">
                <a:solidFill>
                  <a:srgbClr val="00B0F0"/>
                </a:solidFill>
              </a:rPr>
              <a:t>association</a:t>
            </a:r>
            <a:r>
              <a:rPr lang="en-US" altLang="zh-CN" dirty="0"/>
              <a:t> with three neighboring AP MLDs </a:t>
            </a:r>
            <a:r>
              <a:rPr lang="en-US" altLang="zh-CN" dirty="0">
                <a:solidFill>
                  <a:srgbClr val="00B0F0"/>
                </a:solidFill>
              </a:rPr>
              <a:t>simultaneously</a:t>
            </a:r>
            <a:r>
              <a:rPr lang="en-US" altLang="zh-CN" dirty="0"/>
              <a:t>. </a:t>
            </a:r>
            <a:r>
              <a:rPr lang="en-US" altLang="zh-CN" dirty="0" smtClean="0"/>
              <a:t>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</a:t>
            </a:r>
          </a:p>
          <a:p>
            <a:pPr lvl="2"/>
            <a:r>
              <a:rPr lang="en-US" altLang="zh-CN" dirty="0" smtClean="0"/>
              <a:t>Pros. Increase the success probability of association </a:t>
            </a:r>
            <a:r>
              <a:rPr lang="en-US" altLang="zh-CN" dirty="0"/>
              <a:t>considering the </a:t>
            </a:r>
            <a:r>
              <a:rPr lang="en-US" altLang="zh-CN" dirty="0" smtClean="0"/>
              <a:t>association </a:t>
            </a:r>
            <a:r>
              <a:rPr lang="en-US" altLang="zh-CN" dirty="0"/>
              <a:t>may be rejected by AP </a:t>
            </a:r>
            <a:r>
              <a:rPr lang="en-US" altLang="zh-CN" dirty="0" smtClean="0"/>
              <a:t>MLD due to the specific admission control policy or some reason</a:t>
            </a:r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o </a:t>
            </a:r>
            <a:r>
              <a:rPr lang="en-US" altLang="zh-CN" dirty="0"/>
              <a:t>avoid performing </a:t>
            </a:r>
            <a:r>
              <a:rPr lang="en-US" altLang="zh-CN" dirty="0" smtClean="0"/>
              <a:t>802.1X authentication with </a:t>
            </a:r>
            <a:r>
              <a:rPr lang="en-US" altLang="zh-CN" dirty="0"/>
              <a:t>multiple AP MLDs, non-AP MLD maybe send a new defined frame to initiate the 802.1X authentication </a:t>
            </a:r>
            <a:r>
              <a:rPr lang="en-US" altLang="zh-CN" dirty="0" smtClean="0"/>
              <a:t>with </a:t>
            </a:r>
            <a:r>
              <a:rPr lang="en-US" altLang="zh-CN" dirty="0"/>
              <a:t>only one selected AP MLD</a:t>
            </a:r>
          </a:p>
          <a:p>
            <a:pPr lvl="2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623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738592"/>
            <a:ext cx="7772400" cy="4662208"/>
          </a:xfrm>
        </p:spPr>
        <p:txBody>
          <a:bodyPr/>
          <a:lstStyle/>
          <a:p>
            <a:r>
              <a:rPr lang="en-US" altLang="zh-CN" sz="2000" dirty="0" smtClean="0"/>
              <a:t>Signaling of link status</a:t>
            </a:r>
          </a:p>
          <a:p>
            <a:pPr lvl="1"/>
            <a:r>
              <a:rPr lang="en-US" altLang="zh-CN" sz="1600" dirty="0" smtClean="0"/>
              <a:t>Option 1. Non-AP MLD needs to explicitly indicate the status of each non-transmitted link in the Association Request frame</a:t>
            </a:r>
          </a:p>
          <a:p>
            <a:pPr lvl="2"/>
            <a:r>
              <a:rPr lang="en-US" altLang="zh-CN" sz="1600" dirty="0" smtClean="0"/>
              <a:t>Disable. For the disable link,  maybe further indicate the corresponding Reason Code, e.g. power save, low RSSI and unreachable, tentative association and so on.</a:t>
            </a:r>
          </a:p>
          <a:p>
            <a:pPr lvl="2"/>
            <a:r>
              <a:rPr lang="en-US" altLang="zh-CN" sz="1600" dirty="0" smtClean="0"/>
              <a:t>Enable. </a:t>
            </a:r>
          </a:p>
          <a:p>
            <a:pPr lvl="1"/>
            <a:r>
              <a:rPr lang="en-US" altLang="zh-CN" sz="1600" dirty="0" smtClean="0"/>
              <a:t>Option 2. use the TID-to-link mapping to implicitly indicate </a:t>
            </a:r>
            <a:r>
              <a:rPr lang="en-US" altLang="zh-CN" sz="1600" dirty="0"/>
              <a:t>the status of each non-transmitted link in the Association Request </a:t>
            </a:r>
            <a:r>
              <a:rPr lang="en-US" altLang="zh-CN" sz="1600" dirty="0" smtClean="0"/>
              <a:t>frame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Capability indication for tentative association</a:t>
            </a:r>
            <a:endParaRPr lang="en-US" altLang="zh-CN" sz="2000" dirty="0"/>
          </a:p>
          <a:p>
            <a:pPr lvl="1"/>
            <a:r>
              <a:rPr lang="en-US" altLang="zh-CN" sz="1600" dirty="0"/>
              <a:t>Can be carried in Fast BSS Transition element , Mobility Domain element, </a:t>
            </a:r>
            <a:r>
              <a:rPr lang="en-US" altLang="zh-CN" sz="1600" dirty="0" smtClean="0"/>
              <a:t>RSNE </a:t>
            </a:r>
            <a:r>
              <a:rPr lang="en-US" altLang="zh-CN" sz="1600" dirty="0"/>
              <a:t>or EHT </a:t>
            </a:r>
            <a:r>
              <a:rPr lang="en-US" altLang="zh-CN" sz="1600" dirty="0" smtClean="0"/>
              <a:t>Capabilities </a:t>
            </a:r>
            <a:r>
              <a:rPr lang="en-US" altLang="zh-CN" sz="1600" dirty="0"/>
              <a:t>element</a:t>
            </a:r>
            <a:endParaRPr lang="zh-CN" altLang="en-US" sz="1600" dirty="0"/>
          </a:p>
          <a:p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74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750948"/>
            <a:ext cx="8303492" cy="3252501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600" dirty="0" smtClean="0"/>
              <a:t>In </a:t>
            </a:r>
            <a:r>
              <a:rPr lang="en-US" altLang="zh-CN" sz="1600" dirty="0"/>
              <a:t>order to allow non-AP MLD simultaneously </a:t>
            </a:r>
            <a:r>
              <a:rPr lang="en-US" altLang="zh-CN" sz="1600" dirty="0" smtClean="0"/>
              <a:t>initiating </a:t>
            </a:r>
            <a:r>
              <a:rPr lang="en-US" altLang="zh-CN" sz="1600" dirty="0"/>
              <a:t>tentative association with multiple AP MLDs, </a:t>
            </a:r>
            <a:r>
              <a:rPr lang="en-US" altLang="zh-CN" sz="1600" dirty="0" smtClean="0"/>
              <a:t>a frame needs to be defined to trigger AP MLD sending DS-STA-</a:t>
            </a:r>
            <a:r>
              <a:rPr lang="en-US" altLang="zh-CN" sz="1600" dirty="0" err="1" smtClean="0"/>
              <a:t>NOTIFY.request</a:t>
            </a:r>
            <a:endParaRPr lang="en-US" altLang="zh-CN" sz="1600" dirty="0" smtClean="0"/>
          </a:p>
          <a:p>
            <a:pPr lvl="2"/>
            <a:r>
              <a:rPr lang="en-US" altLang="zh-CN" sz="1400" dirty="0"/>
              <a:t>e.g</a:t>
            </a:r>
            <a:r>
              <a:rPr lang="en-US" altLang="zh-CN" sz="1400" dirty="0" smtClean="0"/>
              <a:t>. new announcement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frame or uplink data frame or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Null frame	</a:t>
            </a:r>
          </a:p>
          <a:p>
            <a:pPr lvl="1"/>
            <a:r>
              <a:rPr lang="en-US" altLang="zh-CN" sz="1600" dirty="0" smtClean="0"/>
              <a:t>To </a:t>
            </a:r>
            <a:r>
              <a:rPr lang="en-US" altLang="zh-CN" sz="1600" dirty="0"/>
              <a:t>differentiate with the conventional association, a signaling indication for tentative association </a:t>
            </a:r>
            <a:r>
              <a:rPr lang="en-US" altLang="zh-CN" sz="1600" dirty="0" smtClean="0"/>
              <a:t>needs </a:t>
            </a:r>
            <a:r>
              <a:rPr lang="en-US" altLang="zh-CN" sz="1600" dirty="0"/>
              <a:t>to be carried in the Association Request </a:t>
            </a:r>
            <a:r>
              <a:rPr lang="en-US" altLang="zh-CN" sz="1600" dirty="0" smtClean="0"/>
              <a:t>frame</a:t>
            </a:r>
          </a:p>
          <a:p>
            <a:pPr lvl="2"/>
            <a:r>
              <a:rPr lang="en-US" altLang="zh-CN" sz="14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524000" y="5181600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425209" y="5181600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3047495" y="5181599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80362" y="5181599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2697965" y="5936174"/>
            <a:ext cx="17802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4483398" y="5933659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3371657" y="5712703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4476154" y="568593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5013623" y="5680581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2630029" y="5502170"/>
            <a:ext cx="417468" cy="43522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5074012" y="5463890"/>
            <a:ext cx="241098" cy="4974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dirty="0" smtClean="0"/>
              <a:t>This scheme can </a:t>
            </a:r>
            <a:r>
              <a:rPr lang="en-US" altLang="zh-CN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dirty="0" smtClean="0"/>
              <a:t> realize that the data delivery is not interrupted during the roaming by exploiting multiple radios of non-AP MLD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989138"/>
            <a:ext cx="7859712" cy="4114800"/>
          </a:xfrm>
        </p:spPr>
        <p:txBody>
          <a:bodyPr/>
          <a:lstStyle/>
          <a:p>
            <a:r>
              <a:rPr lang="en-US" altLang="zh-CN" sz="2000" dirty="0" smtClean="0"/>
              <a:t>Do you support to define a new Tentative Association element, which can be carried in Multi-link (Re)Setup Request for non-AP MLD, to indicate that the current (Re)association operation is tentative?</a:t>
            </a:r>
          </a:p>
          <a:p>
            <a:pPr lvl="1"/>
            <a:r>
              <a:rPr lang="en-US" altLang="zh-CN" sz="1600" dirty="0" smtClean="0"/>
              <a:t>NOTE: Tentative Association element is TBD</a:t>
            </a:r>
          </a:p>
          <a:p>
            <a:pPr lvl="1"/>
            <a:r>
              <a:rPr lang="en-US" altLang="zh-CN" sz="1600" dirty="0"/>
              <a:t>NOTE: Additional Tentative Association </a:t>
            </a:r>
            <a:r>
              <a:rPr lang="en-US" altLang="zh-CN" sz="1600" dirty="0" smtClean="0"/>
              <a:t>capability </a:t>
            </a:r>
            <a:r>
              <a:rPr lang="en-US" altLang="zh-CN" sz="1600" dirty="0"/>
              <a:t>indication is TBD.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NOTE: The frame </a:t>
            </a:r>
            <a:r>
              <a:rPr lang="en-US" altLang="zh-CN" sz="1600" dirty="0"/>
              <a:t>to trigger the AP sending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</a:t>
            </a:r>
            <a:r>
              <a:rPr lang="en-GB" altLang="zh-CN" sz="1600" dirty="0" smtClean="0"/>
              <a:t>DS is TBD (e.g. any uplink data frame or </a:t>
            </a:r>
            <a:r>
              <a:rPr lang="en-GB" altLang="zh-CN" sz="1600" dirty="0" err="1" smtClean="0"/>
              <a:t>QoS</a:t>
            </a:r>
            <a:r>
              <a:rPr lang="en-GB" altLang="zh-CN" sz="1600" dirty="0" smtClean="0"/>
              <a:t> Null frame)</a:t>
            </a:r>
            <a:endParaRPr lang="en-GB" altLang="zh-CN" sz="1600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For a STA with one single radio, the data delivery will be interrupted during a roaming until the re-association with a new AP is completely finished</a:t>
            </a:r>
          </a:p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r>
              <a:rPr lang="en-US" altLang="zh-CN" sz="2200" dirty="0" smtClean="0"/>
              <a:t>Considering </a:t>
            </a:r>
            <a:r>
              <a:rPr lang="en-US" altLang="zh-CN" sz="22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2200" dirty="0" smtClean="0"/>
              <a:t>and</a:t>
            </a:r>
            <a:r>
              <a:rPr lang="en-US" altLang="zh-CN" sz="2200" dirty="0" smtClean="0">
                <a:solidFill>
                  <a:srgbClr val="00B0F0"/>
                </a:solidFill>
              </a:rPr>
              <a:t> </a:t>
            </a:r>
            <a:r>
              <a:rPr lang="en-US" altLang="zh-CN" sz="22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2200" dirty="0" smtClean="0"/>
              <a:t>, the data delivery will be still interrupted 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8" cy="4411662"/>
          </a:xfrm>
        </p:spPr>
        <p:txBody>
          <a:bodyPr/>
          <a:lstStyle/>
          <a:p>
            <a:r>
              <a:rPr lang="en-US" altLang="zh-CN" dirty="0" smtClean="0"/>
              <a:t>In 802.11 Spec-2016, BA agreement and TS can be set up according to the following methods when </a:t>
            </a:r>
            <a:r>
              <a:rPr lang="en-US" altLang="zh-CN" dirty="0"/>
              <a:t>STA is </a:t>
            </a:r>
            <a:r>
              <a:rPr lang="en-US" altLang="zh-CN" dirty="0" smtClean="0"/>
              <a:t>roaming</a:t>
            </a:r>
          </a:p>
          <a:p>
            <a:pPr lvl="1"/>
            <a:r>
              <a:rPr lang="en-US" altLang="zh-CN" dirty="0" smtClean="0"/>
              <a:t>Method 1. FT Resource Request protocol</a:t>
            </a:r>
          </a:p>
          <a:p>
            <a:pPr lvl="2"/>
            <a:r>
              <a:rPr lang="en-US" altLang="zh-CN" dirty="0" smtClean="0"/>
              <a:t> Nobody implements this protocol</a:t>
            </a:r>
            <a:endParaRPr lang="en-US" altLang="zh-CN" dirty="0"/>
          </a:p>
          <a:p>
            <a:pPr lvl="1"/>
            <a:r>
              <a:rPr lang="en-US" altLang="zh-CN" dirty="0" smtClean="0"/>
              <a:t>Method 2. Re-association Request/Response frames carrying corresponding Resource information container (RIC)</a:t>
            </a:r>
            <a:r>
              <a:rPr lang="en-US" altLang="zh-CN" sz="1600" dirty="0" smtClean="0"/>
              <a:t>	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This method is not flexible. </a:t>
            </a:r>
            <a:r>
              <a:rPr lang="en-US" altLang="zh-CN" dirty="0"/>
              <a:t>For example, </a:t>
            </a:r>
            <a:r>
              <a:rPr lang="en-US" altLang="zh-CN" dirty="0" smtClean="0"/>
              <a:t>when </a:t>
            </a:r>
            <a:r>
              <a:rPr lang="en-US" altLang="zh-CN" dirty="0"/>
              <a:t>the association succeeds but the resource request failed, there is no opportunity to renegotiate resource request with this AP before sending DS-STA-</a:t>
            </a:r>
            <a:r>
              <a:rPr lang="en-US" altLang="zh-CN" dirty="0" err="1"/>
              <a:t>NOTIFY.request</a:t>
            </a:r>
            <a:r>
              <a:rPr lang="en-US" altLang="zh-CN" dirty="0"/>
              <a:t> primitive to DS. </a:t>
            </a:r>
          </a:p>
          <a:p>
            <a:pPr lvl="2"/>
            <a:r>
              <a:rPr lang="en-US" altLang="zh-CN" dirty="0"/>
              <a:t>When the resource request failed, it will influence the roaming decision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6272" y="76596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Annex Resource Request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15833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4643" y="1756450"/>
            <a:ext cx="4062266" cy="717234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68" y="1770794"/>
            <a:ext cx="4509752" cy="724277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750253" y="736732"/>
            <a:ext cx="7772400" cy="63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Annex Resource Request (Cont.)</a:t>
            </a:r>
            <a:endParaRPr lang="en-US" kern="0" dirty="0"/>
          </a:p>
        </p:txBody>
      </p:sp>
      <p:sp>
        <p:nvSpPr>
          <p:cNvPr id="9" name="文本框 6"/>
          <p:cNvSpPr txBox="1"/>
          <p:nvPr/>
        </p:nvSpPr>
        <p:spPr>
          <a:xfrm>
            <a:off x="4645648" y="2974151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0" name="文本框 6"/>
          <p:cNvSpPr txBox="1"/>
          <p:nvPr/>
        </p:nvSpPr>
        <p:spPr>
          <a:xfrm>
            <a:off x="5176563" y="2974150"/>
            <a:ext cx="193514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RIC Descriptor (</a:t>
            </a:r>
            <a:r>
              <a:rPr lang="en-US" altLang="zh-CN" dirty="0" err="1" smtClean="0"/>
              <a:t>BlockAck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sp>
        <p:nvSpPr>
          <p:cNvPr id="11" name="文本框 8"/>
          <p:cNvSpPr txBox="1"/>
          <p:nvPr/>
        </p:nvSpPr>
        <p:spPr>
          <a:xfrm>
            <a:off x="2792304" y="2975772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2" name="文本框 6"/>
          <p:cNvSpPr txBox="1"/>
          <p:nvPr/>
        </p:nvSpPr>
        <p:spPr>
          <a:xfrm>
            <a:off x="3327338" y="2975772"/>
            <a:ext cx="6463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TSPEC</a:t>
            </a:r>
            <a:endParaRPr lang="zh-CN" altLang="en-US" dirty="0"/>
          </a:p>
        </p:txBody>
      </p:sp>
      <p:sp>
        <p:nvSpPr>
          <p:cNvPr id="13" name="文本框 6"/>
          <p:cNvSpPr txBox="1"/>
          <p:nvPr/>
        </p:nvSpPr>
        <p:spPr>
          <a:xfrm>
            <a:off x="3973669" y="2975772"/>
            <a:ext cx="67197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TCLAS</a:t>
            </a:r>
            <a:endParaRPr lang="zh-CN" altLang="en-US" dirty="0"/>
          </a:p>
        </p:txBody>
      </p:sp>
      <p:sp>
        <p:nvSpPr>
          <p:cNvPr id="14" name="文本框 11"/>
          <p:cNvSpPr txBox="1"/>
          <p:nvPr/>
        </p:nvSpPr>
        <p:spPr>
          <a:xfrm>
            <a:off x="4689501" y="3836912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5" name="文本框 6"/>
          <p:cNvSpPr txBox="1"/>
          <p:nvPr/>
        </p:nvSpPr>
        <p:spPr>
          <a:xfrm>
            <a:off x="5220416" y="3836911"/>
            <a:ext cx="193514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RIC Descriptor (</a:t>
            </a:r>
            <a:r>
              <a:rPr lang="en-US" altLang="zh-CN" dirty="0" err="1" smtClean="0"/>
              <a:t>BlockAck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  <p:sp>
        <p:nvSpPr>
          <p:cNvPr id="16" name="文本框 13"/>
          <p:cNvSpPr txBox="1"/>
          <p:nvPr/>
        </p:nvSpPr>
        <p:spPr>
          <a:xfrm>
            <a:off x="2757610" y="3838534"/>
            <a:ext cx="530915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RDE </a:t>
            </a:r>
            <a:endParaRPr lang="zh-CN" altLang="en-US" dirty="0"/>
          </a:p>
        </p:txBody>
      </p:sp>
      <p:sp>
        <p:nvSpPr>
          <p:cNvPr id="17" name="文本框 6"/>
          <p:cNvSpPr txBox="1"/>
          <p:nvPr/>
        </p:nvSpPr>
        <p:spPr>
          <a:xfrm>
            <a:off x="3292644" y="3838534"/>
            <a:ext cx="64633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TSPEC</a:t>
            </a:r>
            <a:endParaRPr lang="zh-CN" altLang="en-US" dirty="0"/>
          </a:p>
        </p:txBody>
      </p:sp>
      <p:sp>
        <p:nvSpPr>
          <p:cNvPr id="18" name="文本框 6"/>
          <p:cNvSpPr txBox="1"/>
          <p:nvPr/>
        </p:nvSpPr>
        <p:spPr>
          <a:xfrm>
            <a:off x="3938975" y="3838534"/>
            <a:ext cx="7505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Schedule</a:t>
            </a:r>
            <a:endParaRPr lang="zh-CN" altLang="en-US" dirty="0"/>
          </a:p>
        </p:txBody>
      </p:sp>
      <p:sp>
        <p:nvSpPr>
          <p:cNvPr id="19" name="文本框 16"/>
          <p:cNvSpPr txBox="1"/>
          <p:nvPr/>
        </p:nvSpPr>
        <p:spPr>
          <a:xfrm>
            <a:off x="1143000" y="2982389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Resource Request</a:t>
            </a:r>
            <a:endParaRPr lang="zh-CN" altLang="en-US" dirty="0"/>
          </a:p>
        </p:txBody>
      </p:sp>
      <p:sp>
        <p:nvSpPr>
          <p:cNvPr id="20" name="文本框 17"/>
          <p:cNvSpPr txBox="1"/>
          <p:nvPr/>
        </p:nvSpPr>
        <p:spPr>
          <a:xfrm>
            <a:off x="1055215" y="3846772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Resource Response</a:t>
            </a:r>
            <a:endParaRPr lang="zh-CN" altLang="en-US" dirty="0"/>
          </a:p>
        </p:txBody>
      </p:sp>
      <p:cxnSp>
        <p:nvCxnSpPr>
          <p:cNvPr id="22" name="直接连接符 21"/>
          <p:cNvCxnSpPr/>
          <p:nvPr/>
        </p:nvCxnSpPr>
        <p:spPr bwMode="auto">
          <a:xfrm flipH="1" flipV="1">
            <a:off x="533400" y="2141345"/>
            <a:ext cx="2258904" cy="8328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连接符 23"/>
          <p:cNvCxnSpPr>
            <a:endCxn id="30" idx="3"/>
          </p:cNvCxnSpPr>
          <p:nvPr/>
        </p:nvCxnSpPr>
        <p:spPr bwMode="auto">
          <a:xfrm flipV="1">
            <a:off x="3329823" y="2132933"/>
            <a:ext cx="1361997" cy="849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V="1">
            <a:off x="5176563" y="2073927"/>
            <a:ext cx="243721" cy="9002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直接连接符 27"/>
          <p:cNvCxnSpPr/>
          <p:nvPr/>
        </p:nvCxnSpPr>
        <p:spPr bwMode="auto">
          <a:xfrm flipV="1">
            <a:off x="7111708" y="2116689"/>
            <a:ext cx="1879892" cy="8558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29" name="图片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7147" y="4798183"/>
            <a:ext cx="4444708" cy="1620407"/>
          </a:xfrm>
          <a:prstGeom prst="rect">
            <a:avLst/>
          </a:prstGeom>
        </p:spPr>
      </p:pic>
      <p:sp>
        <p:nvSpPr>
          <p:cNvPr id="43" name="左大括号 42"/>
          <p:cNvSpPr/>
          <p:nvPr/>
        </p:nvSpPr>
        <p:spPr bwMode="auto">
          <a:xfrm rot="16200000">
            <a:off x="3641252" y="2442017"/>
            <a:ext cx="155448" cy="1853344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124200" y="3408993"/>
            <a:ext cx="12698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Request #1</a:t>
            </a:r>
            <a:endParaRPr lang="zh-CN" altLang="en-US" sz="1000" dirty="0"/>
          </a:p>
        </p:txBody>
      </p:sp>
      <p:sp>
        <p:nvSpPr>
          <p:cNvPr id="45" name="左大括号 44"/>
          <p:cNvSpPr/>
          <p:nvPr/>
        </p:nvSpPr>
        <p:spPr bwMode="auto">
          <a:xfrm rot="16200000">
            <a:off x="5800954" y="2133242"/>
            <a:ext cx="155448" cy="246606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243728" y="3385932"/>
            <a:ext cx="12698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Request #2</a:t>
            </a:r>
            <a:endParaRPr lang="zh-CN" altLang="en-US" sz="1000" dirty="0"/>
          </a:p>
        </p:txBody>
      </p:sp>
      <p:sp>
        <p:nvSpPr>
          <p:cNvPr id="47" name="左大括号 46"/>
          <p:cNvSpPr/>
          <p:nvPr/>
        </p:nvSpPr>
        <p:spPr bwMode="auto">
          <a:xfrm rot="16200000">
            <a:off x="3645831" y="3232165"/>
            <a:ext cx="155448" cy="193189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左大括号 47"/>
          <p:cNvSpPr/>
          <p:nvPr/>
        </p:nvSpPr>
        <p:spPr bwMode="auto">
          <a:xfrm rot="16200000">
            <a:off x="5846009" y="2961392"/>
            <a:ext cx="155448" cy="246366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200400" y="4217164"/>
            <a:ext cx="13484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Response #1</a:t>
            </a:r>
            <a:endParaRPr lang="zh-CN" altLang="en-US" sz="1000" dirty="0"/>
          </a:p>
        </p:txBody>
      </p:sp>
      <p:sp>
        <p:nvSpPr>
          <p:cNvPr id="50" name="文本框 49"/>
          <p:cNvSpPr txBox="1"/>
          <p:nvPr/>
        </p:nvSpPr>
        <p:spPr>
          <a:xfrm>
            <a:off x="5206128" y="4217164"/>
            <a:ext cx="13484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Resource Response #2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5042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462248"/>
            <a:ext cx="4076700" cy="4938552"/>
          </a:xfrm>
        </p:spPr>
        <p:txBody>
          <a:bodyPr/>
          <a:lstStyle/>
          <a:p>
            <a:r>
              <a:rPr lang="en-US" altLang="zh-CN" sz="2000" dirty="0" smtClean="0"/>
              <a:t>Necessary Actions before data transfer</a:t>
            </a:r>
          </a:p>
          <a:p>
            <a:pPr lvl="1"/>
            <a:r>
              <a:rPr lang="en-US" altLang="zh-CN" sz="1600" dirty="0" smtClean="0"/>
              <a:t>802.11 open system authentication</a:t>
            </a:r>
          </a:p>
          <a:p>
            <a:pPr lvl="1"/>
            <a:r>
              <a:rPr lang="en-US" altLang="zh-CN" sz="1600" dirty="0" smtClean="0"/>
              <a:t>Exchange Association Request/Response frames</a:t>
            </a:r>
          </a:p>
          <a:p>
            <a:pPr lvl="1"/>
            <a:r>
              <a:rPr lang="en-US" altLang="zh-CN" sz="1600" dirty="0" smtClean="0"/>
              <a:t>802.1X authentication if needed</a:t>
            </a:r>
          </a:p>
          <a:p>
            <a:pPr lvl="2"/>
            <a:r>
              <a:rPr lang="en-US" altLang="zh-CN" sz="1400" dirty="0" smtClean="0"/>
              <a:t>Derived PMK</a:t>
            </a:r>
          </a:p>
          <a:p>
            <a:pPr lvl="1"/>
            <a:r>
              <a:rPr lang="en-US" altLang="zh-CN" sz="1600" dirty="0" smtClean="0"/>
              <a:t>4-way handshake </a:t>
            </a:r>
            <a:r>
              <a:rPr lang="en-US" altLang="zh-CN" sz="1400" dirty="0"/>
              <a:t>if </a:t>
            </a:r>
            <a:r>
              <a:rPr lang="en-US" altLang="zh-CN" sz="1400" dirty="0" smtClean="0"/>
              <a:t>needed</a:t>
            </a:r>
          </a:p>
          <a:p>
            <a:pPr lvl="2"/>
            <a:r>
              <a:rPr lang="en-US" altLang="zh-CN" sz="1200" dirty="0" smtClean="0"/>
              <a:t>Derived PTK and GTK</a:t>
            </a:r>
            <a:endParaRPr lang="en-US" altLang="zh-CN" sz="1200" dirty="0"/>
          </a:p>
          <a:p>
            <a:pPr lvl="1"/>
            <a:endParaRPr lang="zh-CN" altLang="en-US" sz="1400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Operation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197566"/>
            <a:ext cx="4305420" cy="52032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7315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7373757" y="2428101"/>
            <a:ext cx="10749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Sending DS-STA-NOTIFY. Primitive to DS ?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114800"/>
          </a:xfrm>
        </p:spPr>
        <p:txBody>
          <a:bodyPr/>
          <a:lstStyle/>
          <a:p>
            <a:r>
              <a:rPr lang="en-US" altLang="zh-CN" i="1" dirty="0"/>
              <a:t>802.11 Spec-2016. At any given instant, a STA is associated with no more than one AP. This allows the DS to determine a unique answer to the question, “</a:t>
            </a:r>
            <a:r>
              <a:rPr lang="en-US" altLang="zh-CN" b="1" i="1" u="sng" dirty="0">
                <a:solidFill>
                  <a:srgbClr val="00B0F0"/>
                </a:solidFill>
              </a:rPr>
              <a:t>Which AP is serving STA X?</a:t>
            </a:r>
            <a:r>
              <a:rPr lang="en-US" altLang="zh-CN" i="1" dirty="0"/>
              <a:t>” Once an association is completed, a STA can make full use of a DS (via the AP) to communicate.</a:t>
            </a:r>
          </a:p>
          <a:p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</a:t>
            </a:r>
          </a:p>
          <a:p>
            <a:pPr lvl="1"/>
            <a:r>
              <a:rPr lang="en-GB" altLang="zh-CN" sz="1600" dirty="0"/>
              <a:t>Update STA-AP Mapping info</a:t>
            </a:r>
            <a:endParaRPr lang="en-US" altLang="zh-CN" sz="1600" dirty="0"/>
          </a:p>
          <a:p>
            <a:r>
              <a:rPr lang="en-US" altLang="zh-CN" dirty="0"/>
              <a:t>When to send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is not </a:t>
            </a:r>
            <a:r>
              <a:rPr lang="en-GB" altLang="zh-CN" dirty="0" smtClean="0"/>
              <a:t>clearly </a:t>
            </a:r>
            <a:r>
              <a:rPr lang="en-GB" altLang="zh-CN" dirty="0"/>
              <a:t>defined in the current Spec. </a:t>
            </a:r>
          </a:p>
          <a:p>
            <a:pPr lvl="1"/>
            <a:r>
              <a:rPr lang="en-GB" altLang="zh-CN" sz="1600" dirty="0"/>
              <a:t>The reason may be that </a:t>
            </a:r>
            <a:r>
              <a:rPr lang="en-US" altLang="zh-CN" sz="1600" dirty="0"/>
              <a:t>it doesn’t matter for the single-radio client</a:t>
            </a:r>
            <a:r>
              <a:rPr lang="en-GB" altLang="zh-CN" sz="1600" dirty="0"/>
              <a:t> </a:t>
            </a:r>
            <a:endParaRPr lang="en-GB" altLang="zh-CN" sz="1600" dirty="0" smtClean="0"/>
          </a:p>
          <a:p>
            <a:pPr lvl="1"/>
            <a:r>
              <a:rPr lang="en-US" altLang="zh-CN" sz="1600" dirty="0"/>
              <a:t>The high probability is that DS-STA-</a:t>
            </a:r>
            <a:r>
              <a:rPr lang="en-US" altLang="zh-CN" sz="1600" dirty="0" err="1"/>
              <a:t>NOTIFY.request</a:t>
            </a:r>
            <a:r>
              <a:rPr lang="en-US" altLang="zh-CN" sz="1600" dirty="0"/>
              <a:t> is </a:t>
            </a:r>
            <a:r>
              <a:rPr lang="en-US" altLang="zh-CN" sz="1600" b="1" u="sng" dirty="0">
                <a:solidFill>
                  <a:srgbClr val="00B0F0"/>
                </a:solidFill>
              </a:rPr>
              <a:t>automatically</a:t>
            </a:r>
            <a:r>
              <a:rPr lang="en-US" altLang="zh-CN" sz="1600" dirty="0"/>
              <a:t> sent after successful (Re)association Request/Response exchange with Status Code SUCCESS</a:t>
            </a:r>
            <a:endParaRPr lang="zh-CN" altLang="en-US" sz="1600" dirty="0"/>
          </a:p>
          <a:p>
            <a:pPr lvl="1"/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886524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</a:t>
            </a:r>
            <a:r>
              <a:rPr lang="en-US" altLang="zh-CN" kern="0" dirty="0" smtClean="0"/>
              <a:t>Operation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803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</a:t>
            </a:r>
            <a:r>
              <a:rPr lang="en-US" altLang="zh-CN" dirty="0"/>
              <a:t>Fast BSS </a:t>
            </a:r>
            <a:r>
              <a:rPr lang="en-US" altLang="zh-CN" dirty="0" smtClean="0"/>
              <a:t>Transition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81200"/>
            <a:ext cx="5179644" cy="403205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69520" y="4045666"/>
            <a:ext cx="136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>
                <a:solidFill>
                  <a:srgbClr val="00B0F0"/>
                </a:solidFill>
              </a:rPr>
              <a:t>The data delivery is interrupted during this period.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2" name="左大括号 1"/>
          <p:cNvSpPr/>
          <p:nvPr/>
        </p:nvSpPr>
        <p:spPr bwMode="auto">
          <a:xfrm>
            <a:off x="1869770" y="3583051"/>
            <a:ext cx="155448" cy="1524000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7965770" y="2440051"/>
            <a:ext cx="0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7620515" y="2163052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AC/AS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293366" y="3994865"/>
            <a:ext cx="1704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Maybe need to go to AC/AS to inquire PMKID info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6166717" y="3605861"/>
            <a:ext cx="2066925" cy="142434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</a:t>
            </a:r>
            <a:r>
              <a:rPr lang="en-US" altLang="zh-CN" dirty="0" smtClean="0"/>
              <a:t>delivery</a:t>
            </a:r>
            <a:r>
              <a:rPr lang="en-GB" altLang="zh-CN" dirty="0" smtClean="0"/>
              <a:t> </a:t>
            </a:r>
            <a:r>
              <a:rPr lang="en-GB" altLang="zh-CN" dirty="0"/>
              <a:t>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primitive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start </a:t>
            </a:r>
            <a:r>
              <a:rPr lang="en-GB" altLang="zh-CN" b="1" u="sng" dirty="0">
                <a:solidFill>
                  <a:srgbClr val="00B0F0"/>
                </a:solidFill>
              </a:rPr>
              <a:t>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/>
              <a:t>sending the 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</a:t>
            </a:r>
            <a:endParaRPr lang="en-GB" altLang="zh-CN" dirty="0" smtClean="0"/>
          </a:p>
          <a:p>
            <a:pPr lvl="2"/>
            <a:r>
              <a:rPr lang="en-GB" altLang="zh-CN" dirty="0" smtClean="0"/>
              <a:t>e.g. Authentication, Association Request/Response, 802.1 X authentication, 4-way handshake to generate PTK and GTK,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even BA agreement setup</a:t>
            </a:r>
          </a:p>
          <a:p>
            <a:pPr lvl="2"/>
            <a:r>
              <a:rPr lang="en-GB" altLang="zh-CN" dirty="0" smtClean="0"/>
              <a:t>Note that </a:t>
            </a:r>
            <a:r>
              <a:rPr lang="en-GB" altLang="zh-CN" dirty="0"/>
              <a:t>existing </a:t>
            </a:r>
            <a:r>
              <a:rPr lang="en-GB" altLang="zh-CN" dirty="0" smtClean="0"/>
              <a:t>EAPOL </a:t>
            </a:r>
            <a:r>
              <a:rPr lang="en-GB" altLang="zh-CN" dirty="0"/>
              <a:t>security communications are, strictly speaking, between the STA and the AP; the AP </a:t>
            </a:r>
            <a:r>
              <a:rPr lang="en-GB" altLang="zh-CN" b="1" u="sng" dirty="0">
                <a:solidFill>
                  <a:srgbClr val="00B0F0"/>
                </a:solidFill>
              </a:rPr>
              <a:t>proxies</a:t>
            </a:r>
            <a:r>
              <a:rPr lang="en-GB" altLang="zh-CN" dirty="0"/>
              <a:t> these messages to the DS using </a:t>
            </a:r>
            <a:r>
              <a:rPr lang="en-GB" altLang="zh-CN" dirty="0" smtClean="0"/>
              <a:t>its </a:t>
            </a:r>
            <a:r>
              <a:rPr lang="en-GB" altLang="zh-CN" dirty="0"/>
              <a:t>own MAC address, rather than the MAC address of the STA</a:t>
            </a:r>
            <a:r>
              <a:rPr lang="en-GB" altLang="zh-CN" dirty="0" smtClean="0"/>
              <a:t>.</a:t>
            </a:r>
          </a:p>
          <a:p>
            <a:pPr lvl="3"/>
            <a:r>
              <a:rPr lang="en-GB" altLang="zh-CN" dirty="0" smtClean="0"/>
              <a:t>In other word, during this period, </a:t>
            </a:r>
            <a:r>
              <a:rPr lang="en-US" altLang="zh-CN" dirty="0">
                <a:ea typeface="宋体" panose="02010600030101010101" pitchFamily="2" charset="-122"/>
              </a:rPr>
              <a:t>communication is </a:t>
            </a:r>
            <a:r>
              <a:rPr lang="en-US" altLang="zh-CN" dirty="0" smtClean="0">
                <a:ea typeface="宋体" panose="02010600030101010101" pitchFamily="2" charset="-122"/>
              </a:rPr>
              <a:t>only allowed </a:t>
            </a:r>
            <a:r>
              <a:rPr lang="en-US" altLang="zh-CN" dirty="0">
                <a:ea typeface="宋体" panose="02010600030101010101" pitchFamily="2" charset="-122"/>
              </a:rPr>
              <a:t>between STA and AP, but not from STA to DS </a:t>
            </a:r>
            <a:r>
              <a:rPr lang="en-US" altLang="zh-CN" b="1" u="sng" dirty="0">
                <a:solidFill>
                  <a:srgbClr val="00B0F0"/>
                </a:solidFill>
                <a:ea typeface="宋体" panose="02010600030101010101" pitchFamily="2" charset="-122"/>
              </a:rPr>
              <a:t>directly</a:t>
            </a:r>
            <a:r>
              <a:rPr lang="en-US" altLang="zh-CN" dirty="0" smtClean="0">
                <a:ea typeface="宋体" panose="02010600030101010101" pitchFamily="2" charset="-122"/>
              </a:rPr>
              <a:t>. </a:t>
            </a:r>
          </a:p>
          <a:p>
            <a:pPr lvl="1"/>
            <a:r>
              <a:rPr lang="en-GB" altLang="zh-CN" dirty="0" smtClean="0"/>
              <a:t>Part-2 action. Sending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65931" y="1600200"/>
            <a:ext cx="8383587" cy="4724400"/>
          </a:xfrm>
        </p:spPr>
        <p:txBody>
          <a:bodyPr/>
          <a:lstStyle/>
          <a:p>
            <a:r>
              <a:rPr lang="en-US" altLang="zh-CN" dirty="0" smtClean="0"/>
              <a:t>Procedure of Make Before Break</a:t>
            </a:r>
          </a:p>
          <a:p>
            <a:pPr lvl="1"/>
            <a:r>
              <a:rPr lang="en-US" altLang="zh-CN" dirty="0" smtClean="0"/>
              <a:t>Step 0. STA enters Power Save with the old AP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Step </a:t>
            </a:r>
            <a:r>
              <a:rPr lang="en-GB" altLang="zh-CN" dirty="0"/>
              <a:t>1. STA </a:t>
            </a:r>
            <a:r>
              <a:rPr lang="en-GB" altLang="zh-CN" dirty="0" smtClean="0"/>
              <a:t>sends </a:t>
            </a:r>
            <a:r>
              <a:rPr lang="en-GB" altLang="zh-CN" dirty="0"/>
              <a:t>a Tentative Association </a:t>
            </a:r>
            <a:r>
              <a:rPr lang="en-GB" altLang="zh-CN" dirty="0" smtClean="0"/>
              <a:t>Request frame </a:t>
            </a:r>
            <a:r>
              <a:rPr lang="en-GB" altLang="zh-CN" dirty="0"/>
              <a:t>to the new AP.</a:t>
            </a:r>
          </a:p>
          <a:p>
            <a:pPr lvl="1"/>
            <a:r>
              <a:rPr lang="en-GB" altLang="zh-CN" dirty="0"/>
              <a:t>Step 2. Once the new AP responds to this </a:t>
            </a:r>
            <a:r>
              <a:rPr lang="en-GB" altLang="zh-CN" dirty="0" smtClean="0"/>
              <a:t>request with a </a:t>
            </a:r>
            <a:r>
              <a:rPr lang="en-GB" altLang="zh-CN" dirty="0"/>
              <a:t>Tentative Association </a:t>
            </a:r>
            <a:r>
              <a:rPr lang="en-GB" altLang="zh-CN" dirty="0" smtClean="0"/>
              <a:t>Response frame, </a:t>
            </a:r>
            <a:r>
              <a:rPr lang="en-GB" altLang="zh-CN" dirty="0"/>
              <a:t>the new AP and the STA would then be free to do </a:t>
            </a:r>
            <a:r>
              <a:rPr lang="en-GB" altLang="zh-CN" dirty="0" smtClean="0"/>
              <a:t>Part-</a:t>
            </a:r>
            <a:r>
              <a:rPr lang="en-US" altLang="zh-CN" dirty="0" smtClean="0"/>
              <a:t>1 </a:t>
            </a:r>
            <a:r>
              <a:rPr lang="en-GB" altLang="zh-CN" dirty="0" smtClean="0"/>
              <a:t>actions in order </a:t>
            </a:r>
            <a:endParaRPr lang="en-GB" altLang="zh-CN" dirty="0"/>
          </a:p>
          <a:p>
            <a:pPr lvl="1"/>
            <a:r>
              <a:rPr lang="en-GB" altLang="zh-CN" dirty="0"/>
              <a:t>Step 3. STA </a:t>
            </a:r>
            <a:r>
              <a:rPr lang="en-US" altLang="zh-CN" dirty="0" smtClean="0"/>
              <a:t>sends </a:t>
            </a:r>
            <a:r>
              <a:rPr lang="en-US" altLang="zh-CN" dirty="0"/>
              <a:t>a </a:t>
            </a:r>
            <a:r>
              <a:rPr lang="en-GB" altLang="zh-CN" dirty="0"/>
              <a:t>Complete Association Request </a:t>
            </a:r>
            <a:r>
              <a:rPr lang="en-GB" altLang="zh-CN" dirty="0" smtClean="0"/>
              <a:t>frame to </a:t>
            </a:r>
            <a:r>
              <a:rPr lang="en-GB" altLang="zh-CN" dirty="0"/>
              <a:t>the new AP</a:t>
            </a:r>
          </a:p>
          <a:p>
            <a:pPr lvl="1"/>
            <a:r>
              <a:rPr lang="en-GB" altLang="zh-CN" dirty="0"/>
              <a:t>Step 4. In response, the new AP sends a Complete Association Response frame to the STA, and </a:t>
            </a:r>
            <a:r>
              <a:rPr lang="en-GB" altLang="zh-CN" dirty="0" smtClean="0"/>
              <a:t>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</a:t>
            </a:r>
            <a:r>
              <a:rPr lang="en-GB" altLang="zh-CN" dirty="0"/>
              <a:t>primitive </a:t>
            </a:r>
            <a:r>
              <a:rPr lang="en-GB" altLang="zh-CN" dirty="0" smtClean="0"/>
              <a:t> to DS.  </a:t>
            </a:r>
            <a:endParaRPr lang="en-GB" altLang="zh-CN" dirty="0"/>
          </a:p>
          <a:p>
            <a:pPr lvl="2"/>
            <a:r>
              <a:rPr lang="en-GB" altLang="zh-CN" sz="1600" dirty="0" smtClean="0"/>
              <a:t>At </a:t>
            </a:r>
            <a:r>
              <a:rPr lang="en-GB" altLang="zh-CN" sz="1600" dirty="0"/>
              <a:t>this point, </a:t>
            </a:r>
            <a:r>
              <a:rPr lang="en-GB" altLang="zh-CN" sz="1600" dirty="0" smtClean="0"/>
              <a:t>the association </a:t>
            </a:r>
            <a:r>
              <a:rPr lang="en-GB" altLang="zh-CN" sz="1600" dirty="0"/>
              <a:t>is complete, and </a:t>
            </a:r>
            <a:r>
              <a:rPr lang="en-GB" altLang="zh-CN" sz="1600" dirty="0" smtClean="0"/>
              <a:t>the data delivery can </a:t>
            </a:r>
            <a:r>
              <a:rPr lang="en-GB" altLang="zh-CN" sz="1600" dirty="0"/>
              <a:t>go through the new AP.</a:t>
            </a:r>
          </a:p>
          <a:p>
            <a:pPr lvl="2"/>
            <a:r>
              <a:rPr lang="en-US" altLang="zh-CN" sz="1600" dirty="0" smtClean="0"/>
              <a:t>Note that before </a:t>
            </a:r>
            <a:r>
              <a:rPr lang="en-GB" altLang="zh-CN" sz="1600" dirty="0"/>
              <a:t>sending the 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</a:t>
            </a:r>
            <a:r>
              <a:rPr lang="en-GB" altLang="zh-CN" sz="1600" dirty="0" smtClean="0"/>
              <a:t>DS, </a:t>
            </a:r>
            <a:r>
              <a:rPr lang="en-US" altLang="zh-CN" sz="1600" dirty="0" smtClean="0"/>
              <a:t> if the association with the new AP is failed, the STA can go back to the old AP 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570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0"/>
            <a:ext cx="7772400" cy="4625219"/>
          </a:xfrm>
        </p:spPr>
        <p:txBody>
          <a:bodyPr/>
          <a:lstStyle/>
          <a:p>
            <a:r>
              <a:rPr lang="en-US" altLang="zh-CN" dirty="0" smtClean="0"/>
              <a:t>Phase 1. Prior roaming</a:t>
            </a:r>
          </a:p>
          <a:p>
            <a:pPr lvl="1"/>
            <a:r>
              <a:rPr lang="en-US" altLang="zh-CN" sz="1600" dirty="0" smtClean="0"/>
              <a:t>Non-AP MLD inform AP MLD 1 to disable Link 12 due to low RSSI. Then non-AP MLD  will let STA 2 to do the multi-link tentative association with neighboring candidate AP MLD or AP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997" y="2877290"/>
            <a:ext cx="3473455" cy="338758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 bwMode="auto">
          <a:xfrm>
            <a:off x="5181600" y="5715000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5084859" y="541301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Moving direction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136055</TotalTime>
  <Words>1947</Words>
  <Application>Microsoft Office PowerPoint</Application>
  <PresentationFormat>全屏显示(4:3)</PresentationFormat>
  <Paragraphs>238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2253</cp:revision>
  <cp:lastPrinted>2020-06-24T02:26:51Z</cp:lastPrinted>
  <dcterms:created xsi:type="dcterms:W3CDTF">2004-12-02T14:01:45Z</dcterms:created>
  <dcterms:modified xsi:type="dcterms:W3CDTF">2020-07-21T02:18:30Z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(3)GfRMahv65cXjuo2dnrlKkPHPTuom4QkmKB8p67VycFjfVnjO3+RX8JkelG4qKgBZs4wPG4R/
QDuGEVdEq5Azv4OU9w/x8Art0h+HYMfwRa3PCvw40q27D9zmJxgUZkPFH2FC1PaekD/Qn8zf
LS28zwQEL8JrIGRfaPFG8YHD3ElFPFTTNCwXJ3UZi6C0H5BVcrhxR6o+TO7pVdBZ6Vdc8GZX
4MW2TS6kguptRbCYSX</vt:lpwstr>
  </property>
  <property fmtid="{D5CDD505-2E9C-101B-9397-08002B2CF9AE}" pid="4" name="_2015_ms_pID_7253431">
    <vt:lpwstr>5vV9TnyalCk7FWd00UXJEnMcIyclHwlwMuwkArQ6R3gwUqypeKKQwt
aFSBjX+58+SY2OXoC4ARZv78HohL7VlUGg+hgY05aH6oIeHrQ2AmWYdV5F0KRGu90On7Vf82
PbgP6UTTEaR/1TJgCZyxlQ6dUI01sFXKQ6NdreeqWW9YgdxYLq6SNFgBUwmQRMheXIDtWjSK
KHG6t48SD/oadZZcokHPiRbXuF6LKC3qq0Rb</vt:lpwstr>
  </property>
  <property fmtid="{D5CDD505-2E9C-101B-9397-08002B2CF9AE}" pid="5" name="_2015_ms_pID_7253432">
    <vt:lpwstr>zVGG2YHHWMJCYyXo/z0ieLs=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1594692448</vt:lpwstr>
  </property>
</Properties>
</file>