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950" r:id="rId2"/>
    <p:sldId id="980" r:id="rId3"/>
    <p:sldId id="982" r:id="rId4"/>
    <p:sldId id="994" r:id="rId5"/>
    <p:sldId id="992" r:id="rId6"/>
    <p:sldId id="990" r:id="rId7"/>
    <p:sldId id="981" r:id="rId8"/>
    <p:sldId id="983" r:id="rId9"/>
    <p:sldId id="984" r:id="rId10"/>
    <p:sldId id="997" r:id="rId11"/>
    <p:sldId id="1001" r:id="rId12"/>
    <p:sldId id="999" r:id="rId13"/>
    <p:sldId id="985" r:id="rId14"/>
    <p:sldId id="986" r:id="rId15"/>
    <p:sldId id="987" r:id="rId16"/>
    <p:sldId id="988" r:id="rId17"/>
    <p:sldId id="969" r:id="rId18"/>
    <p:sldId id="959" r:id="rId19"/>
    <p:sldId id="976" r:id="rId20"/>
    <p:sldId id="1002" r:id="rId21"/>
  </p:sldIdLst>
  <p:sldSz cx="9144000" cy="6858000" type="screen4x3"/>
  <p:notesSz cx="10234613" cy="70993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BD3BBAB0-E45C-4438-8513-8FF0F33B9AE9}">
          <p14:sldIdLst>
            <p14:sldId id="950"/>
            <p14:sldId id="980"/>
            <p14:sldId id="982"/>
            <p14:sldId id="994"/>
            <p14:sldId id="992"/>
            <p14:sldId id="990"/>
            <p14:sldId id="981"/>
            <p14:sldId id="983"/>
            <p14:sldId id="984"/>
            <p14:sldId id="997"/>
            <p14:sldId id="1001"/>
          </p14:sldIdLst>
        </p14:section>
        <p14:section name="无标题节" id="{25B8F04B-9B24-4D72-8E7E-3542BD722D23}">
          <p14:sldIdLst>
            <p14:sldId id="999"/>
            <p14:sldId id="985"/>
            <p14:sldId id="986"/>
            <p14:sldId id="987"/>
            <p14:sldId id="988"/>
            <p14:sldId id="969"/>
            <p14:sldId id="959"/>
            <p14:sldId id="976"/>
            <p14:sldId id="100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53" userDrawn="1">
          <p15:clr>
            <a:srgbClr val="A4A3A4"/>
          </p15:clr>
        </p15:guide>
        <p15:guide id="2" pos="425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6649" autoAdjust="0"/>
  </p:normalViewPr>
  <p:slideViewPr>
    <p:cSldViewPr>
      <p:cViewPr varScale="1">
        <p:scale>
          <a:sx n="116" d="100"/>
          <a:sy n="116" d="100"/>
        </p:scale>
        <p:origin x="1488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474"/>
      </p:cViewPr>
      <p:guideLst>
        <p:guide orient="horz" pos="1653"/>
        <p:guide pos="42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55789" y="6875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7334">
              <a:defRPr sz="15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028245" y="68756"/>
            <a:ext cx="7854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7334">
              <a:defRPr sz="15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797484" y="6871206"/>
            <a:ext cx="15260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7334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47228" y="68712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67334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5855" y="297317"/>
            <a:ext cx="818290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854" y="6871206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5854" y="6862127"/>
            <a:ext cx="8410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920354" y="747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7334">
              <a:defRPr sz="15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966072" y="7476"/>
            <a:ext cx="7854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7334">
              <a:defRPr sz="15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52800" y="538163"/>
            <a:ext cx="3532188" cy="2651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022" y="3371487"/>
            <a:ext cx="7508572" cy="319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49" tIns="47752" rIns="97149" bIns="477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208786" y="6873476"/>
            <a:ext cx="10621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5442" lvl="4" algn="r" defTabSz="967334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94098" y="6873476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7334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897" y="6873476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8897" y="6872341"/>
            <a:ext cx="809682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956506" y="226959"/>
            <a:ext cx="832160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7/15/2020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802.11-20/0834r5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Apr.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Tentative (Re)Association for Non-AP MLD</a:t>
            </a:r>
            <a:endParaRPr lang="en-GB" altLang="en-US" kern="0" dirty="0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99" y="1971369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GB" altLang="en-US" sz="2000" kern="0" dirty="0" smtClean="0"/>
              <a:t>Date:</a:t>
            </a:r>
            <a:r>
              <a:rPr lang="en-GB" altLang="en-US" sz="2000" b="0" kern="0" dirty="0" smtClean="0"/>
              <a:t> 2020-05-19</a:t>
            </a:r>
            <a:endParaRPr lang="en-GB" altLang="en-US" sz="2000" b="0" kern="0" dirty="0"/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240457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Shenzhen, China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Ming </a:t>
                      </a:r>
                      <a:r>
                        <a:rPr lang="en-US" altLang="zh-CN" sz="1100" dirty="0" err="1" smtClean="0"/>
                        <a:t>Gan</a:t>
                      </a:r>
                      <a:endParaRPr lang="en-US" altLang="zh-CN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ming.gan@huawei.com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/>
                        <a:t>Yunbo</a:t>
                      </a:r>
                      <a:r>
                        <a:rPr lang="en-US" altLang="zh-CN" sz="1100" dirty="0" smtClean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liyunbo@huawei.com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Yuchen Guo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guoyuchen@huawei.com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Yifan</a:t>
                      </a:r>
                      <a:r>
                        <a:rPr lang="en-US" sz="1100" dirty="0" smtClean="0"/>
                        <a:t> Zhou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zhouyifan8@huawei.com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Yiqing</a:t>
                      </a:r>
                      <a:r>
                        <a:rPr lang="en-US" sz="110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liyiqing3@huawei.com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88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96913" y="1852271"/>
            <a:ext cx="5018087" cy="4340098"/>
          </a:xfrm>
        </p:spPr>
        <p:txBody>
          <a:bodyPr/>
          <a:lstStyle/>
          <a:p>
            <a:r>
              <a:rPr lang="en-US" altLang="zh-CN" dirty="0"/>
              <a:t>Phase </a:t>
            </a:r>
            <a:r>
              <a:rPr lang="en-US" altLang="zh-CN" dirty="0" smtClean="0"/>
              <a:t>2. During roaming</a:t>
            </a:r>
          </a:p>
          <a:p>
            <a:pPr lvl="1"/>
            <a:r>
              <a:rPr lang="en-US" altLang="zh-CN" sz="1600" dirty="0" smtClean="0"/>
              <a:t>STA 2 affiliated with non-AP MLD tries to do the tentative multi-link association with AP MLD 2 on CH2@2.4 GHz. In the Multi-link Re-association Request/Response frame, non-AP MLD will inform AP MLD 2 to disable link 21. The the following actions maybe included, e.g.</a:t>
            </a:r>
          </a:p>
          <a:p>
            <a:pPr lvl="2"/>
            <a:r>
              <a:rPr lang="en-US" altLang="zh-CN" sz="1400" dirty="0" smtClean="0"/>
              <a:t>802.11 Authentication Request/Response frames exchange</a:t>
            </a:r>
          </a:p>
          <a:p>
            <a:pPr lvl="2"/>
            <a:r>
              <a:rPr lang="en-US" altLang="zh-CN" sz="1400" dirty="0" smtClean="0"/>
              <a:t>(Multi-link) Re-association Request/Response frames exchange</a:t>
            </a:r>
          </a:p>
          <a:p>
            <a:pPr lvl="2"/>
            <a:r>
              <a:rPr lang="en-US" altLang="zh-CN" sz="1400" dirty="0" smtClean="0">
                <a:solidFill>
                  <a:srgbClr val="00B0F0"/>
                </a:solidFill>
              </a:rPr>
              <a:t>BA Agreement negotiation. </a:t>
            </a:r>
          </a:p>
          <a:p>
            <a:pPr lvl="1"/>
            <a:r>
              <a:rPr lang="en-US" altLang="zh-CN" dirty="0" smtClean="0"/>
              <a:t>Meanwhile, non-AP MLD still can deliver data traffic with AP MLD 1 through Link 11 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</a:t>
            </a:r>
            <a:r>
              <a:rPr lang="en-US" altLang="zh-CN" kern="0" dirty="0"/>
              <a:t>under MLD Framework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2438400"/>
            <a:ext cx="3638018" cy="3548080"/>
          </a:xfrm>
          <a:prstGeom prst="rect">
            <a:avLst/>
          </a:prstGeom>
        </p:spPr>
      </p:pic>
      <p:cxnSp>
        <p:nvCxnSpPr>
          <p:cNvPr id="9" name="直接箭头连接符 8"/>
          <p:cNvCxnSpPr/>
          <p:nvPr/>
        </p:nvCxnSpPr>
        <p:spPr bwMode="auto">
          <a:xfrm>
            <a:off x="7564341" y="5483590"/>
            <a:ext cx="762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文本框 8"/>
          <p:cNvSpPr txBox="1"/>
          <p:nvPr/>
        </p:nvSpPr>
        <p:spPr>
          <a:xfrm>
            <a:off x="7467600" y="5181600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rgbClr val="FF0000"/>
                </a:solidFill>
              </a:rPr>
              <a:t>Moving direction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13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411662"/>
          </a:xfrm>
        </p:spPr>
        <p:txBody>
          <a:bodyPr/>
          <a:lstStyle/>
          <a:p>
            <a:r>
              <a:rPr lang="en-US" altLang="zh-CN" dirty="0" smtClean="0"/>
              <a:t>BA Agreement is set up before sending </a:t>
            </a:r>
            <a:r>
              <a:rPr lang="en-GB" altLang="zh-CN" dirty="0"/>
              <a:t>DS-STA-</a:t>
            </a:r>
            <a:r>
              <a:rPr lang="en-GB" altLang="zh-CN" dirty="0" err="1"/>
              <a:t>NOTIFY.request</a:t>
            </a:r>
            <a:r>
              <a:rPr lang="en-GB" altLang="zh-CN" dirty="0"/>
              <a:t> primitive to the </a:t>
            </a:r>
            <a:r>
              <a:rPr lang="en-GB" altLang="zh-CN" dirty="0" smtClean="0"/>
              <a:t>DS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Considering the following passed motion</a:t>
            </a:r>
          </a:p>
          <a:p>
            <a:pPr lvl="2"/>
            <a:r>
              <a:rPr lang="en-GB" altLang="zh-CN" i="1" dirty="0" smtClean="0"/>
              <a:t>802.11be defines a directional-based TID-to-link mapping mechanism among the setup links of a MLD.</a:t>
            </a:r>
            <a:endParaRPr lang="zh-CN" altLang="zh-CN" i="1" dirty="0" smtClean="0"/>
          </a:p>
          <a:p>
            <a:pPr lvl="3"/>
            <a:r>
              <a:rPr lang="en-GB" altLang="zh-CN" i="1" dirty="0" smtClean="0"/>
              <a:t>By default, after the multi-link setup, all TIDs are mapped to all setup links.</a:t>
            </a:r>
            <a:endParaRPr lang="zh-CN" altLang="zh-CN" i="1" dirty="0" smtClean="0"/>
          </a:p>
          <a:p>
            <a:pPr lvl="3"/>
            <a:r>
              <a:rPr lang="en-GB" altLang="zh-CN" i="1" dirty="0" smtClean="0"/>
              <a:t>The multi-link setup may include the TID-to-link mapping negotiation.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It can reduce </a:t>
            </a:r>
            <a:r>
              <a:rPr lang="en-US" altLang="zh-CN" dirty="0"/>
              <a:t>the delay of data </a:t>
            </a:r>
            <a:r>
              <a:rPr lang="en-US" altLang="zh-CN" dirty="0" smtClean="0"/>
              <a:t>delivery simultaneously through multiple links introduced </a:t>
            </a:r>
            <a:r>
              <a:rPr lang="en-US" altLang="zh-CN" dirty="0"/>
              <a:t>by BA </a:t>
            </a:r>
            <a:r>
              <a:rPr lang="en-US" altLang="zh-CN" dirty="0" smtClean="0"/>
              <a:t>agreement negotiation after sending </a:t>
            </a:r>
            <a:r>
              <a:rPr lang="en-GB" altLang="zh-CN" dirty="0" smtClean="0"/>
              <a:t>DS-STA-</a:t>
            </a:r>
            <a:r>
              <a:rPr lang="en-GB" altLang="zh-CN" dirty="0" err="1" smtClean="0"/>
              <a:t>NOTIFY.request</a:t>
            </a:r>
            <a:r>
              <a:rPr lang="en-GB" altLang="zh-CN" dirty="0" smtClean="0"/>
              <a:t> primitive to the DS</a:t>
            </a:r>
          </a:p>
          <a:p>
            <a:pPr lvl="1"/>
            <a:r>
              <a:rPr lang="en-GB" altLang="zh-CN" dirty="0" smtClean="0"/>
              <a:t>This is very useful for roaming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</a:t>
            </a:r>
            <a:r>
              <a:rPr lang="en-US" altLang="zh-CN" kern="0" dirty="0"/>
              <a:t>under MLD Framework</a:t>
            </a:r>
          </a:p>
        </p:txBody>
      </p:sp>
    </p:spTree>
    <p:extLst>
      <p:ext uri="{BB962C8B-B14F-4D97-AF65-F5344CB8AC3E}">
        <p14:creationId xmlns:p14="http://schemas.microsoft.com/office/powerpoint/2010/main" val="360626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228600" y="1600200"/>
            <a:ext cx="5201551" cy="4799013"/>
          </a:xfrm>
        </p:spPr>
        <p:txBody>
          <a:bodyPr/>
          <a:lstStyle/>
          <a:p>
            <a:r>
              <a:rPr lang="en-US" altLang="zh-CN" sz="1800" dirty="0" smtClean="0"/>
              <a:t>Phase 3. Post roaming</a:t>
            </a:r>
          </a:p>
          <a:p>
            <a:pPr lvl="1" algn="just"/>
            <a:r>
              <a:rPr lang="en-US" altLang="zh-CN" sz="1600" dirty="0" smtClean="0"/>
              <a:t>Step 1. Non-AP MLD sends a new frame</a:t>
            </a:r>
            <a:r>
              <a:rPr lang="en-US" altLang="zh-CN" sz="1600" dirty="0"/>
              <a:t>, named as STA-AP Mapping Notify </a:t>
            </a:r>
            <a:r>
              <a:rPr lang="en-US" altLang="zh-CN" sz="1600" dirty="0" smtClean="0"/>
              <a:t>frame, to trigger AP MLD 2 to send the </a:t>
            </a:r>
            <a:r>
              <a:rPr lang="en-GB" altLang="zh-CN" sz="1600" dirty="0"/>
              <a:t>DS-STA-</a:t>
            </a:r>
            <a:r>
              <a:rPr lang="en-GB" altLang="zh-CN" sz="1600" dirty="0" err="1"/>
              <a:t>NOTIFY.request</a:t>
            </a:r>
            <a:r>
              <a:rPr lang="en-GB" altLang="zh-CN" sz="1600" dirty="0"/>
              <a:t> primitive to the </a:t>
            </a:r>
            <a:r>
              <a:rPr lang="en-GB" altLang="zh-CN" sz="1600" dirty="0" smtClean="0"/>
              <a:t>DS. This will cause that all MSDUs belonged to </a:t>
            </a:r>
            <a:r>
              <a:rPr lang="en-US" altLang="zh-CN" sz="1600" dirty="0" smtClean="0"/>
              <a:t>non-AP MLD will be routed to AP MLD 2. </a:t>
            </a:r>
          </a:p>
          <a:p>
            <a:pPr lvl="1" algn="just"/>
            <a:r>
              <a:rPr lang="en-GB" altLang="zh-CN" sz="1600" dirty="0" smtClean="0"/>
              <a:t>Step 2. </a:t>
            </a:r>
            <a:r>
              <a:rPr lang="en-GB" altLang="zh-CN" sz="1600" dirty="0"/>
              <a:t>Then non-AP MLD is allowed to deliver data </a:t>
            </a:r>
            <a:r>
              <a:rPr lang="en-GB" altLang="zh-CN" sz="1600" dirty="0" smtClean="0"/>
              <a:t>with </a:t>
            </a:r>
            <a:r>
              <a:rPr lang="en-GB" altLang="zh-CN" sz="1600" dirty="0"/>
              <a:t>AP MLD </a:t>
            </a:r>
            <a:r>
              <a:rPr lang="en-GB" altLang="zh-CN" sz="1600" dirty="0" smtClean="0"/>
              <a:t>2 only through link 22. STA 1 affiliated with non-AP MLD  can switch to CH2@5 GHz</a:t>
            </a:r>
            <a:r>
              <a:rPr lang="en-US" altLang="zh-CN" sz="1600" dirty="0" smtClean="0"/>
              <a:t>.</a:t>
            </a:r>
          </a:p>
          <a:p>
            <a:pPr lvl="1" algn="just"/>
            <a:r>
              <a:rPr lang="en-US" altLang="zh-CN" sz="1600" dirty="0" smtClean="0"/>
              <a:t>Step 3. When entering the coverage of AP 21 affiliated with AP MLD 2, non-AP MLD can inform AP MLD 2 to enable link 21. Then </a:t>
            </a:r>
            <a:r>
              <a:rPr lang="en-GB" altLang="zh-CN" sz="1600" dirty="0"/>
              <a:t>non-AP MLD is allowed to deliver data with AP MLD 2 </a:t>
            </a:r>
            <a:r>
              <a:rPr lang="en-GB" altLang="zh-CN" sz="1600" dirty="0" smtClean="0"/>
              <a:t>through both Link 21 and Link 22</a:t>
            </a:r>
            <a:endParaRPr lang="en-US" altLang="zh-CN" sz="1600" dirty="0" smtClean="0"/>
          </a:p>
          <a:p>
            <a:pPr algn="just"/>
            <a:r>
              <a:rPr lang="en-US" altLang="zh-CN" sz="1800" dirty="0" smtClean="0"/>
              <a:t>From the above roaming procedure, we can see that the data delivery with non-AP MLD is not interrupted. </a:t>
            </a:r>
            <a:endParaRPr lang="en-GB" altLang="zh-CN" sz="1800" dirty="0" smtClean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</a:t>
            </a:r>
            <a:r>
              <a:rPr lang="en-US" altLang="zh-CN" kern="0" dirty="0"/>
              <a:t>under MLD Framework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0151" y="2362200"/>
            <a:ext cx="3678407" cy="3587471"/>
          </a:xfrm>
          <a:prstGeom prst="rect">
            <a:avLst/>
          </a:prstGeom>
        </p:spPr>
      </p:pic>
      <p:cxnSp>
        <p:nvCxnSpPr>
          <p:cNvPr id="9" name="直接箭头连接符 8"/>
          <p:cNvCxnSpPr/>
          <p:nvPr/>
        </p:nvCxnSpPr>
        <p:spPr bwMode="auto">
          <a:xfrm>
            <a:off x="7716741" y="5407390"/>
            <a:ext cx="762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文本框 8"/>
          <p:cNvSpPr txBox="1"/>
          <p:nvPr/>
        </p:nvSpPr>
        <p:spPr>
          <a:xfrm>
            <a:off x="7620000" y="5105400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rgbClr val="FF0000"/>
                </a:solidFill>
              </a:rPr>
              <a:t>Moving direction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18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Extension 1</a:t>
            </a:r>
          </a:p>
          <a:p>
            <a:pPr lvl="1"/>
            <a:r>
              <a:rPr lang="en-US" altLang="zh-CN" dirty="0" smtClean="0">
                <a:solidFill>
                  <a:srgbClr val="00B0F0"/>
                </a:solidFill>
              </a:rPr>
              <a:t>For the roaming scenario</a:t>
            </a:r>
            <a:r>
              <a:rPr lang="en-US" altLang="zh-CN" dirty="0" smtClean="0"/>
              <a:t>, </a:t>
            </a:r>
            <a:r>
              <a:rPr lang="en-US" altLang="zh-CN" dirty="0"/>
              <a:t>a</a:t>
            </a:r>
            <a:r>
              <a:rPr lang="en-US" altLang="zh-CN" dirty="0" smtClean="0"/>
              <a:t>ssuming that Non-AP MLD having 3 links, it can disable two links and initiate tentative </a:t>
            </a:r>
            <a:r>
              <a:rPr lang="en-US" altLang="zh-CN" dirty="0" smtClean="0">
                <a:solidFill>
                  <a:srgbClr val="00B0F0"/>
                </a:solidFill>
              </a:rPr>
              <a:t>re-association</a:t>
            </a:r>
            <a:r>
              <a:rPr lang="en-US" altLang="zh-CN" dirty="0" smtClean="0"/>
              <a:t> with two neighboring AP MLDs </a:t>
            </a:r>
            <a:r>
              <a:rPr lang="en-US" altLang="zh-CN" dirty="0" smtClean="0">
                <a:solidFill>
                  <a:srgbClr val="00B0F0"/>
                </a:solidFill>
              </a:rPr>
              <a:t>simultaneously</a:t>
            </a:r>
            <a:r>
              <a:rPr lang="en-US" altLang="zh-CN" dirty="0" smtClean="0"/>
              <a:t>. Finally, the </a:t>
            </a:r>
            <a:r>
              <a:rPr lang="en-US" altLang="zh-CN" dirty="0"/>
              <a:t>Non-AP MLD would have to complete the association with only one AP MLD by sending STA-AP Mapping Notify </a:t>
            </a:r>
            <a:r>
              <a:rPr lang="en-US" altLang="zh-CN" dirty="0" smtClean="0"/>
              <a:t>frame. </a:t>
            </a:r>
            <a:endParaRPr lang="en-US" altLang="zh-CN" dirty="0"/>
          </a:p>
          <a:p>
            <a:pPr lvl="2"/>
            <a:r>
              <a:rPr lang="en-US" altLang="zh-CN" dirty="0"/>
              <a:t>Pros. Increase the success </a:t>
            </a:r>
            <a:r>
              <a:rPr lang="en-US" altLang="zh-CN" dirty="0" smtClean="0"/>
              <a:t>probability of roaming considering the roaming may be rejected by candidate AP MLD for some reason</a:t>
            </a:r>
            <a:endParaRPr lang="en-US" altLang="zh-CN" dirty="0"/>
          </a:p>
          <a:p>
            <a:pPr lvl="1"/>
            <a:endParaRPr lang="en-US" altLang="zh-CN" sz="1800" dirty="0" smtClean="0"/>
          </a:p>
          <a:p>
            <a:pPr lvl="2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under MLD Framework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72113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Extension </a:t>
            </a:r>
            <a:r>
              <a:rPr lang="en-US" altLang="zh-CN" dirty="0" smtClean="0"/>
              <a:t>2</a:t>
            </a:r>
            <a:endParaRPr lang="en-US" altLang="zh-CN" dirty="0"/>
          </a:p>
          <a:p>
            <a:pPr lvl="1"/>
            <a:r>
              <a:rPr lang="en-US" altLang="zh-CN" dirty="0"/>
              <a:t>Similarly, </a:t>
            </a:r>
            <a:r>
              <a:rPr lang="en-US" altLang="zh-CN" dirty="0">
                <a:solidFill>
                  <a:srgbClr val="00B0F0"/>
                </a:solidFill>
              </a:rPr>
              <a:t>for the initial association scenario</a:t>
            </a:r>
            <a:r>
              <a:rPr lang="en-US" altLang="zh-CN" dirty="0"/>
              <a:t>, assuming that Non-AP MLD having 3 links, it can initiate tentative </a:t>
            </a:r>
            <a:r>
              <a:rPr lang="en-US" altLang="zh-CN" dirty="0">
                <a:solidFill>
                  <a:srgbClr val="00B0F0"/>
                </a:solidFill>
              </a:rPr>
              <a:t>association</a:t>
            </a:r>
            <a:r>
              <a:rPr lang="en-US" altLang="zh-CN" dirty="0"/>
              <a:t> with three neighboring AP MLDs </a:t>
            </a:r>
            <a:r>
              <a:rPr lang="en-US" altLang="zh-CN" dirty="0">
                <a:solidFill>
                  <a:srgbClr val="00B0F0"/>
                </a:solidFill>
              </a:rPr>
              <a:t>simultaneously</a:t>
            </a:r>
            <a:r>
              <a:rPr lang="en-US" altLang="zh-CN" dirty="0"/>
              <a:t>. </a:t>
            </a:r>
            <a:r>
              <a:rPr lang="en-US" altLang="zh-CN" dirty="0" smtClean="0"/>
              <a:t>Finally, the </a:t>
            </a:r>
            <a:r>
              <a:rPr lang="en-US" altLang="zh-CN" dirty="0"/>
              <a:t>Non-AP MLD would have to complete the association with only one AP MLD by sending STA-AP Mapping Notify </a:t>
            </a:r>
            <a:r>
              <a:rPr lang="en-US" altLang="zh-CN" dirty="0" smtClean="0"/>
              <a:t>frame</a:t>
            </a:r>
          </a:p>
          <a:p>
            <a:pPr lvl="2"/>
            <a:r>
              <a:rPr lang="en-US" altLang="zh-CN" dirty="0" smtClean="0"/>
              <a:t>Pros. Increase the success probability of association </a:t>
            </a:r>
            <a:r>
              <a:rPr lang="en-US" altLang="zh-CN" dirty="0"/>
              <a:t>considering the </a:t>
            </a:r>
            <a:r>
              <a:rPr lang="en-US" altLang="zh-CN" dirty="0" smtClean="0"/>
              <a:t>association </a:t>
            </a:r>
            <a:r>
              <a:rPr lang="en-US" altLang="zh-CN" dirty="0"/>
              <a:t>may be rejected by AP </a:t>
            </a:r>
            <a:r>
              <a:rPr lang="en-US" altLang="zh-CN" dirty="0" smtClean="0"/>
              <a:t>MLD due to the specific admission control </a:t>
            </a:r>
            <a:r>
              <a:rPr lang="en-US" altLang="zh-CN" dirty="0" smtClean="0"/>
              <a:t>policy or some reason</a:t>
            </a:r>
            <a:endParaRPr lang="en-US" altLang="zh-CN" dirty="0" smtClean="0"/>
          </a:p>
          <a:p>
            <a:pPr lvl="2"/>
            <a:r>
              <a:rPr lang="en-US" altLang="zh-CN" dirty="0"/>
              <a:t>T</a:t>
            </a:r>
            <a:r>
              <a:rPr lang="en-US" altLang="zh-CN" dirty="0" smtClean="0"/>
              <a:t>o </a:t>
            </a:r>
            <a:r>
              <a:rPr lang="en-US" altLang="zh-CN" dirty="0"/>
              <a:t>avoid performing </a:t>
            </a:r>
            <a:r>
              <a:rPr lang="en-US" altLang="zh-CN" dirty="0" smtClean="0"/>
              <a:t>802.1X authentication with </a:t>
            </a:r>
            <a:r>
              <a:rPr lang="en-US" altLang="zh-CN" dirty="0"/>
              <a:t>multiple AP MLDs, non-AP MLD maybe send a new defined frame to initiate the 802.1X authentication </a:t>
            </a:r>
            <a:r>
              <a:rPr lang="en-US" altLang="zh-CN" dirty="0" smtClean="0"/>
              <a:t>with </a:t>
            </a:r>
            <a:r>
              <a:rPr lang="en-US" altLang="zh-CN" dirty="0"/>
              <a:t>only one selected AP MLD</a:t>
            </a:r>
          </a:p>
          <a:p>
            <a:pPr lvl="2"/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under MLD Framework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46239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96913" y="1738592"/>
            <a:ext cx="7772400" cy="4662208"/>
          </a:xfrm>
        </p:spPr>
        <p:txBody>
          <a:bodyPr/>
          <a:lstStyle/>
          <a:p>
            <a:r>
              <a:rPr lang="en-US" altLang="zh-CN" sz="2000" dirty="0" smtClean="0"/>
              <a:t>Signaling of link status</a:t>
            </a:r>
          </a:p>
          <a:p>
            <a:pPr lvl="1"/>
            <a:r>
              <a:rPr lang="en-US" altLang="zh-CN" sz="1600" dirty="0" smtClean="0"/>
              <a:t>Option </a:t>
            </a:r>
            <a:r>
              <a:rPr lang="en-US" altLang="zh-CN" sz="1600" dirty="0" smtClean="0"/>
              <a:t>1. </a:t>
            </a:r>
            <a:r>
              <a:rPr lang="en-US" altLang="zh-CN" sz="1600" dirty="0" smtClean="0"/>
              <a:t>Non-AP MLD needs to explicitly indicate the status of each non-transmitted link in the Association Request frame</a:t>
            </a:r>
          </a:p>
          <a:p>
            <a:pPr lvl="2"/>
            <a:r>
              <a:rPr lang="en-US" altLang="zh-CN" sz="1600" dirty="0" smtClean="0"/>
              <a:t>Disable. For the disable link,  maybe further indicate the corresponding Reason Code, e.g. power save, low </a:t>
            </a:r>
            <a:r>
              <a:rPr lang="en-US" altLang="zh-CN" sz="1600" dirty="0" smtClean="0"/>
              <a:t>RSSI and unreachable, </a:t>
            </a:r>
            <a:r>
              <a:rPr lang="en-US" altLang="zh-CN" sz="1600" dirty="0" smtClean="0"/>
              <a:t>tentative association and so on.</a:t>
            </a:r>
          </a:p>
          <a:p>
            <a:pPr lvl="2"/>
            <a:r>
              <a:rPr lang="en-US" altLang="zh-CN" sz="1600" dirty="0" smtClean="0"/>
              <a:t>Enable. </a:t>
            </a:r>
          </a:p>
          <a:p>
            <a:pPr lvl="1"/>
            <a:r>
              <a:rPr lang="en-US" altLang="zh-CN" sz="1600" dirty="0" smtClean="0"/>
              <a:t>Option 2. use the TID-to-link mapping to implicitly indicate </a:t>
            </a:r>
            <a:r>
              <a:rPr lang="en-US" altLang="zh-CN" sz="1600" dirty="0"/>
              <a:t>the status of each non-transmitted link in the Association Request </a:t>
            </a:r>
            <a:r>
              <a:rPr lang="en-US" altLang="zh-CN" sz="1600" dirty="0" smtClean="0"/>
              <a:t>frame</a:t>
            </a:r>
          </a:p>
          <a:p>
            <a:pPr lvl="1"/>
            <a:endParaRPr lang="en-US" altLang="zh-CN" sz="1600" dirty="0" smtClean="0"/>
          </a:p>
          <a:p>
            <a:r>
              <a:rPr lang="en-US" altLang="zh-CN" sz="2000" dirty="0" smtClean="0"/>
              <a:t>Capability indication for tentative association</a:t>
            </a:r>
            <a:endParaRPr lang="en-US" altLang="zh-CN" sz="2000" dirty="0"/>
          </a:p>
          <a:p>
            <a:pPr lvl="1"/>
            <a:r>
              <a:rPr lang="en-US" altLang="zh-CN" sz="1600" dirty="0"/>
              <a:t>Can be carried in Fast BSS Transition element , Mobility Domain element, </a:t>
            </a:r>
            <a:r>
              <a:rPr lang="en-US" altLang="zh-CN" sz="1600" dirty="0" smtClean="0"/>
              <a:t>RSNE </a:t>
            </a:r>
            <a:r>
              <a:rPr lang="en-US" altLang="zh-CN" sz="1600" dirty="0"/>
              <a:t>or EHT </a:t>
            </a:r>
            <a:r>
              <a:rPr lang="en-US" altLang="zh-CN" sz="1600" dirty="0" smtClean="0"/>
              <a:t>Capabilities </a:t>
            </a:r>
            <a:r>
              <a:rPr lang="en-US" altLang="zh-CN" sz="1600" dirty="0"/>
              <a:t>element</a:t>
            </a:r>
            <a:endParaRPr lang="zh-CN" altLang="en-US" sz="1600" dirty="0"/>
          </a:p>
          <a:p>
            <a:endParaRPr lang="en-US" altLang="zh-CN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Related Signaling Indication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57420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9508" y="1504205"/>
            <a:ext cx="8303492" cy="3074918"/>
          </a:xfrm>
        </p:spPr>
        <p:txBody>
          <a:bodyPr/>
          <a:lstStyle/>
          <a:p>
            <a:r>
              <a:rPr lang="en-US" altLang="zh-CN" sz="1800" dirty="0"/>
              <a:t>Signaling of tentative association</a:t>
            </a:r>
          </a:p>
          <a:p>
            <a:pPr lvl="1"/>
            <a:r>
              <a:rPr lang="en-US" altLang="zh-CN" sz="1400" dirty="0"/>
              <a:t>In the conventional association, the 802.1X authentication, 4-way handshake and sending DS-STA-</a:t>
            </a:r>
            <a:r>
              <a:rPr lang="en-US" altLang="zh-CN" sz="1400" dirty="0" err="1"/>
              <a:t>NOTIFY.request</a:t>
            </a:r>
            <a:r>
              <a:rPr lang="en-US" altLang="zh-CN" sz="1400" dirty="0"/>
              <a:t> is </a:t>
            </a:r>
            <a:r>
              <a:rPr lang="en-US" altLang="zh-CN" sz="1400" b="1" u="sng" dirty="0">
                <a:solidFill>
                  <a:srgbClr val="00B0F0"/>
                </a:solidFill>
              </a:rPr>
              <a:t>automatically</a:t>
            </a:r>
            <a:r>
              <a:rPr lang="en-US" altLang="zh-CN" sz="1400" dirty="0"/>
              <a:t> followed by successful (</a:t>
            </a:r>
            <a:r>
              <a:rPr lang="en-US" altLang="zh-CN" sz="1400" dirty="0" smtClean="0"/>
              <a:t>Re)association Request/Response exchange. </a:t>
            </a:r>
            <a:r>
              <a:rPr lang="en-US" altLang="zh-CN" sz="1400" dirty="0"/>
              <a:t>In order to allow non-AP MLD simultaneously </a:t>
            </a:r>
            <a:r>
              <a:rPr lang="en-US" altLang="zh-CN" sz="1400" dirty="0" smtClean="0"/>
              <a:t>initiating </a:t>
            </a:r>
            <a:r>
              <a:rPr lang="en-US" altLang="zh-CN" sz="1400" dirty="0"/>
              <a:t>tentative association with multiple AP MLDs, </a:t>
            </a:r>
            <a:r>
              <a:rPr lang="en-US" altLang="zh-CN" sz="1400" dirty="0" smtClean="0"/>
              <a:t>a new frame needs to be defined to trigger AP MLD sending DS-STA-</a:t>
            </a:r>
            <a:r>
              <a:rPr lang="en-US" altLang="zh-CN" sz="1400" dirty="0" err="1" smtClean="0"/>
              <a:t>NOTIFY.request</a:t>
            </a:r>
            <a:r>
              <a:rPr lang="en-US" altLang="zh-CN" sz="1400" dirty="0" smtClean="0"/>
              <a:t>, named as Non-AP </a:t>
            </a:r>
            <a:r>
              <a:rPr lang="en-US" altLang="zh-CN" sz="1400" dirty="0"/>
              <a:t>MLD Trigger STA-AP Mapping </a:t>
            </a:r>
            <a:r>
              <a:rPr lang="en-US" altLang="zh-CN" sz="1400" dirty="0" smtClean="0"/>
              <a:t>Notify </a:t>
            </a:r>
          </a:p>
          <a:p>
            <a:pPr lvl="1"/>
            <a:r>
              <a:rPr lang="en-US" altLang="zh-CN" sz="1400" dirty="0" smtClean="0"/>
              <a:t>To </a:t>
            </a:r>
            <a:r>
              <a:rPr lang="en-US" altLang="zh-CN" sz="1400" dirty="0"/>
              <a:t>differentiate with the conventional association, a signaling indication for tentative association </a:t>
            </a:r>
            <a:r>
              <a:rPr lang="en-US" altLang="zh-CN" sz="1400" dirty="0" smtClean="0"/>
              <a:t>needs </a:t>
            </a:r>
            <a:r>
              <a:rPr lang="en-US" altLang="zh-CN" sz="1400" dirty="0"/>
              <a:t>to be carried in the Association Request </a:t>
            </a:r>
            <a:r>
              <a:rPr lang="en-US" altLang="zh-CN" sz="1400" dirty="0" smtClean="0"/>
              <a:t>frame</a:t>
            </a:r>
          </a:p>
          <a:p>
            <a:pPr lvl="2"/>
            <a:r>
              <a:rPr lang="en-US" altLang="zh-CN" sz="1200" dirty="0" smtClean="0"/>
              <a:t>One method is to define a new element, named Tentative Association element, which includes the following info</a:t>
            </a:r>
          </a:p>
          <a:p>
            <a:pPr lvl="3"/>
            <a:r>
              <a:rPr lang="en-US" altLang="zh-CN" sz="1200" dirty="0" smtClean="0"/>
              <a:t>Non-AP </a:t>
            </a:r>
            <a:r>
              <a:rPr lang="en-US" altLang="zh-CN" sz="1200" dirty="0"/>
              <a:t>MLD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Trigger </a:t>
            </a:r>
            <a:r>
              <a:rPr lang="en-US" altLang="zh-CN" sz="1200" dirty="0" smtClean="0"/>
              <a:t>STA-AP Mapping Notify. </a:t>
            </a:r>
            <a:r>
              <a:rPr lang="en-US" altLang="zh-CN" sz="1200" dirty="0"/>
              <a:t>Set to 1, </a:t>
            </a:r>
            <a:r>
              <a:rPr lang="en-US" altLang="zh-CN" sz="1200" dirty="0" smtClean="0"/>
              <a:t>indicate </a:t>
            </a:r>
            <a:r>
              <a:rPr lang="en-US" altLang="zh-CN" sz="1200" dirty="0"/>
              <a:t>the non-AP MLD will proactively send a frame to trigger </a:t>
            </a:r>
            <a:r>
              <a:rPr lang="en-US" altLang="zh-CN" sz="1200" dirty="0" smtClean="0"/>
              <a:t>the STA-AP Mapping Notify procedure</a:t>
            </a:r>
          </a:p>
          <a:p>
            <a:pPr lvl="3"/>
            <a:r>
              <a:rPr lang="en-US" altLang="zh-CN" sz="1200" dirty="0" smtClean="0"/>
              <a:t>Tentative Association Lifetime. Indicate the tentative association age-out time. Any communication between the non-AP MLD and AP MLD will reset the timer.</a:t>
            </a:r>
            <a:endParaRPr lang="en-US" altLang="zh-CN" sz="1200" dirty="0"/>
          </a:p>
          <a:p>
            <a:pPr lvl="3"/>
            <a:endParaRPr lang="zh-CN" altLang="en-US" sz="10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Related Signaling Indication (Cont.)</a:t>
            </a:r>
            <a:endParaRPr lang="en-US" kern="0" dirty="0"/>
          </a:p>
        </p:txBody>
      </p:sp>
      <p:sp>
        <p:nvSpPr>
          <p:cNvPr id="7" name="文本框 6"/>
          <p:cNvSpPr txBox="1"/>
          <p:nvPr/>
        </p:nvSpPr>
        <p:spPr>
          <a:xfrm>
            <a:off x="1448305" y="4792524"/>
            <a:ext cx="90120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Element ID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2349514" y="4792524"/>
            <a:ext cx="62228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Length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2971800" y="4792523"/>
            <a:ext cx="2026517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Tentative Association Control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5004667" y="4792523"/>
            <a:ext cx="208903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Tentative Association Lifetime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157901" y="5566894"/>
            <a:ext cx="178021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Non-AP MLD</a:t>
            </a:r>
            <a:r>
              <a:rPr lang="en-US" altLang="zh-CN" dirty="0" smtClean="0"/>
              <a:t> </a:t>
            </a:r>
            <a:r>
              <a:rPr lang="en-US" altLang="zh-CN" dirty="0"/>
              <a:t>Trigger </a:t>
            </a:r>
            <a:r>
              <a:rPr lang="en-US" altLang="zh-CN" dirty="0" smtClean="0"/>
              <a:t>STA-AP Mapping Notify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7228460" y="5566893"/>
            <a:ext cx="7620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Reserved</a:t>
            </a:r>
          </a:p>
          <a:p>
            <a:endParaRPr lang="en-US" altLang="zh-CN" dirty="0" smtClean="0"/>
          </a:p>
        </p:txBody>
      </p:sp>
      <p:sp>
        <p:nvSpPr>
          <p:cNvPr id="15" name="文本框 14"/>
          <p:cNvSpPr txBox="1"/>
          <p:nvPr/>
        </p:nvSpPr>
        <p:spPr>
          <a:xfrm>
            <a:off x="2007353" y="5347234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B0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3792786" y="5308849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B1</a:t>
            </a:r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7545094" y="5303079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B7</a:t>
            </a:r>
            <a:endParaRPr lang="zh-CN" altLang="en-US" dirty="0"/>
          </a:p>
        </p:txBody>
      </p:sp>
      <p:cxnSp>
        <p:nvCxnSpPr>
          <p:cNvPr id="21" name="直接连接符 20"/>
          <p:cNvCxnSpPr/>
          <p:nvPr/>
        </p:nvCxnSpPr>
        <p:spPr bwMode="auto">
          <a:xfrm flipH="1">
            <a:off x="1181020" y="5113094"/>
            <a:ext cx="1790781" cy="4479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直接连接符 22"/>
          <p:cNvCxnSpPr/>
          <p:nvPr/>
        </p:nvCxnSpPr>
        <p:spPr bwMode="auto">
          <a:xfrm>
            <a:off x="4998317" y="5074814"/>
            <a:ext cx="2992146" cy="4862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2951456" y="5566894"/>
            <a:ext cx="223014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Non-AP MLD</a:t>
            </a:r>
            <a:r>
              <a:rPr lang="en-US" altLang="zh-CN" dirty="0" smtClean="0"/>
              <a:t> </a:t>
            </a:r>
            <a:r>
              <a:rPr lang="en-US" altLang="zh-CN" dirty="0"/>
              <a:t>Trigger </a:t>
            </a:r>
            <a:r>
              <a:rPr lang="en-US" altLang="zh-CN" dirty="0" smtClean="0"/>
              <a:t>802.1X Authentication Notify (Optional)</a:t>
            </a:r>
            <a:endParaRPr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5181600" y="5566894"/>
            <a:ext cx="204686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Non-AP MLD</a:t>
            </a:r>
            <a:r>
              <a:rPr lang="en-US" altLang="zh-CN" dirty="0" smtClean="0"/>
              <a:t> </a:t>
            </a:r>
            <a:r>
              <a:rPr lang="en-US" altLang="zh-CN" dirty="0"/>
              <a:t>Trigger </a:t>
            </a:r>
            <a:r>
              <a:rPr lang="en-US" altLang="zh-CN" dirty="0" smtClean="0"/>
              <a:t>4-way Handshake Notify (Optional)</a:t>
            </a:r>
            <a:endParaRPr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5809873" y="5303079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B2</a:t>
            </a:r>
            <a:endParaRPr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6996579" y="5303079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4676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contribution, we describe that how to implement the “Make before Break” scheme [1] under the MLD framework.</a:t>
            </a:r>
          </a:p>
          <a:p>
            <a:pPr lvl="1"/>
            <a:r>
              <a:rPr lang="en-US" altLang="zh-CN" dirty="0" smtClean="0"/>
              <a:t>This scheme can </a:t>
            </a:r>
            <a:r>
              <a:rPr lang="en-US" altLang="zh-CN" b="1" u="sng" dirty="0" smtClean="0">
                <a:solidFill>
                  <a:srgbClr val="00B0F0"/>
                </a:solidFill>
              </a:rPr>
              <a:t>really</a:t>
            </a:r>
            <a:r>
              <a:rPr lang="en-US" altLang="zh-CN" dirty="0" smtClean="0"/>
              <a:t> realize that the data delivery is not interrupted during the roaming by exploiting the multiple radios of non-AP MLD</a:t>
            </a:r>
            <a:endParaRPr lang="en-US" altLang="zh-CN" dirty="0"/>
          </a:p>
          <a:p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050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Summary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54443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/>
              <a:t>[1] 11-03-0770-06-frfh-make-before-break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Reference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160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989138"/>
            <a:ext cx="7859712" cy="4114800"/>
          </a:xfrm>
        </p:spPr>
        <p:txBody>
          <a:bodyPr/>
          <a:lstStyle/>
          <a:p>
            <a:r>
              <a:rPr lang="en-US" altLang="zh-CN" dirty="0" smtClean="0"/>
              <a:t>Do you support to define a tentative association element which can be carried in Multi-link Setup Request</a:t>
            </a:r>
            <a:r>
              <a:rPr lang="en-US" altLang="zh-CN" dirty="0"/>
              <a:t> </a:t>
            </a:r>
            <a:r>
              <a:rPr lang="en-US" altLang="zh-CN" dirty="0" smtClean="0"/>
              <a:t>for the non-AP MLD?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en-US" altLang="zh-CN" dirty="0" smtClean="0"/>
              <a:t>Y</a:t>
            </a:r>
          </a:p>
          <a:p>
            <a:pPr lvl="1"/>
            <a:r>
              <a:rPr lang="en-US" altLang="zh-CN" dirty="0" smtClean="0"/>
              <a:t>N</a:t>
            </a:r>
          </a:p>
          <a:p>
            <a:pPr lvl="1"/>
            <a:r>
              <a:rPr lang="en-US" altLang="zh-CN" dirty="0"/>
              <a:t>A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1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0482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92794" y="1600200"/>
            <a:ext cx="7926387" cy="4800600"/>
          </a:xfrm>
        </p:spPr>
        <p:txBody>
          <a:bodyPr/>
          <a:lstStyle/>
          <a:p>
            <a:r>
              <a:rPr lang="en-US" altLang="zh-CN" sz="2000" dirty="0" smtClean="0"/>
              <a:t>For a STA with one single radio, the data delivery will be interrupted during a roaming until the re-association with a new AP is completely finished</a:t>
            </a:r>
          </a:p>
          <a:p>
            <a:r>
              <a:rPr lang="en-US" altLang="zh-CN" sz="2000" dirty="0" smtClean="0"/>
              <a:t>Contribution [1] first proposed the “Make Before Break” concept to reduce the gap in data delivery during a roaming in 2003</a:t>
            </a:r>
          </a:p>
          <a:p>
            <a:pPr lvl="1"/>
            <a:r>
              <a:rPr lang="en-US" altLang="zh-CN" sz="1800" dirty="0" smtClean="0"/>
              <a:t>Exploit the power save mechanism to communicate to both old AP and new AP on the different channels</a:t>
            </a:r>
          </a:p>
          <a:p>
            <a:r>
              <a:rPr lang="en-US" altLang="zh-CN" sz="2200" dirty="0" smtClean="0"/>
              <a:t>Considering </a:t>
            </a:r>
            <a:r>
              <a:rPr lang="en-US" altLang="zh-CN" sz="2200" b="1" u="sng" dirty="0" smtClean="0">
                <a:solidFill>
                  <a:srgbClr val="00B0F0"/>
                </a:solidFill>
              </a:rPr>
              <a:t>the fact of inter-frequency deployment </a:t>
            </a:r>
            <a:r>
              <a:rPr lang="en-US" altLang="zh-CN" sz="2200" dirty="0" smtClean="0"/>
              <a:t>and</a:t>
            </a:r>
            <a:r>
              <a:rPr lang="en-US" altLang="zh-CN" sz="2200" dirty="0" smtClean="0">
                <a:solidFill>
                  <a:srgbClr val="00B0F0"/>
                </a:solidFill>
              </a:rPr>
              <a:t> </a:t>
            </a:r>
            <a:r>
              <a:rPr lang="en-US" altLang="zh-CN" sz="2200" b="1" u="sng" dirty="0" smtClean="0">
                <a:solidFill>
                  <a:srgbClr val="00B0F0"/>
                </a:solidFill>
              </a:rPr>
              <a:t>the limitation of only one single radio</a:t>
            </a:r>
            <a:r>
              <a:rPr lang="en-US" altLang="zh-CN" sz="2200" dirty="0" smtClean="0"/>
              <a:t>, the data delivery will be still interrupted during the tentative association with the new AP on a different channel</a:t>
            </a:r>
          </a:p>
          <a:p>
            <a:pPr lvl="1"/>
            <a:endParaRPr lang="en-US" altLang="zh-CN" sz="1800" dirty="0" smtClean="0"/>
          </a:p>
          <a:p>
            <a:r>
              <a:rPr lang="en-US" altLang="zh-CN" sz="2000" dirty="0" smtClean="0"/>
              <a:t>This contribution will address how to implement the “Make Before Break” scheme under the MLD framework</a:t>
            </a:r>
            <a:endParaRPr lang="zh-CN" altLang="en-US" sz="20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Introduction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77351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</a:t>
            </a:r>
            <a:r>
              <a:rPr lang="en-US" altLang="zh-CN" dirty="0" smtClean="0"/>
              <a:t>to define a new frame to trigger the AP sending </a:t>
            </a:r>
            <a:r>
              <a:rPr lang="en-GB" altLang="zh-CN" dirty="0"/>
              <a:t>DS-STA-</a:t>
            </a:r>
            <a:r>
              <a:rPr lang="en-GB" altLang="zh-CN" dirty="0" err="1"/>
              <a:t>NOTIFY.request</a:t>
            </a:r>
            <a:r>
              <a:rPr lang="en-GB" altLang="zh-CN" dirty="0"/>
              <a:t> primitive to the </a:t>
            </a:r>
            <a:r>
              <a:rPr lang="en-GB" altLang="zh-CN" dirty="0" smtClean="0"/>
              <a:t>DS?</a:t>
            </a:r>
          </a:p>
          <a:p>
            <a:endParaRPr lang="en-GB" altLang="zh-CN" dirty="0"/>
          </a:p>
          <a:p>
            <a:pPr lvl="1"/>
            <a:r>
              <a:rPr lang="en-US" altLang="zh-CN" dirty="0"/>
              <a:t>Y</a:t>
            </a:r>
          </a:p>
          <a:p>
            <a:pPr lvl="1"/>
            <a:r>
              <a:rPr lang="en-US" altLang="zh-CN" dirty="0"/>
              <a:t>N</a:t>
            </a:r>
          </a:p>
          <a:p>
            <a:pPr lvl="1"/>
            <a:r>
              <a:rPr lang="en-US" altLang="zh-CN" dirty="0"/>
              <a:t>A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20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2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54301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462248"/>
            <a:ext cx="4076700" cy="4938552"/>
          </a:xfrm>
        </p:spPr>
        <p:txBody>
          <a:bodyPr/>
          <a:lstStyle/>
          <a:p>
            <a:r>
              <a:rPr lang="en-US" altLang="zh-CN" sz="2000" dirty="0" smtClean="0"/>
              <a:t>Necessary Actions before data transfer</a:t>
            </a:r>
          </a:p>
          <a:p>
            <a:pPr lvl="1"/>
            <a:r>
              <a:rPr lang="en-US" altLang="zh-CN" sz="1600" dirty="0" smtClean="0"/>
              <a:t>802.11 open system authentication</a:t>
            </a:r>
          </a:p>
          <a:p>
            <a:pPr lvl="1"/>
            <a:r>
              <a:rPr lang="en-US" altLang="zh-CN" sz="1600" dirty="0" smtClean="0"/>
              <a:t>Exchange Association Request/Response frames</a:t>
            </a:r>
          </a:p>
          <a:p>
            <a:pPr lvl="1"/>
            <a:r>
              <a:rPr lang="en-US" altLang="zh-CN" sz="1600" dirty="0" smtClean="0"/>
              <a:t>802.1X authentication if needed</a:t>
            </a:r>
          </a:p>
          <a:p>
            <a:pPr lvl="2"/>
            <a:r>
              <a:rPr lang="en-US" altLang="zh-CN" sz="1400" dirty="0" smtClean="0"/>
              <a:t>Derived PMK</a:t>
            </a:r>
          </a:p>
          <a:p>
            <a:pPr lvl="1"/>
            <a:r>
              <a:rPr lang="en-US" altLang="zh-CN" sz="1600" dirty="0" smtClean="0"/>
              <a:t>4-way handshake </a:t>
            </a:r>
            <a:r>
              <a:rPr lang="en-US" altLang="zh-CN" sz="1400" dirty="0"/>
              <a:t>if </a:t>
            </a:r>
            <a:r>
              <a:rPr lang="en-US" altLang="zh-CN" sz="1400" dirty="0" smtClean="0"/>
              <a:t>needed</a:t>
            </a:r>
          </a:p>
          <a:p>
            <a:pPr lvl="2"/>
            <a:r>
              <a:rPr lang="en-US" altLang="zh-CN" sz="1200" dirty="0" smtClean="0"/>
              <a:t>Derived PTK and GTK</a:t>
            </a:r>
            <a:endParaRPr lang="en-US" altLang="zh-CN" sz="1200" dirty="0"/>
          </a:p>
          <a:p>
            <a:pPr lvl="1"/>
            <a:endParaRPr lang="zh-CN" altLang="en-US" sz="1400" dirty="0"/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61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Recap-Association Operation</a:t>
            </a:r>
            <a:endParaRPr lang="en-US" kern="0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0100" y="1197566"/>
            <a:ext cx="4305420" cy="5203234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953000" y="4114800"/>
            <a:ext cx="619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(PMK)</a:t>
            </a:r>
            <a:endParaRPr lang="zh-CN" altLang="en-US" dirty="0"/>
          </a:p>
        </p:txBody>
      </p:sp>
      <p:cxnSp>
        <p:nvCxnSpPr>
          <p:cNvPr id="10" name="直接箭头连接符 9"/>
          <p:cNvCxnSpPr/>
          <p:nvPr/>
        </p:nvCxnSpPr>
        <p:spPr bwMode="auto">
          <a:xfrm>
            <a:off x="7315200" y="2971800"/>
            <a:ext cx="533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11" name="文本框 10"/>
          <p:cNvSpPr txBox="1"/>
          <p:nvPr/>
        </p:nvSpPr>
        <p:spPr>
          <a:xfrm>
            <a:off x="7373757" y="2428101"/>
            <a:ext cx="10749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solidFill>
                  <a:srgbClr val="FF0000"/>
                </a:solidFill>
              </a:rPr>
              <a:t>Sending DS-STA-NOTIFY. Primitive to DS ?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45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2" y="1989138"/>
            <a:ext cx="8002587" cy="4114800"/>
          </a:xfrm>
        </p:spPr>
        <p:txBody>
          <a:bodyPr/>
          <a:lstStyle/>
          <a:p>
            <a:r>
              <a:rPr lang="en-US" altLang="zh-CN" i="1" dirty="0"/>
              <a:t>802.11 Spec-2016. At any given instant, a STA is associated with no more than one AP. This allows the DS to determine a unique answer to the question, “</a:t>
            </a:r>
            <a:r>
              <a:rPr lang="en-US" altLang="zh-CN" b="1" i="1" u="sng" dirty="0">
                <a:solidFill>
                  <a:srgbClr val="00B0F0"/>
                </a:solidFill>
              </a:rPr>
              <a:t>Which AP is serving STA X?</a:t>
            </a:r>
            <a:r>
              <a:rPr lang="en-US" altLang="zh-CN" i="1" dirty="0"/>
              <a:t>” Once an association is completed, a STA can make full use of a DS (via the AP) to communicate.</a:t>
            </a:r>
          </a:p>
          <a:p>
            <a:r>
              <a:rPr lang="en-GB" altLang="zh-CN" dirty="0"/>
              <a:t>DS-STA-</a:t>
            </a:r>
            <a:r>
              <a:rPr lang="en-GB" altLang="zh-CN" dirty="0" err="1"/>
              <a:t>NOTIFY.request</a:t>
            </a:r>
            <a:r>
              <a:rPr lang="en-GB" altLang="zh-CN" dirty="0"/>
              <a:t> primitive</a:t>
            </a:r>
          </a:p>
          <a:p>
            <a:pPr lvl="1"/>
            <a:r>
              <a:rPr lang="en-GB" altLang="zh-CN" sz="1600" dirty="0"/>
              <a:t>Update STA-AP Mapping info</a:t>
            </a:r>
            <a:endParaRPr lang="en-US" altLang="zh-CN" sz="1600" dirty="0"/>
          </a:p>
          <a:p>
            <a:r>
              <a:rPr lang="en-US" altLang="zh-CN" dirty="0"/>
              <a:t>When to send </a:t>
            </a:r>
            <a:r>
              <a:rPr lang="en-GB" altLang="zh-CN" dirty="0"/>
              <a:t>DS-STA-</a:t>
            </a:r>
            <a:r>
              <a:rPr lang="en-GB" altLang="zh-CN" dirty="0" err="1"/>
              <a:t>NOTIFY.request</a:t>
            </a:r>
            <a:r>
              <a:rPr lang="en-GB" altLang="zh-CN" dirty="0"/>
              <a:t> primitive to the DS is not specifically defined in the current Spec. </a:t>
            </a:r>
          </a:p>
          <a:p>
            <a:pPr lvl="1"/>
            <a:r>
              <a:rPr lang="en-GB" altLang="zh-CN" sz="1600" dirty="0"/>
              <a:t>The reason may be that </a:t>
            </a:r>
            <a:r>
              <a:rPr lang="en-US" altLang="zh-CN" sz="1600" dirty="0"/>
              <a:t>it doesn’t matter for the single-radio client</a:t>
            </a:r>
            <a:r>
              <a:rPr lang="en-GB" altLang="zh-CN" sz="1600" dirty="0"/>
              <a:t> </a:t>
            </a:r>
            <a:endParaRPr lang="zh-CN" altLang="en-US" sz="1600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886524"/>
            <a:ext cx="7772400" cy="61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Recap-Association </a:t>
            </a:r>
            <a:r>
              <a:rPr lang="en-US" altLang="zh-CN" kern="0" dirty="0" smtClean="0"/>
              <a:t>Operation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18033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</a:t>
            </a:r>
            <a:r>
              <a:rPr lang="en-US" altLang="zh-CN" dirty="0"/>
              <a:t>Fast BSS </a:t>
            </a:r>
            <a:r>
              <a:rPr lang="en-US" altLang="zh-CN" dirty="0" smtClean="0"/>
              <a:t>Transition</a:t>
            </a:r>
            <a:endParaRPr lang="zh-CN" altLang="en-US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981200"/>
            <a:ext cx="5179644" cy="4032058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369520" y="4045666"/>
            <a:ext cx="1365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dirty="0" smtClean="0">
                <a:solidFill>
                  <a:srgbClr val="00B0F0"/>
                </a:solidFill>
              </a:rPr>
              <a:t>The data delivery is interrupted during this period. </a:t>
            </a:r>
            <a:endParaRPr lang="zh-CN" altLang="en-US" dirty="0">
              <a:solidFill>
                <a:srgbClr val="00B0F0"/>
              </a:solidFill>
            </a:endParaRPr>
          </a:p>
        </p:txBody>
      </p:sp>
      <p:sp>
        <p:nvSpPr>
          <p:cNvPr id="2" name="左大括号 1"/>
          <p:cNvSpPr/>
          <p:nvPr/>
        </p:nvSpPr>
        <p:spPr bwMode="auto">
          <a:xfrm>
            <a:off x="1869770" y="3583051"/>
            <a:ext cx="155448" cy="1524000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直接连接符 7"/>
          <p:cNvCxnSpPr/>
          <p:nvPr/>
        </p:nvCxnSpPr>
        <p:spPr bwMode="auto">
          <a:xfrm>
            <a:off x="7965770" y="2440051"/>
            <a:ext cx="0" cy="3200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文本框 11"/>
          <p:cNvSpPr txBox="1"/>
          <p:nvPr/>
        </p:nvSpPr>
        <p:spPr>
          <a:xfrm>
            <a:off x="7620515" y="2163052"/>
            <a:ext cx="636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AC/AS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6293366" y="3994865"/>
            <a:ext cx="1704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Maybe need to go to AC/AS to inquire PMKID info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6" name="椭圆 15"/>
          <p:cNvSpPr/>
          <p:nvPr/>
        </p:nvSpPr>
        <p:spPr bwMode="auto">
          <a:xfrm>
            <a:off x="6166717" y="3605861"/>
            <a:ext cx="2066925" cy="142434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41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Main Idea</a:t>
            </a:r>
          </a:p>
          <a:p>
            <a:pPr lvl="1"/>
            <a:r>
              <a:rPr lang="en-GB" altLang="zh-CN" dirty="0" smtClean="0"/>
              <a:t>In </a:t>
            </a:r>
            <a:r>
              <a:rPr lang="en-GB" altLang="zh-CN" dirty="0"/>
              <a:t>order to </a:t>
            </a:r>
            <a:r>
              <a:rPr lang="en-GB" altLang="zh-CN" dirty="0" smtClean="0"/>
              <a:t>minimize </a:t>
            </a:r>
            <a:r>
              <a:rPr lang="en-GB" altLang="zh-CN" dirty="0"/>
              <a:t>or eliminate any gap in data </a:t>
            </a:r>
            <a:r>
              <a:rPr lang="en-US" altLang="zh-CN" dirty="0" smtClean="0"/>
              <a:t>delivery</a:t>
            </a:r>
            <a:r>
              <a:rPr lang="en-GB" altLang="zh-CN" dirty="0" smtClean="0"/>
              <a:t> </a:t>
            </a:r>
            <a:r>
              <a:rPr lang="en-GB" altLang="zh-CN" dirty="0"/>
              <a:t>while roaming, it is proposed to let a STA make a partial connection with a new AP without dropping the connection with the old AP.  </a:t>
            </a:r>
            <a:endParaRPr lang="en-GB" altLang="zh-CN" dirty="0" smtClean="0"/>
          </a:p>
          <a:p>
            <a:pPr lvl="1"/>
            <a:r>
              <a:rPr lang="en-GB" altLang="zh-CN" dirty="0" smtClean="0"/>
              <a:t>Then the </a:t>
            </a:r>
            <a:r>
              <a:rPr lang="en-GB" altLang="zh-CN" dirty="0"/>
              <a:t>STA can </a:t>
            </a:r>
            <a:r>
              <a:rPr lang="en-GB" altLang="zh-CN" dirty="0" smtClean="0"/>
              <a:t>negotiate </a:t>
            </a:r>
            <a:r>
              <a:rPr lang="en-GB" altLang="zh-CN" dirty="0"/>
              <a:t>with the new </a:t>
            </a:r>
            <a:r>
              <a:rPr lang="en-GB" altLang="zh-CN" dirty="0" smtClean="0"/>
              <a:t>AP to </a:t>
            </a:r>
            <a:r>
              <a:rPr lang="en-GB" altLang="zh-CN" dirty="0"/>
              <a:t>set up the correct conditions for data connectivity, </a:t>
            </a:r>
            <a:r>
              <a:rPr lang="en-GB" altLang="zh-CN" b="1" u="sng" dirty="0">
                <a:solidFill>
                  <a:srgbClr val="00B0F0"/>
                </a:solidFill>
              </a:rPr>
              <a:t>while still using the old AP for data connectivity</a:t>
            </a:r>
            <a:r>
              <a:rPr lang="en-GB" altLang="zh-CN" dirty="0"/>
              <a:t>. </a:t>
            </a:r>
            <a:endParaRPr lang="en-GB" altLang="zh-CN" dirty="0" smtClean="0"/>
          </a:p>
          <a:p>
            <a:pPr lvl="1"/>
            <a:r>
              <a:rPr lang="en-GB" altLang="zh-CN" dirty="0" smtClean="0"/>
              <a:t> </a:t>
            </a:r>
            <a:r>
              <a:rPr lang="en-GB" altLang="zh-CN" dirty="0"/>
              <a:t>Once the correct conditions are set up, </a:t>
            </a:r>
            <a:r>
              <a:rPr lang="en-US" altLang="zh-CN" dirty="0" smtClean="0"/>
              <a:t>the new AP will trigger DS-STA-</a:t>
            </a:r>
            <a:r>
              <a:rPr lang="en-US" altLang="zh-CN" dirty="0" err="1" smtClean="0"/>
              <a:t>NOTIFY.request</a:t>
            </a:r>
            <a:r>
              <a:rPr lang="en-US" altLang="zh-CN" dirty="0" smtClean="0"/>
              <a:t> primitive to update STA-AP mapping info. </a:t>
            </a:r>
            <a:r>
              <a:rPr lang="en-GB" altLang="zh-CN" dirty="0"/>
              <a:t>T</a:t>
            </a:r>
            <a:r>
              <a:rPr lang="en-GB" altLang="zh-CN" dirty="0" smtClean="0"/>
              <a:t>he </a:t>
            </a:r>
            <a:r>
              <a:rPr lang="en-GB" altLang="zh-CN" dirty="0"/>
              <a:t>STA can then break the connection with the old AP, </a:t>
            </a:r>
            <a:r>
              <a:rPr lang="en-GB" altLang="zh-CN" dirty="0" smtClean="0"/>
              <a:t>and </a:t>
            </a:r>
            <a:r>
              <a:rPr lang="en-GB" altLang="zh-CN" b="1" u="sng" dirty="0" smtClean="0">
                <a:solidFill>
                  <a:srgbClr val="00B0F0"/>
                </a:solidFill>
              </a:rPr>
              <a:t>start </a:t>
            </a:r>
            <a:r>
              <a:rPr lang="en-GB" altLang="zh-CN" b="1" u="sng" dirty="0">
                <a:solidFill>
                  <a:srgbClr val="00B0F0"/>
                </a:solidFill>
              </a:rPr>
              <a:t>using the new AP for data connectivity</a:t>
            </a:r>
            <a:r>
              <a:rPr lang="en-GB" altLang="zh-CN" dirty="0"/>
              <a:t>.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Recap-Make Before Break [1]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64474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2" y="1989138"/>
            <a:ext cx="8154987" cy="4183062"/>
          </a:xfrm>
        </p:spPr>
        <p:txBody>
          <a:bodyPr/>
          <a:lstStyle/>
          <a:p>
            <a:r>
              <a:rPr lang="en-GB" altLang="zh-CN" dirty="0" smtClean="0"/>
              <a:t>Split necessary actions before data transfer </a:t>
            </a:r>
            <a:r>
              <a:rPr lang="en-GB" altLang="zh-CN" dirty="0"/>
              <a:t>into two </a:t>
            </a:r>
            <a:r>
              <a:rPr lang="en-GB" altLang="zh-CN" dirty="0" smtClean="0"/>
              <a:t>parts</a:t>
            </a:r>
          </a:p>
          <a:p>
            <a:pPr lvl="1"/>
            <a:r>
              <a:rPr lang="en-US" altLang="zh-CN" dirty="0" smtClean="0"/>
              <a:t>Part-1 action. All </a:t>
            </a:r>
            <a:r>
              <a:rPr lang="en-GB" altLang="zh-CN" dirty="0"/>
              <a:t>necessary </a:t>
            </a:r>
            <a:r>
              <a:rPr lang="en-US" altLang="zh-CN" dirty="0" smtClean="0"/>
              <a:t>actions except of </a:t>
            </a:r>
            <a:r>
              <a:rPr lang="en-GB" altLang="zh-CN" dirty="0"/>
              <a:t>sending the DS-STA-</a:t>
            </a:r>
            <a:r>
              <a:rPr lang="en-GB" altLang="zh-CN" dirty="0" err="1"/>
              <a:t>NOTIFY.request</a:t>
            </a:r>
            <a:r>
              <a:rPr lang="en-GB" altLang="zh-CN" dirty="0"/>
              <a:t> primitive to the DS </a:t>
            </a:r>
            <a:endParaRPr lang="en-GB" altLang="zh-CN" dirty="0" smtClean="0"/>
          </a:p>
          <a:p>
            <a:pPr lvl="2"/>
            <a:r>
              <a:rPr lang="en-GB" altLang="zh-CN" dirty="0" smtClean="0"/>
              <a:t>e.g. Authentication, Association Request/Response, 802.1 X authentication, 4-way handshake to generate PTK and GTK, </a:t>
            </a:r>
            <a:r>
              <a:rPr lang="en-GB" altLang="zh-CN" b="1" u="sng" dirty="0" smtClean="0">
                <a:solidFill>
                  <a:srgbClr val="00B0F0"/>
                </a:solidFill>
              </a:rPr>
              <a:t>even BA agreement setup</a:t>
            </a:r>
          </a:p>
          <a:p>
            <a:pPr lvl="2"/>
            <a:r>
              <a:rPr lang="en-GB" altLang="zh-CN" dirty="0" smtClean="0"/>
              <a:t>Note that </a:t>
            </a:r>
            <a:r>
              <a:rPr lang="en-GB" altLang="zh-CN" dirty="0"/>
              <a:t>existing </a:t>
            </a:r>
            <a:r>
              <a:rPr lang="en-GB" altLang="zh-CN" dirty="0" smtClean="0"/>
              <a:t>EAPOL </a:t>
            </a:r>
            <a:r>
              <a:rPr lang="en-GB" altLang="zh-CN" dirty="0"/>
              <a:t>security communications are, strictly speaking, between the STA and the AP; the AP </a:t>
            </a:r>
            <a:r>
              <a:rPr lang="en-GB" altLang="zh-CN" b="1" u="sng" dirty="0">
                <a:solidFill>
                  <a:srgbClr val="00B0F0"/>
                </a:solidFill>
              </a:rPr>
              <a:t>proxies</a:t>
            </a:r>
            <a:r>
              <a:rPr lang="en-GB" altLang="zh-CN" dirty="0"/>
              <a:t> these messages to the DS using </a:t>
            </a:r>
            <a:r>
              <a:rPr lang="en-GB" altLang="zh-CN" dirty="0" smtClean="0"/>
              <a:t>its </a:t>
            </a:r>
            <a:r>
              <a:rPr lang="en-GB" altLang="zh-CN" dirty="0"/>
              <a:t>own MAC address, rather than the MAC address of the STA</a:t>
            </a:r>
            <a:r>
              <a:rPr lang="en-GB" altLang="zh-CN" dirty="0" smtClean="0"/>
              <a:t>.</a:t>
            </a:r>
          </a:p>
          <a:p>
            <a:pPr lvl="3"/>
            <a:r>
              <a:rPr lang="en-GB" altLang="zh-CN" dirty="0" smtClean="0"/>
              <a:t>In other word, during this period, </a:t>
            </a:r>
            <a:r>
              <a:rPr lang="en-US" altLang="zh-CN" dirty="0">
                <a:ea typeface="宋体" panose="02010600030101010101" pitchFamily="2" charset="-122"/>
              </a:rPr>
              <a:t>communication is </a:t>
            </a:r>
            <a:r>
              <a:rPr lang="en-US" altLang="zh-CN" dirty="0" smtClean="0">
                <a:ea typeface="宋体" panose="02010600030101010101" pitchFamily="2" charset="-122"/>
              </a:rPr>
              <a:t>only allowed </a:t>
            </a:r>
            <a:r>
              <a:rPr lang="en-US" altLang="zh-CN" dirty="0">
                <a:ea typeface="宋体" panose="02010600030101010101" pitchFamily="2" charset="-122"/>
              </a:rPr>
              <a:t>between STA and AP, but not from STA to DS </a:t>
            </a:r>
            <a:r>
              <a:rPr lang="en-US" altLang="zh-CN" b="1" u="sng" dirty="0">
                <a:solidFill>
                  <a:srgbClr val="00B0F0"/>
                </a:solidFill>
                <a:ea typeface="宋体" panose="02010600030101010101" pitchFamily="2" charset="-122"/>
              </a:rPr>
              <a:t>directly</a:t>
            </a:r>
            <a:r>
              <a:rPr lang="en-US" altLang="zh-CN" dirty="0" smtClean="0">
                <a:ea typeface="宋体" panose="02010600030101010101" pitchFamily="2" charset="-122"/>
              </a:rPr>
              <a:t>. </a:t>
            </a:r>
          </a:p>
          <a:p>
            <a:pPr lvl="1"/>
            <a:r>
              <a:rPr lang="en-GB" altLang="zh-CN" dirty="0" smtClean="0"/>
              <a:t>Part-2 action. Sending the DS-STA-</a:t>
            </a:r>
            <a:r>
              <a:rPr lang="en-GB" altLang="zh-CN" dirty="0" err="1" smtClean="0"/>
              <a:t>NOTIFY.request</a:t>
            </a:r>
            <a:r>
              <a:rPr lang="en-GB" altLang="zh-CN" dirty="0" smtClean="0"/>
              <a:t> primitive to </a:t>
            </a:r>
            <a:r>
              <a:rPr lang="en-GB" altLang="zh-CN" dirty="0"/>
              <a:t>the DS 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Recap-Make Before Break (Cont.)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2577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65931" y="1600200"/>
            <a:ext cx="8383587" cy="4724400"/>
          </a:xfrm>
        </p:spPr>
        <p:txBody>
          <a:bodyPr/>
          <a:lstStyle/>
          <a:p>
            <a:r>
              <a:rPr lang="en-US" altLang="zh-CN" dirty="0" smtClean="0"/>
              <a:t>Procedure of Make Before Break</a:t>
            </a:r>
          </a:p>
          <a:p>
            <a:pPr lvl="1"/>
            <a:r>
              <a:rPr lang="en-US" altLang="zh-CN" dirty="0" smtClean="0"/>
              <a:t>Step 0. STA enters Power Save with the old AP</a:t>
            </a:r>
            <a:endParaRPr lang="en-GB" altLang="zh-CN" dirty="0" smtClean="0"/>
          </a:p>
          <a:p>
            <a:pPr lvl="1"/>
            <a:r>
              <a:rPr lang="en-GB" altLang="zh-CN" dirty="0" smtClean="0"/>
              <a:t>Step </a:t>
            </a:r>
            <a:r>
              <a:rPr lang="en-GB" altLang="zh-CN" dirty="0"/>
              <a:t>1. STA </a:t>
            </a:r>
            <a:r>
              <a:rPr lang="en-GB" altLang="zh-CN" dirty="0" smtClean="0"/>
              <a:t>sends </a:t>
            </a:r>
            <a:r>
              <a:rPr lang="en-GB" altLang="zh-CN" dirty="0"/>
              <a:t>a Tentative Association </a:t>
            </a:r>
            <a:r>
              <a:rPr lang="en-GB" altLang="zh-CN" dirty="0" smtClean="0"/>
              <a:t>Request frame </a:t>
            </a:r>
            <a:r>
              <a:rPr lang="en-GB" altLang="zh-CN" dirty="0"/>
              <a:t>to the new AP.</a:t>
            </a:r>
          </a:p>
          <a:p>
            <a:pPr lvl="1"/>
            <a:r>
              <a:rPr lang="en-GB" altLang="zh-CN" dirty="0"/>
              <a:t>Step 2. Once the new AP responds to this </a:t>
            </a:r>
            <a:r>
              <a:rPr lang="en-GB" altLang="zh-CN" dirty="0" smtClean="0"/>
              <a:t>request with a </a:t>
            </a:r>
            <a:r>
              <a:rPr lang="en-GB" altLang="zh-CN" dirty="0"/>
              <a:t>Tentative Association </a:t>
            </a:r>
            <a:r>
              <a:rPr lang="en-GB" altLang="zh-CN" dirty="0" smtClean="0"/>
              <a:t>Response frame, </a:t>
            </a:r>
            <a:r>
              <a:rPr lang="en-GB" altLang="zh-CN" dirty="0"/>
              <a:t>the new AP and the STA would then be free to do </a:t>
            </a:r>
            <a:r>
              <a:rPr lang="en-GB" altLang="zh-CN" dirty="0" smtClean="0"/>
              <a:t>Part-</a:t>
            </a:r>
            <a:r>
              <a:rPr lang="en-US" altLang="zh-CN" dirty="0" smtClean="0"/>
              <a:t>1 </a:t>
            </a:r>
            <a:r>
              <a:rPr lang="en-GB" altLang="zh-CN" dirty="0" smtClean="0"/>
              <a:t>actions in order </a:t>
            </a:r>
            <a:endParaRPr lang="en-GB" altLang="zh-CN" dirty="0"/>
          </a:p>
          <a:p>
            <a:pPr lvl="1"/>
            <a:r>
              <a:rPr lang="en-GB" altLang="zh-CN" dirty="0"/>
              <a:t>Step 3. STA </a:t>
            </a:r>
            <a:r>
              <a:rPr lang="en-US" altLang="zh-CN" dirty="0" smtClean="0"/>
              <a:t>sends </a:t>
            </a:r>
            <a:r>
              <a:rPr lang="en-US" altLang="zh-CN" dirty="0"/>
              <a:t>a </a:t>
            </a:r>
            <a:r>
              <a:rPr lang="en-GB" altLang="zh-CN" dirty="0"/>
              <a:t>Complete Association Request </a:t>
            </a:r>
            <a:r>
              <a:rPr lang="en-GB" altLang="zh-CN" dirty="0" smtClean="0"/>
              <a:t>frame to </a:t>
            </a:r>
            <a:r>
              <a:rPr lang="en-GB" altLang="zh-CN" dirty="0"/>
              <a:t>the new AP</a:t>
            </a:r>
          </a:p>
          <a:p>
            <a:pPr lvl="1"/>
            <a:r>
              <a:rPr lang="en-GB" altLang="zh-CN" dirty="0"/>
              <a:t>Step 4. In response, the new AP sends a Complete Association Response frame to the STA, and </a:t>
            </a:r>
            <a:r>
              <a:rPr lang="en-GB" altLang="zh-CN" dirty="0" smtClean="0"/>
              <a:t>DS-STA-</a:t>
            </a:r>
            <a:r>
              <a:rPr lang="en-GB" altLang="zh-CN" dirty="0" err="1" smtClean="0"/>
              <a:t>NOTIFY.request</a:t>
            </a:r>
            <a:r>
              <a:rPr lang="en-GB" altLang="zh-CN" dirty="0" smtClean="0"/>
              <a:t> </a:t>
            </a:r>
            <a:r>
              <a:rPr lang="en-GB" altLang="zh-CN" dirty="0"/>
              <a:t>primitive </a:t>
            </a:r>
            <a:r>
              <a:rPr lang="en-GB" altLang="zh-CN" dirty="0" smtClean="0"/>
              <a:t> to DS.  </a:t>
            </a:r>
            <a:endParaRPr lang="en-GB" altLang="zh-CN" dirty="0"/>
          </a:p>
          <a:p>
            <a:pPr lvl="2"/>
            <a:r>
              <a:rPr lang="en-GB" altLang="zh-CN" sz="1600" dirty="0" smtClean="0"/>
              <a:t>At </a:t>
            </a:r>
            <a:r>
              <a:rPr lang="en-GB" altLang="zh-CN" sz="1600" dirty="0"/>
              <a:t>this point, </a:t>
            </a:r>
            <a:r>
              <a:rPr lang="en-GB" altLang="zh-CN" sz="1600" dirty="0" smtClean="0"/>
              <a:t>the association </a:t>
            </a:r>
            <a:r>
              <a:rPr lang="en-GB" altLang="zh-CN" sz="1600" dirty="0"/>
              <a:t>is complete, and </a:t>
            </a:r>
            <a:r>
              <a:rPr lang="en-GB" altLang="zh-CN" sz="1600" dirty="0" smtClean="0"/>
              <a:t>the data delivery can </a:t>
            </a:r>
            <a:r>
              <a:rPr lang="en-GB" altLang="zh-CN" sz="1600" dirty="0"/>
              <a:t>go through the new AP.</a:t>
            </a:r>
          </a:p>
          <a:p>
            <a:pPr lvl="2"/>
            <a:r>
              <a:rPr lang="en-US" altLang="zh-CN" sz="1600" dirty="0" smtClean="0"/>
              <a:t>Note that before </a:t>
            </a:r>
            <a:r>
              <a:rPr lang="en-GB" altLang="zh-CN" sz="1600" dirty="0"/>
              <a:t>sending the DS-STA-</a:t>
            </a:r>
            <a:r>
              <a:rPr lang="en-GB" altLang="zh-CN" sz="1600" dirty="0" err="1"/>
              <a:t>NOTIFY.request</a:t>
            </a:r>
            <a:r>
              <a:rPr lang="en-GB" altLang="zh-CN" sz="1600" dirty="0"/>
              <a:t> primitive to the </a:t>
            </a:r>
            <a:r>
              <a:rPr lang="en-GB" altLang="zh-CN" sz="1600" dirty="0" smtClean="0"/>
              <a:t>DS, </a:t>
            </a:r>
            <a:r>
              <a:rPr lang="en-US" altLang="zh-CN" sz="1600" dirty="0" smtClean="0"/>
              <a:t> if the association with the new AP is failed, the STA can go back to the old AP </a:t>
            </a:r>
            <a:endParaRPr lang="zh-CN" altLang="en-US" sz="16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Recap-Make Before Break (Cont.)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05707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623180"/>
            <a:ext cx="7772400" cy="4625219"/>
          </a:xfrm>
        </p:spPr>
        <p:txBody>
          <a:bodyPr/>
          <a:lstStyle/>
          <a:p>
            <a:r>
              <a:rPr lang="en-US" altLang="zh-CN" dirty="0" smtClean="0"/>
              <a:t>Phase 1. Prior roaming</a:t>
            </a:r>
          </a:p>
          <a:p>
            <a:pPr lvl="1"/>
            <a:r>
              <a:rPr lang="en-US" altLang="zh-CN" sz="1600" dirty="0" smtClean="0"/>
              <a:t>Non-AP MLD inform AP MLD 1 to disable Link 12 due to low RSSI. Then non-AP MLD  will let STA 2 to do the multi-link tentative association with neighboring candidate AP MLD or AP</a:t>
            </a:r>
            <a:endParaRPr lang="zh-CN" altLang="en-US" sz="16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</a:t>
            </a:r>
            <a:r>
              <a:rPr lang="en-US" altLang="zh-CN" kern="0" dirty="0"/>
              <a:t>under MLD Framework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0997" y="2877290"/>
            <a:ext cx="3473455" cy="3387585"/>
          </a:xfrm>
          <a:prstGeom prst="rect">
            <a:avLst/>
          </a:prstGeom>
        </p:spPr>
      </p:pic>
      <p:cxnSp>
        <p:nvCxnSpPr>
          <p:cNvPr id="8" name="直接箭头连接符 7"/>
          <p:cNvCxnSpPr/>
          <p:nvPr/>
        </p:nvCxnSpPr>
        <p:spPr bwMode="auto">
          <a:xfrm>
            <a:off x="5181600" y="5715000"/>
            <a:ext cx="762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文本框 8"/>
          <p:cNvSpPr txBox="1"/>
          <p:nvPr/>
        </p:nvSpPr>
        <p:spPr>
          <a:xfrm>
            <a:off x="5084859" y="5413010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Moving direction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67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129302</TotalTime>
  <Words>1917</Words>
  <Application>Microsoft Office PowerPoint</Application>
  <PresentationFormat>全屏显示(4:3)</PresentationFormat>
  <Paragraphs>215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6" baseType="lpstr">
      <vt:lpstr>Qualcomm Office Regular</vt:lpstr>
      <vt:lpstr>Qualcomm Regular</vt:lpstr>
      <vt:lpstr>宋体</vt:lpstr>
      <vt:lpstr>Arial</vt:lpstr>
      <vt:lpstr>Times New Roman</vt:lpstr>
      <vt:lpstr>802-11-Submission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huangguogang</cp:lastModifiedBy>
  <cp:revision>2215</cp:revision>
  <cp:lastPrinted>2020-06-24T02:26:51Z</cp:lastPrinted>
  <dcterms:created xsi:type="dcterms:W3CDTF">2004-12-02T14:01:45Z</dcterms:created>
  <dcterms:modified xsi:type="dcterms:W3CDTF">2020-07-15T09:11:05Z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(3)jQNRb2yQRWfVHIRTahm5KBdYvYtQem8GyiMdegjypj221WofI9iwQA3m/3r/n3/uGNrb9VIf
1eXegOQ1AnI+D4mDxjAzbs5bc47Eq6dezx+d9fZeMq5EqXu2lQOiD1pUqIybN7hIiNAOKlFd
xBd7/MRGZJfoFiZa10fQox1rI90N9nuhu3iMmMxBbaBey2IqB8IrsuHvLQL9rEiUCN5R6r8T
UZ0rJOBHBAF1fkAOUO</vt:lpwstr>
  </property>
  <property fmtid="{D5CDD505-2E9C-101B-9397-08002B2CF9AE}" pid="4" name="_2015_ms_pID_7253431">
    <vt:lpwstr>hrs7zxQaBo9YY61EpxtX56at0dCobZ3YPfe2ZOafRcv1IVvk8Oiekj
8/GiKVObd1uOkDBgeYNe4oNuEs7Ad96BVrGfZGAVzVNEisxjR/s0mDxjvkyOfPEl9JaPkKYe
JQYS/sJJ/6ovORyyOMzDB2c1XLzTdcG+xqff3+PCLSexR4AN8sThn0+vbXKwMheGQqX5QY9g
d7tCGDPjEOF7MBJToeQHFBG3ygI/D8aBinJt</vt:lpwstr>
  </property>
  <property fmtid="{D5CDD505-2E9C-101B-9397-08002B2CF9AE}" pid="5" name="_2015_ms_pID_7253432">
    <vt:lpwstr>DTvAlqKgcDILmswFzt9qxtw=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1594692448</vt:lpwstr>
  </property>
</Properties>
</file>