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950" r:id="rId2"/>
    <p:sldId id="980" r:id="rId3"/>
    <p:sldId id="982" r:id="rId4"/>
    <p:sldId id="994" r:id="rId5"/>
    <p:sldId id="992" r:id="rId6"/>
    <p:sldId id="990" r:id="rId7"/>
    <p:sldId id="981" r:id="rId8"/>
    <p:sldId id="983" r:id="rId9"/>
    <p:sldId id="984" r:id="rId10"/>
    <p:sldId id="997" r:id="rId11"/>
    <p:sldId id="999" r:id="rId12"/>
    <p:sldId id="985" r:id="rId13"/>
    <p:sldId id="986" r:id="rId14"/>
    <p:sldId id="987" r:id="rId15"/>
    <p:sldId id="988" r:id="rId16"/>
    <p:sldId id="969" r:id="rId17"/>
    <p:sldId id="959" r:id="rId18"/>
    <p:sldId id="976" r:id="rId19"/>
    <p:sldId id="993" r:id="rId20"/>
  </p:sldIdLst>
  <p:sldSz cx="9144000" cy="6858000" type="screen4x3"/>
  <p:notesSz cx="10234613" cy="70993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53" userDrawn="1">
          <p15:clr>
            <a:srgbClr val="A4A3A4"/>
          </p15:clr>
        </p15:guide>
        <p15:guide id="2" pos="425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488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1653"/>
        <p:guide pos="42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55789" y="6875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8245" y="68756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797484" y="6871206"/>
            <a:ext cx="15260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7228" y="68712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5855" y="297317"/>
            <a:ext cx="818290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854" y="687120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5854" y="6862127"/>
            <a:ext cx="8410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920354" y="747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966072" y="7476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52800" y="538163"/>
            <a:ext cx="3532188" cy="2651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022" y="3371487"/>
            <a:ext cx="7508572" cy="31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49" tIns="47752" rIns="97149" bIns="47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208786" y="6873476"/>
            <a:ext cx="10621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5442" lvl="4" algn="r" defTabSz="967334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4098" y="6873476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897" y="687347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8897" y="6872341"/>
            <a:ext cx="80968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56506" y="226959"/>
            <a:ext cx="832160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7/2/2020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802.11-20/0834r1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Apr.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Tentative (Re)Association for Non-AP MLD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2020-05-19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240457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 </a:t>
                      </a:r>
                      <a:r>
                        <a:rPr lang="en-US" altLang="zh-CN" sz="1100" dirty="0" err="1" smtClean="0"/>
                        <a:t>Gan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ming.gan@huawei.com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Yunbo</a:t>
                      </a:r>
                      <a:r>
                        <a:rPr lang="en-US" altLang="zh-CN" sz="1100" dirty="0" smtClean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guoyuchen@huawei.com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zhouyifan8@huawei.com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6913" y="1852271"/>
            <a:ext cx="4637087" cy="4340098"/>
          </a:xfrm>
        </p:spPr>
        <p:txBody>
          <a:bodyPr/>
          <a:lstStyle/>
          <a:p>
            <a:r>
              <a:rPr lang="en-US" altLang="zh-CN" dirty="0"/>
              <a:t>Phase </a:t>
            </a:r>
            <a:r>
              <a:rPr lang="en-US" altLang="zh-CN" dirty="0" smtClean="0"/>
              <a:t>2. During roaming</a:t>
            </a:r>
          </a:p>
          <a:p>
            <a:pPr lvl="1"/>
            <a:r>
              <a:rPr lang="en-US" altLang="zh-CN" sz="1600" dirty="0" smtClean="0"/>
              <a:t>STA 2 affiliated with non-AP MLD tries to do the tentative multi-link association with AP MLD 2 on CH2@2.4 </a:t>
            </a:r>
            <a:r>
              <a:rPr lang="en-US" altLang="zh-CN" sz="1600" dirty="0" smtClean="0"/>
              <a:t>GHz. In the Multi-link </a:t>
            </a:r>
            <a:r>
              <a:rPr lang="en-US" altLang="zh-CN" sz="1600" dirty="0" smtClean="0"/>
              <a:t>Re-association Request/Response frame, non-AP MLD will inform AP MLD 2 to disable link 22. </a:t>
            </a:r>
            <a:r>
              <a:rPr lang="en-US" altLang="zh-CN" sz="1600" dirty="0" smtClean="0"/>
              <a:t>The the </a:t>
            </a:r>
            <a:r>
              <a:rPr lang="en-US" altLang="zh-CN" sz="1600" dirty="0" smtClean="0"/>
              <a:t>following </a:t>
            </a:r>
            <a:r>
              <a:rPr lang="en-US" altLang="zh-CN" sz="1600" dirty="0" smtClean="0"/>
              <a:t>actions maybe included, </a:t>
            </a:r>
            <a:r>
              <a:rPr lang="en-US" altLang="zh-CN" sz="1600" dirty="0" smtClean="0"/>
              <a:t>e.g.</a:t>
            </a:r>
          </a:p>
          <a:p>
            <a:pPr lvl="2"/>
            <a:r>
              <a:rPr lang="en-US" altLang="zh-CN" sz="1400" dirty="0" smtClean="0"/>
              <a:t>802.11 Authentication Request/Response frames exchange</a:t>
            </a:r>
          </a:p>
          <a:p>
            <a:pPr lvl="2"/>
            <a:r>
              <a:rPr lang="en-US" altLang="zh-CN" sz="1400" dirty="0" smtClean="0"/>
              <a:t>(Multi-link) Re-association Request/Response frames exchange</a:t>
            </a:r>
          </a:p>
          <a:p>
            <a:pPr lvl="2"/>
            <a:r>
              <a:rPr lang="en-US" altLang="zh-CN" sz="1400" dirty="0" smtClean="0"/>
              <a:t>BA Agreement negotiation</a:t>
            </a:r>
          </a:p>
          <a:p>
            <a:pPr lvl="1"/>
            <a:r>
              <a:rPr lang="en-US" altLang="zh-CN" sz="1600" dirty="0" smtClean="0"/>
              <a:t>Meanwhile, non-AP MLD still can deliver data traffic with AP MLD 1 through Link 11 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68" name="图片 6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6951" y="2054548"/>
            <a:ext cx="3669571" cy="343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13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09600" y="1829617"/>
            <a:ext cx="4572000" cy="4114800"/>
          </a:xfrm>
        </p:spPr>
        <p:txBody>
          <a:bodyPr/>
          <a:lstStyle/>
          <a:p>
            <a:r>
              <a:rPr lang="en-US" altLang="zh-CN" dirty="0" smtClean="0"/>
              <a:t>Phase 3. Post roaming</a:t>
            </a:r>
          </a:p>
          <a:p>
            <a:pPr lvl="1"/>
            <a:r>
              <a:rPr lang="en-US" altLang="zh-CN" sz="1600" dirty="0" smtClean="0"/>
              <a:t>Step 1. Non-AP MLD sends a new frame to trigger AP MLD 2 to send the </a:t>
            </a:r>
            <a:r>
              <a:rPr lang="en-GB" altLang="zh-CN" sz="1600" dirty="0"/>
              <a:t>DS-STA-</a:t>
            </a:r>
            <a:r>
              <a:rPr lang="en-GB" altLang="zh-CN" sz="1600" dirty="0" err="1"/>
              <a:t>NOTIFY.request</a:t>
            </a:r>
            <a:r>
              <a:rPr lang="en-GB" altLang="zh-CN" sz="1600" dirty="0"/>
              <a:t> primitive to the </a:t>
            </a:r>
            <a:r>
              <a:rPr lang="en-GB" altLang="zh-CN" sz="1600" dirty="0" smtClean="0"/>
              <a:t>DS. This will cause that all MSDUs belonged to </a:t>
            </a:r>
            <a:r>
              <a:rPr lang="en-US" altLang="zh-CN" sz="1600" dirty="0" smtClean="0"/>
              <a:t>non-AP MLD will be routed to AP MLD 2. </a:t>
            </a:r>
          </a:p>
          <a:p>
            <a:pPr lvl="1"/>
            <a:r>
              <a:rPr lang="en-GB" altLang="zh-CN" sz="1600" dirty="0" smtClean="0"/>
              <a:t>Step 2. </a:t>
            </a:r>
            <a:r>
              <a:rPr lang="en-GB" altLang="zh-CN" sz="1600" dirty="0"/>
              <a:t>Then non-AP MLD is allowed to deliver data </a:t>
            </a:r>
            <a:r>
              <a:rPr lang="en-GB" altLang="zh-CN" sz="1600" dirty="0" smtClean="0"/>
              <a:t>with </a:t>
            </a:r>
            <a:r>
              <a:rPr lang="en-GB" altLang="zh-CN" sz="1600" dirty="0"/>
              <a:t>AP MLD </a:t>
            </a:r>
            <a:r>
              <a:rPr lang="en-GB" altLang="zh-CN" sz="1600" dirty="0" smtClean="0"/>
              <a:t>2 only through link 22. </a:t>
            </a:r>
            <a:r>
              <a:rPr lang="en-GB" altLang="zh-CN" sz="1600" dirty="0" smtClean="0"/>
              <a:t>STA 1 affiliated with non-AP MLD  can switch to CH2@5 GHz</a:t>
            </a:r>
            <a:r>
              <a:rPr lang="en-US" altLang="zh-CN" sz="1600" dirty="0" smtClean="0"/>
              <a:t>.</a:t>
            </a:r>
          </a:p>
          <a:p>
            <a:pPr lvl="1"/>
            <a:r>
              <a:rPr lang="en-US" altLang="zh-CN" sz="1600" dirty="0" smtClean="0"/>
              <a:t>Step 3. When entering the coverage of AP 21 affiliated with AP MLD 2, non-AP MLD can inform AP MLD 2 to enable link 21</a:t>
            </a:r>
            <a:endParaRPr lang="en-GB" altLang="zh-CN" sz="1600" dirty="0" smtClean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2286000"/>
            <a:ext cx="3815784" cy="342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18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Extension 1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</a:rPr>
              <a:t>For the roaming scenario</a:t>
            </a:r>
            <a:r>
              <a:rPr lang="en-US" altLang="zh-CN" dirty="0" smtClean="0"/>
              <a:t>, </a:t>
            </a:r>
            <a:r>
              <a:rPr lang="en-US" altLang="zh-CN" dirty="0"/>
              <a:t>a</a:t>
            </a:r>
            <a:r>
              <a:rPr lang="en-US" altLang="zh-CN" dirty="0" smtClean="0"/>
              <a:t>ssuming that Non-AP MLD having 3 links, it can disable two links and initiate tentative </a:t>
            </a:r>
            <a:r>
              <a:rPr lang="en-US" altLang="zh-CN" dirty="0" smtClean="0">
                <a:solidFill>
                  <a:srgbClr val="00B0F0"/>
                </a:solidFill>
              </a:rPr>
              <a:t>re-association</a:t>
            </a:r>
            <a:r>
              <a:rPr lang="en-US" altLang="zh-CN" dirty="0" smtClean="0"/>
              <a:t> with two neighboring AP MLDs </a:t>
            </a:r>
            <a:r>
              <a:rPr lang="en-US" altLang="zh-CN" dirty="0" smtClean="0">
                <a:solidFill>
                  <a:srgbClr val="00B0F0"/>
                </a:solidFill>
              </a:rPr>
              <a:t>simultaneously</a:t>
            </a:r>
            <a:r>
              <a:rPr lang="en-US" altLang="zh-CN" dirty="0" smtClean="0"/>
              <a:t>. Finally, the </a:t>
            </a:r>
            <a:r>
              <a:rPr lang="en-US" altLang="zh-CN" dirty="0"/>
              <a:t>Non-AP MLD would have to complete the association with only one AP MLD by sending STA-AP Mapping Notify </a:t>
            </a:r>
            <a:r>
              <a:rPr lang="en-US" altLang="zh-CN" dirty="0" smtClean="0"/>
              <a:t>frame. </a:t>
            </a:r>
            <a:endParaRPr lang="en-US" altLang="zh-CN" dirty="0"/>
          </a:p>
          <a:p>
            <a:pPr lvl="2"/>
            <a:r>
              <a:rPr lang="en-US" altLang="zh-CN" dirty="0"/>
              <a:t>Pros. Increase the success </a:t>
            </a:r>
            <a:r>
              <a:rPr lang="en-US" altLang="zh-CN" dirty="0" smtClean="0"/>
              <a:t>rate of roaming considering the roaming may be rejected by candidate AP MLD for some reason</a:t>
            </a:r>
            <a:endParaRPr lang="en-US" altLang="zh-CN" dirty="0"/>
          </a:p>
          <a:p>
            <a:pPr lvl="1"/>
            <a:endParaRPr lang="en-US" altLang="zh-CN" sz="1800" dirty="0" smtClean="0"/>
          </a:p>
          <a:p>
            <a:pPr lvl="2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under MLD Framework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7211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Extension </a:t>
            </a:r>
            <a:r>
              <a:rPr lang="en-US" altLang="zh-CN" dirty="0" smtClean="0"/>
              <a:t>2</a:t>
            </a:r>
            <a:endParaRPr lang="en-US" altLang="zh-CN" dirty="0"/>
          </a:p>
          <a:p>
            <a:pPr lvl="1"/>
            <a:r>
              <a:rPr lang="en-US" altLang="zh-CN" dirty="0"/>
              <a:t>Similarly, </a:t>
            </a:r>
            <a:r>
              <a:rPr lang="en-US" altLang="zh-CN" dirty="0">
                <a:solidFill>
                  <a:srgbClr val="00B0F0"/>
                </a:solidFill>
              </a:rPr>
              <a:t>for the initial association scenario</a:t>
            </a:r>
            <a:r>
              <a:rPr lang="en-US" altLang="zh-CN" dirty="0"/>
              <a:t>, assuming that Non-AP MLD having 3 links, it can initiate tentative </a:t>
            </a:r>
            <a:r>
              <a:rPr lang="en-US" altLang="zh-CN" dirty="0">
                <a:solidFill>
                  <a:srgbClr val="00B0F0"/>
                </a:solidFill>
              </a:rPr>
              <a:t>association</a:t>
            </a:r>
            <a:r>
              <a:rPr lang="en-US" altLang="zh-CN" dirty="0"/>
              <a:t> with three neighboring AP MLDs </a:t>
            </a:r>
            <a:r>
              <a:rPr lang="en-US" altLang="zh-CN" dirty="0">
                <a:solidFill>
                  <a:srgbClr val="00B0F0"/>
                </a:solidFill>
              </a:rPr>
              <a:t>simultaneously</a:t>
            </a:r>
            <a:r>
              <a:rPr lang="en-US" altLang="zh-CN" dirty="0"/>
              <a:t>. </a:t>
            </a:r>
            <a:r>
              <a:rPr lang="en-US" altLang="zh-CN" dirty="0" smtClean="0"/>
              <a:t>Finally, the </a:t>
            </a:r>
            <a:r>
              <a:rPr lang="en-US" altLang="zh-CN" dirty="0"/>
              <a:t>Non-AP MLD would have to complete the association with only one AP MLD by sending STA-AP Mapping Notify </a:t>
            </a:r>
            <a:r>
              <a:rPr lang="en-US" altLang="zh-CN" dirty="0" smtClean="0"/>
              <a:t>frame</a:t>
            </a:r>
          </a:p>
          <a:p>
            <a:pPr lvl="2"/>
            <a:r>
              <a:rPr lang="en-US" altLang="zh-CN" dirty="0" smtClean="0"/>
              <a:t>Pros. Increase the success rate of association </a:t>
            </a:r>
            <a:r>
              <a:rPr lang="en-US" altLang="zh-CN" dirty="0"/>
              <a:t>considering the </a:t>
            </a:r>
            <a:r>
              <a:rPr lang="en-US" altLang="zh-CN" dirty="0" smtClean="0"/>
              <a:t>association </a:t>
            </a:r>
            <a:r>
              <a:rPr lang="en-US" altLang="zh-CN" dirty="0"/>
              <a:t>may be rejected by AP </a:t>
            </a:r>
            <a:r>
              <a:rPr lang="en-US" altLang="zh-CN" dirty="0" smtClean="0"/>
              <a:t>MLD due to the specific admission control policy</a:t>
            </a:r>
          </a:p>
          <a:p>
            <a:pPr lvl="2"/>
            <a:r>
              <a:rPr lang="en-US" altLang="zh-CN" dirty="0"/>
              <a:t>T</a:t>
            </a:r>
            <a:r>
              <a:rPr lang="en-US" altLang="zh-CN" dirty="0" smtClean="0"/>
              <a:t>o </a:t>
            </a:r>
            <a:r>
              <a:rPr lang="en-US" altLang="zh-CN" dirty="0"/>
              <a:t>avoid performing </a:t>
            </a:r>
            <a:r>
              <a:rPr lang="en-US" altLang="zh-CN" dirty="0" smtClean="0"/>
              <a:t>802.1X authentication with </a:t>
            </a:r>
            <a:r>
              <a:rPr lang="en-US" altLang="zh-CN" dirty="0"/>
              <a:t>multiple AP MLDs, non-AP MLD maybe send a new defined frame to initiate the 802.1X authentication </a:t>
            </a:r>
            <a:r>
              <a:rPr lang="en-US" altLang="zh-CN" dirty="0" smtClean="0"/>
              <a:t>via </a:t>
            </a:r>
            <a:r>
              <a:rPr lang="en-US" altLang="zh-CN" dirty="0"/>
              <a:t>only one selected AP MLD</a:t>
            </a:r>
          </a:p>
          <a:p>
            <a:pPr lvl="2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under MLD Framework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6239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6913" y="1738592"/>
            <a:ext cx="7772400" cy="4662208"/>
          </a:xfrm>
        </p:spPr>
        <p:txBody>
          <a:bodyPr/>
          <a:lstStyle/>
          <a:p>
            <a:r>
              <a:rPr lang="en-US" altLang="zh-CN" sz="2000" dirty="0" smtClean="0"/>
              <a:t>Signaling of link status</a:t>
            </a:r>
          </a:p>
          <a:p>
            <a:pPr lvl="1"/>
            <a:r>
              <a:rPr lang="en-US" altLang="zh-CN" sz="1600" dirty="0" smtClean="0"/>
              <a:t>Option 1</a:t>
            </a:r>
            <a:r>
              <a:rPr lang="en-US" altLang="zh-CN" sz="1600" dirty="0"/>
              <a:t>(Prefer) </a:t>
            </a:r>
            <a:r>
              <a:rPr lang="en-US" altLang="zh-CN" sz="1600" dirty="0" smtClean="0"/>
              <a:t>. Non-AP MLD needs to explicitly indicate the status of each non-transmitted link in the Association Request frame</a:t>
            </a:r>
          </a:p>
          <a:p>
            <a:pPr lvl="2"/>
            <a:r>
              <a:rPr lang="en-US" altLang="zh-CN" sz="1600" dirty="0" smtClean="0"/>
              <a:t>Disable. For the disable link,  maybe further indicate the corresponding Reason Code, e.g. power save, low RSSI, tentative association and so on.</a:t>
            </a:r>
          </a:p>
          <a:p>
            <a:pPr lvl="2"/>
            <a:r>
              <a:rPr lang="en-US" altLang="zh-CN" sz="1600" dirty="0" smtClean="0"/>
              <a:t>Enable. </a:t>
            </a:r>
          </a:p>
          <a:p>
            <a:pPr lvl="1"/>
            <a:r>
              <a:rPr lang="en-US" altLang="zh-CN" sz="1600" dirty="0" smtClean="0"/>
              <a:t>Option 2. use the TID-to-link mapping to implicitly indicate </a:t>
            </a:r>
            <a:r>
              <a:rPr lang="en-US" altLang="zh-CN" sz="1600" dirty="0"/>
              <a:t>the status of each non-transmitted link in the Association Request </a:t>
            </a:r>
            <a:r>
              <a:rPr lang="en-US" altLang="zh-CN" sz="1600" dirty="0" smtClean="0"/>
              <a:t>frame</a:t>
            </a:r>
          </a:p>
          <a:p>
            <a:pPr lvl="1"/>
            <a:endParaRPr lang="en-US" altLang="zh-CN" sz="1600" dirty="0" smtClean="0"/>
          </a:p>
          <a:p>
            <a:r>
              <a:rPr lang="en-US" altLang="zh-CN" sz="2000" dirty="0" smtClean="0"/>
              <a:t>Capability indication for tentative association</a:t>
            </a:r>
            <a:endParaRPr lang="en-US" altLang="zh-CN" sz="2000" dirty="0"/>
          </a:p>
          <a:p>
            <a:pPr lvl="1"/>
            <a:r>
              <a:rPr lang="en-US" altLang="zh-CN" sz="1600" dirty="0"/>
              <a:t>Can be carried in Fast BSS Transition element , Mobility Domain element, </a:t>
            </a:r>
            <a:r>
              <a:rPr lang="en-US" altLang="zh-CN" sz="1600" dirty="0" smtClean="0"/>
              <a:t>RSNE </a:t>
            </a:r>
            <a:r>
              <a:rPr lang="en-US" altLang="zh-CN" sz="1600" dirty="0"/>
              <a:t>or EHT </a:t>
            </a:r>
            <a:r>
              <a:rPr lang="en-US" altLang="zh-CN" sz="1600" dirty="0" smtClean="0"/>
              <a:t>Capabilities </a:t>
            </a:r>
            <a:r>
              <a:rPr lang="en-US" altLang="zh-CN" sz="1600" dirty="0"/>
              <a:t>element</a:t>
            </a:r>
            <a:endParaRPr lang="zh-CN" altLang="en-US" sz="1600" dirty="0"/>
          </a:p>
          <a:p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Related Signaling Indication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57420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9508" y="1504205"/>
            <a:ext cx="8303492" cy="3074918"/>
          </a:xfrm>
        </p:spPr>
        <p:txBody>
          <a:bodyPr/>
          <a:lstStyle/>
          <a:p>
            <a:r>
              <a:rPr lang="en-US" altLang="zh-CN" sz="1800" dirty="0"/>
              <a:t>Signaling of tentative association</a:t>
            </a:r>
          </a:p>
          <a:p>
            <a:pPr lvl="1"/>
            <a:r>
              <a:rPr lang="en-US" altLang="zh-CN" sz="1400" dirty="0"/>
              <a:t>In the conventional association, the 802.1X authentication, 4-way handshake and sending DS-STA-</a:t>
            </a:r>
            <a:r>
              <a:rPr lang="en-US" altLang="zh-CN" sz="1400" dirty="0" err="1"/>
              <a:t>NOTIFY.request</a:t>
            </a:r>
            <a:r>
              <a:rPr lang="en-US" altLang="zh-CN" sz="1400" dirty="0"/>
              <a:t> is </a:t>
            </a:r>
            <a:r>
              <a:rPr lang="en-US" altLang="zh-CN" sz="1400" b="1" u="sng" dirty="0">
                <a:solidFill>
                  <a:srgbClr val="00B0F0"/>
                </a:solidFill>
              </a:rPr>
              <a:t>automatically</a:t>
            </a:r>
            <a:r>
              <a:rPr lang="en-US" altLang="zh-CN" sz="1400" dirty="0"/>
              <a:t> followed by successful (</a:t>
            </a:r>
            <a:r>
              <a:rPr lang="en-US" altLang="zh-CN" sz="1400" dirty="0" smtClean="0"/>
              <a:t>Re)association Request/Response exchange. </a:t>
            </a:r>
            <a:r>
              <a:rPr lang="en-US" altLang="zh-CN" sz="1400" dirty="0"/>
              <a:t>In order to allow non-AP MLD simultaneously </a:t>
            </a:r>
            <a:r>
              <a:rPr lang="en-US" altLang="zh-CN" sz="1400" dirty="0" smtClean="0"/>
              <a:t>initiating </a:t>
            </a:r>
            <a:r>
              <a:rPr lang="en-US" altLang="zh-CN" sz="1400" dirty="0"/>
              <a:t>tentative association with multiple AP MLDs, </a:t>
            </a:r>
            <a:r>
              <a:rPr lang="en-US" altLang="zh-CN" sz="1400" dirty="0" smtClean="0"/>
              <a:t>a new frame needs to be defined to trigger AP MLD sending DS-STA-</a:t>
            </a:r>
            <a:r>
              <a:rPr lang="en-US" altLang="zh-CN" sz="1400" dirty="0" err="1" smtClean="0"/>
              <a:t>NOTIFY.request</a:t>
            </a:r>
            <a:r>
              <a:rPr lang="en-US" altLang="zh-CN" sz="1400" dirty="0" smtClean="0"/>
              <a:t>, named as Non-AP </a:t>
            </a:r>
            <a:r>
              <a:rPr lang="en-US" altLang="zh-CN" sz="1400" dirty="0"/>
              <a:t>MLD Trigger STA-AP Mapping </a:t>
            </a:r>
            <a:r>
              <a:rPr lang="en-US" altLang="zh-CN" sz="1400" dirty="0" smtClean="0"/>
              <a:t>Notify </a:t>
            </a:r>
          </a:p>
          <a:p>
            <a:pPr lvl="1"/>
            <a:r>
              <a:rPr lang="en-US" altLang="zh-CN" sz="1400" dirty="0" smtClean="0"/>
              <a:t>To </a:t>
            </a:r>
            <a:r>
              <a:rPr lang="en-US" altLang="zh-CN" sz="1400" dirty="0"/>
              <a:t>differentiate with the conventional association, a signaling indication for tentative association </a:t>
            </a:r>
            <a:r>
              <a:rPr lang="en-US" altLang="zh-CN" sz="1400" dirty="0" smtClean="0"/>
              <a:t>needs </a:t>
            </a:r>
            <a:r>
              <a:rPr lang="en-US" altLang="zh-CN" sz="1400" dirty="0"/>
              <a:t>to be carried in the Association Request </a:t>
            </a:r>
            <a:r>
              <a:rPr lang="en-US" altLang="zh-CN" sz="1400" dirty="0" smtClean="0"/>
              <a:t>frame</a:t>
            </a:r>
          </a:p>
          <a:p>
            <a:pPr lvl="2"/>
            <a:r>
              <a:rPr lang="en-US" altLang="zh-CN" sz="1200" dirty="0" smtClean="0"/>
              <a:t>One method is to define a new element, named Tentative Association element, which includes the following info</a:t>
            </a:r>
          </a:p>
          <a:p>
            <a:pPr lvl="3"/>
            <a:r>
              <a:rPr lang="en-US" altLang="zh-CN" sz="1200" dirty="0" smtClean="0"/>
              <a:t>Non-AP </a:t>
            </a:r>
            <a:r>
              <a:rPr lang="en-US" altLang="zh-CN" sz="1200" dirty="0"/>
              <a:t>MLD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Trigger </a:t>
            </a:r>
            <a:r>
              <a:rPr lang="en-US" altLang="zh-CN" sz="1200" dirty="0" smtClean="0"/>
              <a:t>STA-AP Mapping Notify. </a:t>
            </a:r>
            <a:r>
              <a:rPr lang="en-US" altLang="zh-CN" sz="1200" dirty="0"/>
              <a:t>Set to 1, </a:t>
            </a:r>
            <a:r>
              <a:rPr lang="en-US" altLang="zh-CN" sz="1200" dirty="0" smtClean="0"/>
              <a:t>indicate </a:t>
            </a:r>
            <a:r>
              <a:rPr lang="en-US" altLang="zh-CN" sz="1200" dirty="0"/>
              <a:t>the non-AP MLD will proactively send a frame to trigger </a:t>
            </a:r>
            <a:r>
              <a:rPr lang="en-US" altLang="zh-CN" sz="1200" dirty="0" smtClean="0"/>
              <a:t>the STA-AP Mapping Notify procedure</a:t>
            </a:r>
          </a:p>
          <a:p>
            <a:pPr lvl="3"/>
            <a:r>
              <a:rPr lang="en-US" altLang="zh-CN" sz="1200" dirty="0" smtClean="0"/>
              <a:t>Tentative Association Lifetime. Indicate the tentative association age-out time. Any communication between the non-AP MLD and AP MLD will reset the timer.</a:t>
            </a:r>
            <a:endParaRPr lang="en-US" altLang="zh-CN" sz="1200" dirty="0"/>
          </a:p>
          <a:p>
            <a:pPr lvl="3"/>
            <a:endParaRPr lang="zh-CN" altLang="en-US" sz="1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Related Signaling Indication (Cont.)</a:t>
            </a:r>
            <a:endParaRPr lang="en-US" kern="0" dirty="0"/>
          </a:p>
        </p:txBody>
      </p:sp>
      <p:sp>
        <p:nvSpPr>
          <p:cNvPr id="7" name="文本框 6"/>
          <p:cNvSpPr txBox="1"/>
          <p:nvPr/>
        </p:nvSpPr>
        <p:spPr>
          <a:xfrm>
            <a:off x="1448305" y="4792524"/>
            <a:ext cx="90120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Element ID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2349514" y="4792524"/>
            <a:ext cx="62228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Length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2971800" y="4792523"/>
            <a:ext cx="202651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Tentative Association Control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004667" y="4792523"/>
            <a:ext cx="208903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Tentative Association Lifetime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157901" y="5566894"/>
            <a:ext cx="17802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STA-AP Mapping Notify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7228460" y="5566893"/>
            <a:ext cx="7620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Reserved</a:t>
            </a:r>
          </a:p>
          <a:p>
            <a:endParaRPr lang="en-US" altLang="zh-CN" dirty="0" smtClean="0"/>
          </a:p>
        </p:txBody>
      </p:sp>
      <p:sp>
        <p:nvSpPr>
          <p:cNvPr id="15" name="文本框 14"/>
          <p:cNvSpPr txBox="1"/>
          <p:nvPr/>
        </p:nvSpPr>
        <p:spPr>
          <a:xfrm>
            <a:off x="2007353" y="5347234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B0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3792786" y="530884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B1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7545094" y="530307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B7</a:t>
            </a:r>
            <a:endParaRPr lang="zh-CN" altLang="en-US" dirty="0"/>
          </a:p>
        </p:txBody>
      </p:sp>
      <p:cxnSp>
        <p:nvCxnSpPr>
          <p:cNvPr id="21" name="直接连接符 20"/>
          <p:cNvCxnSpPr/>
          <p:nvPr/>
        </p:nvCxnSpPr>
        <p:spPr bwMode="auto">
          <a:xfrm flipH="1">
            <a:off x="1181020" y="5113094"/>
            <a:ext cx="1790781" cy="4479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直接连接符 22"/>
          <p:cNvCxnSpPr/>
          <p:nvPr/>
        </p:nvCxnSpPr>
        <p:spPr bwMode="auto">
          <a:xfrm>
            <a:off x="4998317" y="5074814"/>
            <a:ext cx="2992146" cy="486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2951456" y="5566894"/>
            <a:ext cx="223014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802.1X Authentication Notify (Optional)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5181600" y="5566894"/>
            <a:ext cx="204686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4-way Handshake Notify (Optional)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5809873" y="530307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B2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6996579" y="530307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67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describe that how to implement the “Make before Break” scheme [1] under the MLD framework.</a:t>
            </a:r>
          </a:p>
          <a:p>
            <a:pPr lvl="1"/>
            <a:r>
              <a:rPr lang="en-US" altLang="zh-CN" dirty="0" smtClean="0"/>
              <a:t>This scheme can </a:t>
            </a:r>
            <a:r>
              <a:rPr lang="en-US" altLang="zh-CN" b="1" u="sng" dirty="0" smtClean="0">
                <a:solidFill>
                  <a:srgbClr val="00B0F0"/>
                </a:solidFill>
              </a:rPr>
              <a:t>really</a:t>
            </a:r>
            <a:r>
              <a:rPr lang="en-US" altLang="zh-CN" dirty="0" smtClean="0"/>
              <a:t> realize that the data delivery is not interrupted during the roaming by exploiting the multiple radios of non-AP MLD</a:t>
            </a:r>
            <a:endParaRPr lang="en-US" altLang="zh-CN" dirty="0"/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Summary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444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11-03-0770-06-frfh-make-before-break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standardize tentative (re)association scheme for the non-AP MLD?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</a:t>
            </a:r>
          </a:p>
          <a:p>
            <a:pPr lvl="1"/>
            <a:r>
              <a:rPr lang="en-US" altLang="zh-CN" dirty="0" smtClean="0"/>
              <a:t>N</a:t>
            </a:r>
          </a:p>
          <a:p>
            <a:pPr lvl="1"/>
            <a:r>
              <a:rPr lang="en-US" altLang="zh-CN" dirty="0"/>
              <a:t>A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48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b="0" i="1" dirty="0"/>
              <a:t>IEEE 802.16 Spec.-2016. A single IEEE 802.1X Port maps to one association, and each association maps to an IEEE 802.1X Port. Each association between a pair of STAs creates a unique pair of IEEE 802.1X Ports, and authentication takes place relative to those ports alone</a:t>
            </a:r>
            <a:r>
              <a:rPr lang="en-US" altLang="zh-CN" sz="2000" b="0" i="1" dirty="0" smtClean="0"/>
              <a:t>.</a:t>
            </a:r>
          </a:p>
          <a:p>
            <a:r>
              <a:rPr lang="en-US" altLang="zh-CN" sz="2000" b="0" i="1" dirty="0"/>
              <a:t>An IEEE 802.1X Port consists of </a:t>
            </a:r>
            <a:r>
              <a:rPr lang="en-US" altLang="zh-CN" sz="2000" b="0" i="1" dirty="0" smtClean="0"/>
              <a:t>an IEEE </a:t>
            </a:r>
            <a:r>
              <a:rPr lang="en-US" altLang="zh-CN" sz="2000" b="0" i="1" dirty="0"/>
              <a:t>802.1X Controlled Port and an IEEE 802.1X Uncontrolled Port</a:t>
            </a:r>
            <a:r>
              <a:rPr lang="en-US" altLang="zh-CN" sz="2000" b="0" i="1" dirty="0" smtClean="0"/>
              <a:t>.</a:t>
            </a:r>
          </a:p>
          <a:p>
            <a:pPr lvl="1"/>
            <a:r>
              <a:rPr lang="en-US" altLang="zh-CN" sz="1600" i="1" dirty="0"/>
              <a:t>The IEEE 802.1X Controlled Port </a:t>
            </a:r>
            <a:r>
              <a:rPr lang="en-US" altLang="zh-CN" sz="1600" i="1" dirty="0" smtClean="0"/>
              <a:t>is blocked </a:t>
            </a:r>
            <a:r>
              <a:rPr lang="en-US" altLang="zh-CN" sz="1600" i="1" dirty="0"/>
              <a:t>from passing general data traffic between two STAs until an IEEE 802.1X authentication </a:t>
            </a:r>
            <a:r>
              <a:rPr lang="en-US" altLang="zh-CN" sz="1600" i="1" dirty="0" smtClean="0"/>
              <a:t>procedure completes </a:t>
            </a:r>
            <a:r>
              <a:rPr lang="en-US" altLang="zh-CN" sz="1600" i="1" dirty="0"/>
              <a:t>successfully over the IEEE 802.1X Uncontrolled Port</a:t>
            </a:r>
            <a:r>
              <a:rPr lang="en-US" altLang="zh-CN" sz="1600" i="1" dirty="0" smtClean="0"/>
              <a:t>.</a:t>
            </a:r>
            <a:endParaRPr lang="en-US" altLang="zh-CN" sz="1600" b="0" i="1" dirty="0" smtClean="0"/>
          </a:p>
          <a:p>
            <a:r>
              <a:rPr lang="en-US" altLang="zh-CN" sz="2000" b="0" i="1" dirty="0"/>
              <a:t>Within IEEE </a:t>
            </a:r>
            <a:r>
              <a:rPr lang="en-US" altLang="zh-CN" sz="2000" b="0" i="1" dirty="0" err="1"/>
              <a:t>Std</a:t>
            </a:r>
            <a:r>
              <a:rPr lang="en-US" altLang="zh-CN" sz="2000" b="0" i="1" dirty="0"/>
              <a:t> 802.11, EAPOL PDUs are carried as MSDUs within one or more </a:t>
            </a:r>
            <a:r>
              <a:rPr lang="en-US" altLang="zh-CN" sz="2000" b="0" i="1" u="sng" dirty="0"/>
              <a:t>Data frames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Annex 802.1X Authentication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97587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2794" y="1600200"/>
            <a:ext cx="7926387" cy="4800600"/>
          </a:xfrm>
        </p:spPr>
        <p:txBody>
          <a:bodyPr/>
          <a:lstStyle/>
          <a:p>
            <a:r>
              <a:rPr lang="en-US" altLang="zh-CN" sz="2000" dirty="0" smtClean="0"/>
              <a:t>For a STA with one single radio, the data delivery will be interrupted during a roaming until the re-association with a new AP is completely finished</a:t>
            </a:r>
          </a:p>
          <a:p>
            <a:r>
              <a:rPr lang="en-US" altLang="zh-CN" sz="2000" dirty="0" smtClean="0"/>
              <a:t>Contribution [1] first proposed the “Make Before Break” concept to reduce the gap in data delivery during a roaming in 2003</a:t>
            </a:r>
          </a:p>
          <a:p>
            <a:pPr lvl="1"/>
            <a:r>
              <a:rPr lang="en-US" altLang="zh-CN" sz="1800" dirty="0" smtClean="0"/>
              <a:t>Exploit the power save mechanism to communicate to both old AP and new AP on the different channels</a:t>
            </a:r>
          </a:p>
          <a:p>
            <a:pPr lvl="1"/>
            <a:r>
              <a:rPr lang="en-US" altLang="zh-CN" sz="1800" dirty="0" smtClean="0"/>
              <a:t>Considering </a:t>
            </a:r>
            <a:r>
              <a:rPr lang="en-US" altLang="zh-CN" sz="1800" b="1" u="sng" dirty="0" smtClean="0">
                <a:solidFill>
                  <a:srgbClr val="00B0F0"/>
                </a:solidFill>
              </a:rPr>
              <a:t>the fact of inter-frequency deployment </a:t>
            </a:r>
            <a:r>
              <a:rPr lang="en-US" altLang="zh-CN" sz="1800" dirty="0" smtClean="0"/>
              <a:t>and</a:t>
            </a:r>
            <a:r>
              <a:rPr lang="en-US" altLang="zh-CN" sz="1800" dirty="0" smtClean="0">
                <a:solidFill>
                  <a:srgbClr val="00B0F0"/>
                </a:solidFill>
              </a:rPr>
              <a:t> </a:t>
            </a:r>
            <a:r>
              <a:rPr lang="en-US" altLang="zh-CN" sz="1800" b="1" u="sng" dirty="0" smtClean="0">
                <a:solidFill>
                  <a:srgbClr val="00B0F0"/>
                </a:solidFill>
              </a:rPr>
              <a:t>the limitation of only one single radio</a:t>
            </a:r>
            <a:r>
              <a:rPr lang="en-US" altLang="zh-CN" sz="1800" dirty="0" smtClean="0"/>
              <a:t>, the data delivery will be still interrupted during the tentative association with the new AP on a different channel</a:t>
            </a:r>
          </a:p>
          <a:p>
            <a:pPr lvl="1"/>
            <a:endParaRPr lang="en-US" altLang="zh-CN" sz="1800" dirty="0" smtClean="0"/>
          </a:p>
          <a:p>
            <a:r>
              <a:rPr lang="en-US" altLang="zh-CN" sz="2000" dirty="0" smtClean="0"/>
              <a:t>This contribution will address how to implement the “Make Before Break” scheme under the MLD framework</a:t>
            </a:r>
            <a:endParaRPr lang="zh-CN" altLang="en-US" sz="2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7351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462248"/>
            <a:ext cx="4076700" cy="4938552"/>
          </a:xfrm>
        </p:spPr>
        <p:txBody>
          <a:bodyPr/>
          <a:lstStyle/>
          <a:p>
            <a:r>
              <a:rPr lang="en-US" altLang="zh-CN" sz="2000" dirty="0" smtClean="0"/>
              <a:t>Necessary Actions before data transfer</a:t>
            </a:r>
          </a:p>
          <a:p>
            <a:pPr lvl="1"/>
            <a:r>
              <a:rPr lang="en-US" altLang="zh-CN" sz="1600" i="1" dirty="0" smtClean="0"/>
              <a:t>802.11 open system authentication</a:t>
            </a:r>
          </a:p>
          <a:p>
            <a:pPr lvl="1"/>
            <a:r>
              <a:rPr lang="en-US" altLang="zh-CN" sz="1600" i="1" dirty="0" smtClean="0"/>
              <a:t>Exchange Association Request/Response frames</a:t>
            </a:r>
          </a:p>
          <a:p>
            <a:pPr lvl="1"/>
            <a:r>
              <a:rPr lang="en-US" altLang="zh-CN" sz="1600" i="1" dirty="0" smtClean="0"/>
              <a:t>802.1X authentication if needed</a:t>
            </a:r>
          </a:p>
          <a:p>
            <a:pPr lvl="2"/>
            <a:r>
              <a:rPr lang="en-US" altLang="zh-CN" sz="1400" i="1" dirty="0" smtClean="0"/>
              <a:t>Derived PMK</a:t>
            </a:r>
          </a:p>
          <a:p>
            <a:pPr lvl="1"/>
            <a:r>
              <a:rPr lang="en-US" altLang="zh-CN" sz="1600" i="1" dirty="0" smtClean="0"/>
              <a:t>4-way handshake </a:t>
            </a:r>
            <a:r>
              <a:rPr lang="en-US" altLang="zh-CN" sz="1400" i="1" dirty="0"/>
              <a:t>if </a:t>
            </a:r>
            <a:r>
              <a:rPr lang="en-US" altLang="zh-CN" sz="1400" i="1" dirty="0" smtClean="0"/>
              <a:t>needed</a:t>
            </a:r>
          </a:p>
          <a:p>
            <a:pPr lvl="2"/>
            <a:r>
              <a:rPr lang="en-US" altLang="zh-CN" sz="1200" i="1" dirty="0" smtClean="0"/>
              <a:t>Derived PTK and GTK</a:t>
            </a:r>
            <a:endParaRPr lang="en-US" altLang="zh-CN" sz="1200" i="1" dirty="0"/>
          </a:p>
          <a:p>
            <a:pPr lvl="1"/>
            <a:endParaRPr lang="zh-CN" altLang="en-US" sz="1400" dirty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61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Recap-Association Operation</a:t>
            </a:r>
            <a:endParaRPr lang="en-US" kern="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1197566"/>
            <a:ext cx="4305420" cy="5203234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953000" y="41148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(PMK)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045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002587" cy="4114800"/>
          </a:xfrm>
        </p:spPr>
        <p:txBody>
          <a:bodyPr/>
          <a:lstStyle/>
          <a:p>
            <a:r>
              <a:rPr lang="en-US" altLang="zh-CN" i="1" dirty="0"/>
              <a:t>802.11 Spec-2016. At any given instant, a STA is associated with no more than one AP. This allows the DS to determine a unique answer to the question, “</a:t>
            </a:r>
            <a:r>
              <a:rPr lang="en-US" altLang="zh-CN" b="1" i="1" u="sng" dirty="0">
                <a:solidFill>
                  <a:srgbClr val="00B0F0"/>
                </a:solidFill>
              </a:rPr>
              <a:t>Which AP is serving STA X?</a:t>
            </a:r>
            <a:r>
              <a:rPr lang="en-US" altLang="zh-CN" i="1" dirty="0"/>
              <a:t>” Once an association is completed, a STA can make full use of a DS (via the AP) to communicate.</a:t>
            </a:r>
          </a:p>
          <a:p>
            <a:r>
              <a:rPr lang="en-GB" altLang="zh-CN" dirty="0"/>
              <a:t>DS-STA-</a:t>
            </a:r>
            <a:r>
              <a:rPr lang="en-GB" altLang="zh-CN" dirty="0" err="1"/>
              <a:t>NOTIFY.request</a:t>
            </a:r>
            <a:r>
              <a:rPr lang="en-GB" altLang="zh-CN" dirty="0"/>
              <a:t> primitive</a:t>
            </a:r>
          </a:p>
          <a:p>
            <a:pPr lvl="1"/>
            <a:r>
              <a:rPr lang="en-GB" altLang="zh-CN" sz="1600" dirty="0"/>
              <a:t>Update STA-AP Mapping info</a:t>
            </a:r>
            <a:endParaRPr lang="en-US" altLang="zh-CN" sz="1600" dirty="0"/>
          </a:p>
          <a:p>
            <a:r>
              <a:rPr lang="en-US" altLang="zh-CN" dirty="0"/>
              <a:t>When to send </a:t>
            </a:r>
            <a:r>
              <a:rPr lang="en-GB" altLang="zh-CN" dirty="0"/>
              <a:t>DS-STA-</a:t>
            </a:r>
            <a:r>
              <a:rPr lang="en-GB" altLang="zh-CN" dirty="0" err="1"/>
              <a:t>NOTIFY.request</a:t>
            </a:r>
            <a:r>
              <a:rPr lang="en-GB" altLang="zh-CN" dirty="0"/>
              <a:t> primitive to the DS is not specifically defined in the current Spec. </a:t>
            </a:r>
          </a:p>
          <a:p>
            <a:pPr lvl="1"/>
            <a:r>
              <a:rPr lang="en-GB" altLang="zh-CN" sz="1600" dirty="0"/>
              <a:t>The reason may be that </a:t>
            </a:r>
            <a:r>
              <a:rPr lang="en-US" altLang="zh-CN" sz="1600" dirty="0"/>
              <a:t>it doesn’t matter for the single-radio client</a:t>
            </a:r>
            <a:r>
              <a:rPr lang="en-GB" altLang="zh-CN" sz="1600" dirty="0"/>
              <a:t> </a:t>
            </a:r>
            <a:endParaRPr lang="zh-CN" altLang="en-US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886524"/>
            <a:ext cx="7772400" cy="61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Recap-Association </a:t>
            </a:r>
            <a:r>
              <a:rPr lang="en-US" altLang="zh-CN" kern="0" dirty="0" smtClean="0"/>
              <a:t>Operation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180337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</a:t>
            </a:r>
            <a:r>
              <a:rPr lang="en-US" altLang="zh-CN" dirty="0"/>
              <a:t>Fast BSS </a:t>
            </a:r>
            <a:r>
              <a:rPr lang="en-US" altLang="zh-CN" dirty="0" smtClean="0"/>
              <a:t>Transition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981200"/>
            <a:ext cx="5179644" cy="4032058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69520" y="4045666"/>
            <a:ext cx="1365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 smtClean="0">
                <a:solidFill>
                  <a:srgbClr val="00B0F0"/>
                </a:solidFill>
              </a:rPr>
              <a:t>The data delivery is interrupted during this period. 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2" name="左大括号 1"/>
          <p:cNvSpPr/>
          <p:nvPr/>
        </p:nvSpPr>
        <p:spPr bwMode="auto">
          <a:xfrm>
            <a:off x="1869770" y="3583051"/>
            <a:ext cx="155448" cy="1524000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7965770" y="2440051"/>
            <a:ext cx="0" cy="3200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7620515" y="2163052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AC/AS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293366" y="3994865"/>
            <a:ext cx="1704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Maybe need to go to AC/AS to inquire PMKID info</a:t>
            </a:r>
            <a:endParaRPr lang="zh-CN" altLang="en-US" dirty="0"/>
          </a:p>
        </p:txBody>
      </p:sp>
      <p:sp>
        <p:nvSpPr>
          <p:cNvPr id="16" name="椭圆 15"/>
          <p:cNvSpPr/>
          <p:nvPr/>
        </p:nvSpPr>
        <p:spPr bwMode="auto">
          <a:xfrm>
            <a:off x="6166717" y="3605861"/>
            <a:ext cx="2066925" cy="142434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41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Main Idea</a:t>
            </a:r>
          </a:p>
          <a:p>
            <a:pPr lvl="1"/>
            <a:r>
              <a:rPr lang="en-GB" altLang="zh-CN" dirty="0" smtClean="0"/>
              <a:t>In </a:t>
            </a:r>
            <a:r>
              <a:rPr lang="en-GB" altLang="zh-CN" dirty="0"/>
              <a:t>order to </a:t>
            </a:r>
            <a:r>
              <a:rPr lang="en-GB" altLang="zh-CN" dirty="0" smtClean="0"/>
              <a:t>minimize </a:t>
            </a:r>
            <a:r>
              <a:rPr lang="en-GB" altLang="zh-CN" dirty="0"/>
              <a:t>or eliminate any gap in data connectivity while roaming, it is proposed to let a STA make a partial connection with a new AP without dropping the connection with the old AP.  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Then the </a:t>
            </a:r>
            <a:r>
              <a:rPr lang="en-GB" altLang="zh-CN" dirty="0"/>
              <a:t>STA can </a:t>
            </a:r>
            <a:r>
              <a:rPr lang="en-GB" altLang="zh-CN" dirty="0" smtClean="0"/>
              <a:t>negotiate </a:t>
            </a:r>
            <a:r>
              <a:rPr lang="en-GB" altLang="zh-CN" dirty="0"/>
              <a:t>with the new </a:t>
            </a:r>
            <a:r>
              <a:rPr lang="en-GB" altLang="zh-CN" dirty="0" smtClean="0"/>
              <a:t>AP to </a:t>
            </a:r>
            <a:r>
              <a:rPr lang="en-GB" altLang="zh-CN" dirty="0"/>
              <a:t>set up the correct conditions for data connectivity, </a:t>
            </a:r>
            <a:r>
              <a:rPr lang="en-GB" altLang="zh-CN" b="1" u="sng" dirty="0">
                <a:solidFill>
                  <a:srgbClr val="00B0F0"/>
                </a:solidFill>
              </a:rPr>
              <a:t>while still using the old AP for data connectivity</a:t>
            </a:r>
            <a:r>
              <a:rPr lang="en-GB" altLang="zh-CN" dirty="0"/>
              <a:t>. 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 </a:t>
            </a:r>
            <a:r>
              <a:rPr lang="en-GB" altLang="zh-CN" dirty="0"/>
              <a:t>Once the correct conditions are set up, </a:t>
            </a:r>
            <a:r>
              <a:rPr lang="en-US" altLang="zh-CN" dirty="0" smtClean="0"/>
              <a:t>the new AP will trigger DS-STA-</a:t>
            </a:r>
            <a:r>
              <a:rPr lang="en-US" altLang="zh-CN" dirty="0" err="1" smtClean="0"/>
              <a:t>Notify.request</a:t>
            </a:r>
            <a:r>
              <a:rPr lang="en-US" altLang="zh-CN" dirty="0" smtClean="0"/>
              <a:t> to update STA-AP mapping info. </a:t>
            </a:r>
            <a:r>
              <a:rPr lang="en-GB" altLang="zh-CN" dirty="0"/>
              <a:t>T</a:t>
            </a:r>
            <a:r>
              <a:rPr lang="en-GB" altLang="zh-CN" dirty="0" smtClean="0"/>
              <a:t>he </a:t>
            </a:r>
            <a:r>
              <a:rPr lang="en-GB" altLang="zh-CN" dirty="0"/>
              <a:t>STA can then break the connection with the old AP, </a:t>
            </a:r>
            <a:r>
              <a:rPr lang="en-GB" altLang="zh-CN" dirty="0" smtClean="0"/>
              <a:t>and the new AP </a:t>
            </a:r>
            <a:r>
              <a:rPr lang="en-GB" altLang="zh-CN" b="1" u="sng" dirty="0">
                <a:solidFill>
                  <a:srgbClr val="00B0F0"/>
                </a:solidFill>
              </a:rPr>
              <a:t>start using the new AP for data connectivity</a:t>
            </a:r>
            <a:r>
              <a:rPr lang="en-GB" altLang="zh-CN" dirty="0"/>
              <a:t>.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[1]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4474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154987" cy="4183062"/>
          </a:xfrm>
        </p:spPr>
        <p:txBody>
          <a:bodyPr/>
          <a:lstStyle/>
          <a:p>
            <a:r>
              <a:rPr lang="en-GB" altLang="zh-CN" dirty="0" smtClean="0"/>
              <a:t>Split necessary actions before data transfer </a:t>
            </a:r>
            <a:r>
              <a:rPr lang="en-GB" altLang="zh-CN" dirty="0"/>
              <a:t>into two </a:t>
            </a:r>
            <a:r>
              <a:rPr lang="en-GB" altLang="zh-CN" dirty="0" smtClean="0"/>
              <a:t>parts</a:t>
            </a:r>
          </a:p>
          <a:p>
            <a:pPr lvl="1"/>
            <a:r>
              <a:rPr lang="en-US" altLang="zh-CN" dirty="0" smtClean="0"/>
              <a:t>Part-1 action. All </a:t>
            </a:r>
            <a:r>
              <a:rPr lang="en-GB" altLang="zh-CN" dirty="0"/>
              <a:t>necessary </a:t>
            </a:r>
            <a:r>
              <a:rPr lang="en-US" altLang="zh-CN" dirty="0" smtClean="0"/>
              <a:t>actions except of </a:t>
            </a:r>
            <a:r>
              <a:rPr lang="en-GB" altLang="zh-CN" dirty="0" smtClean="0"/>
              <a:t>STA-AP </a:t>
            </a:r>
            <a:r>
              <a:rPr lang="en-GB" altLang="zh-CN" dirty="0"/>
              <a:t>Mapping </a:t>
            </a:r>
            <a:r>
              <a:rPr lang="en-GB" altLang="zh-CN" dirty="0" smtClean="0"/>
              <a:t>Notification</a:t>
            </a:r>
          </a:p>
          <a:p>
            <a:pPr lvl="2"/>
            <a:r>
              <a:rPr lang="en-GB" altLang="zh-CN" dirty="0" smtClean="0"/>
              <a:t>e.g. Authentication, Association Request/Response, 802.1 X authentication, 4-way handshake to generate PTK and GTK, </a:t>
            </a:r>
            <a:r>
              <a:rPr lang="en-GB" altLang="zh-CN" b="1" u="sng" dirty="0" smtClean="0">
                <a:solidFill>
                  <a:srgbClr val="00B0F0"/>
                </a:solidFill>
              </a:rPr>
              <a:t>even BA agreement setup</a:t>
            </a:r>
          </a:p>
          <a:p>
            <a:pPr lvl="2"/>
            <a:r>
              <a:rPr lang="en-GB" altLang="zh-CN" dirty="0" smtClean="0"/>
              <a:t>Note that </a:t>
            </a:r>
            <a:r>
              <a:rPr lang="en-GB" altLang="zh-CN" dirty="0"/>
              <a:t>existing </a:t>
            </a:r>
            <a:r>
              <a:rPr lang="en-GB" altLang="zh-CN" dirty="0" smtClean="0"/>
              <a:t>EAPOL </a:t>
            </a:r>
            <a:r>
              <a:rPr lang="en-GB" altLang="zh-CN" dirty="0"/>
              <a:t>security communications are, strictly speaking, between the STA and the AP; the AP </a:t>
            </a:r>
            <a:r>
              <a:rPr lang="en-GB" altLang="zh-CN" b="1" u="sng" dirty="0">
                <a:solidFill>
                  <a:srgbClr val="00B0F0"/>
                </a:solidFill>
              </a:rPr>
              <a:t>proxies</a:t>
            </a:r>
            <a:r>
              <a:rPr lang="en-GB" altLang="zh-CN" dirty="0"/>
              <a:t> these messages to the DS using </a:t>
            </a:r>
            <a:r>
              <a:rPr lang="en-GB" altLang="zh-CN" dirty="0" smtClean="0"/>
              <a:t>its </a:t>
            </a:r>
            <a:r>
              <a:rPr lang="en-GB" altLang="zh-CN" dirty="0"/>
              <a:t>own MAC address, rather than the MAC address of the STA</a:t>
            </a:r>
            <a:r>
              <a:rPr lang="en-GB" altLang="zh-CN" dirty="0" smtClean="0"/>
              <a:t>.</a:t>
            </a:r>
          </a:p>
          <a:p>
            <a:pPr lvl="3"/>
            <a:r>
              <a:rPr lang="en-GB" altLang="zh-CN" dirty="0" smtClean="0"/>
              <a:t>In other word, during this  period, </a:t>
            </a:r>
            <a:r>
              <a:rPr lang="en-US" altLang="zh-CN" dirty="0">
                <a:ea typeface="宋体" panose="02010600030101010101" pitchFamily="2" charset="-122"/>
              </a:rPr>
              <a:t>communication is </a:t>
            </a:r>
            <a:r>
              <a:rPr lang="en-US" altLang="zh-CN" dirty="0" smtClean="0">
                <a:ea typeface="宋体" panose="02010600030101010101" pitchFamily="2" charset="-122"/>
              </a:rPr>
              <a:t>only allowed </a:t>
            </a:r>
            <a:r>
              <a:rPr lang="en-US" altLang="zh-CN" dirty="0">
                <a:ea typeface="宋体" panose="02010600030101010101" pitchFamily="2" charset="-122"/>
              </a:rPr>
              <a:t>between STA and AP, but not from STA to DS </a:t>
            </a:r>
            <a:r>
              <a:rPr lang="en-US" altLang="zh-CN" b="1" u="sng" dirty="0">
                <a:solidFill>
                  <a:srgbClr val="00B0F0"/>
                </a:solidFill>
                <a:ea typeface="宋体" panose="02010600030101010101" pitchFamily="2" charset="-122"/>
              </a:rPr>
              <a:t>directly</a:t>
            </a:r>
            <a:r>
              <a:rPr lang="en-US" altLang="zh-CN" dirty="0" smtClean="0">
                <a:ea typeface="宋体" panose="02010600030101010101" pitchFamily="2" charset="-122"/>
              </a:rPr>
              <a:t>. </a:t>
            </a:r>
          </a:p>
          <a:p>
            <a:pPr lvl="1"/>
            <a:r>
              <a:rPr lang="en-GB" altLang="zh-CN" dirty="0" smtClean="0"/>
              <a:t>Part-2 action. STA-AP </a:t>
            </a:r>
            <a:r>
              <a:rPr lang="en-GB" altLang="zh-CN" dirty="0"/>
              <a:t>Mapping </a:t>
            </a:r>
            <a:r>
              <a:rPr lang="en-GB" altLang="zh-CN" dirty="0" smtClean="0"/>
              <a:t>Notification by using the DS-STA-</a:t>
            </a:r>
            <a:r>
              <a:rPr lang="en-GB" altLang="zh-CN" dirty="0" err="1" smtClean="0"/>
              <a:t>NOTIFY.request</a:t>
            </a:r>
            <a:r>
              <a:rPr lang="en-GB" altLang="zh-CN" dirty="0" smtClean="0"/>
              <a:t> primitive to </a:t>
            </a:r>
            <a:r>
              <a:rPr lang="en-GB" altLang="zh-CN" dirty="0"/>
              <a:t>the DS 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(Cont.)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2577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Procedure of Make Before Break</a:t>
            </a:r>
          </a:p>
          <a:p>
            <a:pPr lvl="1"/>
            <a:r>
              <a:rPr lang="en-GB" altLang="zh-CN" dirty="0"/>
              <a:t>Step 1. STA </a:t>
            </a:r>
            <a:r>
              <a:rPr lang="en-GB" altLang="zh-CN" dirty="0" smtClean="0"/>
              <a:t>sends </a:t>
            </a:r>
            <a:r>
              <a:rPr lang="en-GB" altLang="zh-CN" dirty="0"/>
              <a:t>a Tentative Association Request to the new AP.</a:t>
            </a:r>
          </a:p>
          <a:p>
            <a:pPr lvl="1"/>
            <a:r>
              <a:rPr lang="en-GB" altLang="zh-CN" dirty="0"/>
              <a:t>Step 2. Once the new AP responds to this </a:t>
            </a:r>
            <a:r>
              <a:rPr lang="en-GB" altLang="zh-CN" dirty="0" smtClean="0"/>
              <a:t>request with a </a:t>
            </a:r>
            <a:r>
              <a:rPr lang="en-GB" altLang="zh-CN" dirty="0"/>
              <a:t>Tentative Association </a:t>
            </a:r>
            <a:r>
              <a:rPr lang="en-GB" altLang="zh-CN" dirty="0" smtClean="0"/>
              <a:t>Response, </a:t>
            </a:r>
            <a:r>
              <a:rPr lang="en-GB" altLang="zh-CN" dirty="0"/>
              <a:t>the new AP and the STA would then be free to do </a:t>
            </a:r>
            <a:r>
              <a:rPr lang="en-GB" altLang="zh-CN" dirty="0" smtClean="0"/>
              <a:t>Part-</a:t>
            </a:r>
            <a:r>
              <a:rPr lang="en-US" altLang="zh-CN" dirty="0" smtClean="0"/>
              <a:t>1 </a:t>
            </a:r>
            <a:r>
              <a:rPr lang="en-GB" altLang="zh-CN" dirty="0" smtClean="0"/>
              <a:t>actions in order </a:t>
            </a:r>
            <a:endParaRPr lang="en-GB" altLang="zh-CN" dirty="0"/>
          </a:p>
          <a:p>
            <a:pPr lvl="1"/>
            <a:r>
              <a:rPr lang="en-GB" altLang="zh-CN" dirty="0"/>
              <a:t>Step 3. STA </a:t>
            </a:r>
            <a:r>
              <a:rPr lang="en-US" altLang="zh-CN" dirty="0" smtClean="0"/>
              <a:t>sends </a:t>
            </a:r>
            <a:r>
              <a:rPr lang="en-US" altLang="zh-CN" dirty="0"/>
              <a:t>a </a:t>
            </a:r>
            <a:r>
              <a:rPr lang="en-GB" altLang="zh-CN" dirty="0"/>
              <a:t>Complete Association Request to the new AP</a:t>
            </a:r>
          </a:p>
          <a:p>
            <a:pPr lvl="1"/>
            <a:r>
              <a:rPr lang="en-GB" altLang="zh-CN" dirty="0"/>
              <a:t>Step 4. In response, the new AP sends a Complete Association Response</a:t>
            </a:r>
            <a:r>
              <a:rPr lang="en-GB" altLang="zh-CN" dirty="0">
                <a:solidFill>
                  <a:srgbClr val="7030A0"/>
                </a:solidFill>
              </a:rPr>
              <a:t> </a:t>
            </a:r>
            <a:r>
              <a:rPr lang="en-GB" altLang="zh-CN" dirty="0"/>
              <a:t>to the STA, and </a:t>
            </a:r>
            <a:r>
              <a:rPr lang="en-GB" altLang="zh-CN" dirty="0" smtClean="0"/>
              <a:t>the </a:t>
            </a:r>
            <a:r>
              <a:rPr lang="en-GB" altLang="zh-CN" dirty="0"/>
              <a:t>STA-AP Mapping Notification to the DS.  </a:t>
            </a:r>
          </a:p>
          <a:p>
            <a:pPr lvl="2"/>
            <a:r>
              <a:rPr lang="en-GB" altLang="zh-CN" dirty="0" smtClean="0"/>
              <a:t>At </a:t>
            </a:r>
            <a:r>
              <a:rPr lang="en-GB" altLang="zh-CN" dirty="0"/>
              <a:t>this point, </a:t>
            </a:r>
            <a:r>
              <a:rPr lang="en-GB" altLang="zh-CN" dirty="0" smtClean="0"/>
              <a:t>the association </a:t>
            </a:r>
            <a:r>
              <a:rPr lang="en-GB" altLang="zh-CN" dirty="0"/>
              <a:t>is complete, and </a:t>
            </a:r>
            <a:r>
              <a:rPr lang="en-GB" altLang="zh-CN" dirty="0" smtClean="0"/>
              <a:t>the data delivery can </a:t>
            </a:r>
            <a:r>
              <a:rPr lang="en-GB" altLang="zh-CN" dirty="0"/>
              <a:t>go through the new AP.</a:t>
            </a:r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(Cont.)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5707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623180"/>
            <a:ext cx="7772400" cy="4625219"/>
          </a:xfrm>
        </p:spPr>
        <p:txBody>
          <a:bodyPr/>
          <a:lstStyle/>
          <a:p>
            <a:r>
              <a:rPr lang="en-US" altLang="zh-CN" dirty="0" smtClean="0"/>
              <a:t>Phase 1. Prior roaming</a:t>
            </a:r>
          </a:p>
          <a:p>
            <a:pPr lvl="1"/>
            <a:r>
              <a:rPr lang="en-US" altLang="zh-CN" sz="1600" dirty="0" smtClean="0"/>
              <a:t>Non-AP MLD inform AP MLD 1 to disable Link 12. Then non-AP MLD  will let STA 2 to do the multi-link tentative association with neighboring candidate </a:t>
            </a:r>
            <a:r>
              <a:rPr lang="en-US" altLang="zh-CN" sz="1600" smtClean="0"/>
              <a:t>AP MLD or AP</a:t>
            </a:r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2841611"/>
            <a:ext cx="3920329" cy="352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67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124510</TotalTime>
  <Words>1790</Words>
  <Application>Microsoft Office PowerPoint</Application>
  <PresentationFormat>全屏显示(4:3)</PresentationFormat>
  <Paragraphs>196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5" baseType="lpstr">
      <vt:lpstr>Qualcomm Office Regular</vt:lpstr>
      <vt:lpstr>Qualcomm Regular</vt:lpstr>
      <vt:lpstr>宋体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2177</cp:revision>
  <cp:lastPrinted>2020-06-24T02:26:51Z</cp:lastPrinted>
  <dcterms:created xsi:type="dcterms:W3CDTF">2004-12-02T14:01:45Z</dcterms:created>
  <dcterms:modified xsi:type="dcterms:W3CDTF">2020-07-02T03:05:46Z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(3)E8Sxa3Ir2IIrW3P1MoRryObEuEFyiFSbzIeoxmUWnWofny45Xw2Qou1/5xH8lbAJEaMxxmx7
DGqQFtNDhatALL2ukQvjauQ9HkME+ag/Z+zHy8fV4i+h0yP3Zn05xSrMDGycnxpFYTOwiXaG
KiHvU7rjBKzForZIFri0iBJdIF2XcgKaWvEG9wLvHkgyztN2F8PgCnCJ5RLz4CIJo15/d2VQ
JAOVdlZ/df7aTZVE3f</vt:lpwstr>
  </property>
  <property fmtid="{D5CDD505-2E9C-101B-9397-08002B2CF9AE}" pid="4" name="_2015_ms_pID_7253431">
    <vt:lpwstr>q34PVf0WcBRO2iwWGxLcl6gfgpEZVzvgqlwKQOrFci27UfCbM8utVK
6tSxGj9FvDc3t+rpmV9ALjTKxOKfvb4nP03ISS4h9zfjvshn4eU7+Kls7fwhM3rdoAyLJVz1
bmUdCtfL82WIq9B5M4T4yP4/AJMqJAlShHpOtgbgdRfjranzN2bDtmGwv3ozPatffHWlz8vI
LzSJ98Q9Y+ILWVNPfF3HaggKbT9ZT3Z9YD/L</vt:lpwstr>
  </property>
  <property fmtid="{D5CDD505-2E9C-101B-9397-08002B2CF9AE}" pid="5" name="_2015_ms_pID_7253432">
    <vt:lpwstr>v72O1ZLikZyK1TjpGoFYCz0=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1593409631</vt:lpwstr>
  </property>
</Properties>
</file>