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379" r:id="rId3"/>
    <p:sldId id="380" r:id="rId4"/>
    <p:sldId id="387" r:id="rId5"/>
    <p:sldId id="381" r:id="rId6"/>
    <p:sldId id="391" r:id="rId7"/>
    <p:sldId id="383" r:id="rId8"/>
    <p:sldId id="392" r:id="rId9"/>
    <p:sldId id="393" r:id="rId10"/>
    <p:sldId id="394" r:id="rId11"/>
    <p:sldId id="395" r:id="rId12"/>
    <p:sldId id="396" r:id="rId13"/>
    <p:sldId id="397" r:id="rId14"/>
    <p:sldId id="398" r:id="rId15"/>
    <p:sldId id="389" r:id="rId16"/>
    <p:sldId id="399" r:id="rId17"/>
    <p:sldId id="401" r:id="rId18"/>
    <p:sldId id="415" r:id="rId19"/>
    <p:sldId id="414"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17" autoAdjust="0"/>
    <p:restoredTop sz="80277" autoAdjust="0"/>
  </p:normalViewPr>
  <p:slideViewPr>
    <p:cSldViewPr>
      <p:cViewPr varScale="1">
        <p:scale>
          <a:sx n="97" d="100"/>
          <a:sy n="97" d="100"/>
        </p:scale>
        <p:origin x="-2214" y="-84"/>
      </p:cViewPr>
      <p:guideLst>
        <p:guide orient="horz" pos="2160"/>
        <p:guide pos="2880"/>
      </p:guideLst>
    </p:cSldViewPr>
  </p:slideViewPr>
  <p:outlineViewPr>
    <p:cViewPr>
      <p:scale>
        <a:sx n="33" d="100"/>
        <a:sy n="33" d="100"/>
      </p:scale>
      <p:origin x="0" y="982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85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3898223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802.11-yy/0371r0</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7</a:t>
            </a:fld>
            <a:endParaRPr lang="en-US"/>
          </a:p>
        </p:txBody>
      </p:sp>
    </p:spTree>
    <p:extLst>
      <p:ext uri="{BB962C8B-B14F-4D97-AF65-F5344CB8AC3E}">
        <p14:creationId xmlns:p14="http://schemas.microsoft.com/office/powerpoint/2010/main" val="2570831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802.11-yy/0371r0</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8</a:t>
            </a:fld>
            <a:endParaRPr lang="en-US"/>
          </a:p>
        </p:txBody>
      </p:sp>
    </p:spTree>
    <p:extLst>
      <p:ext uri="{BB962C8B-B14F-4D97-AF65-F5344CB8AC3E}">
        <p14:creationId xmlns:p14="http://schemas.microsoft.com/office/powerpoint/2010/main" val="401584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802.11-yy/0371r0</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11</a:t>
            </a:fld>
            <a:endParaRPr lang="en-US"/>
          </a:p>
        </p:txBody>
      </p:sp>
    </p:spTree>
    <p:extLst>
      <p:ext uri="{BB962C8B-B14F-4D97-AF65-F5344CB8AC3E}">
        <p14:creationId xmlns:p14="http://schemas.microsoft.com/office/powerpoint/2010/main" val="401584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802.11-yy/0371r0</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12</a:t>
            </a:fld>
            <a:endParaRPr lang="en-US"/>
          </a:p>
        </p:txBody>
      </p:sp>
    </p:spTree>
    <p:extLst>
      <p:ext uri="{BB962C8B-B14F-4D97-AF65-F5344CB8AC3E}">
        <p14:creationId xmlns:p14="http://schemas.microsoft.com/office/powerpoint/2010/main" val="401584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r>
              <a:rPr lang="en-US" altLang="ko-KR" dirty="0" smtClean="0"/>
              <a:t>byte alignment</a:t>
            </a:r>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802.11-yy/0371r0</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13</a:t>
            </a:fld>
            <a:endParaRPr lang="en-US"/>
          </a:p>
        </p:txBody>
      </p:sp>
    </p:spTree>
    <p:extLst>
      <p:ext uri="{BB962C8B-B14F-4D97-AF65-F5344CB8AC3E}">
        <p14:creationId xmlns:p14="http://schemas.microsoft.com/office/powerpoint/2010/main" val="2004879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802.11-yy/0371r0</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14</a:t>
            </a:fld>
            <a:endParaRPr lang="en-US"/>
          </a:p>
        </p:txBody>
      </p:sp>
    </p:spTree>
    <p:extLst>
      <p:ext uri="{BB962C8B-B14F-4D97-AF65-F5344CB8AC3E}">
        <p14:creationId xmlns:p14="http://schemas.microsoft.com/office/powerpoint/2010/main" val="401584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802.11-yy/0371r0</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18</a:t>
            </a:fld>
            <a:endParaRPr lang="en-US"/>
          </a:p>
        </p:txBody>
      </p:sp>
    </p:spTree>
    <p:extLst>
      <p:ext uri="{BB962C8B-B14F-4D97-AF65-F5344CB8AC3E}">
        <p14:creationId xmlns:p14="http://schemas.microsoft.com/office/powerpoint/2010/main" val="3437634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802.11-yy/0371r0</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2C873923-7103-4AF9-AECF-EE09B40480BC}" type="slidenum">
              <a:rPr lang="en-US" smtClean="0"/>
              <a:pPr>
                <a:defRPr/>
              </a:pPr>
              <a:t>19</a:t>
            </a:fld>
            <a:endParaRPr lang="en-US"/>
          </a:p>
        </p:txBody>
      </p:sp>
    </p:spTree>
    <p:extLst>
      <p:ext uri="{BB962C8B-B14F-4D97-AF65-F5344CB8AC3E}">
        <p14:creationId xmlns:p14="http://schemas.microsoft.com/office/powerpoint/2010/main" val="3437634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7086795" y="6475413"/>
            <a:ext cx="145713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Jonghun Han, Samsung</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7086796" y="6475413"/>
            <a:ext cx="14571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Jonghun Han, Samsung</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7086796" y="6475413"/>
            <a:ext cx="14571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Jonghun Han, Samsung</a:t>
            </a:r>
            <a:endParaRPr lang="en-US" altLang="ko-K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447800"/>
            <a:ext cx="7772400" cy="4648200"/>
          </a:xfrm>
        </p:spPr>
        <p:txBody>
          <a:bodyPr/>
          <a:lstStyle>
            <a:lvl1pPr>
              <a:defRPr sz="2000"/>
            </a:lvl1pPr>
            <a:lvl2pPr>
              <a:defRPr sz="1800"/>
            </a:lvl2pPr>
            <a:lvl3pPr>
              <a:defRPr sz="1600"/>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7086796" y="6475413"/>
            <a:ext cx="14571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Jonghun Han, Samsung</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7086796" y="6475413"/>
            <a:ext cx="14571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Jonghun Han, Samsung</a:t>
            </a:r>
            <a:endParaRPr lang="en-US" altLang="ko-K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7086796" y="6475413"/>
            <a:ext cx="14571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Jonghun Han, Samsung</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dirty="0" smtClean="0"/>
              <a:t>May 2020</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7086796" y="6475413"/>
            <a:ext cx="14571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Jonghun Han, Samsung</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dirty="0" smtClean="0"/>
              <a:t>May 2020</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7086796" y="6475413"/>
            <a:ext cx="14571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Jonghun Han, Samsung</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May 2020</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7086796" y="6475413"/>
            <a:ext cx="14571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Jonghun Han, Samsung</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7086796" y="6475413"/>
            <a:ext cx="14571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Jonghun Han, Samsung</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7086796" y="6475413"/>
            <a:ext cx="14571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Jonghun Han, Samsung</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ko-KR" dirty="0" smtClean="0"/>
              <a:t>May 2020</a:t>
            </a:r>
            <a:endParaRPr lang="en-US" dirty="0"/>
          </a:p>
        </p:txBody>
      </p:sp>
      <p:sp>
        <p:nvSpPr>
          <p:cNvPr id="1029" name="Rectangle 5"/>
          <p:cNvSpPr>
            <a:spLocks noGrp="1" noChangeArrowheads="1"/>
          </p:cNvSpPr>
          <p:nvPr>
            <p:ph type="ftr" sz="quarter" idx="3"/>
          </p:nvPr>
        </p:nvSpPr>
        <p:spPr bwMode="auto">
          <a:xfrm>
            <a:off x="7086795" y="6475413"/>
            <a:ext cx="145713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Jonghun Han, Samsung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802.11-20/0831r2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altLang="ko-KR" dirty="0" smtClean="0"/>
              <a:t>March 2020</a:t>
            </a:r>
            <a:endParaRPr lang="en-US" dirty="0"/>
          </a:p>
        </p:txBody>
      </p:sp>
      <p:sp>
        <p:nvSpPr>
          <p:cNvPr id="1028" name="Footer Placeholder 4"/>
          <p:cNvSpPr>
            <a:spLocks noGrp="1"/>
          </p:cNvSpPr>
          <p:nvPr>
            <p:ph type="ftr" sz="quarter" idx="3"/>
          </p:nvPr>
        </p:nvSpPr>
        <p:spPr>
          <a:xfrm>
            <a:off x="7086795" y="6475413"/>
            <a:ext cx="1457130" cy="184666"/>
          </a:xfrm>
        </p:spPr>
        <p:txBody>
          <a:bodyPr/>
          <a:lstStyle/>
          <a:p>
            <a:pPr>
              <a:defRPr/>
            </a:pPr>
            <a:r>
              <a:rPr lang="en-US" altLang="ko-KR" dirty="0" smtClean="0"/>
              <a:t>Jonghun Han, Samsung</a:t>
            </a:r>
            <a:endParaRPr lang="en-US" altLang="ko-KR"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Trigger Frame </a:t>
            </a:r>
            <a:br>
              <a:rPr lang="en-US" dirty="0" smtClean="0"/>
            </a:br>
            <a:r>
              <a:rPr lang="en-US" dirty="0" smtClean="0"/>
              <a:t>for Frequency-domain A-PPDU Support</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2020-05-20</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2598783289"/>
              </p:ext>
            </p:extLst>
          </p:nvPr>
        </p:nvGraphicFramePr>
        <p:xfrm>
          <a:off x="519113" y="2754313"/>
          <a:ext cx="7481887" cy="3635375"/>
        </p:xfrm>
        <a:graphic>
          <a:graphicData uri="http://schemas.openxmlformats.org/presentationml/2006/ole">
            <mc:AlternateContent xmlns:mc="http://schemas.openxmlformats.org/markup-compatibility/2006">
              <mc:Choice xmlns:v="urn:schemas-microsoft-com:vml" Requires="v">
                <p:oleObj spid="_x0000_s14313" name="Document" r:id="rId4" imgW="9255261" imgH="4514028" progId="Word.Document.8">
                  <p:embed/>
                </p:oleObj>
              </mc:Choice>
              <mc:Fallback>
                <p:oleObj name="Document" r:id="rId4" imgW="9255261" imgH="4514028" progId="Word.Document.8">
                  <p:embed/>
                  <p:pic>
                    <p:nvPicPr>
                      <p:cNvPr id="0" name=""/>
                      <p:cNvPicPr>
                        <a:picLocks noChangeAspect="1" noChangeArrowheads="1"/>
                      </p:cNvPicPr>
                      <p:nvPr/>
                    </p:nvPicPr>
                    <p:blipFill>
                      <a:blip r:embed="rId5"/>
                      <a:srcRect/>
                      <a:stretch>
                        <a:fillRect/>
                      </a:stretch>
                    </p:blipFill>
                    <p:spPr bwMode="auto">
                      <a:xfrm>
                        <a:off x="519113" y="2754313"/>
                        <a:ext cx="7481887" cy="3635375"/>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77200" cy="685800"/>
          </a:xfrm>
        </p:spPr>
        <p:txBody>
          <a:bodyPr/>
          <a:lstStyle/>
          <a:p>
            <a:r>
              <a:rPr lang="en-US" altLang="ko-KR" dirty="0"/>
              <a:t>Option </a:t>
            </a:r>
            <a:r>
              <a:rPr lang="en-US" altLang="ko-KR" dirty="0" smtClean="0"/>
              <a:t>2a: </a:t>
            </a:r>
            <a:r>
              <a:rPr lang="en-US" altLang="ko-KR" dirty="0"/>
              <a:t>Single-MPDU Design w/ Reserved AID</a:t>
            </a:r>
            <a:endParaRPr lang="ko-KR" altLang="en-US" dirty="0"/>
          </a:p>
        </p:txBody>
      </p:sp>
      <p:sp>
        <p:nvSpPr>
          <p:cNvPr id="3" name="내용 개체 틀 2"/>
          <p:cNvSpPr>
            <a:spLocks noGrp="1"/>
          </p:cNvSpPr>
          <p:nvPr>
            <p:ph idx="1"/>
          </p:nvPr>
        </p:nvSpPr>
        <p:spPr>
          <a:xfrm>
            <a:off x="685800" y="1447800"/>
            <a:ext cx="7772400" cy="5029200"/>
          </a:xfrm>
        </p:spPr>
        <p:txBody>
          <a:bodyPr/>
          <a:lstStyle/>
          <a:p>
            <a:r>
              <a:rPr lang="en-US" altLang="ko-KR" dirty="0" smtClean="0"/>
              <a:t>Operation example</a:t>
            </a:r>
          </a:p>
        </p:txBody>
      </p:sp>
      <p:sp>
        <p:nvSpPr>
          <p:cNvPr id="4" name="날짜 개체 틀 3"/>
          <p:cNvSpPr>
            <a:spLocks noGrp="1"/>
          </p:cNvSpPr>
          <p:nvPr>
            <p:ph type="dt" sz="half" idx="10"/>
          </p:nvPr>
        </p:nvSpPr>
        <p:spPr/>
        <p:txBody>
          <a:bodyPr/>
          <a:lstStyle/>
          <a:p>
            <a:pPr>
              <a:defRPr/>
            </a:pPr>
            <a:r>
              <a:rPr lang="en-US" altLang="ko-KR" smtClean="0"/>
              <a:t>March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19745"/>
            <a:ext cx="9144000" cy="4052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4375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77200" cy="685800"/>
          </a:xfrm>
        </p:spPr>
        <p:txBody>
          <a:bodyPr/>
          <a:lstStyle/>
          <a:p>
            <a:r>
              <a:rPr lang="en-US" altLang="ko-KR" dirty="0"/>
              <a:t>Option </a:t>
            </a:r>
            <a:r>
              <a:rPr lang="en-US" altLang="ko-KR" dirty="0" smtClean="0"/>
              <a:t>2a: Single-MPDU Design w/ Reserved AID</a:t>
            </a:r>
            <a:endParaRPr lang="ko-KR" altLang="en-US" dirty="0"/>
          </a:p>
        </p:txBody>
      </p:sp>
      <p:sp>
        <p:nvSpPr>
          <p:cNvPr id="3" name="내용 개체 틀 2"/>
          <p:cNvSpPr>
            <a:spLocks noGrp="1"/>
          </p:cNvSpPr>
          <p:nvPr>
            <p:ph idx="1"/>
          </p:nvPr>
        </p:nvSpPr>
        <p:spPr>
          <a:xfrm>
            <a:off x="685800" y="1447800"/>
            <a:ext cx="7772400" cy="5029200"/>
          </a:xfrm>
        </p:spPr>
        <p:txBody>
          <a:bodyPr/>
          <a:lstStyle/>
          <a:p>
            <a:r>
              <a:rPr lang="en-US" altLang="ko-KR" dirty="0" smtClean="0"/>
              <a:t>Common/user info field </a:t>
            </a:r>
          </a:p>
          <a:p>
            <a:pPr lvl="1"/>
            <a:r>
              <a:rPr lang="en-US" altLang="ko-KR" dirty="0" smtClean="0"/>
              <a:t>stays the same </a:t>
            </a:r>
          </a:p>
          <a:p>
            <a:r>
              <a:rPr lang="en-US" altLang="ko-KR" dirty="0" smtClean="0"/>
              <a:t>EHT or EHT+ STAs can obtain the common info field and additionally obtain EHT or EHT+ specific common info</a:t>
            </a:r>
          </a:p>
          <a:p>
            <a:r>
              <a:rPr lang="en-US" altLang="ko-KR" dirty="0" smtClean="0"/>
              <a:t>EHT or EHT+ specific common info</a:t>
            </a:r>
          </a:p>
          <a:p>
            <a:pPr lvl="1"/>
            <a:r>
              <a:rPr lang="en-US" altLang="ko-KR" dirty="0" smtClean="0"/>
              <a:t>Assign one of the reserved AID (2008-2044, 2047-4094) to indicate EHT or EHT+ common info</a:t>
            </a:r>
          </a:p>
          <a:p>
            <a:pPr lvl="1"/>
            <a:r>
              <a:rPr lang="en-US" altLang="ko-KR" dirty="0" smtClean="0"/>
              <a:t>Example of EHT common info field</a:t>
            </a:r>
          </a:p>
          <a:p>
            <a:pPr lvl="1"/>
            <a:endParaRPr lang="en-US" altLang="ko-KR" dirty="0" smtClean="0"/>
          </a:p>
          <a:p>
            <a:pPr lvl="2"/>
            <a:endParaRPr lang="en-US" altLang="ko-KR" dirty="0" smtClean="0"/>
          </a:p>
          <a:p>
            <a:pPr lvl="2"/>
            <a:r>
              <a:rPr lang="en-US" altLang="ko-KR" dirty="0" smtClean="0"/>
              <a:t>EHT STAs obtain EHT-specific common information from </a:t>
            </a:r>
            <a:r>
              <a:rPr lang="en-US" altLang="ko-KR" u="sng" dirty="0" smtClean="0"/>
              <a:t>the user info field with AID 2008</a:t>
            </a:r>
            <a:r>
              <a:rPr lang="en-US" altLang="ko-KR" dirty="0" smtClean="0"/>
              <a:t> while HE STAs ignore it</a:t>
            </a:r>
          </a:p>
          <a:p>
            <a:pPr lvl="2"/>
            <a:r>
              <a:rPr lang="en-US" altLang="ko-KR" dirty="0" smtClean="0"/>
              <a:t>Length of EHT common info should be the same with that of the user info field since this field reuses the existing user info field format (5-bytes)</a:t>
            </a:r>
          </a:p>
          <a:p>
            <a:pPr lvl="1"/>
            <a:r>
              <a:rPr lang="en-US" altLang="ko-KR" dirty="0" smtClean="0"/>
              <a:t>Instead of assigning separate AID for EHT and EHT+ common info, EHT common info field may include protocol subfield to indicate amendment</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graphicFrame>
        <p:nvGraphicFramePr>
          <p:cNvPr id="11" name="표 10"/>
          <p:cNvGraphicFramePr>
            <a:graphicFrameLocks noGrp="1"/>
          </p:cNvGraphicFramePr>
          <p:nvPr>
            <p:extLst>
              <p:ext uri="{D42A27DB-BD31-4B8C-83A1-F6EECF244321}">
                <p14:modId xmlns:p14="http://schemas.microsoft.com/office/powerpoint/2010/main" val="1434766842"/>
              </p:ext>
            </p:extLst>
          </p:nvPr>
        </p:nvGraphicFramePr>
        <p:xfrm>
          <a:off x="1524000" y="4201160"/>
          <a:ext cx="6629400" cy="370840"/>
        </p:xfrm>
        <a:graphic>
          <a:graphicData uri="http://schemas.openxmlformats.org/drawingml/2006/table">
            <a:tbl>
              <a:tblPr firstRow="1" bandRow="1">
                <a:tableStyleId>{5C22544A-7EE6-4342-B048-85BDC9FD1C3A}</a:tableStyleId>
              </a:tblPr>
              <a:tblGrid>
                <a:gridCol w="1524000"/>
                <a:gridCol w="1524000"/>
                <a:gridCol w="3581400"/>
              </a:tblGrid>
              <a:tr h="370840">
                <a:tc>
                  <a:txBody>
                    <a:bodyPr/>
                    <a:lstStyle/>
                    <a:p>
                      <a:pPr algn="ctr" latinLnBrk="1"/>
                      <a:r>
                        <a:rPr lang="en-US" altLang="ko-KR" sz="1600" b="0" dirty="0" smtClean="0">
                          <a:solidFill>
                            <a:schemeClr val="tx1"/>
                          </a:solidFill>
                        </a:rPr>
                        <a:t>AID</a:t>
                      </a:r>
                      <a:r>
                        <a:rPr lang="en-US" altLang="ko-KR" sz="1600" b="0" baseline="0" dirty="0" smtClean="0">
                          <a:solidFill>
                            <a:schemeClr val="tx1"/>
                          </a:solidFill>
                        </a:rPr>
                        <a:t> (</a:t>
                      </a:r>
                      <a:r>
                        <a:rPr lang="en-US" altLang="ko-KR" sz="1600" b="0" baseline="0" dirty="0" smtClean="0">
                          <a:solidFill>
                            <a:srgbClr val="FF0000"/>
                          </a:solidFill>
                        </a:rPr>
                        <a:t>2008</a:t>
                      </a:r>
                      <a:r>
                        <a:rPr lang="en-US" altLang="ko-KR" sz="1600" b="0" baseline="0" dirty="0" smtClean="0">
                          <a:solidFill>
                            <a:schemeClr val="tx1"/>
                          </a:solidFill>
                        </a:rPr>
                        <a:t>)</a:t>
                      </a:r>
                      <a:endParaRPr lang="ko-KR" altLang="en-US" sz="1600"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600" b="0" dirty="0" smtClean="0">
                          <a:solidFill>
                            <a:schemeClr val="tx1"/>
                          </a:solidFill>
                        </a:rPr>
                        <a:t>EHT</a:t>
                      </a:r>
                      <a:r>
                        <a:rPr lang="en-US" altLang="ko-KR" sz="1600" b="0" baseline="0" dirty="0" smtClean="0">
                          <a:solidFill>
                            <a:schemeClr val="tx1"/>
                          </a:solidFill>
                        </a:rPr>
                        <a:t> UL BW</a:t>
                      </a:r>
                      <a:endParaRPr lang="ko-KR" altLang="en-US" sz="1600"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600" b="0" dirty="0" smtClean="0">
                          <a:solidFill>
                            <a:schemeClr val="tx1"/>
                          </a:solidFill>
                        </a:rPr>
                        <a:t>Other EHT</a:t>
                      </a:r>
                      <a:r>
                        <a:rPr lang="en-US" altLang="ko-KR" sz="1600" b="0" baseline="0" dirty="0" smtClean="0">
                          <a:solidFill>
                            <a:schemeClr val="tx1"/>
                          </a:solidFill>
                        </a:rPr>
                        <a:t>-specific parameters</a:t>
                      </a:r>
                      <a:endParaRPr lang="ko-KR" altLang="en-US" sz="1600" b="0" dirty="0">
                        <a:solidFill>
                          <a:schemeClr val="tx1"/>
                        </a:solidFill>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583421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77200" cy="685800"/>
          </a:xfrm>
        </p:spPr>
        <p:txBody>
          <a:bodyPr/>
          <a:lstStyle/>
          <a:p>
            <a:r>
              <a:rPr lang="en-US" altLang="ko-KR" dirty="0"/>
              <a:t>Option </a:t>
            </a:r>
            <a:r>
              <a:rPr lang="en-US" altLang="ko-KR" dirty="0" smtClean="0"/>
              <a:t>2a: </a:t>
            </a:r>
            <a:r>
              <a:rPr lang="en-US" altLang="ko-KR" dirty="0"/>
              <a:t>Single-MPDU Design w/ Reserved AID</a:t>
            </a:r>
            <a:endParaRPr lang="ko-KR" altLang="en-US" dirty="0"/>
          </a:p>
        </p:txBody>
      </p:sp>
      <p:sp>
        <p:nvSpPr>
          <p:cNvPr id="3" name="내용 개체 틀 2"/>
          <p:cNvSpPr>
            <a:spLocks noGrp="1"/>
          </p:cNvSpPr>
          <p:nvPr>
            <p:ph idx="1"/>
          </p:nvPr>
        </p:nvSpPr>
        <p:spPr>
          <a:xfrm>
            <a:off x="685800" y="1447800"/>
            <a:ext cx="7848600" cy="5029200"/>
          </a:xfrm>
        </p:spPr>
        <p:txBody>
          <a:bodyPr/>
          <a:lstStyle/>
          <a:p>
            <a:r>
              <a:rPr lang="en-US" altLang="ko-KR" dirty="0" smtClean="0"/>
              <a:t>EHT or EHT+ specific user info</a:t>
            </a:r>
            <a:endParaRPr lang="en-US" altLang="ko-KR" dirty="0"/>
          </a:p>
          <a:p>
            <a:pPr lvl="1"/>
            <a:r>
              <a:rPr lang="en-US" altLang="ko-KR" dirty="0"/>
              <a:t>Assign one of the reserved AID (</a:t>
            </a:r>
            <a:r>
              <a:rPr lang="en-US" altLang="ko-KR" dirty="0" smtClean="0"/>
              <a:t>2008-2044, </a:t>
            </a:r>
            <a:r>
              <a:rPr lang="en-US" altLang="ko-KR" dirty="0"/>
              <a:t>2047-4094) to </a:t>
            </a:r>
            <a:r>
              <a:rPr lang="en-US" altLang="ko-KR" dirty="0" smtClean="0"/>
              <a:t>EHT or EHT+ user info</a:t>
            </a:r>
          </a:p>
          <a:p>
            <a:pPr lvl="1"/>
            <a:r>
              <a:rPr lang="en-US" altLang="ko-KR" dirty="0" smtClean="0"/>
              <a:t>Example of EHT user info field</a:t>
            </a:r>
          </a:p>
          <a:p>
            <a:pPr lvl="2"/>
            <a:endParaRPr lang="en-US" altLang="ko-KR" sz="1400" dirty="0"/>
          </a:p>
          <a:p>
            <a:pPr lvl="2"/>
            <a:endParaRPr lang="en-US" altLang="ko-KR" sz="1400" dirty="0" smtClean="0"/>
          </a:p>
          <a:p>
            <a:pPr lvl="2"/>
            <a:endParaRPr lang="en-US" altLang="ko-KR" sz="1400" dirty="0"/>
          </a:p>
          <a:p>
            <a:pPr lvl="2"/>
            <a:endParaRPr lang="en-US" altLang="ko-KR" sz="1400" dirty="0" smtClean="0"/>
          </a:p>
          <a:p>
            <a:pPr lvl="2"/>
            <a:r>
              <a:rPr lang="en-US" altLang="ko-KR" dirty="0" smtClean="0"/>
              <a:t>EHT STAs </a:t>
            </a:r>
            <a:r>
              <a:rPr lang="en-US" altLang="ko-KR" dirty="0"/>
              <a:t>obtain EHT-specific </a:t>
            </a:r>
            <a:r>
              <a:rPr lang="en-US" altLang="ko-KR" dirty="0" smtClean="0"/>
              <a:t>user </a:t>
            </a:r>
            <a:r>
              <a:rPr lang="en-US" altLang="ko-KR" dirty="0"/>
              <a:t>information from </a:t>
            </a:r>
            <a:r>
              <a:rPr lang="en-US" altLang="ko-KR" u="sng" dirty="0"/>
              <a:t>the user info field with AID </a:t>
            </a:r>
            <a:r>
              <a:rPr lang="en-US" altLang="ko-KR" u="sng" dirty="0" smtClean="0"/>
              <a:t>2010</a:t>
            </a:r>
            <a:r>
              <a:rPr lang="en-US" altLang="ko-KR" dirty="0" smtClean="0"/>
              <a:t> </a:t>
            </a:r>
            <a:r>
              <a:rPr lang="en-US" altLang="ko-KR" dirty="0"/>
              <a:t>while HE STAs ignore it</a:t>
            </a:r>
          </a:p>
          <a:p>
            <a:pPr lvl="2"/>
            <a:r>
              <a:rPr lang="en-US" altLang="ko-KR" dirty="0" smtClean="0"/>
              <a:t>Additional (EHT) AID field is required to specify EHT STA</a:t>
            </a:r>
          </a:p>
          <a:p>
            <a:pPr lvl="2"/>
            <a:r>
              <a:rPr lang="en-US" altLang="ko-KR" dirty="0" smtClean="0"/>
              <a:t>Length </a:t>
            </a:r>
            <a:r>
              <a:rPr lang="en-US" altLang="ko-KR" dirty="0"/>
              <a:t>of </a:t>
            </a:r>
            <a:r>
              <a:rPr lang="en-US" altLang="ko-KR" dirty="0" smtClean="0"/>
              <a:t>EHT user info </a:t>
            </a:r>
            <a:r>
              <a:rPr lang="en-US" altLang="ko-KR" dirty="0"/>
              <a:t>should be the same with that of the user info field since this field reuses the existing user info field format (5-bytes</a:t>
            </a:r>
            <a:r>
              <a:rPr lang="en-US" altLang="ko-KR" dirty="0" smtClean="0"/>
              <a:t>)</a:t>
            </a:r>
          </a:p>
          <a:p>
            <a:pPr lvl="1"/>
            <a:r>
              <a:rPr lang="en-US" altLang="ko-KR" dirty="0" smtClean="0"/>
              <a:t>Only 2-bytes are free to use per-user info field</a:t>
            </a:r>
          </a:p>
          <a:p>
            <a:pPr lvl="1"/>
            <a:r>
              <a:rPr lang="en-US" altLang="ko-KR" dirty="0" smtClean="0"/>
              <a:t>We may need to integrate multiple user info fields for the same (EHT) AID</a:t>
            </a:r>
          </a:p>
          <a:p>
            <a:pPr lvl="1"/>
            <a:r>
              <a:rPr lang="en-US" altLang="ko-KR" dirty="0"/>
              <a:t>Instead of assigning separate AID for EHT and EHT+ </a:t>
            </a:r>
            <a:r>
              <a:rPr lang="en-US" altLang="ko-KR" dirty="0" smtClean="0"/>
              <a:t>user </a:t>
            </a:r>
            <a:r>
              <a:rPr lang="en-US" altLang="ko-KR" dirty="0"/>
              <a:t>info, EHT </a:t>
            </a:r>
            <a:r>
              <a:rPr lang="en-US" altLang="ko-KR" dirty="0" smtClean="0"/>
              <a:t>user </a:t>
            </a:r>
            <a:r>
              <a:rPr lang="en-US" altLang="ko-KR" dirty="0"/>
              <a:t>info field may include protocol subfield to indicate amendment</a:t>
            </a:r>
            <a:endParaRPr lang="ko-KR" altLang="en-US" dirty="0"/>
          </a:p>
          <a:p>
            <a:pPr lvl="1"/>
            <a:endParaRPr lang="en-US" altLang="ko-KR" dirty="0" smtClean="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2"/>
            <a:endParaRPr lang="en-US" altLang="ko-KR" dirty="0" smtClean="0"/>
          </a:p>
          <a:p>
            <a:pPr lvl="2"/>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1005809621"/>
              </p:ext>
            </p:extLst>
          </p:nvPr>
        </p:nvGraphicFramePr>
        <p:xfrm>
          <a:off x="990600" y="3078480"/>
          <a:ext cx="7391400" cy="579120"/>
        </p:xfrm>
        <a:graphic>
          <a:graphicData uri="http://schemas.openxmlformats.org/drawingml/2006/table">
            <a:tbl>
              <a:tblPr firstRow="1" bandRow="1">
                <a:tableStyleId>{5C22544A-7EE6-4342-B048-85BDC9FD1C3A}</a:tableStyleId>
              </a:tblPr>
              <a:tblGrid>
                <a:gridCol w="1524000"/>
                <a:gridCol w="1524000"/>
                <a:gridCol w="1790700"/>
                <a:gridCol w="2552700"/>
              </a:tblGrid>
              <a:tr h="370840">
                <a:tc>
                  <a:txBody>
                    <a:bodyPr/>
                    <a:lstStyle/>
                    <a:p>
                      <a:pPr marL="0" algn="ctr" defTabSz="914400" rtl="0" eaLnBrk="1" latinLnBrk="1" hangingPunct="1"/>
                      <a:r>
                        <a:rPr lang="en-US" altLang="ko-KR" sz="1600" b="0" kern="1200" dirty="0" smtClean="0">
                          <a:solidFill>
                            <a:schemeClr val="tx1"/>
                          </a:solidFill>
                          <a:latin typeface="+mn-lt"/>
                          <a:ea typeface="+mn-ea"/>
                          <a:cs typeface="+mn-cs"/>
                        </a:rPr>
                        <a:t>AID (</a:t>
                      </a:r>
                      <a:r>
                        <a:rPr lang="en-US" altLang="ko-KR" sz="1600" b="0" kern="1200" dirty="0" smtClean="0">
                          <a:solidFill>
                            <a:srgbClr val="FF0000"/>
                          </a:solidFill>
                          <a:latin typeface="+mn-lt"/>
                          <a:ea typeface="+mn-ea"/>
                          <a:cs typeface="+mn-cs"/>
                        </a:rPr>
                        <a:t>2010</a:t>
                      </a:r>
                      <a:r>
                        <a:rPr lang="en-US" altLang="ko-KR" sz="1600" b="0" kern="1200" dirty="0" smtClean="0">
                          <a:solidFill>
                            <a:schemeClr val="tx1"/>
                          </a:solidFill>
                          <a:latin typeface="+mn-lt"/>
                          <a:ea typeface="+mn-ea"/>
                          <a:cs typeface="+mn-cs"/>
                        </a:rPr>
                        <a:t>)</a:t>
                      </a:r>
                      <a:endParaRPr lang="ko-KR" altLang="en-US" sz="1600" b="0" kern="1200" dirty="0">
                        <a:solidFill>
                          <a:schemeClr val="tx1"/>
                        </a:solidFill>
                        <a:latin typeface="+mn-lt"/>
                        <a:ea typeface="+mn-ea"/>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latinLnBrk="1" hangingPunct="1"/>
                      <a:r>
                        <a:rPr lang="en-US" altLang="ko-KR" sz="1600" b="0" kern="1200" dirty="0" smtClean="0">
                          <a:solidFill>
                            <a:schemeClr val="tx1"/>
                          </a:solidFill>
                          <a:latin typeface="+mn-lt"/>
                          <a:ea typeface="+mn-ea"/>
                          <a:cs typeface="+mn-cs"/>
                        </a:rPr>
                        <a:t>(EHT) AID</a:t>
                      </a:r>
                      <a:endParaRPr lang="ko-KR" altLang="en-US" sz="1600" b="0" kern="1200" dirty="0">
                        <a:solidFill>
                          <a:schemeClr val="tx1"/>
                        </a:solidFill>
                        <a:latin typeface="+mn-lt"/>
                        <a:ea typeface="+mn-ea"/>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latinLnBrk="1" hangingPunct="1"/>
                      <a:r>
                        <a:rPr lang="en-US" altLang="ko-KR" sz="1600" b="0" kern="1200" dirty="0" smtClean="0">
                          <a:solidFill>
                            <a:schemeClr val="tx1"/>
                          </a:solidFill>
                          <a:latin typeface="+mn-lt"/>
                          <a:ea typeface="+mn-ea"/>
                          <a:cs typeface="+mn-cs"/>
                        </a:rPr>
                        <a:t>RU allocation</a:t>
                      </a:r>
                      <a:endParaRPr lang="ko-KR" altLang="en-US" sz="1600" b="0" kern="1200" dirty="0">
                        <a:solidFill>
                          <a:schemeClr val="tx1"/>
                        </a:solidFill>
                        <a:latin typeface="+mn-lt"/>
                        <a:ea typeface="+mn-ea"/>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latinLnBrk="1" hangingPunct="1"/>
                      <a:r>
                        <a:rPr lang="en-US" altLang="ko-KR" sz="1600" b="0" kern="1200" dirty="0" smtClean="0">
                          <a:solidFill>
                            <a:schemeClr val="tx1"/>
                          </a:solidFill>
                          <a:latin typeface="+mn-lt"/>
                          <a:ea typeface="+mn-ea"/>
                          <a:cs typeface="+mn-cs"/>
                        </a:rPr>
                        <a:t>Other EHT user-specific parameters</a:t>
                      </a:r>
                      <a:endParaRPr lang="ko-KR" altLang="en-US" sz="1600" b="0" kern="1200" dirty="0">
                        <a:solidFill>
                          <a:schemeClr val="tx1"/>
                        </a:solidFill>
                        <a:latin typeface="+mn-lt"/>
                        <a:ea typeface="+mn-ea"/>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bl>
          </a:graphicData>
        </a:graphic>
      </p:graphicFrame>
      <p:cxnSp>
        <p:nvCxnSpPr>
          <p:cNvPr id="9" name="직선 화살표 연결선 8"/>
          <p:cNvCxnSpPr/>
          <p:nvPr/>
        </p:nvCxnSpPr>
        <p:spPr bwMode="auto">
          <a:xfrm>
            <a:off x="4038600" y="2926080"/>
            <a:ext cx="4343400"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11" name="직선 화살표 연결선 10"/>
          <p:cNvCxnSpPr/>
          <p:nvPr/>
        </p:nvCxnSpPr>
        <p:spPr bwMode="auto">
          <a:xfrm>
            <a:off x="990600" y="2924605"/>
            <a:ext cx="1524000"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13" name="직선 화살표 연결선 12"/>
          <p:cNvCxnSpPr/>
          <p:nvPr/>
        </p:nvCxnSpPr>
        <p:spPr bwMode="auto">
          <a:xfrm>
            <a:off x="2514600" y="2924605"/>
            <a:ext cx="1524000"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14" name="직사각형 13"/>
          <p:cNvSpPr/>
          <p:nvPr/>
        </p:nvSpPr>
        <p:spPr>
          <a:xfrm>
            <a:off x="1475921" y="2685951"/>
            <a:ext cx="553357" cy="276999"/>
          </a:xfrm>
          <a:prstGeom prst="rect">
            <a:avLst/>
          </a:prstGeom>
        </p:spPr>
        <p:txBody>
          <a:bodyPr wrap="none">
            <a:spAutoFit/>
          </a:bodyPr>
          <a:lstStyle/>
          <a:p>
            <a:r>
              <a:rPr lang="en-US" altLang="ko-KR" dirty="0" smtClean="0"/>
              <a:t>12-bit</a:t>
            </a:r>
            <a:endParaRPr lang="en-US" altLang="ko-KR" dirty="0"/>
          </a:p>
        </p:txBody>
      </p:sp>
      <p:sp>
        <p:nvSpPr>
          <p:cNvPr id="15" name="직사각형 14"/>
          <p:cNvSpPr/>
          <p:nvPr/>
        </p:nvSpPr>
        <p:spPr>
          <a:xfrm>
            <a:off x="2999921" y="2699985"/>
            <a:ext cx="553357" cy="276999"/>
          </a:xfrm>
          <a:prstGeom prst="rect">
            <a:avLst/>
          </a:prstGeom>
        </p:spPr>
        <p:txBody>
          <a:bodyPr wrap="none">
            <a:spAutoFit/>
          </a:bodyPr>
          <a:lstStyle/>
          <a:p>
            <a:r>
              <a:rPr lang="en-US" altLang="ko-KR" dirty="0" smtClean="0"/>
              <a:t>12-bit</a:t>
            </a:r>
            <a:endParaRPr lang="en-US" altLang="ko-KR" dirty="0"/>
          </a:p>
        </p:txBody>
      </p:sp>
      <p:sp>
        <p:nvSpPr>
          <p:cNvPr id="16" name="직사각형 15"/>
          <p:cNvSpPr/>
          <p:nvPr/>
        </p:nvSpPr>
        <p:spPr>
          <a:xfrm>
            <a:off x="5943600" y="2680454"/>
            <a:ext cx="553357" cy="276999"/>
          </a:xfrm>
          <a:prstGeom prst="rect">
            <a:avLst/>
          </a:prstGeom>
        </p:spPr>
        <p:txBody>
          <a:bodyPr wrap="none">
            <a:spAutoFit/>
          </a:bodyPr>
          <a:lstStyle/>
          <a:p>
            <a:r>
              <a:rPr lang="en-US" altLang="ko-KR" dirty="0" smtClean="0"/>
              <a:t>16-bit</a:t>
            </a:r>
            <a:endParaRPr lang="en-US" altLang="ko-KR" dirty="0"/>
          </a:p>
        </p:txBody>
      </p:sp>
    </p:spTree>
    <p:extLst>
      <p:ext uri="{BB962C8B-B14F-4D97-AF65-F5344CB8AC3E}">
        <p14:creationId xmlns:p14="http://schemas.microsoft.com/office/powerpoint/2010/main" val="2863444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Option 2b: Single-MPDU Design w/ AID 4095</a:t>
            </a:r>
            <a:endParaRPr lang="ko-KR" altLang="en-US" dirty="0"/>
          </a:p>
        </p:txBody>
      </p:sp>
      <p:sp>
        <p:nvSpPr>
          <p:cNvPr id="3" name="내용 개체 틀 2"/>
          <p:cNvSpPr>
            <a:spLocks noGrp="1"/>
          </p:cNvSpPr>
          <p:nvPr>
            <p:ph idx="1"/>
          </p:nvPr>
        </p:nvSpPr>
        <p:spPr>
          <a:xfrm>
            <a:off x="685800" y="1447800"/>
            <a:ext cx="7772400" cy="5029200"/>
          </a:xfrm>
        </p:spPr>
        <p:txBody>
          <a:bodyPr/>
          <a:lstStyle/>
          <a:p>
            <a:r>
              <a:rPr lang="en-US" altLang="ko-KR" dirty="0" smtClean="0"/>
              <a:t>Operation example</a:t>
            </a:r>
          </a:p>
        </p:txBody>
      </p:sp>
      <p:sp>
        <p:nvSpPr>
          <p:cNvPr id="4" name="날짜 개체 틀 3"/>
          <p:cNvSpPr>
            <a:spLocks noGrp="1"/>
          </p:cNvSpPr>
          <p:nvPr>
            <p:ph type="dt" sz="half" idx="10"/>
          </p:nvPr>
        </p:nvSpPr>
        <p:spPr/>
        <p:txBody>
          <a:bodyPr/>
          <a:lstStyle/>
          <a:p>
            <a:pPr>
              <a:defRPr/>
            </a:pPr>
            <a:r>
              <a:rPr lang="en-US" altLang="ko-KR" smtClean="0"/>
              <a:t>March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pic>
        <p:nvPicPr>
          <p:cNvPr id="174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286000"/>
            <a:ext cx="9164595" cy="333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24043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77200" cy="685800"/>
          </a:xfrm>
        </p:spPr>
        <p:txBody>
          <a:bodyPr/>
          <a:lstStyle/>
          <a:p>
            <a:r>
              <a:rPr lang="en-US" altLang="ko-KR" dirty="0"/>
              <a:t>Option </a:t>
            </a:r>
            <a:r>
              <a:rPr lang="en-US" altLang="ko-KR" dirty="0" smtClean="0"/>
              <a:t>2b: Single-MPDU Design w/ AID 4095</a:t>
            </a:r>
            <a:endParaRPr lang="ko-KR" altLang="en-US" dirty="0"/>
          </a:p>
        </p:txBody>
      </p:sp>
      <p:sp>
        <p:nvSpPr>
          <p:cNvPr id="3" name="내용 개체 틀 2"/>
          <p:cNvSpPr>
            <a:spLocks noGrp="1"/>
          </p:cNvSpPr>
          <p:nvPr>
            <p:ph idx="1"/>
          </p:nvPr>
        </p:nvSpPr>
        <p:spPr>
          <a:xfrm>
            <a:off x="685800" y="1447800"/>
            <a:ext cx="7772400" cy="5029200"/>
          </a:xfrm>
        </p:spPr>
        <p:txBody>
          <a:bodyPr/>
          <a:lstStyle/>
          <a:p>
            <a:r>
              <a:rPr lang="en-US" altLang="ko-KR" dirty="0" smtClean="0"/>
              <a:t>Common/user info field </a:t>
            </a:r>
          </a:p>
          <a:p>
            <a:pPr lvl="1"/>
            <a:r>
              <a:rPr lang="en-US" altLang="ko-KR" dirty="0" smtClean="0"/>
              <a:t>stays the same </a:t>
            </a:r>
          </a:p>
          <a:p>
            <a:endParaRPr lang="en-US" altLang="ko-KR" dirty="0" smtClean="0"/>
          </a:p>
          <a:p>
            <a:r>
              <a:rPr lang="en-US" altLang="ko-KR" dirty="0" smtClean="0"/>
              <a:t>The user info field with AID 4095 (Start of padding field) in 11ax</a:t>
            </a:r>
          </a:p>
          <a:p>
            <a:pPr lvl="1"/>
            <a:r>
              <a:rPr lang="en-US" altLang="ko-KR" dirty="0" smtClean="0"/>
              <a:t>Padding is optionally present to give the recipient STAs enough time to prepare a response</a:t>
            </a:r>
          </a:p>
          <a:p>
            <a:endParaRPr lang="en-US" altLang="ko-KR" dirty="0"/>
          </a:p>
          <a:p>
            <a:r>
              <a:rPr lang="en-US" altLang="ko-KR" dirty="0" smtClean="0"/>
              <a:t>[Proposal] EHT/EHT+ specific common info and user info will be followed by the user info field with AID 4095</a:t>
            </a:r>
          </a:p>
          <a:p>
            <a:pPr lvl="1"/>
            <a:r>
              <a:rPr lang="en-US" altLang="ko-KR" dirty="0" smtClean="0"/>
              <a:t>HE STAs believe there are no meaningful information after AID 4095</a:t>
            </a:r>
          </a:p>
          <a:p>
            <a:pPr lvl="1"/>
            <a:r>
              <a:rPr lang="en-US" altLang="ko-KR" dirty="0" smtClean="0"/>
              <a:t>EHT STAs will decode after the user info field with AID 4095, since all EHT or EHT+ specific information will be followed</a:t>
            </a:r>
          </a:p>
          <a:p>
            <a:pPr lvl="1"/>
            <a:r>
              <a:rPr lang="en-US" altLang="ko-KR" dirty="0" smtClean="0"/>
              <a:t>EHT or EHT+ specific common info and user info format can be re-designed with full flexibility</a:t>
            </a:r>
          </a:p>
          <a:p>
            <a:pPr lvl="1"/>
            <a:r>
              <a:rPr lang="en-US" altLang="ko-KR" dirty="0" smtClean="0"/>
              <a:t>The padding AID for EHT/EHT+ STAs should be additionally assigned</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spTree>
    <p:extLst>
      <p:ext uri="{BB962C8B-B14F-4D97-AF65-F5344CB8AC3E}">
        <p14:creationId xmlns:p14="http://schemas.microsoft.com/office/powerpoint/2010/main" val="16945995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Pros and Cons of Candidates</a:t>
            </a:r>
            <a:endParaRPr lang="ko-KR" altLang="en-US" dirty="0"/>
          </a:p>
        </p:txBody>
      </p:sp>
      <p:sp>
        <p:nvSpPr>
          <p:cNvPr id="3" name="내용 개체 틀 2"/>
          <p:cNvSpPr>
            <a:spLocks noGrp="1"/>
          </p:cNvSpPr>
          <p:nvPr>
            <p:ph idx="1"/>
          </p:nvPr>
        </p:nvSpPr>
        <p:spPr>
          <a:xfrm>
            <a:off x="685800" y="1447800"/>
            <a:ext cx="7772400" cy="4953000"/>
          </a:xfrm>
        </p:spPr>
        <p:txBody>
          <a:bodyPr/>
          <a:lstStyle/>
          <a:p>
            <a:r>
              <a:rPr lang="en-US" altLang="ko-KR" dirty="0" smtClean="0"/>
              <a:t>Summary table</a:t>
            </a:r>
          </a:p>
          <a:p>
            <a:endParaRPr lang="en-US" altLang="ko-KR" dirty="0"/>
          </a:p>
          <a:p>
            <a:endParaRPr lang="en-US" altLang="ko-KR" dirty="0" smtClean="0"/>
          </a:p>
          <a:p>
            <a:pPr lvl="1"/>
            <a:endParaRPr lang="en-US" altLang="ko-KR" dirty="0" smtClean="0"/>
          </a:p>
          <a:p>
            <a:pPr lvl="1"/>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391016329"/>
              </p:ext>
            </p:extLst>
          </p:nvPr>
        </p:nvGraphicFramePr>
        <p:xfrm>
          <a:off x="685800" y="2133599"/>
          <a:ext cx="7848600" cy="3845333"/>
        </p:xfrm>
        <a:graphic>
          <a:graphicData uri="http://schemas.openxmlformats.org/drawingml/2006/table">
            <a:tbl>
              <a:tblPr firstRow="1" firstCol="1" bandRow="1">
                <a:tableStyleId>{5C22544A-7EE6-4342-B048-85BDC9FD1C3A}</a:tableStyleId>
              </a:tblPr>
              <a:tblGrid>
                <a:gridCol w="2133600"/>
                <a:gridCol w="2895600"/>
                <a:gridCol w="2819400"/>
              </a:tblGrid>
              <a:tr h="437843">
                <a:tc>
                  <a:txBody>
                    <a:bodyPr/>
                    <a:lstStyle/>
                    <a:p>
                      <a:pPr algn="ctr" latinLnBrk="1"/>
                      <a:r>
                        <a:rPr lang="en-US" altLang="ko-KR" dirty="0" smtClean="0"/>
                        <a:t>Candidates</a:t>
                      </a:r>
                      <a:endParaRPr lang="ko-KR" altLang="en-US" dirty="0"/>
                    </a:p>
                  </a:txBody>
                  <a:tcPr anchor="ctr"/>
                </a:tc>
                <a:tc>
                  <a:txBody>
                    <a:bodyPr/>
                    <a:lstStyle/>
                    <a:p>
                      <a:pPr algn="ctr" latinLnBrk="1"/>
                      <a:r>
                        <a:rPr lang="en-US" altLang="ko-KR" dirty="0" smtClean="0"/>
                        <a:t>Pros</a:t>
                      </a:r>
                      <a:endParaRPr lang="ko-KR" altLang="en-US" dirty="0"/>
                    </a:p>
                  </a:txBody>
                  <a:tcPr anchor="ctr"/>
                </a:tc>
                <a:tc>
                  <a:txBody>
                    <a:bodyPr/>
                    <a:lstStyle/>
                    <a:p>
                      <a:pPr algn="ctr" latinLnBrk="1"/>
                      <a:r>
                        <a:rPr lang="en-US" altLang="ko-KR" dirty="0" smtClean="0"/>
                        <a:t>Cons</a:t>
                      </a:r>
                      <a:endParaRPr lang="ko-KR" altLang="en-US" dirty="0"/>
                    </a:p>
                  </a:txBody>
                  <a:tcPr anchor="ctr"/>
                </a:tc>
              </a:tr>
              <a:tr h="755730">
                <a:tc>
                  <a:txBody>
                    <a:bodyPr/>
                    <a:lstStyle/>
                    <a:p>
                      <a:pPr algn="ctr" latinLnBrk="1"/>
                      <a:r>
                        <a:rPr lang="en-US" altLang="ko-KR" b="1" dirty="0" smtClean="0"/>
                        <a:t>[Option 1]</a:t>
                      </a:r>
                    </a:p>
                    <a:p>
                      <a:pPr algn="ctr" latinLnBrk="1"/>
                      <a:r>
                        <a:rPr lang="en-US" altLang="ko-KR" b="0" dirty="0" smtClean="0"/>
                        <a:t>Aggregate</a:t>
                      </a:r>
                      <a:r>
                        <a:rPr lang="en-US" altLang="ko-KR" b="0" baseline="0" dirty="0" smtClean="0"/>
                        <a:t>-MPDU</a:t>
                      </a:r>
                      <a:endParaRPr lang="ko-KR" altLang="en-US" b="0" dirty="0"/>
                    </a:p>
                  </a:txBody>
                  <a:tcPr anchor="ctr"/>
                </a:tc>
                <a:tc>
                  <a:txBody>
                    <a:bodyPr/>
                    <a:lstStyle/>
                    <a:p>
                      <a:pPr marL="285750" indent="-285750" algn="l" latinLnBrk="1">
                        <a:buFont typeface="Arial" panose="020B0604020202020204" pitchFamily="34" charset="0"/>
                        <a:buChar char="•"/>
                      </a:pPr>
                      <a:r>
                        <a:rPr lang="en-US" altLang="ko-KR" dirty="0" smtClean="0"/>
                        <a:t>Simple</a:t>
                      </a:r>
                      <a:r>
                        <a:rPr lang="en-US" altLang="ko-KR" baseline="0" dirty="0" smtClean="0"/>
                        <a:t> – just adding new trigger variants</a:t>
                      </a:r>
                      <a:endParaRPr lang="ko-KR" altLang="en-US" dirty="0"/>
                    </a:p>
                  </a:txBody>
                  <a:tcPr anchor="ctr"/>
                </a:tc>
                <a:tc>
                  <a:txBody>
                    <a:bodyPr/>
                    <a:lstStyle/>
                    <a:p>
                      <a:pPr marL="285750" indent="-285750" algn="l" latinLnBrk="1">
                        <a:buFont typeface="Arial" panose="020B0604020202020204" pitchFamily="34" charset="0"/>
                        <a:buChar char="•"/>
                      </a:pPr>
                      <a:r>
                        <a:rPr lang="en-US" altLang="ko-KR" dirty="0" smtClean="0"/>
                        <a:t>Cannot</a:t>
                      </a:r>
                      <a:r>
                        <a:rPr lang="en-US" altLang="ko-KR" baseline="0" dirty="0" smtClean="0"/>
                        <a:t> use non-HT duplicate format</a:t>
                      </a:r>
                    </a:p>
                  </a:txBody>
                  <a:tcPr anchor="ctr"/>
                </a:tc>
              </a:tr>
              <a:tr h="1079614">
                <a:tc>
                  <a:txBody>
                    <a:bodyPr/>
                    <a:lstStyle/>
                    <a:p>
                      <a:pPr algn="ctr" latinLnBrk="1"/>
                      <a:r>
                        <a:rPr lang="en-US" altLang="ko-KR" dirty="0" smtClean="0"/>
                        <a:t>[Option 2a]</a:t>
                      </a:r>
                    </a:p>
                    <a:p>
                      <a:pPr algn="ctr" latinLnBrk="1"/>
                      <a:r>
                        <a:rPr lang="en-US" altLang="ko-KR" b="0" dirty="0" smtClean="0"/>
                        <a:t>Single-PPDU with</a:t>
                      </a:r>
                      <a:r>
                        <a:rPr lang="en-US" altLang="ko-KR" dirty="0" smtClean="0"/>
                        <a:t> </a:t>
                      </a:r>
                      <a:r>
                        <a:rPr lang="en-US" altLang="ko-KR" b="0" dirty="0" smtClean="0"/>
                        <a:t>the reserved AID</a:t>
                      </a:r>
                      <a:endParaRPr lang="ko-KR" altLang="en-US" b="0" dirty="0"/>
                    </a:p>
                  </a:txBody>
                  <a:tcPr anchor="ctr"/>
                </a:tc>
                <a:tc>
                  <a:txBody>
                    <a:bodyPr/>
                    <a:lstStyle/>
                    <a:p>
                      <a:pPr marL="285750" indent="-285750" algn="l" latinLnBrk="1">
                        <a:buFont typeface="Arial" panose="020B0604020202020204" pitchFamily="34" charset="0"/>
                        <a:buChar char="•"/>
                      </a:pPr>
                      <a:r>
                        <a:rPr lang="en-US" altLang="ko-KR" dirty="0" smtClean="0"/>
                        <a:t>Can use non-HT duplicate format</a:t>
                      </a:r>
                      <a:endParaRPr lang="ko-KR" altLang="en-US" dirty="0"/>
                    </a:p>
                  </a:txBody>
                  <a:tcPr anchor="ctr"/>
                </a:tc>
                <a:tc>
                  <a:txBody>
                    <a:bodyPr/>
                    <a:lstStyle/>
                    <a:p>
                      <a:pPr marL="285750" indent="-285750" algn="l" latinLnBrk="1">
                        <a:buFont typeface="Arial" panose="020B0604020202020204" pitchFamily="34" charset="0"/>
                        <a:buChar char="•"/>
                      </a:pPr>
                      <a:r>
                        <a:rPr lang="en-US" altLang="ko-KR" baseline="0" dirty="0" smtClean="0"/>
                        <a:t>Overhead of indicating EHT user </a:t>
                      </a:r>
                      <a:r>
                        <a:rPr lang="en-US" altLang="ko-KR" baseline="0" dirty="0" smtClean="0"/>
                        <a:t>info</a:t>
                      </a:r>
                    </a:p>
                    <a:p>
                      <a:pPr marL="285750" indent="-285750" algn="l" latinLnBrk="1">
                        <a:buFont typeface="Arial" panose="020B0604020202020204" pitchFamily="34" charset="0"/>
                        <a:buChar char="•"/>
                      </a:pPr>
                      <a:r>
                        <a:rPr lang="en-US" altLang="ko-KR" baseline="0" dirty="0" smtClean="0"/>
                        <a:t>Lack of remaining bits in user info field</a:t>
                      </a:r>
                      <a:endParaRPr lang="en-US" altLang="ko-KR" baseline="0" dirty="0" smtClean="0"/>
                    </a:p>
                  </a:txBody>
                  <a:tcPr anchor="ctr"/>
                </a:tc>
              </a:tr>
              <a:tr h="1079614">
                <a:tc>
                  <a:txBody>
                    <a:bodyPr/>
                    <a:lstStyle/>
                    <a:p>
                      <a:pPr algn="ctr" latinLnBrk="1"/>
                      <a:r>
                        <a:rPr lang="en-US" altLang="ko-KR" dirty="0" smtClean="0">
                          <a:solidFill>
                            <a:srgbClr val="FF0000"/>
                          </a:solidFill>
                        </a:rPr>
                        <a:t>[Option 2b]</a:t>
                      </a:r>
                    </a:p>
                    <a:p>
                      <a:pPr algn="ctr" latinLnBrk="1"/>
                      <a:r>
                        <a:rPr lang="en-US" altLang="ko-KR" b="0" dirty="0" smtClean="0">
                          <a:solidFill>
                            <a:srgbClr val="FF0000"/>
                          </a:solidFill>
                        </a:rPr>
                        <a:t>Single-PPDU with the AID 4095</a:t>
                      </a:r>
                      <a:endParaRPr lang="ko-KR" altLang="en-US" b="0" dirty="0">
                        <a:solidFill>
                          <a:srgbClr val="FF0000"/>
                        </a:solidFill>
                      </a:endParaRPr>
                    </a:p>
                  </a:txBody>
                  <a:tcPr anchor="ctr"/>
                </a:tc>
                <a:tc>
                  <a:txBody>
                    <a:bodyPr/>
                    <a:lstStyle/>
                    <a:p>
                      <a:pPr marL="285750" marR="0" indent="-2857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dirty="0" smtClean="0">
                          <a:solidFill>
                            <a:srgbClr val="FF0000"/>
                          </a:solidFill>
                        </a:rPr>
                        <a:t>Can use non-HT duplicate format</a:t>
                      </a:r>
                    </a:p>
                    <a:p>
                      <a:pPr marL="285750" marR="0" indent="-2857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dirty="0" smtClean="0">
                          <a:solidFill>
                            <a:srgbClr val="FF0000"/>
                          </a:solidFill>
                        </a:rPr>
                        <a:t>High design</a:t>
                      </a:r>
                      <a:r>
                        <a:rPr lang="en-US" altLang="ko-KR" baseline="0" dirty="0" smtClean="0">
                          <a:solidFill>
                            <a:srgbClr val="FF0000"/>
                          </a:solidFill>
                        </a:rPr>
                        <a:t> </a:t>
                      </a:r>
                      <a:r>
                        <a:rPr lang="en-US" altLang="ko-KR" dirty="0" smtClean="0">
                          <a:solidFill>
                            <a:srgbClr val="FF0000"/>
                          </a:solidFill>
                        </a:rPr>
                        <a:t>flexibility</a:t>
                      </a:r>
                      <a:r>
                        <a:rPr lang="en-US" altLang="ko-KR" baseline="0" dirty="0" smtClean="0">
                          <a:solidFill>
                            <a:srgbClr val="FF0000"/>
                          </a:solidFill>
                        </a:rPr>
                        <a:t> (no format limitation of EHT common/user info)</a:t>
                      </a:r>
                      <a:endParaRPr lang="en-US" altLang="ko-KR" dirty="0" smtClean="0">
                        <a:solidFill>
                          <a:srgbClr val="FF0000"/>
                        </a:solidFill>
                      </a:endParaRPr>
                    </a:p>
                  </a:txBody>
                  <a:tcPr anchor="ctr"/>
                </a:tc>
                <a:tc>
                  <a:txBody>
                    <a:bodyPr/>
                    <a:lstStyle/>
                    <a:p>
                      <a:pPr marL="285750" indent="-285750" algn="l" latinLnBrk="1">
                        <a:buFont typeface="Arial" panose="020B0604020202020204" pitchFamily="34" charset="0"/>
                        <a:buChar char="•"/>
                      </a:pPr>
                      <a:r>
                        <a:rPr lang="en-US" altLang="ko-KR" dirty="0" smtClean="0">
                          <a:solidFill>
                            <a:srgbClr val="FF0000"/>
                          </a:solidFill>
                        </a:rPr>
                        <a:t>Potential</a:t>
                      </a:r>
                      <a:r>
                        <a:rPr lang="en-US" altLang="ko-KR" baseline="0" dirty="0" smtClean="0">
                          <a:solidFill>
                            <a:srgbClr val="FF0000"/>
                          </a:solidFill>
                        </a:rPr>
                        <a:t> unexpected operation of HE STA</a:t>
                      </a:r>
                      <a:endParaRPr lang="en-US" altLang="ko-KR" dirty="0" smtClean="0">
                        <a:solidFill>
                          <a:srgbClr val="FF0000"/>
                        </a:solidFill>
                      </a:endParaRPr>
                    </a:p>
                  </a:txBody>
                  <a:tcPr anchor="ctr"/>
                </a:tc>
              </a:tr>
            </a:tbl>
          </a:graphicData>
        </a:graphic>
      </p:graphicFrame>
    </p:spTree>
    <p:extLst>
      <p:ext uri="{BB962C8B-B14F-4D97-AF65-F5344CB8AC3E}">
        <p14:creationId xmlns:p14="http://schemas.microsoft.com/office/powerpoint/2010/main" val="14673372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dirty="0"/>
          </a:p>
        </p:txBody>
      </p:sp>
      <p:sp>
        <p:nvSpPr>
          <p:cNvPr id="3" name="내용 개체 틀 2"/>
          <p:cNvSpPr>
            <a:spLocks noGrp="1"/>
          </p:cNvSpPr>
          <p:nvPr>
            <p:ph idx="1"/>
          </p:nvPr>
        </p:nvSpPr>
        <p:spPr>
          <a:xfrm>
            <a:off x="685800" y="1447800"/>
            <a:ext cx="7772400" cy="4953000"/>
          </a:xfrm>
        </p:spPr>
        <p:txBody>
          <a:bodyPr/>
          <a:lstStyle/>
          <a:p>
            <a:r>
              <a:rPr lang="en-US" altLang="ko-KR" dirty="0" smtClean="0"/>
              <a:t>New trigger frame design options to support UL FD A-PPDU</a:t>
            </a:r>
          </a:p>
          <a:p>
            <a:pPr marL="800100" lvl="1" indent="-342900">
              <a:buFont typeface="+mj-lt"/>
              <a:buAutoNum type="arabicPeriod"/>
            </a:pPr>
            <a:r>
              <a:rPr lang="en-US" altLang="ko-KR" dirty="0" smtClean="0"/>
              <a:t>Aggregate-PPDU approach</a:t>
            </a:r>
          </a:p>
          <a:p>
            <a:pPr marL="800100" lvl="1" indent="-342900">
              <a:buFont typeface="+mj-lt"/>
              <a:buAutoNum type="arabicPeriod"/>
            </a:pPr>
            <a:r>
              <a:rPr lang="en-US" altLang="ko-KR" dirty="0" smtClean="0"/>
              <a:t>Single-PPDU approach</a:t>
            </a:r>
          </a:p>
          <a:p>
            <a:pPr marL="1200150" lvl="2" indent="-342900">
              <a:buFont typeface="+mj-lt"/>
              <a:buAutoNum type="alphaLcPeriod"/>
            </a:pPr>
            <a:r>
              <a:rPr lang="en-US" altLang="ko-KR" dirty="0" smtClean="0"/>
              <a:t>Using the user info field with reserved AIDs</a:t>
            </a:r>
          </a:p>
          <a:p>
            <a:pPr marL="1200150" lvl="2" indent="-342900">
              <a:buFont typeface="+mj-lt"/>
              <a:buAutoNum type="alphaLcPeriod"/>
            </a:pPr>
            <a:r>
              <a:rPr lang="en-US" altLang="ko-KR" dirty="0" smtClean="0"/>
              <a:t>Using the user info field with AID 4095 (Preferred)</a:t>
            </a:r>
          </a:p>
          <a:p>
            <a:endParaRPr lang="en-US" altLang="ko-KR" dirty="0" smtClean="0"/>
          </a:p>
          <a:p>
            <a:r>
              <a:rPr lang="en-US" altLang="ko-KR" dirty="0" smtClean="0"/>
              <a:t>We investigate pros and cons of each option</a:t>
            </a:r>
          </a:p>
          <a:p>
            <a:pPr lvl="1"/>
            <a:endParaRPr lang="en-US" altLang="ko-KR" dirty="0" smtClean="0"/>
          </a:p>
          <a:p>
            <a:pPr lvl="1"/>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spTree>
    <p:extLst>
      <p:ext uri="{BB962C8B-B14F-4D97-AF65-F5344CB8AC3E}">
        <p14:creationId xmlns:p14="http://schemas.microsoft.com/office/powerpoint/2010/main" val="15980477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a:t>
            </a:r>
            <a:endParaRPr lang="ko-KR" altLang="en-US" dirty="0"/>
          </a:p>
        </p:txBody>
      </p:sp>
      <p:sp>
        <p:nvSpPr>
          <p:cNvPr id="3" name="내용 개체 틀 2"/>
          <p:cNvSpPr>
            <a:spLocks noGrp="1"/>
          </p:cNvSpPr>
          <p:nvPr>
            <p:ph idx="1"/>
          </p:nvPr>
        </p:nvSpPr>
        <p:spPr/>
        <p:txBody>
          <a:bodyPr/>
          <a:lstStyle/>
          <a:p>
            <a:r>
              <a:rPr lang="en-US" altLang="ko-KR" dirty="0"/>
              <a:t>Do you support in 11be using user info field with AID 4095 to add EHT/EHT+ common/user info field after the user info field with AID 4095 </a:t>
            </a:r>
            <a:r>
              <a:rPr lang="en-US" altLang="ko-KR" strike="sngStrike" dirty="0"/>
              <a:t>to trigger A-PPDU comprised of HE and EHT/EHT+ PPDUs</a:t>
            </a:r>
            <a:r>
              <a:rPr lang="en-US" altLang="ko-KR" dirty="0"/>
              <a:t>?</a:t>
            </a:r>
          </a:p>
          <a:p>
            <a:pPr lvl="1"/>
            <a:r>
              <a:rPr lang="en-US" altLang="ko-KR" dirty="0"/>
              <a:t>EHT+: the amendments after EHT</a:t>
            </a:r>
          </a:p>
          <a:p>
            <a:pPr lvl="1"/>
            <a:r>
              <a:rPr lang="en-US" altLang="ko-KR" dirty="0">
                <a:solidFill>
                  <a:srgbClr val="FF0000"/>
                </a:solidFill>
              </a:rPr>
              <a:t>The AID for padding indication of EHT/EHT+ STA(s) may be additionally defined</a:t>
            </a:r>
          </a:p>
          <a:p>
            <a:pPr lvl="1"/>
            <a:r>
              <a:rPr lang="en-US" altLang="ko-KR" dirty="0"/>
              <a:t>The format of EHT/EHT+ common/user info fields is </a:t>
            </a:r>
            <a:r>
              <a:rPr lang="en-US" altLang="ko-KR" dirty="0" smtClean="0"/>
              <a:t>TBD</a:t>
            </a:r>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spTree>
    <p:extLst>
      <p:ext uri="{BB962C8B-B14F-4D97-AF65-F5344CB8AC3E}">
        <p14:creationId xmlns:p14="http://schemas.microsoft.com/office/powerpoint/2010/main" val="3712242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dirty="0"/>
          </a:p>
        </p:txBody>
      </p:sp>
      <p:sp>
        <p:nvSpPr>
          <p:cNvPr id="3" name="내용 개체 틀 2"/>
          <p:cNvSpPr>
            <a:spLocks noGrp="1"/>
          </p:cNvSpPr>
          <p:nvPr>
            <p:ph idx="1"/>
          </p:nvPr>
        </p:nvSpPr>
        <p:spPr>
          <a:xfrm>
            <a:off x="685800" y="1447800"/>
            <a:ext cx="7772400" cy="5029200"/>
          </a:xfrm>
        </p:spPr>
        <p:txBody>
          <a:bodyPr/>
          <a:lstStyle/>
          <a:p>
            <a:endParaRPr lang="en-US" altLang="ko-KR" dirty="0" smtClean="0"/>
          </a:p>
          <a:p>
            <a:endParaRPr lang="en-US" altLang="ko-KR" dirty="0"/>
          </a:p>
          <a:p>
            <a:endParaRPr lang="en-US" altLang="ko-KR" dirty="0" smtClean="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r>
              <a:rPr lang="en-US" altLang="ko-KR" dirty="0" smtClean="0"/>
              <a:t>We proposed option 2b for EHT trigger frame.</a:t>
            </a:r>
          </a:p>
          <a:p>
            <a:r>
              <a:rPr lang="en-US" altLang="ko-KR" dirty="0" smtClean="0"/>
              <a:t>Option 2b is splitting HE info and EHT info with the user info with AID 4095</a:t>
            </a:r>
          </a:p>
          <a:p>
            <a:r>
              <a:rPr lang="en-US" altLang="ko-KR" dirty="0" smtClean="0"/>
              <a:t>Option 2b does not limit the exact format of EHT information</a:t>
            </a:r>
          </a:p>
          <a:p>
            <a:r>
              <a:rPr lang="en-US" altLang="ko-KR" dirty="0" smtClean="0"/>
              <a:t>Option 2b can support for forward-compatible design</a:t>
            </a:r>
          </a:p>
          <a:p>
            <a:endParaRPr lang="en-US" altLang="ko-KR" dirty="0" smtClean="0"/>
          </a:p>
          <a:p>
            <a:endParaRPr lang="en-US" altLang="ko-KR" dirty="0" smtClean="0"/>
          </a:p>
          <a:p>
            <a:endParaRPr lang="en-US" altLang="ko-KR" dirty="0" smtClean="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443312"/>
            <a:ext cx="7796408" cy="3340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3826397" y="1358546"/>
            <a:ext cx="898003" cy="307777"/>
          </a:xfrm>
          <a:prstGeom prst="rect">
            <a:avLst/>
          </a:prstGeom>
          <a:noFill/>
        </p:spPr>
        <p:txBody>
          <a:bodyPr wrap="none" rtlCol="0">
            <a:spAutoFit/>
          </a:bodyPr>
          <a:lstStyle/>
          <a:p>
            <a:r>
              <a:rPr lang="en-US" altLang="ko-KR" sz="1400" u="sng" dirty="0" smtClean="0"/>
              <a:t>Option 2a</a:t>
            </a:r>
            <a:endParaRPr lang="ko-KR" altLang="en-US" sz="1400" u="sng" dirty="0"/>
          </a:p>
        </p:txBody>
      </p:sp>
      <p:sp>
        <p:nvSpPr>
          <p:cNvPr id="12" name="TextBox 11"/>
          <p:cNvSpPr txBox="1"/>
          <p:nvPr/>
        </p:nvSpPr>
        <p:spPr>
          <a:xfrm>
            <a:off x="3810000" y="2514600"/>
            <a:ext cx="907621" cy="307777"/>
          </a:xfrm>
          <a:prstGeom prst="rect">
            <a:avLst/>
          </a:prstGeom>
          <a:noFill/>
        </p:spPr>
        <p:txBody>
          <a:bodyPr wrap="none" rtlCol="0">
            <a:spAutoFit/>
          </a:bodyPr>
          <a:lstStyle/>
          <a:p>
            <a:r>
              <a:rPr lang="en-US" altLang="ko-KR" sz="1400" u="sng" dirty="0" smtClean="0"/>
              <a:t>Option 2b</a:t>
            </a:r>
            <a:endParaRPr lang="ko-KR" altLang="en-US" sz="1400" u="sng" dirty="0"/>
          </a:p>
        </p:txBody>
      </p:sp>
      <p:sp>
        <p:nvSpPr>
          <p:cNvPr id="13" name="TextBox 12"/>
          <p:cNvSpPr txBox="1"/>
          <p:nvPr/>
        </p:nvSpPr>
        <p:spPr>
          <a:xfrm>
            <a:off x="1315747" y="3581400"/>
            <a:ext cx="817853" cy="307777"/>
          </a:xfrm>
          <a:prstGeom prst="rect">
            <a:avLst/>
          </a:prstGeom>
          <a:noFill/>
        </p:spPr>
        <p:txBody>
          <a:bodyPr wrap="none" rtlCol="0">
            <a:spAutoFit/>
          </a:bodyPr>
          <a:lstStyle/>
          <a:p>
            <a:r>
              <a:rPr lang="en-US" altLang="ko-KR" sz="1400" u="sng" dirty="0" smtClean="0"/>
              <a:t>Option 1</a:t>
            </a:r>
            <a:endParaRPr lang="ko-KR" altLang="en-US" sz="1400" u="sng" dirty="0"/>
          </a:p>
        </p:txBody>
      </p:sp>
    </p:spTree>
    <p:extLst>
      <p:ext uri="{BB962C8B-B14F-4D97-AF65-F5344CB8AC3E}">
        <p14:creationId xmlns:p14="http://schemas.microsoft.com/office/powerpoint/2010/main" val="7696272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 Resolution on R2</a:t>
            </a:r>
            <a:endParaRPr lang="ko-KR" altLang="en-US" dirty="0"/>
          </a:p>
        </p:txBody>
      </p:sp>
      <p:sp>
        <p:nvSpPr>
          <p:cNvPr id="3" name="내용 개체 틀 2"/>
          <p:cNvSpPr>
            <a:spLocks noGrp="1"/>
          </p:cNvSpPr>
          <p:nvPr>
            <p:ph idx="1"/>
          </p:nvPr>
        </p:nvSpPr>
        <p:spPr>
          <a:xfrm>
            <a:off x="685800" y="1371600"/>
            <a:ext cx="7772400" cy="5105400"/>
          </a:xfrm>
        </p:spPr>
        <p:txBody>
          <a:bodyPr/>
          <a:lstStyle/>
          <a:p>
            <a:r>
              <a:rPr lang="en-US" altLang="ko-KR" dirty="0" smtClean="0"/>
              <a:t>UORA support</a:t>
            </a:r>
          </a:p>
          <a:p>
            <a:pPr lvl="1"/>
            <a:r>
              <a:rPr lang="en-US" altLang="ko-KR" dirty="0" smtClean="0"/>
              <a:t>Our option 2b support UORA. AP can assign RA-RUs separately for HE STAs and EHT STAs.</a:t>
            </a:r>
          </a:p>
          <a:p>
            <a:r>
              <a:rPr lang="en-US" altLang="ko-KR" dirty="0" smtClean="0"/>
              <a:t>Aggregating all user info to one trigger frame causes long duration</a:t>
            </a:r>
          </a:p>
          <a:p>
            <a:pPr lvl="1"/>
            <a:r>
              <a:rPr lang="en-US" altLang="ko-KR" dirty="0" smtClean="0"/>
              <a:t>AP can transmit trigger frame in HE PPDU with RTS/CTS</a:t>
            </a:r>
          </a:p>
          <a:p>
            <a:r>
              <a:rPr lang="en-US" altLang="ko-KR" dirty="0" smtClean="0"/>
              <a:t>Concern about HE STA’s malfunctioning due to using the information after the user info with AID 4095</a:t>
            </a:r>
          </a:p>
          <a:p>
            <a:pPr lvl="1"/>
            <a:r>
              <a:rPr lang="en-US" altLang="ko-KR" dirty="0" smtClean="0"/>
              <a:t>Valid point. In general, no meaningful information is included after padding. So it is better not to parse or use the information after padding But some STAs are implemented to do so. The option 2b, for now, cannot cover those STAs’ potential malfunction. But I believe that the intention of the spec is definitely ignoring the information contained in the rest of the frame after the user info field with AID 4095. That is what padding actually means.</a:t>
            </a:r>
          </a:p>
          <a:p>
            <a:r>
              <a:rPr lang="en-US" altLang="ko-KR" dirty="0"/>
              <a:t>Parking channel indication/assignment</a:t>
            </a:r>
          </a:p>
          <a:p>
            <a:pPr lvl="1"/>
            <a:r>
              <a:rPr lang="en-US" altLang="ko-KR" dirty="0"/>
              <a:t>Not a focus of this contribution. We assume the </a:t>
            </a:r>
            <a:r>
              <a:rPr lang="en-US" altLang="ko-KR" dirty="0" smtClean="0"/>
              <a:t>info </a:t>
            </a:r>
            <a:r>
              <a:rPr lang="en-US" altLang="ko-KR" dirty="0"/>
              <a:t>is shared in advance</a:t>
            </a:r>
            <a:r>
              <a:rPr lang="en-US" altLang="ko-KR" dirty="0" smtClean="0"/>
              <a:t>.</a:t>
            </a:r>
          </a:p>
          <a:p>
            <a:endParaRPr lang="en-US" altLang="ko-KR" dirty="0" smtClean="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spTree>
    <p:extLst>
      <p:ext uri="{BB962C8B-B14F-4D97-AF65-F5344CB8AC3E}">
        <p14:creationId xmlns:p14="http://schemas.microsoft.com/office/powerpoint/2010/main" val="3424837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dirty="0"/>
          </a:p>
        </p:txBody>
      </p:sp>
      <p:sp>
        <p:nvSpPr>
          <p:cNvPr id="3" name="내용 개체 틀 2"/>
          <p:cNvSpPr>
            <a:spLocks noGrp="1"/>
          </p:cNvSpPr>
          <p:nvPr>
            <p:ph idx="1"/>
          </p:nvPr>
        </p:nvSpPr>
        <p:spPr>
          <a:xfrm>
            <a:off x="685800" y="1447800"/>
            <a:ext cx="7772400" cy="5029200"/>
          </a:xfrm>
        </p:spPr>
        <p:txBody>
          <a:bodyPr/>
          <a:lstStyle/>
          <a:p>
            <a:r>
              <a:rPr lang="en-US" altLang="ko-KR" dirty="0" smtClean="0"/>
              <a:t>Frequency-domain (FD) A-PPDU will be supported in 11be</a:t>
            </a:r>
            <a:endParaRPr lang="en-US" altLang="ko-KR" dirty="0"/>
          </a:p>
          <a:p>
            <a:endParaRPr lang="en-US" altLang="ko-KR" dirty="0" smtClean="0"/>
          </a:p>
          <a:p>
            <a:r>
              <a:rPr lang="en-US" altLang="ko-KR" dirty="0" smtClean="0"/>
              <a:t>We need a MAC protocol to support it</a:t>
            </a:r>
          </a:p>
          <a:p>
            <a:pPr lvl="1"/>
            <a:r>
              <a:rPr lang="en-US" altLang="ko-KR" dirty="0" smtClean="0"/>
              <a:t>Announcement/Trigger frame</a:t>
            </a:r>
          </a:p>
          <a:p>
            <a:endParaRPr lang="en-US" altLang="ko-KR" dirty="0" smtClean="0"/>
          </a:p>
          <a:p>
            <a:r>
              <a:rPr lang="en-US" altLang="ko-KR" dirty="0" smtClean="0"/>
              <a:t>DCN 0674r3 [2] contribution provides MAC requirements to support A-PPDU</a:t>
            </a:r>
          </a:p>
          <a:p>
            <a:pPr lvl="1"/>
            <a:r>
              <a:rPr lang="en-US" altLang="ko-KR" dirty="0" smtClean="0"/>
              <a:t>[Downlink] enhanced downlink (DL) announcement frame </a:t>
            </a:r>
          </a:p>
          <a:p>
            <a:pPr lvl="1"/>
            <a:r>
              <a:rPr lang="en-US" altLang="ko-KR" dirty="0" smtClean="0"/>
              <a:t>[Uplink] enhanced uplink (UL) trigger frame</a:t>
            </a:r>
            <a:endParaRPr lang="en-US" altLang="ko-KR" dirty="0"/>
          </a:p>
          <a:p>
            <a:pPr lvl="1"/>
            <a:endParaRPr lang="en-US" altLang="ko-KR" dirty="0" smtClean="0"/>
          </a:p>
          <a:p>
            <a:r>
              <a:rPr lang="en-US" altLang="ko-KR" dirty="0" smtClean="0"/>
              <a:t>In this contribution, we propose several design options for trigger frame to support FD A-PPDU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March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spTree>
    <p:extLst>
      <p:ext uri="{BB962C8B-B14F-4D97-AF65-F5344CB8AC3E}">
        <p14:creationId xmlns:p14="http://schemas.microsoft.com/office/powerpoint/2010/main" val="9530212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Expected UL Operation</a:t>
            </a:r>
            <a:endParaRPr lang="ko-KR" altLang="en-US" dirty="0"/>
          </a:p>
        </p:txBody>
      </p:sp>
      <p:sp>
        <p:nvSpPr>
          <p:cNvPr id="3" name="내용 개체 틀 2"/>
          <p:cNvSpPr>
            <a:spLocks noGrp="1"/>
          </p:cNvSpPr>
          <p:nvPr>
            <p:ph idx="1"/>
          </p:nvPr>
        </p:nvSpPr>
        <p:spPr>
          <a:xfrm>
            <a:off x="685800" y="1447800"/>
            <a:ext cx="7772400" cy="5029200"/>
          </a:xfrm>
        </p:spPr>
        <p:txBody>
          <a:bodyPr/>
          <a:lstStyle/>
          <a:p>
            <a:r>
              <a:rPr lang="en-US" altLang="ko-KR" dirty="0"/>
              <a:t>T</a:t>
            </a:r>
            <a:r>
              <a:rPr lang="en-US" altLang="ko-KR" dirty="0" smtClean="0"/>
              <a:t>rigger frame allocates the 80MHz segment(s) to be used for UL</a:t>
            </a:r>
          </a:p>
          <a:p>
            <a:pPr lvl="1"/>
            <a:r>
              <a:rPr lang="en-US" altLang="ko-KR" dirty="0" smtClean="0"/>
              <a:t>HE STA will be assigned to use P80 or P160 (backward compatibility)</a:t>
            </a:r>
            <a:endParaRPr lang="en-US" altLang="ko-KR" dirty="0"/>
          </a:p>
          <a:p>
            <a:pPr lvl="1"/>
            <a:r>
              <a:rPr lang="en-US" altLang="ko-KR" dirty="0" smtClean="0"/>
              <a:t>EHT and EHT+</a:t>
            </a:r>
            <a:r>
              <a:rPr lang="en-US" altLang="ko-KR" b="1" baseline="30000" dirty="0" smtClean="0"/>
              <a:t>*</a:t>
            </a:r>
            <a:r>
              <a:rPr lang="en-US" altLang="ko-KR" dirty="0" smtClean="0"/>
              <a:t> STA will be assigned to use secondary segments </a:t>
            </a:r>
          </a:p>
        </p:txBody>
      </p:sp>
      <p:sp>
        <p:nvSpPr>
          <p:cNvPr id="4" name="날짜 개체 틀 3"/>
          <p:cNvSpPr>
            <a:spLocks noGrp="1"/>
          </p:cNvSpPr>
          <p:nvPr>
            <p:ph type="dt" sz="half" idx="10"/>
          </p:nvPr>
        </p:nvSpPr>
        <p:spPr/>
        <p:txBody>
          <a:bodyPr/>
          <a:lstStyle/>
          <a:p>
            <a:pPr>
              <a:defRPr/>
            </a:pPr>
            <a:r>
              <a:rPr lang="en-US" altLang="ko-KR" smtClean="0"/>
              <a:t>March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sp>
        <p:nvSpPr>
          <p:cNvPr id="10" name="직사각형 9"/>
          <p:cNvSpPr/>
          <p:nvPr/>
        </p:nvSpPr>
        <p:spPr>
          <a:xfrm>
            <a:off x="685800" y="6201696"/>
            <a:ext cx="2436886" cy="276999"/>
          </a:xfrm>
          <a:prstGeom prst="rect">
            <a:avLst/>
          </a:prstGeom>
        </p:spPr>
        <p:txBody>
          <a:bodyPr wrap="none">
            <a:spAutoFit/>
          </a:bodyPr>
          <a:lstStyle/>
          <a:p>
            <a:r>
              <a:rPr lang="en-US" altLang="ko-KR" u="sng" dirty="0" smtClean="0"/>
              <a:t>* EHT+: the amendments after EHT</a:t>
            </a:r>
            <a:endParaRPr lang="en-US" altLang="ko-KR" u="sng" dirty="0"/>
          </a:p>
        </p:txBody>
      </p:sp>
      <p:pic>
        <p:nvPicPr>
          <p:cNvPr id="1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574657"/>
            <a:ext cx="7361194" cy="36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10017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Design Principles for Trigger Frame</a:t>
            </a:r>
            <a:endParaRPr lang="ko-KR" altLang="en-US" dirty="0"/>
          </a:p>
        </p:txBody>
      </p:sp>
      <p:sp>
        <p:nvSpPr>
          <p:cNvPr id="3" name="내용 개체 틀 2"/>
          <p:cNvSpPr>
            <a:spLocks noGrp="1"/>
          </p:cNvSpPr>
          <p:nvPr>
            <p:ph idx="1"/>
          </p:nvPr>
        </p:nvSpPr>
        <p:spPr/>
        <p:txBody>
          <a:bodyPr/>
          <a:lstStyle/>
          <a:p>
            <a:pPr marL="457200" indent="-457200">
              <a:buFont typeface="+mj-ea"/>
              <a:buAutoNum type="circleNumDbPlain"/>
            </a:pPr>
            <a:r>
              <a:rPr lang="en-US" altLang="ko-KR" dirty="0" smtClean="0"/>
              <a:t>MAC requirements</a:t>
            </a:r>
            <a:endParaRPr lang="en-US" altLang="ko-KR" dirty="0"/>
          </a:p>
          <a:p>
            <a:pPr lvl="1"/>
            <a:r>
              <a:rPr lang="en-US" altLang="ko-KR" dirty="0"/>
              <a:t>New </a:t>
            </a:r>
            <a:r>
              <a:rPr lang="en-US" altLang="ko-KR" dirty="0" smtClean="0"/>
              <a:t>design should support </a:t>
            </a:r>
            <a:r>
              <a:rPr lang="en-US" altLang="ko-KR" dirty="0"/>
              <a:t>any combination of </a:t>
            </a:r>
            <a:r>
              <a:rPr lang="en-US" altLang="ko-KR" dirty="0" smtClean="0"/>
              <a:t>HE, EHT and EHT</a:t>
            </a:r>
            <a:r>
              <a:rPr lang="en-US" altLang="ko-KR" dirty="0"/>
              <a:t>+ </a:t>
            </a:r>
            <a:r>
              <a:rPr lang="en-US" altLang="ko-KR" dirty="0" smtClean="0"/>
              <a:t>PPDUs to support UL FD A-PPDUs</a:t>
            </a:r>
          </a:p>
          <a:p>
            <a:pPr lvl="1"/>
            <a:r>
              <a:rPr lang="en-US" altLang="ko-KR" dirty="0" smtClean="0"/>
              <a:t>New design should incorporate “EHT and EHT+ specific” fields</a:t>
            </a:r>
          </a:p>
          <a:p>
            <a:pPr lvl="2"/>
            <a:r>
              <a:rPr lang="en-US" altLang="ko-KR" dirty="0" smtClean="0"/>
              <a:t>E.g., UL BW extension, RU allocation, etc.</a:t>
            </a:r>
          </a:p>
          <a:p>
            <a:endParaRPr lang="en-US" altLang="ko-KR" dirty="0" smtClean="0"/>
          </a:p>
          <a:p>
            <a:pPr marL="457200" indent="-457200">
              <a:buFont typeface="+mj-ea"/>
              <a:buAutoNum type="circleNumDbPlain" startAt="2"/>
            </a:pPr>
            <a:r>
              <a:rPr lang="en-US" altLang="ko-KR" dirty="0" smtClean="0"/>
              <a:t>Backward compatibility</a:t>
            </a:r>
          </a:p>
          <a:p>
            <a:pPr lvl="1"/>
            <a:r>
              <a:rPr lang="en-US" altLang="ko-KR" dirty="0" smtClean="0"/>
              <a:t>HE STA shall not be affected by the new design</a:t>
            </a:r>
          </a:p>
          <a:p>
            <a:endParaRPr lang="en-US" altLang="ko-KR" dirty="0"/>
          </a:p>
          <a:p>
            <a:pPr marL="457200" indent="-457200">
              <a:buFont typeface="+mj-ea"/>
              <a:buAutoNum type="circleNumDbPlain" startAt="3"/>
            </a:pPr>
            <a:r>
              <a:rPr lang="en-US" altLang="ko-KR" dirty="0" smtClean="0"/>
              <a:t>Forward compatibility</a:t>
            </a:r>
          </a:p>
          <a:p>
            <a:pPr lvl="1"/>
            <a:r>
              <a:rPr lang="en-US" altLang="ko-KR" dirty="0" smtClean="0"/>
              <a:t>New design should be easily extendable for EHT+</a:t>
            </a:r>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spTree>
    <p:extLst>
      <p:ext uri="{BB962C8B-B14F-4D97-AF65-F5344CB8AC3E}">
        <p14:creationId xmlns:p14="http://schemas.microsoft.com/office/powerpoint/2010/main" val="3359385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Design Options for Trigger Frame</a:t>
            </a:r>
            <a:endParaRPr lang="ko-KR" altLang="en-US" dirty="0"/>
          </a:p>
        </p:txBody>
      </p:sp>
      <p:sp>
        <p:nvSpPr>
          <p:cNvPr id="3" name="내용 개체 틀 2"/>
          <p:cNvSpPr>
            <a:spLocks noGrp="1"/>
          </p:cNvSpPr>
          <p:nvPr>
            <p:ph idx="1"/>
          </p:nvPr>
        </p:nvSpPr>
        <p:spPr>
          <a:xfrm>
            <a:off x="685800" y="1447800"/>
            <a:ext cx="7772400" cy="5029200"/>
          </a:xfrm>
        </p:spPr>
        <p:txBody>
          <a:bodyPr/>
          <a:lstStyle/>
          <a:p>
            <a:r>
              <a:rPr lang="en-US" altLang="ko-KR" dirty="0" smtClean="0"/>
              <a:t>[Option1] </a:t>
            </a:r>
            <a:r>
              <a:rPr lang="en-US" altLang="ko-KR" i="1" dirty="0" smtClean="0"/>
              <a:t>Aggregated-MPDU</a:t>
            </a:r>
            <a:r>
              <a:rPr lang="en-US" altLang="ko-KR" dirty="0"/>
              <a:t> </a:t>
            </a:r>
            <a:r>
              <a:rPr lang="en-US" altLang="ko-KR" dirty="0" smtClean="0"/>
              <a:t>design</a:t>
            </a:r>
          </a:p>
          <a:p>
            <a:pPr lvl="1"/>
            <a:r>
              <a:rPr lang="en-US" altLang="ko-KR" dirty="0" smtClean="0"/>
              <a:t>Define EHT/EHT+ variant of the trigger frame</a:t>
            </a:r>
          </a:p>
          <a:p>
            <a:pPr lvl="1"/>
            <a:r>
              <a:rPr lang="en-US" altLang="ko-KR" dirty="0" smtClean="0"/>
              <a:t>To trigger HE, EHT and EHT+ STAs with one PPDU, AP should use the A-MPDU</a:t>
            </a:r>
          </a:p>
          <a:p>
            <a:pPr lvl="2"/>
            <a:r>
              <a:rPr lang="en-US" altLang="ko-KR" dirty="0" smtClean="0"/>
              <a:t>E.g., Trigger frame (for HE STA) and trigger frame variant(s) (for EHT and EHT+ STA) are aggregated </a:t>
            </a:r>
          </a:p>
          <a:p>
            <a:endParaRPr lang="en-US" altLang="ko-KR" dirty="0" smtClean="0"/>
          </a:p>
          <a:p>
            <a:r>
              <a:rPr lang="en-US" altLang="ko-KR" dirty="0" smtClean="0"/>
              <a:t>[</a:t>
            </a:r>
            <a:r>
              <a:rPr lang="en-US" altLang="ko-KR" dirty="0"/>
              <a:t>Option2] </a:t>
            </a:r>
            <a:r>
              <a:rPr lang="en-US" altLang="ko-KR" i="1" dirty="0" smtClean="0"/>
              <a:t>Single-MPDU</a:t>
            </a:r>
            <a:r>
              <a:rPr lang="en-US" altLang="ko-KR" dirty="0" smtClean="0"/>
              <a:t> </a:t>
            </a:r>
            <a:r>
              <a:rPr lang="en-US" altLang="ko-KR" dirty="0"/>
              <a:t>design</a:t>
            </a:r>
          </a:p>
          <a:p>
            <a:pPr lvl="1"/>
            <a:r>
              <a:rPr lang="en-US" altLang="ko-KR" b="1" dirty="0" smtClean="0"/>
              <a:t>[Option 2a] </a:t>
            </a:r>
            <a:r>
              <a:rPr lang="en-US" altLang="ko-KR" dirty="0" smtClean="0"/>
              <a:t>Extend </a:t>
            </a:r>
            <a:r>
              <a:rPr lang="en-US" altLang="ko-KR" dirty="0"/>
              <a:t>common/user info of </a:t>
            </a:r>
            <a:r>
              <a:rPr lang="en-US" altLang="ko-KR" dirty="0" smtClean="0"/>
              <a:t>the </a:t>
            </a:r>
            <a:r>
              <a:rPr lang="en-US" altLang="ko-KR" dirty="0"/>
              <a:t>trigger </a:t>
            </a:r>
            <a:r>
              <a:rPr lang="en-US" altLang="ko-KR" dirty="0" smtClean="0"/>
              <a:t>frame </a:t>
            </a:r>
            <a:r>
              <a:rPr lang="en-US" altLang="ko-KR" u="sng" dirty="0" smtClean="0"/>
              <a:t>by using reserved AID</a:t>
            </a:r>
          </a:p>
          <a:p>
            <a:pPr lvl="2"/>
            <a:r>
              <a:rPr lang="en-US" altLang="ko-KR" dirty="0" smtClean="0"/>
              <a:t>Assign specific AID(s) to indicate the common/user info fields for EHT and EHT+ STAs</a:t>
            </a:r>
          </a:p>
          <a:p>
            <a:pPr lvl="1"/>
            <a:r>
              <a:rPr lang="en-US" altLang="ko-KR" b="1" dirty="0" smtClean="0"/>
              <a:t>[Option 2b] </a:t>
            </a:r>
            <a:r>
              <a:rPr lang="en-US" altLang="ko-KR" dirty="0" smtClean="0"/>
              <a:t>Extend common/user info of the trigger frame </a:t>
            </a:r>
            <a:r>
              <a:rPr lang="en-US" altLang="ko-KR" u="sng" dirty="0" smtClean="0"/>
              <a:t>by setting AID subfield to 4095</a:t>
            </a:r>
          </a:p>
          <a:p>
            <a:pPr lvl="2"/>
            <a:r>
              <a:rPr lang="en-US" altLang="ko-KR" dirty="0" smtClean="0"/>
              <a:t>Use AID 4095 (Start of padding field) for HE STA(s) not to decode EHT/EHT+ information</a:t>
            </a:r>
          </a:p>
        </p:txBody>
      </p:sp>
      <p:sp>
        <p:nvSpPr>
          <p:cNvPr id="4" name="날짜 개체 틀 3"/>
          <p:cNvSpPr>
            <a:spLocks noGrp="1"/>
          </p:cNvSpPr>
          <p:nvPr>
            <p:ph type="dt" sz="half" idx="10"/>
          </p:nvPr>
        </p:nvSpPr>
        <p:spPr/>
        <p:txBody>
          <a:bodyPr/>
          <a:lstStyle/>
          <a:p>
            <a:pPr>
              <a:defRPr/>
            </a:pPr>
            <a:r>
              <a:rPr lang="en-US" altLang="ko-KR" smtClean="0"/>
              <a:t>March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spTree>
    <p:extLst>
      <p:ext uri="{BB962C8B-B14F-4D97-AF65-F5344CB8AC3E}">
        <p14:creationId xmlns:p14="http://schemas.microsoft.com/office/powerpoint/2010/main" val="349091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Option 1: </a:t>
            </a:r>
            <a:r>
              <a:rPr lang="en-US" altLang="ko-KR" dirty="0"/>
              <a:t>Aggregated-MPDU</a:t>
            </a:r>
            <a:r>
              <a:rPr lang="en-US" altLang="ko-KR" dirty="0" smtClean="0"/>
              <a:t> Design</a:t>
            </a:r>
            <a:endParaRPr lang="ko-KR" altLang="en-US" dirty="0"/>
          </a:p>
        </p:txBody>
      </p:sp>
      <p:sp>
        <p:nvSpPr>
          <p:cNvPr id="3" name="내용 개체 틀 2"/>
          <p:cNvSpPr>
            <a:spLocks noGrp="1"/>
          </p:cNvSpPr>
          <p:nvPr>
            <p:ph idx="1"/>
          </p:nvPr>
        </p:nvSpPr>
        <p:spPr>
          <a:xfrm>
            <a:off x="685800" y="1447800"/>
            <a:ext cx="7772400" cy="5029200"/>
          </a:xfrm>
        </p:spPr>
        <p:txBody>
          <a:bodyPr/>
          <a:lstStyle/>
          <a:p>
            <a:r>
              <a:rPr lang="en-US" altLang="ko-KR" dirty="0" smtClean="0"/>
              <a:t>Operation example</a:t>
            </a:r>
          </a:p>
        </p:txBody>
      </p:sp>
      <p:sp>
        <p:nvSpPr>
          <p:cNvPr id="4" name="날짜 개체 틀 3"/>
          <p:cNvSpPr>
            <a:spLocks noGrp="1"/>
          </p:cNvSpPr>
          <p:nvPr>
            <p:ph type="dt" sz="half" idx="10"/>
          </p:nvPr>
        </p:nvSpPr>
        <p:spPr/>
        <p:txBody>
          <a:bodyPr/>
          <a:lstStyle/>
          <a:p>
            <a:pPr>
              <a:defRPr/>
            </a:pPr>
            <a:r>
              <a:rPr lang="en-US" altLang="ko-KR" smtClean="0"/>
              <a:t>March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989648"/>
            <a:ext cx="8686800" cy="36062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003755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Option 1</a:t>
            </a:r>
            <a:r>
              <a:rPr lang="en-US" altLang="ko-KR" dirty="0"/>
              <a:t>: Aggregated-MPDU </a:t>
            </a:r>
            <a:r>
              <a:rPr lang="en-US" altLang="ko-KR" dirty="0" smtClean="0"/>
              <a:t>Design</a:t>
            </a:r>
            <a:endParaRPr lang="ko-KR" altLang="en-US" dirty="0"/>
          </a:p>
        </p:txBody>
      </p:sp>
      <p:sp>
        <p:nvSpPr>
          <p:cNvPr id="3" name="내용 개체 틀 2"/>
          <p:cNvSpPr>
            <a:spLocks noGrp="1"/>
          </p:cNvSpPr>
          <p:nvPr>
            <p:ph idx="1"/>
          </p:nvPr>
        </p:nvSpPr>
        <p:spPr>
          <a:xfrm>
            <a:off x="533400" y="1447800"/>
            <a:ext cx="8077200" cy="5029200"/>
          </a:xfrm>
        </p:spPr>
        <p:txBody>
          <a:bodyPr/>
          <a:lstStyle/>
          <a:p>
            <a:pPr marL="0" indent="0">
              <a:buNone/>
            </a:pPr>
            <a:endParaRPr lang="en-US" altLang="ko-KR" sz="1800" dirty="0" smtClean="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sz="1800" dirty="0"/>
          </a:p>
          <a:p>
            <a:endParaRPr lang="en-US" altLang="ko-KR" dirty="0" smtClean="0"/>
          </a:p>
          <a:p>
            <a:r>
              <a:rPr lang="en-US" altLang="ko-KR" dirty="0" smtClean="0"/>
              <a:t>Trigger type subfield encoding</a:t>
            </a:r>
          </a:p>
          <a:p>
            <a:pPr lvl="1"/>
            <a:r>
              <a:rPr lang="en-US" altLang="ko-KR" dirty="0" smtClean="0"/>
              <a:t>Trigger type subfield is 4-bit in the trigger frame</a:t>
            </a:r>
          </a:p>
          <a:p>
            <a:pPr lvl="1"/>
            <a:r>
              <a:rPr lang="en-US" altLang="ko-KR" dirty="0" smtClean="0"/>
              <a:t>MSB of trigger type subfield is currently reserved</a:t>
            </a:r>
          </a:p>
          <a:p>
            <a:pPr lvl="1"/>
            <a:r>
              <a:rPr lang="en-US" altLang="ko-KR" dirty="0" smtClean="0"/>
              <a:t>Candidate options for indicating EHT and EHT+ variant</a:t>
            </a:r>
          </a:p>
          <a:p>
            <a:pPr lvl="2"/>
            <a:r>
              <a:rPr lang="en-US" altLang="ko-KR" b="1" dirty="0" smtClean="0"/>
              <a:t>[1-bit] </a:t>
            </a:r>
            <a:r>
              <a:rPr lang="en-US" altLang="ko-KR" dirty="0" smtClean="0"/>
              <a:t>Use MSB 1-bit as a EHT/EHT+ indication  </a:t>
            </a:r>
            <a:r>
              <a:rPr lang="en-US" altLang="ko-KR" b="1" dirty="0" smtClean="0"/>
              <a:t>e.g., </a:t>
            </a:r>
            <a:r>
              <a:rPr lang="en-US" altLang="ko-KR" u="sng" dirty="0" smtClean="0"/>
              <a:t>0000</a:t>
            </a:r>
            <a:r>
              <a:rPr lang="en-US" altLang="ko-KR" dirty="0" smtClean="0"/>
              <a:t>: HE Basic, </a:t>
            </a:r>
            <a:r>
              <a:rPr lang="en-US" altLang="ko-KR" u="sng" dirty="0" smtClean="0"/>
              <a:t>1000</a:t>
            </a:r>
            <a:r>
              <a:rPr lang="en-US" altLang="ko-KR" dirty="0" smtClean="0"/>
              <a:t>: EHT/EHT+ Basic</a:t>
            </a:r>
          </a:p>
          <a:p>
            <a:pPr lvl="2"/>
            <a:r>
              <a:rPr lang="en-US" altLang="ko-KR" b="1" dirty="0"/>
              <a:t>[1-subtype] </a:t>
            </a:r>
            <a:r>
              <a:rPr lang="en-US" altLang="ko-KR" dirty="0" smtClean="0"/>
              <a:t>Assign </a:t>
            </a:r>
            <a:r>
              <a:rPr lang="en-US" altLang="ko-KR" dirty="0"/>
              <a:t>one subfield value. </a:t>
            </a:r>
            <a:r>
              <a:rPr lang="en-US" altLang="ko-KR" b="1" dirty="0" smtClean="0"/>
              <a:t>e.g., </a:t>
            </a:r>
            <a:r>
              <a:rPr lang="en-US" altLang="ko-KR" u="sng" dirty="0"/>
              <a:t>8</a:t>
            </a:r>
            <a:r>
              <a:rPr lang="en-US" altLang="ko-KR" dirty="0"/>
              <a:t>: </a:t>
            </a:r>
            <a:r>
              <a:rPr lang="en-US" altLang="ko-KR" dirty="0" smtClean="0"/>
              <a:t>EHT, </a:t>
            </a:r>
            <a:r>
              <a:rPr lang="en-US" altLang="ko-KR" u="sng" dirty="0" smtClean="0"/>
              <a:t>9</a:t>
            </a:r>
            <a:r>
              <a:rPr lang="en-US" altLang="ko-KR" dirty="0" smtClean="0"/>
              <a:t>:EHT+, </a:t>
            </a:r>
            <a:r>
              <a:rPr lang="en-US" altLang="ko-KR" u="sng" dirty="0" smtClean="0"/>
              <a:t>10-15</a:t>
            </a:r>
            <a:r>
              <a:rPr lang="en-US" altLang="ko-KR" dirty="0"/>
              <a:t>: </a:t>
            </a:r>
            <a:r>
              <a:rPr lang="en-US" altLang="ko-KR" dirty="0" smtClean="0"/>
              <a:t>Reserved</a:t>
            </a:r>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1395730"/>
            <a:ext cx="3803072" cy="29476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5160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Option 1: Aggregated-MPDU</a:t>
            </a:r>
            <a:r>
              <a:rPr lang="en-US" altLang="ko-KR" dirty="0" smtClean="0"/>
              <a:t> </a:t>
            </a:r>
            <a:r>
              <a:rPr lang="en-US" altLang="ko-KR" dirty="0"/>
              <a:t>Design</a:t>
            </a:r>
            <a:endParaRPr lang="ko-KR" altLang="en-US" dirty="0"/>
          </a:p>
        </p:txBody>
      </p:sp>
      <p:sp>
        <p:nvSpPr>
          <p:cNvPr id="3" name="내용 개체 틀 2"/>
          <p:cNvSpPr>
            <a:spLocks noGrp="1"/>
          </p:cNvSpPr>
          <p:nvPr>
            <p:ph idx="1"/>
          </p:nvPr>
        </p:nvSpPr>
        <p:spPr>
          <a:xfrm>
            <a:off x="685800" y="1447800"/>
            <a:ext cx="7772400" cy="5029200"/>
          </a:xfrm>
        </p:spPr>
        <p:txBody>
          <a:bodyPr/>
          <a:lstStyle/>
          <a:p>
            <a:pPr marL="0" indent="0">
              <a:buNone/>
            </a:pPr>
            <a:endParaRPr lang="en-US" altLang="ko-KR" dirty="0" smtClean="0"/>
          </a:p>
          <a:p>
            <a:pPr marL="0" indent="0">
              <a:buNone/>
            </a:pPr>
            <a:endParaRPr lang="en-US" altLang="ko-KR" dirty="0"/>
          </a:p>
          <a:p>
            <a:pPr marL="0" indent="0">
              <a:buNone/>
            </a:pPr>
            <a:endParaRPr lang="en-US" altLang="ko-KR" dirty="0" smtClean="0"/>
          </a:p>
          <a:p>
            <a:endParaRPr lang="en-US" altLang="ko-KR" dirty="0" smtClean="0"/>
          </a:p>
          <a:p>
            <a:endParaRPr lang="en-US" altLang="ko-KR" dirty="0"/>
          </a:p>
          <a:p>
            <a:endParaRPr lang="en-US" altLang="ko-KR" dirty="0" smtClean="0"/>
          </a:p>
          <a:p>
            <a:endParaRPr lang="en-US" altLang="ko-KR" dirty="0" smtClean="0"/>
          </a:p>
          <a:p>
            <a:r>
              <a:rPr lang="en-US" altLang="ko-KR" dirty="0" smtClean="0"/>
              <a:t>Common info field of EHT variant TF</a:t>
            </a:r>
          </a:p>
          <a:p>
            <a:pPr lvl="1"/>
            <a:r>
              <a:rPr lang="en-US" altLang="ko-KR" dirty="0" smtClean="0"/>
              <a:t>If trigger type is EHT Basic Trigger (subtype 8), then the rest of common info field can be re-defined to support EHT information</a:t>
            </a:r>
          </a:p>
          <a:p>
            <a:pPr lvl="2"/>
            <a:r>
              <a:rPr lang="en-US" altLang="ko-KR" dirty="0" smtClean="0"/>
              <a:t>E.g., UL BW field can be extended to support </a:t>
            </a:r>
            <a:r>
              <a:rPr lang="en-US" altLang="ko-KR" dirty="0"/>
              <a:t>3</a:t>
            </a:r>
            <a:r>
              <a:rPr lang="en-US" altLang="ko-KR" dirty="0" smtClean="0"/>
              <a:t>20MHz</a:t>
            </a:r>
          </a:p>
          <a:p>
            <a:pPr lvl="1"/>
            <a:r>
              <a:rPr lang="en-US" altLang="ko-KR" dirty="0" smtClean="0"/>
              <a:t>We may include “protocol subfield” to indicate exact amendment instead of assigning separate trigger type value for each amendment after HE</a:t>
            </a:r>
          </a:p>
          <a:p>
            <a:pPr lvl="2"/>
            <a:r>
              <a:rPr lang="en-US" altLang="ko-KR" dirty="0" smtClean="0"/>
              <a:t>E.g., 00: EHT, 01:EHT+, …</a:t>
            </a:r>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07883"/>
            <a:ext cx="9144000" cy="13543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662238"/>
            <a:ext cx="7848600" cy="14083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직사각형 6"/>
          <p:cNvSpPr/>
          <p:nvPr/>
        </p:nvSpPr>
        <p:spPr bwMode="auto">
          <a:xfrm>
            <a:off x="4343400" y="1645920"/>
            <a:ext cx="914400" cy="670560"/>
          </a:xfrm>
          <a:prstGeom prst="rect">
            <a:avLst/>
          </a:prstGeom>
          <a:solidFill>
            <a:srgbClr val="FF0000">
              <a:alpha val="2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직사각형 10"/>
          <p:cNvSpPr/>
          <p:nvPr/>
        </p:nvSpPr>
        <p:spPr bwMode="auto">
          <a:xfrm>
            <a:off x="6812973" y="2908319"/>
            <a:ext cx="914400" cy="811378"/>
          </a:xfrm>
          <a:prstGeom prst="rect">
            <a:avLst/>
          </a:prstGeom>
          <a:solidFill>
            <a:srgbClr val="FF0000">
              <a:alpha val="2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6571716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Option 1: Aggregated-MPDU</a:t>
            </a:r>
            <a:r>
              <a:rPr lang="en-US" altLang="ko-KR" dirty="0" smtClean="0"/>
              <a:t> </a:t>
            </a:r>
            <a:r>
              <a:rPr lang="en-US" altLang="ko-KR" dirty="0"/>
              <a:t>Design</a:t>
            </a:r>
            <a:endParaRPr lang="ko-KR" altLang="en-US" dirty="0"/>
          </a:p>
        </p:txBody>
      </p:sp>
      <p:sp>
        <p:nvSpPr>
          <p:cNvPr id="3" name="내용 개체 틀 2"/>
          <p:cNvSpPr>
            <a:spLocks noGrp="1"/>
          </p:cNvSpPr>
          <p:nvPr>
            <p:ph idx="1"/>
          </p:nvPr>
        </p:nvSpPr>
        <p:spPr/>
        <p:txBody>
          <a:bodyPr/>
          <a:lstStyle/>
          <a:p>
            <a:pPr marL="0" indent="0">
              <a:buNone/>
            </a:pPr>
            <a:endParaRPr lang="en-US" altLang="ko-KR" dirty="0" smtClean="0"/>
          </a:p>
          <a:p>
            <a:pPr marL="0" indent="0">
              <a:buNone/>
            </a:pPr>
            <a:endParaRPr lang="en-US" altLang="ko-KR" dirty="0"/>
          </a:p>
          <a:p>
            <a:pPr marL="0" indent="0">
              <a:buNone/>
            </a:pPr>
            <a:endParaRPr lang="en-US" altLang="ko-KR" dirty="0" smtClean="0"/>
          </a:p>
          <a:p>
            <a:endParaRPr lang="en-US" altLang="ko-KR" dirty="0" smtClean="0"/>
          </a:p>
          <a:p>
            <a:r>
              <a:rPr lang="en-US" altLang="ko-KR" dirty="0" smtClean="0"/>
              <a:t>User info field of EHT variant TF</a:t>
            </a:r>
          </a:p>
          <a:p>
            <a:pPr lvl="1"/>
            <a:r>
              <a:rPr lang="en-US" altLang="ko-KR" dirty="0" smtClean="0"/>
              <a:t>If trigger type is EHT Basic Trigger (subtype 8), then User info field can also be re-defined to support EHT user-specific information</a:t>
            </a:r>
          </a:p>
          <a:p>
            <a:pPr lvl="2"/>
            <a:r>
              <a:rPr lang="en-US" altLang="ko-KR" dirty="0"/>
              <a:t>E.g., RU allocation can be extended to support </a:t>
            </a:r>
            <a:r>
              <a:rPr lang="en-US" altLang="ko-KR" dirty="0" smtClean="0"/>
              <a:t>multi-RU</a:t>
            </a:r>
          </a:p>
          <a:p>
            <a:pPr lvl="1"/>
            <a:r>
              <a:rPr lang="en-US" altLang="ko-KR" dirty="0"/>
              <a:t>We may include “protocol subfield” to indicate exact amendment instead of assigning </a:t>
            </a:r>
            <a:r>
              <a:rPr lang="en-US" altLang="ko-KR" dirty="0" smtClean="0"/>
              <a:t>separate </a:t>
            </a:r>
            <a:r>
              <a:rPr lang="en-US" altLang="ko-KR" dirty="0"/>
              <a:t>trigger type value for </a:t>
            </a:r>
            <a:r>
              <a:rPr lang="en-US" altLang="ko-KR" dirty="0" smtClean="0"/>
              <a:t>each amendment </a:t>
            </a:r>
            <a:r>
              <a:rPr lang="en-US" altLang="ko-KR" dirty="0"/>
              <a:t>after </a:t>
            </a:r>
            <a:r>
              <a:rPr lang="en-US" altLang="ko-KR" dirty="0" smtClean="0"/>
              <a:t>HE</a:t>
            </a:r>
            <a:endParaRPr lang="en-US" altLang="ko-KR" dirty="0"/>
          </a:p>
          <a:p>
            <a:pPr lvl="2"/>
            <a:r>
              <a:rPr lang="en-US" altLang="ko-KR" dirty="0" smtClean="0"/>
              <a:t>E.g., </a:t>
            </a:r>
            <a:r>
              <a:rPr lang="en-US" altLang="ko-KR" dirty="0"/>
              <a:t>00: EHT, 01:EHT+, </a:t>
            </a:r>
            <a:r>
              <a:rPr lang="en-US" altLang="ko-KR" dirty="0" smtClean="0"/>
              <a:t>…</a:t>
            </a:r>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바닥글 개체 틀 5"/>
          <p:cNvSpPr>
            <a:spLocks noGrp="1"/>
          </p:cNvSpPr>
          <p:nvPr>
            <p:ph type="ftr" sz="quarter" idx="3"/>
          </p:nvPr>
        </p:nvSpPr>
        <p:spPr/>
        <p:txBody>
          <a:bodyPr/>
          <a:lstStyle/>
          <a:p>
            <a:pPr>
              <a:defRPr/>
            </a:pPr>
            <a:r>
              <a:rPr lang="en-US" altLang="ko-KR" smtClean="0"/>
              <a:t>Jonghun Han, Samsung</a:t>
            </a:r>
            <a:endParaRPr lang="en-US" altLang="ko-KR" dirty="0"/>
          </a:p>
        </p:txBody>
      </p:sp>
      <p:pic>
        <p:nvPicPr>
          <p:cNvPr id="163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47800"/>
            <a:ext cx="9067800" cy="13407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직사각형 7"/>
          <p:cNvSpPr/>
          <p:nvPr/>
        </p:nvSpPr>
        <p:spPr bwMode="auto">
          <a:xfrm>
            <a:off x="1336964" y="1766455"/>
            <a:ext cx="914400" cy="609600"/>
          </a:xfrm>
          <a:prstGeom prst="rect">
            <a:avLst/>
          </a:prstGeom>
          <a:solidFill>
            <a:srgbClr val="FF0000">
              <a:alpha val="2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직사각형 8"/>
          <p:cNvSpPr/>
          <p:nvPr/>
        </p:nvSpPr>
        <p:spPr bwMode="auto">
          <a:xfrm>
            <a:off x="4679373" y="1764907"/>
            <a:ext cx="1274618" cy="609600"/>
          </a:xfrm>
          <a:prstGeom prst="rect">
            <a:avLst/>
          </a:prstGeom>
          <a:solidFill>
            <a:srgbClr val="FF0000">
              <a:alpha val="2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677480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146313</TotalTime>
  <Words>1727</Words>
  <Application>Microsoft Office PowerPoint</Application>
  <PresentationFormat>화면 슬라이드 쇼(4:3)</PresentationFormat>
  <Paragraphs>299</Paragraphs>
  <Slides>19</Slides>
  <Notes>9</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19</vt:i4>
      </vt:variant>
    </vt:vector>
  </HeadingPairs>
  <TitlesOfParts>
    <vt:vector size="21" baseType="lpstr">
      <vt:lpstr>802-11-Submission</vt:lpstr>
      <vt:lpstr>Microsoft Word 97 - 2003 Document</vt:lpstr>
      <vt:lpstr>Trigger Frame  for Frequency-domain A-PPDU Support</vt:lpstr>
      <vt:lpstr>Background</vt:lpstr>
      <vt:lpstr>Expected UL Operation</vt:lpstr>
      <vt:lpstr>Design Principles for Trigger Frame</vt:lpstr>
      <vt:lpstr>Design Options for Trigger Frame</vt:lpstr>
      <vt:lpstr>Option 1: Aggregated-MPDU Design</vt:lpstr>
      <vt:lpstr>Option 1: Aggregated-MPDU Design</vt:lpstr>
      <vt:lpstr>Option 1: Aggregated-MPDU Design</vt:lpstr>
      <vt:lpstr>Option 1: Aggregated-MPDU Design</vt:lpstr>
      <vt:lpstr>Option 2a: Single-MPDU Design w/ Reserved AID</vt:lpstr>
      <vt:lpstr>Option 2a: Single-MPDU Design w/ Reserved AID</vt:lpstr>
      <vt:lpstr>Option 2a: Single-MPDU Design w/ Reserved AID</vt:lpstr>
      <vt:lpstr>Option 2b: Single-MPDU Design w/ AID 4095</vt:lpstr>
      <vt:lpstr>Option 2b: Single-MPDU Design w/ AID 4095</vt:lpstr>
      <vt:lpstr>Pros and Cons of Candidates</vt:lpstr>
      <vt:lpstr>Summary</vt:lpstr>
      <vt:lpstr>Straw Poll</vt:lpstr>
      <vt:lpstr>Summary</vt:lpstr>
      <vt:lpstr>Comment Resolution on R2</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한종훈(jong_hun.han)</cp:lastModifiedBy>
  <cp:revision>3029</cp:revision>
  <cp:lastPrinted>1998-02-10T13:28:06Z</cp:lastPrinted>
  <dcterms:created xsi:type="dcterms:W3CDTF">2007-05-21T21:00:37Z</dcterms:created>
  <dcterms:modified xsi:type="dcterms:W3CDTF">2020-10-14T07:02:22Z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NSCPROP_SA">
    <vt:lpwstr>C:\Users\tianyu.wu\Downloads\11-17-0371-04-00ba-wur-duty-cycle-mode-and-timing-synchronization-follow-up.pptx</vt:lpwstr>
  </property>
</Properties>
</file>