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379" r:id="rId3"/>
    <p:sldId id="380" r:id="rId4"/>
    <p:sldId id="387" r:id="rId5"/>
    <p:sldId id="381" r:id="rId6"/>
    <p:sldId id="391" r:id="rId7"/>
    <p:sldId id="383" r:id="rId8"/>
    <p:sldId id="392" r:id="rId9"/>
    <p:sldId id="393" r:id="rId10"/>
    <p:sldId id="394" r:id="rId11"/>
    <p:sldId id="395" r:id="rId12"/>
    <p:sldId id="396" r:id="rId13"/>
    <p:sldId id="397" r:id="rId14"/>
    <p:sldId id="398" r:id="rId15"/>
    <p:sldId id="389" r:id="rId16"/>
    <p:sldId id="399" r:id="rId17"/>
    <p:sldId id="401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7" autoAdjust="0"/>
    <p:restoredTop sz="80277" autoAdjust="0"/>
  </p:normalViewPr>
  <p:slideViewPr>
    <p:cSldViewPr>
      <p:cViewPr varScale="1">
        <p:scale>
          <a:sx n="92" d="100"/>
          <a:sy n="92" d="100"/>
        </p:scale>
        <p:origin x="-236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8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858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831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843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843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843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byte alignment</a:t>
            </a: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8792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84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5" y="6475413"/>
            <a:ext cx="14571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5" y="6475413"/>
            <a:ext cx="14571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802.11-20/0831r1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6795" y="6475413"/>
            <a:ext cx="145713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Trigger Frame </a:t>
            </a:r>
            <a:br>
              <a:rPr lang="en-US" dirty="0" smtClean="0"/>
            </a:br>
            <a:r>
              <a:rPr lang="en-US" dirty="0" smtClean="0"/>
              <a:t>for Frequency-domain A-PPDU Support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2020-05-20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0763519"/>
              </p:ext>
            </p:extLst>
          </p:nvPr>
        </p:nvGraphicFramePr>
        <p:xfrm>
          <a:off x="519113" y="2754313"/>
          <a:ext cx="7585075" cy="3678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68" name="Document" r:id="rId4" imgW="9282642" imgH="4507173" progId="Word.Document.8">
                  <p:embed/>
                </p:oleObj>
              </mc:Choice>
              <mc:Fallback>
                <p:oleObj name="Document" r:id="rId4" imgW="9282642" imgH="450717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754313"/>
                        <a:ext cx="7585075" cy="36782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685800"/>
          </a:xfrm>
        </p:spPr>
        <p:txBody>
          <a:bodyPr/>
          <a:lstStyle/>
          <a:p>
            <a:r>
              <a:rPr lang="en-US" altLang="ko-KR" dirty="0"/>
              <a:t>Option </a:t>
            </a:r>
            <a:r>
              <a:rPr lang="en-US" altLang="ko-KR" dirty="0" smtClean="0"/>
              <a:t>2a: </a:t>
            </a:r>
            <a:r>
              <a:rPr lang="en-US" altLang="ko-KR" dirty="0"/>
              <a:t>Single-MPDU Design w/ Reserved AID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r>
              <a:rPr lang="en-US" altLang="ko-KR" dirty="0" smtClean="0"/>
              <a:t>Operation example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19745"/>
            <a:ext cx="9144000" cy="405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437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685800"/>
          </a:xfrm>
        </p:spPr>
        <p:txBody>
          <a:bodyPr/>
          <a:lstStyle/>
          <a:p>
            <a:r>
              <a:rPr lang="en-US" altLang="ko-KR" dirty="0"/>
              <a:t>Option </a:t>
            </a:r>
            <a:r>
              <a:rPr lang="en-US" altLang="ko-KR" dirty="0" smtClean="0"/>
              <a:t>2a: </a:t>
            </a:r>
            <a:r>
              <a:rPr lang="en-US" altLang="ko-KR" dirty="0" smtClean="0"/>
              <a:t>Single-MPDU Design w/ Reserved AID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r>
              <a:rPr lang="en-US" altLang="ko-KR" dirty="0" smtClean="0"/>
              <a:t>Common/user </a:t>
            </a:r>
            <a:r>
              <a:rPr lang="en-US" altLang="ko-KR" dirty="0" smtClean="0"/>
              <a:t>info field </a:t>
            </a:r>
          </a:p>
          <a:p>
            <a:pPr lvl="1"/>
            <a:r>
              <a:rPr lang="en-US" altLang="ko-KR" dirty="0" smtClean="0"/>
              <a:t>stays </a:t>
            </a:r>
            <a:r>
              <a:rPr lang="en-US" altLang="ko-KR" dirty="0" smtClean="0"/>
              <a:t>the same </a:t>
            </a:r>
          </a:p>
          <a:p>
            <a:r>
              <a:rPr lang="en-US" altLang="ko-KR" dirty="0" smtClean="0"/>
              <a:t>EHT or EHT</a:t>
            </a:r>
            <a:r>
              <a:rPr lang="en-US" altLang="ko-KR" dirty="0" smtClean="0"/>
              <a:t>+ STAs can obtain </a:t>
            </a:r>
            <a:r>
              <a:rPr lang="en-US" altLang="ko-KR" dirty="0" smtClean="0"/>
              <a:t>the common info field and additionally obtain EHT </a:t>
            </a:r>
            <a:r>
              <a:rPr lang="en-US" altLang="ko-KR" dirty="0" smtClean="0"/>
              <a:t>or EHT+ specific common info</a:t>
            </a:r>
          </a:p>
          <a:p>
            <a:r>
              <a:rPr lang="en-US" altLang="ko-KR" dirty="0" smtClean="0"/>
              <a:t>EHT </a:t>
            </a:r>
            <a:r>
              <a:rPr lang="en-US" altLang="ko-KR" dirty="0" smtClean="0"/>
              <a:t>or EHT+ specific common </a:t>
            </a:r>
            <a:r>
              <a:rPr lang="en-US" altLang="ko-KR" dirty="0" smtClean="0"/>
              <a:t>info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Assign one of the reserved AID (</a:t>
            </a:r>
            <a:r>
              <a:rPr lang="en-US" altLang="ko-KR" dirty="0" smtClean="0"/>
              <a:t>2008-2044, 2047-4094) </a:t>
            </a:r>
            <a:r>
              <a:rPr lang="en-US" altLang="ko-KR" dirty="0" smtClean="0"/>
              <a:t>to </a:t>
            </a:r>
            <a:r>
              <a:rPr lang="en-US" altLang="ko-KR" dirty="0" smtClean="0"/>
              <a:t>indicate EHT or </a:t>
            </a:r>
            <a:r>
              <a:rPr lang="en-US" altLang="ko-KR" dirty="0" smtClean="0"/>
              <a:t>EHT+ common info</a:t>
            </a:r>
          </a:p>
          <a:p>
            <a:pPr lvl="1"/>
            <a:r>
              <a:rPr lang="en-US" altLang="ko-KR" dirty="0" smtClean="0"/>
              <a:t>Example of EHT common info field</a:t>
            </a:r>
          </a:p>
          <a:p>
            <a:pPr lvl="1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smtClean="0"/>
              <a:t>EHT STAs obtain EHT-specific common information from </a:t>
            </a:r>
            <a:r>
              <a:rPr lang="en-US" altLang="ko-KR" u="sng" dirty="0" smtClean="0"/>
              <a:t>the user info field with AID 2008</a:t>
            </a:r>
            <a:r>
              <a:rPr lang="en-US" altLang="ko-KR" dirty="0" smtClean="0"/>
              <a:t> while HE STAs ignore it</a:t>
            </a:r>
          </a:p>
          <a:p>
            <a:pPr lvl="2"/>
            <a:r>
              <a:rPr lang="en-US" altLang="ko-KR" dirty="0" smtClean="0"/>
              <a:t>Length of EHT common info should be the same with that of the user info field since this field reuses the existing user info field format (5-bytes)</a:t>
            </a:r>
          </a:p>
          <a:p>
            <a:pPr lvl="1"/>
            <a:r>
              <a:rPr lang="en-US" altLang="ko-KR" dirty="0" smtClean="0"/>
              <a:t>Instead of assigning separate AID for EHT and EHT+ common info, EHT </a:t>
            </a:r>
            <a:r>
              <a:rPr lang="en-US" altLang="ko-KR" dirty="0" smtClean="0"/>
              <a:t>common info field may include protocol subfield to indicate amendment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766842"/>
              </p:ext>
            </p:extLst>
          </p:nvPr>
        </p:nvGraphicFramePr>
        <p:xfrm>
          <a:off x="1524000" y="4201160"/>
          <a:ext cx="66294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35814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</a:rPr>
                        <a:t>AID</a:t>
                      </a:r>
                      <a:r>
                        <a:rPr lang="en-US" altLang="ko-KR" sz="1600" b="0" baseline="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US" altLang="ko-KR" sz="1600" b="0" baseline="0" dirty="0" smtClean="0">
                          <a:solidFill>
                            <a:srgbClr val="FF0000"/>
                          </a:solidFill>
                        </a:rPr>
                        <a:t>2008</a:t>
                      </a:r>
                      <a:r>
                        <a:rPr lang="en-US" altLang="ko-KR" sz="1600" b="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</a:rPr>
                        <a:t>EHT</a:t>
                      </a:r>
                      <a:r>
                        <a:rPr lang="en-US" altLang="ko-KR" sz="1600" b="0" baseline="0" dirty="0" smtClean="0">
                          <a:solidFill>
                            <a:schemeClr val="tx1"/>
                          </a:solidFill>
                        </a:rPr>
                        <a:t> UL BW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</a:rPr>
                        <a:t>Other EHT</a:t>
                      </a:r>
                      <a:r>
                        <a:rPr lang="en-US" altLang="ko-KR" sz="1600" b="0" baseline="0" dirty="0" smtClean="0">
                          <a:solidFill>
                            <a:schemeClr val="tx1"/>
                          </a:solidFill>
                        </a:rPr>
                        <a:t>-specific parameters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342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685800"/>
          </a:xfrm>
        </p:spPr>
        <p:txBody>
          <a:bodyPr/>
          <a:lstStyle/>
          <a:p>
            <a:r>
              <a:rPr lang="en-US" altLang="ko-KR" dirty="0"/>
              <a:t>Option </a:t>
            </a:r>
            <a:r>
              <a:rPr lang="en-US" altLang="ko-KR" dirty="0" smtClean="0"/>
              <a:t>2a: </a:t>
            </a:r>
            <a:r>
              <a:rPr lang="en-US" altLang="ko-KR" dirty="0"/>
              <a:t>Single-MPDU Design w/ Reserved AID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5029200"/>
          </a:xfrm>
        </p:spPr>
        <p:txBody>
          <a:bodyPr/>
          <a:lstStyle/>
          <a:p>
            <a:r>
              <a:rPr lang="en-US" altLang="ko-KR" dirty="0" smtClean="0"/>
              <a:t>EHT </a:t>
            </a:r>
            <a:r>
              <a:rPr lang="en-US" altLang="ko-KR" dirty="0" smtClean="0"/>
              <a:t>or EHT+ specific user </a:t>
            </a:r>
            <a:r>
              <a:rPr lang="en-US" altLang="ko-KR" dirty="0" smtClean="0"/>
              <a:t>info</a:t>
            </a:r>
            <a:endParaRPr lang="en-US" altLang="ko-KR" dirty="0"/>
          </a:p>
          <a:p>
            <a:pPr lvl="1"/>
            <a:r>
              <a:rPr lang="en-US" altLang="ko-KR" dirty="0"/>
              <a:t>Assign one of the reserved AID (</a:t>
            </a:r>
            <a:r>
              <a:rPr lang="en-US" altLang="ko-KR" dirty="0" smtClean="0"/>
              <a:t>2008-2044, </a:t>
            </a:r>
            <a:r>
              <a:rPr lang="en-US" altLang="ko-KR" dirty="0"/>
              <a:t>2047-4094) </a:t>
            </a:r>
            <a:r>
              <a:rPr lang="en-US" altLang="ko-KR" dirty="0"/>
              <a:t>to </a:t>
            </a:r>
            <a:r>
              <a:rPr lang="en-US" altLang="ko-KR" dirty="0" smtClean="0"/>
              <a:t>EHT or EHT+ user info</a:t>
            </a:r>
          </a:p>
          <a:p>
            <a:pPr lvl="1"/>
            <a:r>
              <a:rPr lang="en-US" altLang="ko-KR" dirty="0" smtClean="0"/>
              <a:t>Example of EHT user info field</a:t>
            </a:r>
            <a:endParaRPr lang="en-US" altLang="ko-KR" dirty="0" smtClean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 smtClean="0"/>
          </a:p>
          <a:p>
            <a:pPr lvl="2"/>
            <a:r>
              <a:rPr lang="en-US" altLang="ko-KR" dirty="0" smtClean="0"/>
              <a:t>EHT STAs </a:t>
            </a:r>
            <a:r>
              <a:rPr lang="en-US" altLang="ko-KR" dirty="0"/>
              <a:t>obtain EHT-specific </a:t>
            </a:r>
            <a:r>
              <a:rPr lang="en-US" altLang="ko-KR" dirty="0" smtClean="0"/>
              <a:t>user </a:t>
            </a:r>
            <a:r>
              <a:rPr lang="en-US" altLang="ko-KR" dirty="0"/>
              <a:t>information from </a:t>
            </a:r>
            <a:r>
              <a:rPr lang="en-US" altLang="ko-KR" u="sng" dirty="0"/>
              <a:t>the user info field with AID </a:t>
            </a:r>
            <a:r>
              <a:rPr lang="en-US" altLang="ko-KR" u="sng" dirty="0" smtClean="0"/>
              <a:t>2010</a:t>
            </a:r>
            <a:r>
              <a:rPr lang="en-US" altLang="ko-KR" dirty="0" smtClean="0"/>
              <a:t> </a:t>
            </a:r>
            <a:r>
              <a:rPr lang="en-US" altLang="ko-KR" dirty="0"/>
              <a:t>while HE STAs ignore it</a:t>
            </a:r>
          </a:p>
          <a:p>
            <a:pPr lvl="2"/>
            <a:r>
              <a:rPr lang="en-US" altLang="ko-KR" dirty="0" smtClean="0"/>
              <a:t>Additional </a:t>
            </a:r>
            <a:r>
              <a:rPr lang="en-US" altLang="ko-KR" dirty="0" smtClean="0"/>
              <a:t>(EHT) AID field is required to specify EHT STA</a:t>
            </a:r>
          </a:p>
          <a:p>
            <a:pPr lvl="2"/>
            <a:r>
              <a:rPr lang="en-US" altLang="ko-KR" dirty="0" smtClean="0"/>
              <a:t>Length </a:t>
            </a:r>
            <a:r>
              <a:rPr lang="en-US" altLang="ko-KR" dirty="0"/>
              <a:t>of </a:t>
            </a:r>
            <a:r>
              <a:rPr lang="en-US" altLang="ko-KR" dirty="0" smtClean="0"/>
              <a:t>EHT user info </a:t>
            </a:r>
            <a:r>
              <a:rPr lang="en-US" altLang="ko-KR" dirty="0"/>
              <a:t>should be the same with that of the user info field since this field reuses the existing user info field format (5-bytes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Only 2-bytes are free to use per-user info field</a:t>
            </a:r>
          </a:p>
          <a:p>
            <a:pPr lvl="1"/>
            <a:r>
              <a:rPr lang="en-US" altLang="ko-KR" dirty="0" smtClean="0"/>
              <a:t>We may need to integrate multiple user info fields for the same </a:t>
            </a:r>
            <a:r>
              <a:rPr lang="en-US" altLang="ko-KR" dirty="0" smtClean="0"/>
              <a:t>(EHT) AID</a:t>
            </a:r>
            <a:endParaRPr lang="en-US" altLang="ko-KR" dirty="0" smtClean="0"/>
          </a:p>
          <a:p>
            <a:pPr lvl="1"/>
            <a:r>
              <a:rPr lang="en-US" altLang="ko-KR" dirty="0"/>
              <a:t>Instead of assigning separate AID for EHT and EHT+ </a:t>
            </a:r>
            <a:r>
              <a:rPr lang="en-US" altLang="ko-KR" dirty="0" smtClean="0"/>
              <a:t>user </a:t>
            </a:r>
            <a:r>
              <a:rPr lang="en-US" altLang="ko-KR" dirty="0"/>
              <a:t>info, EHT </a:t>
            </a:r>
            <a:r>
              <a:rPr lang="en-US" altLang="ko-KR" dirty="0" smtClean="0"/>
              <a:t>user</a:t>
            </a:r>
            <a:r>
              <a:rPr lang="en-US" altLang="ko-KR" dirty="0" smtClean="0"/>
              <a:t> </a:t>
            </a:r>
            <a:r>
              <a:rPr lang="en-US" altLang="ko-KR" dirty="0"/>
              <a:t>info field may include protocol subfield to indicate amendment</a:t>
            </a:r>
            <a:endParaRPr lang="ko-KR" altLang="en-US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809621"/>
              </p:ext>
            </p:extLst>
          </p:nvPr>
        </p:nvGraphicFramePr>
        <p:xfrm>
          <a:off x="990600" y="3078480"/>
          <a:ext cx="739140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790700"/>
                <a:gridCol w="25527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AID (</a:t>
                      </a:r>
                      <a:r>
                        <a:rPr lang="en-US" altLang="ko-KR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2010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(EHT) AID</a:t>
                      </a:r>
                      <a:endParaRPr lang="ko-KR" alt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 allocation</a:t>
                      </a:r>
                      <a:endParaRPr lang="ko-KR" alt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 EHT user-specific parameters</a:t>
                      </a:r>
                      <a:endParaRPr lang="ko-KR" alt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9" name="직선 화살표 연결선 8"/>
          <p:cNvCxnSpPr/>
          <p:nvPr/>
        </p:nvCxnSpPr>
        <p:spPr bwMode="auto">
          <a:xfrm>
            <a:off x="4038600" y="2926080"/>
            <a:ext cx="4343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1" name="직선 화살표 연결선 10"/>
          <p:cNvCxnSpPr/>
          <p:nvPr/>
        </p:nvCxnSpPr>
        <p:spPr bwMode="auto">
          <a:xfrm>
            <a:off x="990600" y="2924605"/>
            <a:ext cx="1524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3" name="직선 화살표 연결선 12"/>
          <p:cNvCxnSpPr/>
          <p:nvPr/>
        </p:nvCxnSpPr>
        <p:spPr bwMode="auto">
          <a:xfrm>
            <a:off x="2514600" y="2924605"/>
            <a:ext cx="1524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4" name="직사각형 13"/>
          <p:cNvSpPr/>
          <p:nvPr/>
        </p:nvSpPr>
        <p:spPr>
          <a:xfrm>
            <a:off x="1475921" y="2685951"/>
            <a:ext cx="5533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12-bit</a:t>
            </a:r>
            <a:endParaRPr lang="en-US" altLang="ko-KR" dirty="0"/>
          </a:p>
        </p:txBody>
      </p:sp>
      <p:sp>
        <p:nvSpPr>
          <p:cNvPr id="15" name="직사각형 14"/>
          <p:cNvSpPr/>
          <p:nvPr/>
        </p:nvSpPr>
        <p:spPr>
          <a:xfrm>
            <a:off x="2999921" y="2699985"/>
            <a:ext cx="5533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12-bit</a:t>
            </a:r>
            <a:endParaRPr lang="en-US" altLang="ko-KR" dirty="0"/>
          </a:p>
        </p:txBody>
      </p:sp>
      <p:sp>
        <p:nvSpPr>
          <p:cNvPr id="16" name="직사각형 15"/>
          <p:cNvSpPr/>
          <p:nvPr/>
        </p:nvSpPr>
        <p:spPr>
          <a:xfrm>
            <a:off x="5943600" y="2680454"/>
            <a:ext cx="5533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16-bit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6344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</a:t>
            </a:r>
            <a:r>
              <a:rPr lang="en-US" altLang="ko-KR" dirty="0" smtClean="0"/>
              <a:t>2b: </a:t>
            </a:r>
            <a:r>
              <a:rPr lang="en-US" altLang="ko-KR" dirty="0" smtClean="0"/>
              <a:t>Single-MPDU Design w/ AID 4095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r>
              <a:rPr lang="en-US" altLang="ko-KR" dirty="0" smtClean="0"/>
              <a:t>Operation example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0"/>
            <a:ext cx="9164595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240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685800"/>
          </a:xfrm>
        </p:spPr>
        <p:txBody>
          <a:bodyPr/>
          <a:lstStyle/>
          <a:p>
            <a:r>
              <a:rPr lang="en-US" altLang="ko-KR" dirty="0"/>
              <a:t>Option </a:t>
            </a:r>
            <a:r>
              <a:rPr lang="en-US" altLang="ko-KR" dirty="0" smtClean="0"/>
              <a:t>2b: </a:t>
            </a:r>
            <a:r>
              <a:rPr lang="en-US" altLang="ko-KR" dirty="0" smtClean="0"/>
              <a:t>Single-MPDU Design w/ AID 4095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r>
              <a:rPr lang="en-US" altLang="ko-KR" dirty="0" smtClean="0"/>
              <a:t>Common/user </a:t>
            </a:r>
            <a:r>
              <a:rPr lang="en-US" altLang="ko-KR" dirty="0" smtClean="0"/>
              <a:t>info field </a:t>
            </a:r>
          </a:p>
          <a:p>
            <a:pPr lvl="1"/>
            <a:r>
              <a:rPr lang="en-US" altLang="ko-KR" dirty="0" smtClean="0"/>
              <a:t>stays the same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The user info field with AID 4095 (Start of padding field) in 11ax</a:t>
            </a:r>
          </a:p>
          <a:p>
            <a:pPr lvl="1"/>
            <a:r>
              <a:rPr lang="en-US" altLang="ko-KR" dirty="0" smtClean="0"/>
              <a:t>Padding is optionally present to give the recipient STAs enough time to prepare a response</a:t>
            </a:r>
          </a:p>
          <a:p>
            <a:endParaRPr lang="en-US" altLang="ko-KR" dirty="0"/>
          </a:p>
          <a:p>
            <a:r>
              <a:rPr lang="en-US" altLang="ko-KR" dirty="0" smtClean="0"/>
              <a:t>[Proposal] </a:t>
            </a:r>
            <a:r>
              <a:rPr lang="en-US" altLang="ko-KR" dirty="0" smtClean="0"/>
              <a:t>EHT/EHT</a:t>
            </a:r>
            <a:r>
              <a:rPr lang="en-US" altLang="ko-KR" dirty="0" smtClean="0"/>
              <a:t>+ specific common info and user info will be followed by the user </a:t>
            </a:r>
            <a:r>
              <a:rPr lang="en-US" altLang="ko-KR" dirty="0" smtClean="0"/>
              <a:t>info field </a:t>
            </a:r>
            <a:r>
              <a:rPr lang="en-US" altLang="ko-KR" dirty="0" smtClean="0"/>
              <a:t>with AID 4095</a:t>
            </a:r>
          </a:p>
          <a:p>
            <a:pPr lvl="1"/>
            <a:r>
              <a:rPr lang="en-US" altLang="ko-KR" dirty="0" smtClean="0"/>
              <a:t>HE STAs </a:t>
            </a:r>
            <a:r>
              <a:rPr lang="en-US" altLang="ko-KR" dirty="0" smtClean="0"/>
              <a:t>believe there are no meaningful information after AID </a:t>
            </a:r>
            <a:r>
              <a:rPr lang="en-US" altLang="ko-KR" dirty="0" smtClean="0"/>
              <a:t>4095</a:t>
            </a:r>
          </a:p>
          <a:p>
            <a:pPr lvl="1"/>
            <a:r>
              <a:rPr lang="en-US" altLang="ko-KR" dirty="0" smtClean="0"/>
              <a:t>EHT </a:t>
            </a:r>
            <a:r>
              <a:rPr lang="en-US" altLang="ko-KR" dirty="0" smtClean="0"/>
              <a:t>STAs </a:t>
            </a:r>
            <a:r>
              <a:rPr lang="en-US" altLang="ko-KR" dirty="0" smtClean="0"/>
              <a:t>will</a:t>
            </a:r>
            <a:r>
              <a:rPr lang="en-US" altLang="ko-KR" dirty="0" smtClean="0"/>
              <a:t> </a:t>
            </a:r>
            <a:r>
              <a:rPr lang="en-US" altLang="ko-KR" dirty="0" smtClean="0"/>
              <a:t>decode after </a:t>
            </a:r>
            <a:r>
              <a:rPr lang="en-US" altLang="ko-KR" dirty="0" smtClean="0"/>
              <a:t>the user info field with AID </a:t>
            </a:r>
            <a:r>
              <a:rPr lang="en-US" altLang="ko-KR" dirty="0" smtClean="0"/>
              <a:t>4095, since all EHT or EHT+ specific information will be </a:t>
            </a:r>
            <a:r>
              <a:rPr lang="en-US" altLang="ko-KR" dirty="0" smtClean="0"/>
              <a:t>followed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EHT or EHT+ specific common info and user info format can be </a:t>
            </a:r>
            <a:r>
              <a:rPr lang="en-US" altLang="ko-KR" dirty="0" smtClean="0"/>
              <a:t>re-designed with full flexibility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The padding AID for EHT/EHT</a:t>
            </a:r>
            <a:r>
              <a:rPr lang="en-US" altLang="ko-KR" dirty="0" smtClean="0"/>
              <a:t>+ STAs </a:t>
            </a:r>
            <a:r>
              <a:rPr lang="en-US" altLang="ko-KR" dirty="0" smtClean="0"/>
              <a:t>should</a:t>
            </a:r>
            <a:r>
              <a:rPr lang="en-US" altLang="ko-KR" dirty="0" smtClean="0"/>
              <a:t> </a:t>
            </a:r>
            <a:r>
              <a:rPr lang="en-US" altLang="ko-KR" dirty="0" smtClean="0"/>
              <a:t>be </a:t>
            </a:r>
            <a:r>
              <a:rPr lang="en-US" altLang="ko-KR" dirty="0" smtClean="0"/>
              <a:t>additionally </a:t>
            </a:r>
            <a:r>
              <a:rPr lang="en-US" altLang="ko-KR" dirty="0" smtClean="0"/>
              <a:t>assigned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9459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Pros and Cons of Candidates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altLang="ko-KR" dirty="0" smtClean="0"/>
              <a:t>Summary table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788000"/>
              </p:ext>
            </p:extLst>
          </p:nvPr>
        </p:nvGraphicFramePr>
        <p:xfrm>
          <a:off x="685800" y="2133599"/>
          <a:ext cx="7848600" cy="37362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3600"/>
                <a:gridCol w="2895600"/>
                <a:gridCol w="2819400"/>
              </a:tblGrid>
              <a:tr h="43784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Candidates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Pros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Cons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75573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[Option 1]</a:t>
                      </a:r>
                    </a:p>
                    <a:p>
                      <a:pPr algn="ctr" latinLnBrk="1"/>
                      <a:r>
                        <a:rPr lang="en-US" altLang="ko-KR" b="0" dirty="0" smtClean="0"/>
                        <a:t>Aggregate</a:t>
                      </a:r>
                      <a:r>
                        <a:rPr lang="en-US" altLang="ko-KR" b="0" baseline="0" dirty="0" smtClean="0"/>
                        <a:t>-MPDU</a:t>
                      </a:r>
                      <a:endParaRPr lang="ko-KR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dirty="0" smtClean="0"/>
                        <a:t>Simple</a:t>
                      </a:r>
                      <a:r>
                        <a:rPr lang="en-US" altLang="ko-KR" baseline="0" dirty="0" smtClean="0"/>
                        <a:t> – just adding </a:t>
                      </a:r>
                      <a:r>
                        <a:rPr lang="en-US" altLang="ko-KR" baseline="0" dirty="0" smtClean="0"/>
                        <a:t>new trigger variants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dirty="0" smtClean="0"/>
                        <a:t>Cannot</a:t>
                      </a:r>
                      <a:r>
                        <a:rPr lang="en-US" altLang="ko-KR" baseline="0" dirty="0" smtClean="0"/>
                        <a:t> use non-HT duplicate format</a:t>
                      </a:r>
                    </a:p>
                  </a:txBody>
                  <a:tcPr anchor="ctr"/>
                </a:tc>
              </a:tr>
              <a:tr h="10796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[Option </a:t>
                      </a:r>
                      <a:r>
                        <a:rPr lang="en-US" altLang="ko-KR" dirty="0" smtClean="0"/>
                        <a:t>2a]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b="0" dirty="0" smtClean="0"/>
                        <a:t>Single-PPDU with</a:t>
                      </a:r>
                      <a:r>
                        <a:rPr lang="en-US" altLang="ko-KR" dirty="0" smtClean="0"/>
                        <a:t> </a:t>
                      </a:r>
                      <a:r>
                        <a:rPr lang="en-US" altLang="ko-KR" b="0" dirty="0" smtClean="0"/>
                        <a:t>the reserved AID</a:t>
                      </a:r>
                      <a:endParaRPr lang="ko-KR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dirty="0" smtClean="0"/>
                        <a:t>Can use non-HT duplicate format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baseline="0" dirty="0" smtClean="0"/>
                        <a:t>Overhead of indicating EHT user info</a:t>
                      </a:r>
                      <a:endParaRPr lang="en-US" altLang="ko-KR" baseline="0" dirty="0" smtClean="0"/>
                    </a:p>
                  </a:txBody>
                  <a:tcPr anchor="ctr"/>
                </a:tc>
              </a:tr>
              <a:tr h="10796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rgbClr val="FF0000"/>
                          </a:solidFill>
                        </a:rPr>
                        <a:t>[Option </a:t>
                      </a:r>
                      <a:r>
                        <a:rPr lang="en-US" altLang="ko-KR" dirty="0" smtClean="0">
                          <a:solidFill>
                            <a:srgbClr val="FF0000"/>
                          </a:solidFill>
                        </a:rPr>
                        <a:t>2b]</a:t>
                      </a:r>
                      <a:endParaRPr lang="en-US" altLang="ko-KR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 latinLnBrk="1"/>
                      <a:r>
                        <a:rPr lang="en-US" altLang="ko-KR" b="0" dirty="0" smtClean="0">
                          <a:solidFill>
                            <a:srgbClr val="FF0000"/>
                          </a:solidFill>
                        </a:rPr>
                        <a:t>Single-PPDU with the AID 4095</a:t>
                      </a:r>
                      <a:endParaRPr lang="ko-KR" altLang="en-US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dirty="0" smtClean="0">
                          <a:solidFill>
                            <a:srgbClr val="FF0000"/>
                          </a:solidFill>
                        </a:rPr>
                        <a:t>Can use non-HT duplicate format</a:t>
                      </a:r>
                    </a:p>
                    <a:p>
                      <a:pPr marL="285750" marR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dirty="0" smtClean="0">
                          <a:solidFill>
                            <a:srgbClr val="FF0000"/>
                          </a:solidFill>
                        </a:rPr>
                        <a:t>High design</a:t>
                      </a:r>
                      <a:r>
                        <a:rPr lang="en-US" altLang="ko-KR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ko-KR" dirty="0" smtClean="0">
                          <a:solidFill>
                            <a:srgbClr val="FF0000"/>
                          </a:solidFill>
                        </a:rPr>
                        <a:t>flexibility</a:t>
                      </a:r>
                      <a:r>
                        <a:rPr lang="en-US" altLang="ko-KR" baseline="0" dirty="0" smtClean="0">
                          <a:solidFill>
                            <a:srgbClr val="FF0000"/>
                          </a:solidFill>
                        </a:rPr>
                        <a:t> (no </a:t>
                      </a:r>
                      <a:r>
                        <a:rPr lang="en-US" altLang="ko-KR" baseline="0" dirty="0" smtClean="0">
                          <a:solidFill>
                            <a:srgbClr val="FF0000"/>
                          </a:solidFill>
                        </a:rPr>
                        <a:t>format limitation of EHT common/user info)</a:t>
                      </a:r>
                      <a:endParaRPr lang="en-US" altLang="ko-KR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dirty="0" smtClean="0">
                          <a:solidFill>
                            <a:srgbClr val="FF0000"/>
                          </a:solidFill>
                        </a:rPr>
                        <a:t>New</a:t>
                      </a:r>
                      <a:r>
                        <a:rPr lang="en-US" altLang="ko-KR" baseline="0" dirty="0" smtClean="0">
                          <a:solidFill>
                            <a:srgbClr val="FF0000"/>
                          </a:solidFill>
                        </a:rPr>
                        <a:t> padding </a:t>
                      </a:r>
                      <a:r>
                        <a:rPr lang="en-US" altLang="ko-KR" baseline="0" dirty="0" smtClean="0">
                          <a:solidFill>
                            <a:srgbClr val="FF0000"/>
                          </a:solidFill>
                        </a:rPr>
                        <a:t>AID required for </a:t>
                      </a:r>
                      <a:r>
                        <a:rPr lang="en-US" altLang="ko-KR" baseline="0" dirty="0" smtClean="0">
                          <a:solidFill>
                            <a:srgbClr val="FF0000"/>
                          </a:solidFill>
                        </a:rPr>
                        <a:t>EHT and EHT</a:t>
                      </a:r>
                      <a:r>
                        <a:rPr lang="en-US" altLang="ko-KR" baseline="0" dirty="0" smtClean="0">
                          <a:solidFill>
                            <a:srgbClr val="FF0000"/>
                          </a:solidFill>
                        </a:rPr>
                        <a:t>+ STA(s)</a:t>
                      </a:r>
                      <a:endParaRPr lang="en-US" altLang="ko-KR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733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altLang="ko-KR" dirty="0" smtClean="0"/>
              <a:t>New trigger frame design options to </a:t>
            </a:r>
            <a:r>
              <a:rPr lang="en-US" altLang="ko-KR" dirty="0" smtClean="0"/>
              <a:t>support UL </a:t>
            </a:r>
            <a:r>
              <a:rPr lang="en-US" altLang="ko-KR" dirty="0" smtClean="0"/>
              <a:t>FD </a:t>
            </a:r>
            <a:r>
              <a:rPr lang="en-US" altLang="ko-KR" dirty="0" smtClean="0"/>
              <a:t>A-PPDU</a:t>
            </a:r>
            <a:endParaRPr lang="en-US" altLang="ko-KR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altLang="ko-KR" dirty="0" smtClean="0"/>
              <a:t>Aggregate-PPDU approach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dirty="0" smtClean="0"/>
              <a:t>Single-PPDU approach</a:t>
            </a:r>
          </a:p>
          <a:p>
            <a:pPr marL="1200150" lvl="2" indent="-342900">
              <a:buFont typeface="+mj-lt"/>
              <a:buAutoNum type="alphaLcPeriod"/>
            </a:pPr>
            <a:r>
              <a:rPr lang="en-US" altLang="ko-KR" dirty="0" smtClean="0"/>
              <a:t>Using the user </a:t>
            </a:r>
            <a:r>
              <a:rPr lang="en-US" altLang="ko-KR" dirty="0" smtClean="0"/>
              <a:t>info field </a:t>
            </a:r>
            <a:r>
              <a:rPr lang="en-US" altLang="ko-KR" dirty="0" smtClean="0"/>
              <a:t>with reserved AIDs</a:t>
            </a:r>
          </a:p>
          <a:p>
            <a:pPr marL="1200150" lvl="2" indent="-342900">
              <a:buFont typeface="+mj-lt"/>
              <a:buAutoNum type="alphaLcPeriod"/>
            </a:pPr>
            <a:r>
              <a:rPr lang="en-US" altLang="ko-KR" dirty="0" smtClean="0"/>
              <a:t>Using the user </a:t>
            </a:r>
            <a:r>
              <a:rPr lang="en-US" altLang="ko-KR" dirty="0" smtClean="0"/>
              <a:t>info field </a:t>
            </a:r>
            <a:r>
              <a:rPr lang="en-US" altLang="ko-KR" dirty="0" smtClean="0"/>
              <a:t>with AID </a:t>
            </a:r>
            <a:r>
              <a:rPr lang="en-US" altLang="ko-KR" dirty="0" smtClean="0"/>
              <a:t>4095 (Preferred)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We investigate pros and cons of each option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9804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</a:t>
            </a:r>
            <a:r>
              <a:rPr lang="en-US" altLang="ko-KR" dirty="0"/>
              <a:t>you </a:t>
            </a:r>
            <a:r>
              <a:rPr lang="en-US" altLang="ko-KR" dirty="0" smtClean="0"/>
              <a:t>support in 11be using user info field with AID </a:t>
            </a:r>
            <a:r>
              <a:rPr lang="en-US" altLang="ko-KR" dirty="0" smtClean="0"/>
              <a:t>4095 to </a:t>
            </a:r>
            <a:r>
              <a:rPr lang="en-US" altLang="ko-KR" dirty="0" smtClean="0"/>
              <a:t>add EHT/EHT+ common/user info field after the user info field with AID </a:t>
            </a:r>
            <a:r>
              <a:rPr lang="en-US" altLang="ko-KR" dirty="0" smtClean="0"/>
              <a:t>4095 to trigger A-PPDU comprised of HE and EHT/EHT+ PPDUs?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EHT+: the amendments after EHT</a:t>
            </a:r>
          </a:p>
          <a:p>
            <a:pPr lvl="1"/>
            <a:r>
              <a:rPr lang="en-US" altLang="ko-KR" dirty="0" smtClean="0"/>
              <a:t>The padding AID </a:t>
            </a:r>
            <a:r>
              <a:rPr lang="en-US" altLang="ko-KR" dirty="0" smtClean="0"/>
              <a:t>for EHT/EHT</a:t>
            </a:r>
            <a:r>
              <a:rPr lang="en-US" altLang="ko-KR" dirty="0" smtClean="0"/>
              <a:t>+ STA(s) shall </a:t>
            </a:r>
            <a:r>
              <a:rPr lang="en-US" altLang="ko-KR" dirty="0" smtClean="0"/>
              <a:t>be </a:t>
            </a:r>
            <a:r>
              <a:rPr lang="en-US" altLang="ko-KR" dirty="0" smtClean="0"/>
              <a:t>additionally assigned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Format of EHT/EHT+ common/user info fields is </a:t>
            </a:r>
            <a:r>
              <a:rPr lang="en-US" altLang="ko-KR" dirty="0" smtClean="0"/>
              <a:t>TBD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122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Background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r>
              <a:rPr lang="en-US" altLang="ko-KR" dirty="0" smtClean="0"/>
              <a:t>Frequency-domain (FD) A-PPDU will be </a:t>
            </a:r>
            <a:r>
              <a:rPr lang="en-US" altLang="ko-KR" dirty="0" smtClean="0"/>
              <a:t>supported in 11be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We need </a:t>
            </a:r>
            <a:r>
              <a:rPr lang="en-US" altLang="ko-KR" dirty="0" smtClean="0"/>
              <a:t>a MAC </a:t>
            </a:r>
            <a:r>
              <a:rPr lang="en-US" altLang="ko-KR" dirty="0" smtClean="0"/>
              <a:t>protocol to support it</a:t>
            </a:r>
          </a:p>
          <a:p>
            <a:pPr lvl="1"/>
            <a:r>
              <a:rPr lang="en-US" altLang="ko-KR" dirty="0" smtClean="0"/>
              <a:t>Announcement/Trigger frame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DCN </a:t>
            </a:r>
            <a:r>
              <a:rPr lang="en-US" altLang="ko-KR" dirty="0" smtClean="0"/>
              <a:t>0674r3 </a:t>
            </a:r>
            <a:r>
              <a:rPr lang="en-US" altLang="ko-KR" dirty="0" smtClean="0"/>
              <a:t>[2] contribution provides </a:t>
            </a:r>
            <a:r>
              <a:rPr lang="en-US" altLang="ko-KR" dirty="0" smtClean="0"/>
              <a:t>MAC </a:t>
            </a:r>
            <a:r>
              <a:rPr lang="en-US" altLang="ko-KR" dirty="0" smtClean="0"/>
              <a:t>requirements to support </a:t>
            </a:r>
            <a:r>
              <a:rPr lang="en-US" altLang="ko-KR" dirty="0" smtClean="0"/>
              <a:t>A-PPDU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[Downlink] </a:t>
            </a:r>
            <a:r>
              <a:rPr lang="en-US" altLang="ko-KR" dirty="0" smtClean="0"/>
              <a:t>enhanced </a:t>
            </a:r>
            <a:r>
              <a:rPr lang="en-US" altLang="ko-KR" dirty="0" smtClean="0"/>
              <a:t>downlink (DL) announcement frame </a:t>
            </a:r>
          </a:p>
          <a:p>
            <a:pPr lvl="1"/>
            <a:r>
              <a:rPr lang="en-US" altLang="ko-KR" dirty="0" smtClean="0"/>
              <a:t>[Uplink</a:t>
            </a:r>
            <a:r>
              <a:rPr lang="en-US" altLang="ko-KR" dirty="0" smtClean="0"/>
              <a:t>] </a:t>
            </a:r>
            <a:r>
              <a:rPr lang="en-US" altLang="ko-KR" dirty="0" smtClean="0"/>
              <a:t>enhanced uplink (UL) trigger frame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In this contribution, we propose several </a:t>
            </a:r>
            <a:r>
              <a:rPr lang="en-US" altLang="ko-KR" dirty="0" smtClean="0"/>
              <a:t>design </a:t>
            </a:r>
            <a:r>
              <a:rPr lang="en-US" altLang="ko-KR" dirty="0" smtClean="0"/>
              <a:t>options for trigger frame to support FD </a:t>
            </a:r>
            <a:r>
              <a:rPr lang="en-US" altLang="ko-KR" dirty="0" smtClean="0"/>
              <a:t>A-PPDU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5302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Expected UL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r>
              <a:rPr lang="en-US" altLang="ko-KR" dirty="0"/>
              <a:t>T</a:t>
            </a:r>
            <a:r>
              <a:rPr lang="en-US" altLang="ko-KR" dirty="0" smtClean="0"/>
              <a:t>rigger frame allocates the 80MHz segment(s) to </a:t>
            </a:r>
            <a:r>
              <a:rPr lang="en-US" altLang="ko-KR" dirty="0" smtClean="0"/>
              <a:t>be used </a:t>
            </a:r>
            <a:r>
              <a:rPr lang="en-US" altLang="ko-KR" dirty="0" smtClean="0"/>
              <a:t>for UL</a:t>
            </a:r>
          </a:p>
          <a:p>
            <a:pPr lvl="1"/>
            <a:r>
              <a:rPr lang="en-US" altLang="ko-KR" dirty="0" smtClean="0"/>
              <a:t>HE STA will be assigned to use P80 or P160 (backward </a:t>
            </a:r>
            <a:r>
              <a:rPr lang="en-US" altLang="ko-KR" dirty="0" smtClean="0"/>
              <a:t>compatibility)</a:t>
            </a:r>
            <a:endParaRPr lang="en-US" altLang="ko-KR" dirty="0"/>
          </a:p>
          <a:p>
            <a:pPr lvl="1"/>
            <a:r>
              <a:rPr lang="en-US" altLang="ko-KR" dirty="0" smtClean="0"/>
              <a:t>EHT and EHT+</a:t>
            </a:r>
            <a:r>
              <a:rPr lang="en-US" altLang="ko-KR" b="1" baseline="30000" dirty="0" smtClean="0"/>
              <a:t>*</a:t>
            </a:r>
            <a:r>
              <a:rPr lang="en-US" altLang="ko-KR" dirty="0" smtClean="0"/>
              <a:t> STA will be assigned to use secondary segments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sp>
        <p:nvSpPr>
          <p:cNvPr id="10" name="직사각형 9"/>
          <p:cNvSpPr/>
          <p:nvPr/>
        </p:nvSpPr>
        <p:spPr>
          <a:xfrm>
            <a:off x="685800" y="6201696"/>
            <a:ext cx="243688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u="sng" dirty="0" smtClean="0"/>
              <a:t>* EHT+: the amendments after EHT</a:t>
            </a:r>
            <a:endParaRPr lang="en-US" altLang="ko-KR" u="sng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574657"/>
            <a:ext cx="7361194" cy="36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001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Design Principles for Trigger 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ea"/>
              <a:buAutoNum type="circleNumDbPlain"/>
            </a:pPr>
            <a:r>
              <a:rPr lang="en-US" altLang="ko-KR" dirty="0" smtClean="0"/>
              <a:t>MAC requirements</a:t>
            </a:r>
            <a:endParaRPr lang="en-US" altLang="ko-KR" dirty="0"/>
          </a:p>
          <a:p>
            <a:pPr lvl="1"/>
            <a:r>
              <a:rPr lang="en-US" altLang="ko-KR" dirty="0"/>
              <a:t>New </a:t>
            </a:r>
            <a:r>
              <a:rPr lang="en-US" altLang="ko-KR" dirty="0" smtClean="0"/>
              <a:t>design should support </a:t>
            </a:r>
            <a:r>
              <a:rPr lang="en-US" altLang="ko-KR" dirty="0"/>
              <a:t>any combination of </a:t>
            </a:r>
            <a:r>
              <a:rPr lang="en-US" altLang="ko-KR" dirty="0" smtClean="0"/>
              <a:t>HE, EHT and EHT</a:t>
            </a:r>
            <a:r>
              <a:rPr lang="en-US" altLang="ko-KR" dirty="0"/>
              <a:t>+ </a:t>
            </a:r>
            <a:r>
              <a:rPr lang="en-US" altLang="ko-KR" dirty="0" smtClean="0"/>
              <a:t>PPDUs </a:t>
            </a:r>
            <a:r>
              <a:rPr lang="en-US" altLang="ko-KR" dirty="0" smtClean="0"/>
              <a:t>to support UL</a:t>
            </a:r>
            <a:r>
              <a:rPr lang="en-US" altLang="ko-KR" dirty="0" smtClean="0"/>
              <a:t> </a:t>
            </a:r>
            <a:r>
              <a:rPr lang="en-US" altLang="ko-KR" dirty="0" smtClean="0"/>
              <a:t>FD A-PPDUs</a:t>
            </a:r>
          </a:p>
          <a:p>
            <a:pPr lvl="1"/>
            <a:r>
              <a:rPr lang="en-US" altLang="ko-KR" dirty="0" smtClean="0"/>
              <a:t>New design should incorporate “EHT and EHT+ specific” fields</a:t>
            </a:r>
          </a:p>
          <a:p>
            <a:pPr lvl="2"/>
            <a:r>
              <a:rPr lang="en-US" altLang="ko-KR" dirty="0" smtClean="0"/>
              <a:t>E.g., </a:t>
            </a:r>
            <a:r>
              <a:rPr lang="en-US" altLang="ko-KR" dirty="0" smtClean="0"/>
              <a:t>UL </a:t>
            </a:r>
            <a:r>
              <a:rPr lang="en-US" altLang="ko-KR" dirty="0" smtClean="0"/>
              <a:t>BW extension, </a:t>
            </a:r>
            <a:r>
              <a:rPr lang="en-US" altLang="ko-KR" dirty="0" smtClean="0"/>
              <a:t>RU allocation, etc.</a:t>
            </a:r>
          </a:p>
          <a:p>
            <a:endParaRPr lang="en-US" altLang="ko-KR" dirty="0" smtClean="0"/>
          </a:p>
          <a:p>
            <a:pPr marL="457200" indent="-457200">
              <a:buFont typeface="+mj-ea"/>
              <a:buAutoNum type="circleNumDbPlain" startAt="2"/>
            </a:pPr>
            <a:r>
              <a:rPr lang="en-US" altLang="ko-KR" dirty="0" smtClean="0"/>
              <a:t>Backward compatibility</a:t>
            </a:r>
          </a:p>
          <a:p>
            <a:pPr lvl="1"/>
            <a:r>
              <a:rPr lang="en-US" altLang="ko-KR" dirty="0" smtClean="0"/>
              <a:t>HE STA shall not be affected by the new design</a:t>
            </a:r>
          </a:p>
          <a:p>
            <a:endParaRPr lang="en-US" altLang="ko-KR" dirty="0"/>
          </a:p>
          <a:p>
            <a:pPr marL="457200" indent="-457200">
              <a:buFont typeface="+mj-ea"/>
              <a:buAutoNum type="circleNumDbPlain" startAt="3"/>
            </a:pPr>
            <a:r>
              <a:rPr lang="en-US" altLang="ko-KR" dirty="0" smtClean="0"/>
              <a:t>Forward compatibility</a:t>
            </a:r>
          </a:p>
          <a:p>
            <a:pPr lvl="1"/>
            <a:r>
              <a:rPr lang="en-US" altLang="ko-KR" dirty="0" smtClean="0"/>
              <a:t>New design should be easily extendable for </a:t>
            </a:r>
            <a:r>
              <a:rPr lang="en-US" altLang="ko-KR" dirty="0" smtClean="0"/>
              <a:t>EHT+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5938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Design Options for Trigger 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r>
              <a:rPr lang="en-US" altLang="ko-KR" dirty="0" smtClean="0"/>
              <a:t>[Option1] </a:t>
            </a:r>
            <a:r>
              <a:rPr lang="en-US" altLang="ko-KR" i="1" dirty="0" smtClean="0"/>
              <a:t>Aggregated-MPDU</a:t>
            </a:r>
            <a:r>
              <a:rPr lang="en-US" altLang="ko-KR" dirty="0"/>
              <a:t> </a:t>
            </a:r>
            <a:r>
              <a:rPr lang="en-US" altLang="ko-KR" dirty="0" smtClean="0"/>
              <a:t>design</a:t>
            </a:r>
          </a:p>
          <a:p>
            <a:pPr lvl="1"/>
            <a:r>
              <a:rPr lang="en-US" altLang="ko-KR" dirty="0" smtClean="0"/>
              <a:t>Define EHT/EHT+ variant of the trigger frame</a:t>
            </a:r>
          </a:p>
          <a:p>
            <a:pPr lvl="1"/>
            <a:r>
              <a:rPr lang="en-US" altLang="ko-KR" dirty="0" smtClean="0"/>
              <a:t>To trigger HE, EHT and EHT+ STAs with one PPDU, AP should use the A-MPDU</a:t>
            </a:r>
          </a:p>
          <a:p>
            <a:pPr lvl="2"/>
            <a:r>
              <a:rPr lang="en-US" altLang="ko-KR" dirty="0" smtClean="0"/>
              <a:t>E.g., Trigger frame (for HE STA) and </a:t>
            </a:r>
            <a:r>
              <a:rPr lang="en-US" altLang="ko-KR" dirty="0" smtClean="0"/>
              <a:t>trigger frame variant(s</a:t>
            </a:r>
            <a:r>
              <a:rPr lang="en-US" altLang="ko-KR" dirty="0" smtClean="0"/>
              <a:t>) (for EHT and EHT+ STA) are aggregated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[</a:t>
            </a:r>
            <a:r>
              <a:rPr lang="en-US" altLang="ko-KR" dirty="0"/>
              <a:t>Option2] </a:t>
            </a:r>
            <a:r>
              <a:rPr lang="en-US" altLang="ko-KR" i="1" dirty="0" smtClean="0"/>
              <a:t>Single-MPDU</a:t>
            </a:r>
            <a:r>
              <a:rPr lang="en-US" altLang="ko-KR" dirty="0" smtClean="0"/>
              <a:t> </a:t>
            </a:r>
            <a:r>
              <a:rPr lang="en-US" altLang="ko-KR" dirty="0"/>
              <a:t>design</a:t>
            </a:r>
          </a:p>
          <a:p>
            <a:pPr lvl="1"/>
            <a:r>
              <a:rPr lang="en-US" altLang="ko-KR" b="1" dirty="0" smtClean="0"/>
              <a:t>[Option </a:t>
            </a:r>
            <a:r>
              <a:rPr lang="en-US" altLang="ko-KR" b="1" dirty="0" smtClean="0"/>
              <a:t>2a] </a:t>
            </a:r>
            <a:r>
              <a:rPr lang="en-US" altLang="ko-KR" dirty="0" smtClean="0"/>
              <a:t>Extend </a:t>
            </a:r>
            <a:r>
              <a:rPr lang="en-US" altLang="ko-KR" dirty="0"/>
              <a:t>common/user info of </a:t>
            </a:r>
            <a:r>
              <a:rPr lang="en-US" altLang="ko-KR" dirty="0" smtClean="0"/>
              <a:t>the </a:t>
            </a:r>
            <a:r>
              <a:rPr lang="en-US" altLang="ko-KR" dirty="0"/>
              <a:t>trigger </a:t>
            </a:r>
            <a:r>
              <a:rPr lang="en-US" altLang="ko-KR" dirty="0" smtClean="0"/>
              <a:t>frame </a:t>
            </a:r>
            <a:r>
              <a:rPr lang="en-US" altLang="ko-KR" u="sng" dirty="0" smtClean="0"/>
              <a:t>by using </a:t>
            </a:r>
            <a:r>
              <a:rPr lang="en-US" altLang="ko-KR" u="sng" dirty="0" smtClean="0"/>
              <a:t>reserved </a:t>
            </a:r>
            <a:r>
              <a:rPr lang="en-US" altLang="ko-KR" u="sng" dirty="0" smtClean="0"/>
              <a:t>AID</a:t>
            </a:r>
          </a:p>
          <a:p>
            <a:pPr lvl="2"/>
            <a:r>
              <a:rPr lang="en-US" altLang="ko-KR" dirty="0" smtClean="0"/>
              <a:t>Assign </a:t>
            </a:r>
            <a:r>
              <a:rPr lang="en-US" altLang="ko-KR" dirty="0" smtClean="0"/>
              <a:t>specific AID(s) </a:t>
            </a:r>
            <a:r>
              <a:rPr lang="en-US" altLang="ko-KR" dirty="0" smtClean="0"/>
              <a:t>to indicate the common/user info fields for EHT and EHT+ </a:t>
            </a:r>
            <a:r>
              <a:rPr lang="en-US" altLang="ko-KR" dirty="0" smtClean="0"/>
              <a:t>STAs</a:t>
            </a:r>
            <a:endParaRPr lang="en-US" altLang="ko-KR" dirty="0" smtClean="0"/>
          </a:p>
          <a:p>
            <a:pPr lvl="1"/>
            <a:r>
              <a:rPr lang="en-US" altLang="ko-KR" b="1" dirty="0" smtClean="0"/>
              <a:t>[Option </a:t>
            </a:r>
            <a:r>
              <a:rPr lang="en-US" altLang="ko-KR" b="1" dirty="0" smtClean="0"/>
              <a:t>2b] </a:t>
            </a:r>
            <a:r>
              <a:rPr lang="en-US" altLang="ko-KR" dirty="0" smtClean="0"/>
              <a:t>Extend common/user info of the trigger frame </a:t>
            </a:r>
            <a:r>
              <a:rPr lang="en-US" altLang="ko-KR" u="sng" dirty="0" smtClean="0"/>
              <a:t>by setting AID subfield to 4095</a:t>
            </a:r>
          </a:p>
          <a:p>
            <a:pPr lvl="2"/>
            <a:r>
              <a:rPr lang="en-US" altLang="ko-KR" dirty="0" smtClean="0"/>
              <a:t>Use AID 4095 (Start of padding field) </a:t>
            </a:r>
            <a:r>
              <a:rPr lang="en-US" altLang="ko-KR" dirty="0" smtClean="0"/>
              <a:t>for HE STA(s) not to decode EHT/EHT+ information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909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1: </a:t>
            </a:r>
            <a:r>
              <a:rPr lang="en-US" altLang="ko-KR" dirty="0"/>
              <a:t>Aggregated-MPDU</a:t>
            </a:r>
            <a:r>
              <a:rPr lang="en-US" altLang="ko-KR" dirty="0" smtClean="0"/>
              <a:t> Design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r>
              <a:rPr lang="en-US" altLang="ko-KR" dirty="0" smtClean="0"/>
              <a:t>Operation example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989648"/>
            <a:ext cx="8686800" cy="3606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037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1</a:t>
            </a:r>
            <a:r>
              <a:rPr lang="en-US" altLang="ko-KR" dirty="0"/>
              <a:t>: Aggregated-MPDU </a:t>
            </a:r>
            <a:r>
              <a:rPr lang="en-US" altLang="ko-KR" dirty="0" smtClean="0"/>
              <a:t>Design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3400" y="1447800"/>
            <a:ext cx="8077200" cy="5029200"/>
          </a:xfrm>
        </p:spPr>
        <p:txBody>
          <a:bodyPr/>
          <a:lstStyle/>
          <a:p>
            <a:pPr marL="0" indent="0">
              <a:buNone/>
            </a:pPr>
            <a:endParaRPr lang="en-US" altLang="ko-KR" sz="1800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sz="1800" dirty="0"/>
          </a:p>
          <a:p>
            <a:endParaRPr lang="en-US" altLang="ko-KR" dirty="0" smtClean="0"/>
          </a:p>
          <a:p>
            <a:r>
              <a:rPr lang="en-US" altLang="ko-KR" dirty="0" smtClean="0"/>
              <a:t>Trigger type subfield encoding</a:t>
            </a:r>
          </a:p>
          <a:p>
            <a:pPr lvl="1"/>
            <a:r>
              <a:rPr lang="en-US" altLang="ko-KR" dirty="0" smtClean="0"/>
              <a:t>Trigger type subfield is 4-bit in the trigger frame</a:t>
            </a:r>
          </a:p>
          <a:p>
            <a:pPr lvl="1"/>
            <a:r>
              <a:rPr lang="en-US" altLang="ko-KR" dirty="0" smtClean="0"/>
              <a:t>MSB of trigger type subfield is currently reserved</a:t>
            </a:r>
          </a:p>
          <a:p>
            <a:pPr lvl="1"/>
            <a:r>
              <a:rPr lang="en-US" altLang="ko-KR" dirty="0" smtClean="0"/>
              <a:t>Candidate options for indicating EHT and EHT+ variant</a:t>
            </a:r>
          </a:p>
          <a:p>
            <a:pPr lvl="2"/>
            <a:r>
              <a:rPr lang="en-US" altLang="ko-KR" b="1" dirty="0" smtClean="0"/>
              <a:t>[1-bit] </a:t>
            </a:r>
            <a:r>
              <a:rPr lang="en-US" altLang="ko-KR" dirty="0" smtClean="0"/>
              <a:t>Use MSB 1-bit </a:t>
            </a:r>
            <a:r>
              <a:rPr lang="en-US" altLang="ko-KR" dirty="0" smtClean="0"/>
              <a:t>as a EHT/EHT+ indication  </a:t>
            </a:r>
            <a:r>
              <a:rPr lang="en-US" altLang="ko-KR" b="1" dirty="0" smtClean="0"/>
              <a:t>e.g.,</a:t>
            </a:r>
            <a:r>
              <a:rPr lang="en-US" altLang="ko-KR" b="1" dirty="0" smtClean="0"/>
              <a:t> </a:t>
            </a:r>
            <a:r>
              <a:rPr lang="en-US" altLang="ko-KR" u="sng" dirty="0" smtClean="0"/>
              <a:t>0000</a:t>
            </a:r>
            <a:r>
              <a:rPr lang="en-US" altLang="ko-KR" dirty="0" smtClean="0"/>
              <a:t>: HE Basic, </a:t>
            </a:r>
            <a:r>
              <a:rPr lang="en-US" altLang="ko-KR" u="sng" dirty="0" smtClean="0"/>
              <a:t>1000</a:t>
            </a:r>
            <a:r>
              <a:rPr lang="en-US" altLang="ko-KR" dirty="0" smtClean="0"/>
              <a:t>: </a:t>
            </a:r>
            <a:r>
              <a:rPr lang="en-US" altLang="ko-KR" dirty="0" smtClean="0"/>
              <a:t>EHT/EHT+ Basic</a:t>
            </a:r>
          </a:p>
          <a:p>
            <a:pPr lvl="2"/>
            <a:r>
              <a:rPr lang="en-US" altLang="ko-KR" b="1" dirty="0"/>
              <a:t>[1-subtype] </a:t>
            </a:r>
            <a:r>
              <a:rPr lang="en-US" altLang="ko-KR" dirty="0" smtClean="0"/>
              <a:t>Assign </a:t>
            </a:r>
            <a:r>
              <a:rPr lang="en-US" altLang="ko-KR" dirty="0"/>
              <a:t>one subfield value. </a:t>
            </a:r>
            <a:r>
              <a:rPr lang="en-US" altLang="ko-KR" b="1" dirty="0" smtClean="0"/>
              <a:t>e.g., </a:t>
            </a:r>
            <a:r>
              <a:rPr lang="en-US" altLang="ko-KR" u="sng" dirty="0"/>
              <a:t>8</a:t>
            </a:r>
            <a:r>
              <a:rPr lang="en-US" altLang="ko-KR" dirty="0"/>
              <a:t>: </a:t>
            </a:r>
            <a:r>
              <a:rPr lang="en-US" altLang="ko-KR" dirty="0" smtClean="0"/>
              <a:t>EHT, </a:t>
            </a:r>
            <a:r>
              <a:rPr lang="en-US" altLang="ko-KR" u="sng" dirty="0" smtClean="0"/>
              <a:t>9</a:t>
            </a:r>
            <a:r>
              <a:rPr lang="en-US" altLang="ko-KR" dirty="0" smtClean="0"/>
              <a:t>:EHT+, </a:t>
            </a:r>
            <a:r>
              <a:rPr lang="en-US" altLang="ko-KR" u="sng" dirty="0" smtClean="0"/>
              <a:t>10-15</a:t>
            </a:r>
            <a:r>
              <a:rPr lang="en-US" altLang="ko-KR" dirty="0"/>
              <a:t>: </a:t>
            </a:r>
            <a:r>
              <a:rPr lang="en-US" altLang="ko-KR" dirty="0" smtClean="0"/>
              <a:t>Reserved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395730"/>
            <a:ext cx="3803072" cy="2947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16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Option 1: Aggregated-MPDU</a:t>
            </a:r>
            <a:r>
              <a:rPr lang="en-US" altLang="ko-KR" dirty="0" smtClean="0"/>
              <a:t> </a:t>
            </a:r>
            <a:r>
              <a:rPr lang="en-US" altLang="ko-KR" dirty="0"/>
              <a:t>Design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Common info field </a:t>
            </a:r>
            <a:r>
              <a:rPr lang="en-US" altLang="ko-KR" dirty="0" smtClean="0"/>
              <a:t>of EHT variant TF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If trigger type </a:t>
            </a:r>
            <a:r>
              <a:rPr lang="en-US" altLang="ko-KR" dirty="0" smtClean="0"/>
              <a:t>is EHT </a:t>
            </a:r>
            <a:r>
              <a:rPr lang="en-US" altLang="ko-KR" dirty="0" smtClean="0"/>
              <a:t>Basic Trigger (subtype 8),</a:t>
            </a:r>
            <a:r>
              <a:rPr lang="en-US" altLang="ko-KR" dirty="0" smtClean="0"/>
              <a:t> </a:t>
            </a:r>
            <a:r>
              <a:rPr lang="en-US" altLang="ko-KR" dirty="0" smtClean="0"/>
              <a:t>then the rest of common info field can be re-defined to support EHT </a:t>
            </a:r>
            <a:r>
              <a:rPr lang="en-US" altLang="ko-KR" dirty="0" smtClean="0"/>
              <a:t>information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E.g., UL BW field can be extended to support </a:t>
            </a:r>
            <a:r>
              <a:rPr lang="en-US" altLang="ko-KR" dirty="0"/>
              <a:t>3</a:t>
            </a:r>
            <a:r>
              <a:rPr lang="en-US" altLang="ko-KR" dirty="0" smtClean="0"/>
              <a:t>20MHz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We may include “protocol subfield” to indicate exact amendment instead of assigning separate trigger type value for </a:t>
            </a:r>
            <a:r>
              <a:rPr lang="en-US" altLang="ko-KR" dirty="0" smtClean="0"/>
              <a:t>each</a:t>
            </a:r>
            <a:r>
              <a:rPr lang="en-US" altLang="ko-KR" dirty="0" smtClean="0"/>
              <a:t> amendment </a:t>
            </a:r>
            <a:r>
              <a:rPr lang="en-US" altLang="ko-KR" dirty="0" smtClean="0"/>
              <a:t>after </a:t>
            </a:r>
            <a:r>
              <a:rPr lang="en-US" altLang="ko-KR" dirty="0" smtClean="0"/>
              <a:t>HE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E.g., </a:t>
            </a:r>
            <a:r>
              <a:rPr lang="en-US" altLang="ko-KR" dirty="0" smtClean="0"/>
              <a:t>00</a:t>
            </a:r>
            <a:r>
              <a:rPr lang="en-US" altLang="ko-KR" dirty="0" smtClean="0"/>
              <a:t>: EHT, 01:EHT+, …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07883"/>
            <a:ext cx="9144000" cy="1354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62238"/>
            <a:ext cx="7848600" cy="1408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직사각형 6"/>
          <p:cNvSpPr/>
          <p:nvPr/>
        </p:nvSpPr>
        <p:spPr bwMode="auto">
          <a:xfrm>
            <a:off x="4343400" y="1645920"/>
            <a:ext cx="914400" cy="670560"/>
          </a:xfrm>
          <a:prstGeom prst="rect">
            <a:avLst/>
          </a:prstGeom>
          <a:solidFill>
            <a:srgbClr val="FF0000">
              <a:alpha val="2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6812973" y="2908319"/>
            <a:ext cx="914400" cy="811378"/>
          </a:xfrm>
          <a:prstGeom prst="rect">
            <a:avLst/>
          </a:prstGeom>
          <a:solidFill>
            <a:srgbClr val="FF0000">
              <a:alpha val="2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17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Option 1: Aggregated-MPDU</a:t>
            </a:r>
            <a:r>
              <a:rPr lang="en-US" altLang="ko-KR" dirty="0" smtClean="0"/>
              <a:t> </a:t>
            </a:r>
            <a:r>
              <a:rPr lang="en-US" altLang="ko-KR" dirty="0"/>
              <a:t>Design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User info </a:t>
            </a:r>
            <a:r>
              <a:rPr lang="en-US" altLang="ko-KR" dirty="0" smtClean="0"/>
              <a:t>field of EHT variant TF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If trigger type </a:t>
            </a:r>
            <a:r>
              <a:rPr lang="en-US" altLang="ko-KR" dirty="0" smtClean="0"/>
              <a:t>is EHT Basic Trigger (subtype 8), </a:t>
            </a:r>
            <a:r>
              <a:rPr lang="en-US" altLang="ko-KR" dirty="0" smtClean="0"/>
              <a:t>then User info field can also be </a:t>
            </a:r>
            <a:r>
              <a:rPr lang="en-US" altLang="ko-KR" dirty="0" smtClean="0"/>
              <a:t>re-defined to support EHT user-specific information</a:t>
            </a:r>
            <a:endParaRPr lang="en-US" altLang="ko-KR" dirty="0" smtClean="0"/>
          </a:p>
          <a:p>
            <a:pPr lvl="2"/>
            <a:r>
              <a:rPr lang="en-US" altLang="ko-KR" dirty="0"/>
              <a:t>E.g., RU allocation can be extended to support </a:t>
            </a:r>
            <a:r>
              <a:rPr lang="en-US" altLang="ko-KR" dirty="0" smtClean="0"/>
              <a:t>multi-RU</a:t>
            </a:r>
            <a:endParaRPr lang="en-US" altLang="ko-KR" dirty="0" smtClean="0"/>
          </a:p>
          <a:p>
            <a:pPr lvl="1"/>
            <a:r>
              <a:rPr lang="en-US" altLang="ko-KR" dirty="0"/>
              <a:t>We may include “protocol subfield” to indicate exact amendment instead of assigning </a:t>
            </a:r>
            <a:r>
              <a:rPr lang="en-US" altLang="ko-KR" dirty="0" smtClean="0"/>
              <a:t>separate </a:t>
            </a:r>
            <a:r>
              <a:rPr lang="en-US" altLang="ko-KR" dirty="0"/>
              <a:t>trigger type value for </a:t>
            </a:r>
            <a:r>
              <a:rPr lang="en-US" altLang="ko-KR" dirty="0" smtClean="0"/>
              <a:t>each</a:t>
            </a:r>
            <a:r>
              <a:rPr lang="en-US" altLang="ko-KR" dirty="0" smtClean="0"/>
              <a:t> amendment </a:t>
            </a:r>
            <a:r>
              <a:rPr lang="en-US" altLang="ko-KR" dirty="0"/>
              <a:t>after </a:t>
            </a:r>
            <a:r>
              <a:rPr lang="en-US" altLang="ko-KR" dirty="0" smtClean="0"/>
              <a:t>HE</a:t>
            </a:r>
            <a:endParaRPr lang="en-US" altLang="ko-KR" dirty="0"/>
          </a:p>
          <a:p>
            <a:pPr lvl="2"/>
            <a:r>
              <a:rPr lang="en-US" altLang="ko-KR" dirty="0" smtClean="0"/>
              <a:t>E.g.,</a:t>
            </a:r>
            <a:r>
              <a:rPr lang="en-US" altLang="ko-KR" dirty="0" smtClean="0"/>
              <a:t> </a:t>
            </a:r>
            <a:r>
              <a:rPr lang="en-US" altLang="ko-KR" dirty="0"/>
              <a:t>00: EHT, 01:EHT+, </a:t>
            </a:r>
            <a:r>
              <a:rPr lang="en-US" altLang="ko-KR" dirty="0" smtClean="0"/>
              <a:t>…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47800"/>
            <a:ext cx="9067800" cy="1340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직사각형 7"/>
          <p:cNvSpPr/>
          <p:nvPr/>
        </p:nvSpPr>
        <p:spPr bwMode="auto">
          <a:xfrm>
            <a:off x="1336964" y="1766455"/>
            <a:ext cx="914400" cy="609600"/>
          </a:xfrm>
          <a:prstGeom prst="rect">
            <a:avLst/>
          </a:prstGeom>
          <a:solidFill>
            <a:srgbClr val="FF0000">
              <a:alpha val="2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4679373" y="1764907"/>
            <a:ext cx="1274618" cy="609600"/>
          </a:xfrm>
          <a:prstGeom prst="rect">
            <a:avLst/>
          </a:prstGeom>
          <a:solidFill>
            <a:srgbClr val="FF0000">
              <a:alpha val="2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48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142225</TotalTime>
  <Words>1460</Words>
  <Application>Microsoft Office PowerPoint</Application>
  <PresentationFormat>화면 슬라이드 쇼(4:3)</PresentationFormat>
  <Paragraphs>256</Paragraphs>
  <Slides>17</Slides>
  <Notes>7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19" baseType="lpstr">
      <vt:lpstr>802-11-Submission</vt:lpstr>
      <vt:lpstr>Document</vt:lpstr>
      <vt:lpstr>Trigger Frame  for Frequency-domain A-PPDU Support</vt:lpstr>
      <vt:lpstr>Background</vt:lpstr>
      <vt:lpstr>Expected UL Operation</vt:lpstr>
      <vt:lpstr>Design Principles for Trigger Frame</vt:lpstr>
      <vt:lpstr>Design Options for Trigger Frame</vt:lpstr>
      <vt:lpstr>Option 1: Aggregated-MPDU Design</vt:lpstr>
      <vt:lpstr>Option 1: Aggregated-MPDU Design</vt:lpstr>
      <vt:lpstr>Option 1: Aggregated-MPDU Design</vt:lpstr>
      <vt:lpstr>Option 1: Aggregated-MPDU Design</vt:lpstr>
      <vt:lpstr>Option 2a: Single-MPDU Design w/ Reserved AID</vt:lpstr>
      <vt:lpstr>Option 2a: Single-MPDU Design w/ Reserved AID</vt:lpstr>
      <vt:lpstr>Option 2a: Single-MPDU Design w/ Reserved AID</vt:lpstr>
      <vt:lpstr>Option 2b: Single-MPDU Design w/ AID 4095</vt:lpstr>
      <vt:lpstr>Option 2b: Single-MPDU Design w/ AID 4095</vt:lpstr>
      <vt:lpstr>Pros and Cons of Candidates</vt:lpstr>
      <vt:lpstr>Summary</vt:lpstr>
      <vt:lpstr>Straw Poll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한종훈(jong_hun.han)</cp:lastModifiedBy>
  <cp:revision>2983</cp:revision>
  <cp:lastPrinted>1998-02-10T13:28:06Z</cp:lastPrinted>
  <dcterms:created xsi:type="dcterms:W3CDTF">2007-05-21T21:00:37Z</dcterms:created>
  <dcterms:modified xsi:type="dcterms:W3CDTF">2020-09-15T11:32:01Z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