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69" r:id="rId2"/>
    <p:sldId id="379" r:id="rId3"/>
    <p:sldId id="380" r:id="rId4"/>
    <p:sldId id="387" r:id="rId5"/>
    <p:sldId id="381" r:id="rId6"/>
    <p:sldId id="391" r:id="rId7"/>
    <p:sldId id="383" r:id="rId8"/>
    <p:sldId id="392" r:id="rId9"/>
    <p:sldId id="393" r:id="rId10"/>
    <p:sldId id="394" r:id="rId11"/>
    <p:sldId id="395" r:id="rId12"/>
    <p:sldId id="396" r:id="rId13"/>
    <p:sldId id="397" r:id="rId14"/>
    <p:sldId id="398" r:id="rId15"/>
    <p:sldId id="389" r:id="rId16"/>
    <p:sldId id="399" r:id="rId17"/>
    <p:sldId id="400" r:id="rId18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DC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017" autoAdjust="0"/>
    <p:restoredTop sz="80277" autoAdjust="0"/>
  </p:normalViewPr>
  <p:slideViewPr>
    <p:cSldViewPr>
      <p:cViewPr varScale="1">
        <p:scale>
          <a:sx n="97" d="100"/>
          <a:sy n="97" d="100"/>
        </p:scale>
        <p:origin x="-221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982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3858" y="-102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doc.: IEEE 802.11-yy/0371r0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8982232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802.11-yy/0371r0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843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802.11-yy/0371r0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843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802.11-yy/0371r0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843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dirty="0" smtClean="0"/>
              <a:t>byte alignment</a:t>
            </a:r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802.11-yy/0371r0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48792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802.11-yy/0371r0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843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May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86795" y="6475413"/>
            <a:ext cx="145713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Jonghun Han,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May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86796" y="6475413"/>
            <a:ext cx="145712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Jonghun Han,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May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86796" y="6475413"/>
            <a:ext cx="145712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Jonghun Han,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>
            <a:lvl1pPr>
              <a:defRPr sz="28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6482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May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86796" y="6475413"/>
            <a:ext cx="145712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Jonghun Han,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May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86796" y="6475413"/>
            <a:ext cx="145712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Jonghun Han,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May 2020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86796" y="6475413"/>
            <a:ext cx="145712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Jonghun Han,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May 2020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>
            <a:off x="7086796" y="6475413"/>
            <a:ext cx="145712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Jonghun Han,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May 2020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86796" y="6475413"/>
            <a:ext cx="145712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Jonghun Han,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May 2020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86796" y="6475413"/>
            <a:ext cx="145712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Jonghun Han,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May 2020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86796" y="6475413"/>
            <a:ext cx="145712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Jonghun Han,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May 2020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86796" y="6475413"/>
            <a:ext cx="145712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Jonghun Han,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47800"/>
            <a:ext cx="77724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May 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86795" y="6475413"/>
            <a:ext cx="145713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Jonghun Han, Samsung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47069" y="332601"/>
            <a:ext cx="339843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802.11-20/0831r0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March 2020</a:t>
            </a:r>
            <a:endParaRPr lang="en-US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086795" y="6475413"/>
            <a:ext cx="1457130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Jonghun Han, Samsung</a:t>
            </a:r>
            <a:endParaRPr lang="en-US" altLang="ko-KR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dirty="0" smtClean="0"/>
              <a:t>Trigger Frame </a:t>
            </a:r>
            <a:br>
              <a:rPr lang="en-US" dirty="0" smtClean="0"/>
            </a:br>
            <a:r>
              <a:rPr lang="en-US" dirty="0" smtClean="0"/>
              <a:t>for Frequency-domain A-PPDU Support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2020-05-20</a:t>
            </a: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2098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00763519"/>
              </p:ext>
            </p:extLst>
          </p:nvPr>
        </p:nvGraphicFramePr>
        <p:xfrm>
          <a:off x="519113" y="2754313"/>
          <a:ext cx="7585075" cy="3678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243" name="Document" r:id="rId4" imgW="9282642" imgH="4507173" progId="Word.Document.8">
                  <p:embed/>
                </p:oleObj>
              </mc:Choice>
              <mc:Fallback>
                <p:oleObj name="Document" r:id="rId4" imgW="9282642" imgH="4507173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9113" y="2754313"/>
                        <a:ext cx="7585075" cy="367823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33400" y="685800"/>
            <a:ext cx="8077200" cy="685800"/>
          </a:xfrm>
        </p:spPr>
        <p:txBody>
          <a:bodyPr/>
          <a:lstStyle/>
          <a:p>
            <a:r>
              <a:rPr lang="en-US" altLang="ko-KR" dirty="0"/>
              <a:t>Option 2-1: Single-MPDU Design w/ Reserved AID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5029200"/>
          </a:xfrm>
        </p:spPr>
        <p:txBody>
          <a:bodyPr/>
          <a:lstStyle/>
          <a:p>
            <a:r>
              <a:rPr lang="en-US" altLang="ko-KR" dirty="0" smtClean="0"/>
              <a:t>Operation example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Jonghun Han, Samsung</a:t>
            </a:r>
            <a:endParaRPr lang="en-US" altLang="ko-KR" dirty="0"/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464" y="1783146"/>
            <a:ext cx="7667085" cy="46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14375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33400" y="685800"/>
            <a:ext cx="8077200" cy="685800"/>
          </a:xfrm>
        </p:spPr>
        <p:txBody>
          <a:bodyPr/>
          <a:lstStyle/>
          <a:p>
            <a:r>
              <a:rPr lang="en-US" altLang="ko-KR" dirty="0"/>
              <a:t>Option </a:t>
            </a:r>
            <a:r>
              <a:rPr lang="en-US" altLang="ko-KR" dirty="0" smtClean="0"/>
              <a:t>2-1: Single-MPDU Design w/ Reserved AID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5029200"/>
          </a:xfrm>
        </p:spPr>
        <p:txBody>
          <a:bodyPr/>
          <a:lstStyle/>
          <a:p>
            <a:r>
              <a:rPr lang="en-US" altLang="ko-KR" dirty="0" smtClean="0"/>
              <a:t>Trigger </a:t>
            </a:r>
            <a:r>
              <a:rPr lang="en-US" altLang="ko-KR" dirty="0"/>
              <a:t>type subfield </a:t>
            </a:r>
            <a:r>
              <a:rPr lang="en-US" altLang="ko-KR" dirty="0" smtClean="0"/>
              <a:t>encoding </a:t>
            </a:r>
            <a:endParaRPr lang="en-US" altLang="ko-KR" dirty="0"/>
          </a:p>
          <a:p>
            <a:pPr lvl="1"/>
            <a:r>
              <a:rPr lang="en-US" altLang="ko-KR" dirty="0" smtClean="0"/>
              <a:t>Stays the same</a:t>
            </a:r>
          </a:p>
          <a:p>
            <a:r>
              <a:rPr lang="en-US" altLang="ko-KR" dirty="0" smtClean="0"/>
              <a:t>Common info field </a:t>
            </a:r>
          </a:p>
          <a:p>
            <a:pPr lvl="1"/>
            <a:r>
              <a:rPr lang="en-US" altLang="ko-KR" dirty="0" smtClean="0"/>
              <a:t>Also stays the same </a:t>
            </a:r>
          </a:p>
          <a:p>
            <a:r>
              <a:rPr lang="en-US" altLang="ko-KR" dirty="0" smtClean="0"/>
              <a:t>EHT and EHT+ STAs can obtain the common info field and additionally obtain “EHT and </a:t>
            </a:r>
            <a:r>
              <a:rPr lang="en-US" altLang="ko-KR" dirty="0" smtClean="0"/>
              <a:t>EHT+ </a:t>
            </a:r>
            <a:r>
              <a:rPr lang="en-US" altLang="ko-KR" dirty="0" smtClean="0"/>
              <a:t>specific” common info</a:t>
            </a:r>
          </a:p>
          <a:p>
            <a:r>
              <a:rPr lang="en-US" altLang="ko-KR" dirty="0" smtClean="0"/>
              <a:t>How to include “EHT and EHT+ specific” common info?</a:t>
            </a:r>
          </a:p>
          <a:p>
            <a:pPr lvl="1"/>
            <a:r>
              <a:rPr lang="en-US" altLang="ko-KR" dirty="0" smtClean="0"/>
              <a:t>Assign one of the reserved AID (2008-2044) to “EHT(+) common info”</a:t>
            </a:r>
          </a:p>
          <a:p>
            <a:pPr lvl="1"/>
            <a:r>
              <a:rPr lang="en-US" altLang="ko-KR" dirty="0" smtClean="0"/>
              <a:t>Example of “EHT(+) common info” field</a:t>
            </a:r>
          </a:p>
          <a:p>
            <a:pPr lvl="1"/>
            <a:endParaRPr lang="en-US" altLang="ko-KR" dirty="0" smtClean="0"/>
          </a:p>
          <a:p>
            <a:pPr lvl="2"/>
            <a:endParaRPr lang="en-US" altLang="ko-KR" dirty="0" smtClean="0"/>
          </a:p>
          <a:p>
            <a:pPr lvl="2"/>
            <a:r>
              <a:rPr lang="en-US" altLang="ko-KR" dirty="0" smtClean="0"/>
              <a:t>EHT STAs obtain EHT-specific common information from </a:t>
            </a:r>
            <a:r>
              <a:rPr lang="en-US" altLang="ko-KR" u="sng" dirty="0" smtClean="0"/>
              <a:t>the user info field with AID 2008</a:t>
            </a:r>
            <a:r>
              <a:rPr lang="en-US" altLang="ko-KR" dirty="0" smtClean="0"/>
              <a:t> while HE STAs ignore it</a:t>
            </a:r>
          </a:p>
          <a:p>
            <a:pPr lvl="2"/>
            <a:r>
              <a:rPr lang="en-US" altLang="ko-KR" dirty="0" smtClean="0"/>
              <a:t>EHT STAs can combine EHT UL BW field with the UL BW field</a:t>
            </a:r>
          </a:p>
          <a:p>
            <a:pPr lvl="2"/>
            <a:r>
              <a:rPr lang="en-US" altLang="ko-KR" dirty="0" smtClean="0"/>
              <a:t>Length of “EHT(+) common info” should be the same with that of the user info field since this field reuses the existing user info field format (5-bytes)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Jonghun Han, Samsung</a:t>
            </a:r>
            <a:endParaRPr lang="en-US" altLang="ko-KR" dirty="0"/>
          </a:p>
        </p:txBody>
      </p:sp>
      <p:graphicFrame>
        <p:nvGraphicFramePr>
          <p:cNvPr id="11" name="표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846863"/>
              </p:ext>
            </p:extLst>
          </p:nvPr>
        </p:nvGraphicFramePr>
        <p:xfrm>
          <a:off x="1524000" y="4658360"/>
          <a:ext cx="66294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  <a:gridCol w="3581400"/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 smtClean="0">
                          <a:solidFill>
                            <a:schemeClr val="tx1"/>
                          </a:solidFill>
                        </a:rPr>
                        <a:t>AID</a:t>
                      </a:r>
                      <a:r>
                        <a:rPr lang="en-US" altLang="ko-KR" sz="1600" b="0" baseline="0" dirty="0" smtClean="0">
                          <a:solidFill>
                            <a:schemeClr val="tx1"/>
                          </a:solidFill>
                        </a:rPr>
                        <a:t> (2008)</a:t>
                      </a:r>
                      <a:endParaRPr lang="ko-KR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 smtClean="0">
                          <a:solidFill>
                            <a:schemeClr val="tx1"/>
                          </a:solidFill>
                        </a:rPr>
                        <a:t>EHT</a:t>
                      </a:r>
                      <a:r>
                        <a:rPr lang="en-US" altLang="ko-KR" sz="1600" b="0" baseline="0" dirty="0" smtClean="0">
                          <a:solidFill>
                            <a:schemeClr val="tx1"/>
                          </a:solidFill>
                        </a:rPr>
                        <a:t> UL BW</a:t>
                      </a:r>
                      <a:endParaRPr lang="ko-KR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 smtClean="0">
                          <a:solidFill>
                            <a:schemeClr val="tx1"/>
                          </a:solidFill>
                        </a:rPr>
                        <a:t>Other EHT</a:t>
                      </a:r>
                      <a:r>
                        <a:rPr lang="en-US" altLang="ko-KR" sz="1600" b="0" baseline="0" dirty="0" smtClean="0">
                          <a:solidFill>
                            <a:schemeClr val="tx1"/>
                          </a:solidFill>
                        </a:rPr>
                        <a:t>-specific parameters</a:t>
                      </a:r>
                      <a:endParaRPr lang="ko-KR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34213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33400" y="685800"/>
            <a:ext cx="8077200" cy="685800"/>
          </a:xfrm>
        </p:spPr>
        <p:txBody>
          <a:bodyPr/>
          <a:lstStyle/>
          <a:p>
            <a:r>
              <a:rPr lang="en-US" altLang="ko-KR" dirty="0"/>
              <a:t>Option </a:t>
            </a:r>
            <a:r>
              <a:rPr lang="en-US" altLang="ko-KR" dirty="0" smtClean="0"/>
              <a:t>2-1: </a:t>
            </a:r>
            <a:r>
              <a:rPr lang="en-US" altLang="ko-KR" dirty="0"/>
              <a:t>Single-MPDU Design w/ Reserved AID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447800"/>
            <a:ext cx="7848600" cy="5029200"/>
          </a:xfrm>
        </p:spPr>
        <p:txBody>
          <a:bodyPr/>
          <a:lstStyle/>
          <a:p>
            <a:r>
              <a:rPr lang="en-US" altLang="ko-KR" dirty="0" smtClean="0"/>
              <a:t>How to include “EHT and EHT+ specific” user info?</a:t>
            </a:r>
            <a:endParaRPr lang="en-US" altLang="ko-KR" dirty="0"/>
          </a:p>
          <a:p>
            <a:pPr lvl="1"/>
            <a:r>
              <a:rPr lang="en-US" altLang="ko-KR" dirty="0"/>
              <a:t>Assign one of the reserved AID (2008-2044) to “EHT(+) </a:t>
            </a:r>
            <a:r>
              <a:rPr lang="en-US" altLang="ko-KR" dirty="0" smtClean="0"/>
              <a:t>user info”</a:t>
            </a:r>
          </a:p>
          <a:p>
            <a:pPr lvl="1"/>
            <a:r>
              <a:rPr lang="en-US" altLang="ko-KR" dirty="0" smtClean="0"/>
              <a:t>Example</a:t>
            </a:r>
          </a:p>
          <a:p>
            <a:pPr lvl="2"/>
            <a:endParaRPr lang="en-US" altLang="ko-KR" dirty="0"/>
          </a:p>
          <a:p>
            <a:pPr lvl="2"/>
            <a:endParaRPr lang="en-US" altLang="ko-KR" dirty="0" smtClean="0"/>
          </a:p>
          <a:p>
            <a:pPr lvl="2"/>
            <a:endParaRPr lang="en-US" altLang="ko-KR" dirty="0"/>
          </a:p>
          <a:p>
            <a:pPr lvl="2"/>
            <a:endParaRPr lang="en-US" altLang="ko-KR" dirty="0" smtClean="0"/>
          </a:p>
          <a:p>
            <a:pPr lvl="2"/>
            <a:r>
              <a:rPr lang="en-US" altLang="ko-KR" dirty="0" smtClean="0"/>
              <a:t>EHT STAs will recognize the user info field with AID 2010 as EHT user info</a:t>
            </a:r>
          </a:p>
          <a:p>
            <a:pPr lvl="2"/>
            <a:r>
              <a:rPr lang="en-US" altLang="ko-KR" dirty="0" smtClean="0"/>
              <a:t>Additional (EHT) AID field is required to specify EHT STA</a:t>
            </a:r>
          </a:p>
          <a:p>
            <a:pPr lvl="2"/>
            <a:r>
              <a:rPr lang="en-US" altLang="ko-KR" dirty="0" smtClean="0"/>
              <a:t>RU allocation field includes multi-RU feature</a:t>
            </a:r>
          </a:p>
          <a:p>
            <a:pPr lvl="2"/>
            <a:r>
              <a:rPr lang="en-US" altLang="ko-KR" dirty="0" smtClean="0"/>
              <a:t>HE STAs ignore this user info field with AID 2010</a:t>
            </a:r>
          </a:p>
          <a:p>
            <a:pPr lvl="1"/>
            <a:r>
              <a:rPr lang="en-US" altLang="ko-KR" dirty="0"/>
              <a:t>Length of “EHT</a:t>
            </a:r>
            <a:r>
              <a:rPr lang="en-US" altLang="ko-KR" dirty="0" smtClean="0"/>
              <a:t>(+) user </a:t>
            </a:r>
            <a:r>
              <a:rPr lang="en-US" altLang="ko-KR" dirty="0"/>
              <a:t>info” should be the same with that of the user info field since this field reuses the existing user info field format (5-bytes</a:t>
            </a:r>
            <a:r>
              <a:rPr lang="en-US" altLang="ko-KR" dirty="0" smtClean="0"/>
              <a:t>)</a:t>
            </a:r>
          </a:p>
          <a:p>
            <a:pPr lvl="1"/>
            <a:r>
              <a:rPr lang="en-US" altLang="ko-KR" dirty="0" smtClean="0"/>
              <a:t>Only 2-bytes are free to use per user info field</a:t>
            </a:r>
          </a:p>
          <a:p>
            <a:pPr lvl="1"/>
            <a:r>
              <a:rPr lang="en-US" altLang="ko-KR" dirty="0" smtClean="0"/>
              <a:t>We may need to integrate multiple user info fields for the same AID</a:t>
            </a:r>
          </a:p>
          <a:p>
            <a:pPr lvl="1"/>
            <a:r>
              <a:rPr lang="en-US" altLang="ko-KR" dirty="0" smtClean="0"/>
              <a:t>We need to assign another AID of “Start of padding field” for EHT</a:t>
            </a:r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2"/>
            <a:endParaRPr lang="en-US" altLang="ko-KR" dirty="0" smtClean="0"/>
          </a:p>
          <a:p>
            <a:pPr lvl="2"/>
            <a:endParaRPr lang="en-US" altLang="ko-KR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Jonghun Han, Samsung</a:t>
            </a:r>
            <a:endParaRPr lang="en-US" altLang="ko-KR" dirty="0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5349131"/>
              </p:ext>
            </p:extLst>
          </p:nvPr>
        </p:nvGraphicFramePr>
        <p:xfrm>
          <a:off x="990600" y="2849880"/>
          <a:ext cx="7391400" cy="57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  <a:gridCol w="1790700"/>
                <a:gridCol w="2552700"/>
              </a:tblGrid>
              <a:tr h="370840"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AID (2010)</a:t>
                      </a:r>
                      <a:endParaRPr lang="ko-KR" altLang="en-US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(EHT) AID</a:t>
                      </a:r>
                      <a:endParaRPr lang="ko-KR" altLang="en-US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RU allocation</a:t>
                      </a:r>
                      <a:endParaRPr lang="ko-KR" altLang="en-US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Other EHT user-specific parameters</a:t>
                      </a:r>
                      <a:endParaRPr lang="ko-KR" altLang="en-US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cxnSp>
        <p:nvCxnSpPr>
          <p:cNvPr id="9" name="직선 화살표 연결선 8"/>
          <p:cNvCxnSpPr/>
          <p:nvPr/>
        </p:nvCxnSpPr>
        <p:spPr bwMode="auto">
          <a:xfrm>
            <a:off x="4038600" y="2697480"/>
            <a:ext cx="43434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11" name="직선 화살표 연결선 10"/>
          <p:cNvCxnSpPr/>
          <p:nvPr/>
        </p:nvCxnSpPr>
        <p:spPr bwMode="auto">
          <a:xfrm>
            <a:off x="990600" y="2696005"/>
            <a:ext cx="1524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13" name="직선 화살표 연결선 12"/>
          <p:cNvCxnSpPr/>
          <p:nvPr/>
        </p:nvCxnSpPr>
        <p:spPr bwMode="auto">
          <a:xfrm>
            <a:off x="2514600" y="2696005"/>
            <a:ext cx="1524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14" name="직사각형 13"/>
          <p:cNvSpPr/>
          <p:nvPr/>
        </p:nvSpPr>
        <p:spPr>
          <a:xfrm>
            <a:off x="1475921" y="2457351"/>
            <a:ext cx="55335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dirty="0" smtClean="0"/>
              <a:t>12-bit</a:t>
            </a:r>
            <a:endParaRPr lang="en-US" altLang="ko-KR" dirty="0"/>
          </a:p>
        </p:txBody>
      </p:sp>
      <p:sp>
        <p:nvSpPr>
          <p:cNvPr id="15" name="직사각형 14"/>
          <p:cNvSpPr/>
          <p:nvPr/>
        </p:nvSpPr>
        <p:spPr>
          <a:xfrm>
            <a:off x="2999921" y="2471385"/>
            <a:ext cx="55335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dirty="0" smtClean="0"/>
              <a:t>12-bit</a:t>
            </a:r>
            <a:endParaRPr lang="en-US" altLang="ko-KR" dirty="0"/>
          </a:p>
        </p:txBody>
      </p:sp>
      <p:sp>
        <p:nvSpPr>
          <p:cNvPr id="16" name="직사각형 15"/>
          <p:cNvSpPr/>
          <p:nvPr/>
        </p:nvSpPr>
        <p:spPr>
          <a:xfrm>
            <a:off x="5943600" y="2451854"/>
            <a:ext cx="55335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dirty="0" smtClean="0"/>
              <a:t>16-bit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8634448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Option 2-2: Single-MPDU Design w/ AID 4095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5029200"/>
          </a:xfrm>
        </p:spPr>
        <p:txBody>
          <a:bodyPr/>
          <a:lstStyle/>
          <a:p>
            <a:r>
              <a:rPr lang="en-US" altLang="ko-KR" dirty="0" smtClean="0"/>
              <a:t>Operation example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Jonghun Han, Samsung</a:t>
            </a:r>
            <a:endParaRPr lang="en-US" altLang="ko-KR" dirty="0"/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767348"/>
            <a:ext cx="7667085" cy="46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92404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33400" y="685800"/>
            <a:ext cx="8077200" cy="685800"/>
          </a:xfrm>
        </p:spPr>
        <p:txBody>
          <a:bodyPr/>
          <a:lstStyle/>
          <a:p>
            <a:r>
              <a:rPr lang="en-US" altLang="ko-KR" dirty="0"/>
              <a:t>Option </a:t>
            </a:r>
            <a:r>
              <a:rPr lang="en-US" altLang="ko-KR" dirty="0" smtClean="0"/>
              <a:t>2-2: Single-MPDU Design w/ AID 4095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5029200"/>
          </a:xfrm>
        </p:spPr>
        <p:txBody>
          <a:bodyPr/>
          <a:lstStyle/>
          <a:p>
            <a:r>
              <a:rPr lang="en-US" altLang="ko-KR" dirty="0" smtClean="0"/>
              <a:t>Trigger </a:t>
            </a:r>
            <a:r>
              <a:rPr lang="en-US" altLang="ko-KR" dirty="0"/>
              <a:t>type subfield </a:t>
            </a:r>
            <a:r>
              <a:rPr lang="en-US" altLang="ko-KR" dirty="0" smtClean="0"/>
              <a:t>encoding </a:t>
            </a:r>
            <a:endParaRPr lang="en-US" altLang="ko-KR" dirty="0"/>
          </a:p>
          <a:p>
            <a:pPr lvl="1"/>
            <a:r>
              <a:rPr lang="en-US" altLang="ko-KR" dirty="0" smtClean="0"/>
              <a:t>Stays the same</a:t>
            </a:r>
          </a:p>
          <a:p>
            <a:r>
              <a:rPr lang="en-US" altLang="ko-KR" dirty="0" smtClean="0"/>
              <a:t>Common info field </a:t>
            </a:r>
          </a:p>
          <a:p>
            <a:pPr lvl="1"/>
            <a:r>
              <a:rPr lang="en-US" altLang="ko-KR" dirty="0" smtClean="0"/>
              <a:t>Also stays the same 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The user info field with AID 4095 (Start of padding field)</a:t>
            </a:r>
          </a:p>
          <a:p>
            <a:pPr lvl="1"/>
            <a:r>
              <a:rPr lang="en-US" altLang="ko-KR" dirty="0" smtClean="0"/>
              <a:t>Padding is optionally present to give the recipient STAs enough time to prepare a response</a:t>
            </a:r>
          </a:p>
          <a:p>
            <a:endParaRPr lang="en-US" altLang="ko-KR" dirty="0"/>
          </a:p>
          <a:p>
            <a:r>
              <a:rPr lang="en-US" altLang="ko-KR" dirty="0" smtClean="0"/>
              <a:t>EHT+ specific common info and user info will be followed by the user field with AID 4095</a:t>
            </a:r>
          </a:p>
          <a:p>
            <a:pPr lvl="1"/>
            <a:r>
              <a:rPr lang="en-US" altLang="ko-KR" dirty="0" smtClean="0"/>
              <a:t>HE STAs will not decode after AID 4095</a:t>
            </a:r>
          </a:p>
          <a:p>
            <a:pPr lvl="1"/>
            <a:r>
              <a:rPr lang="en-US" altLang="ko-KR" dirty="0" smtClean="0"/>
              <a:t>EHT STA shall decode after AID 4095, since all EHT+ specific information will be followed after it</a:t>
            </a:r>
          </a:p>
          <a:p>
            <a:pPr lvl="1"/>
            <a:r>
              <a:rPr lang="en-US" altLang="ko-KR" dirty="0" smtClean="0"/>
              <a:t>EHT+ specific common info and user info format can be re-designed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Jonghun Han,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945995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Pros and Cons of Candidates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953000"/>
          </a:xfrm>
        </p:spPr>
        <p:txBody>
          <a:bodyPr/>
          <a:lstStyle/>
          <a:p>
            <a:r>
              <a:rPr lang="en-US" altLang="ko-KR" dirty="0" smtClean="0"/>
              <a:t>Summary table</a:t>
            </a:r>
          </a:p>
          <a:p>
            <a:endParaRPr lang="en-US" altLang="ko-KR" dirty="0"/>
          </a:p>
          <a:p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Jonghun Han, Samsung</a:t>
            </a:r>
            <a:endParaRPr lang="en-US" altLang="ko-KR" dirty="0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6282039"/>
              </p:ext>
            </p:extLst>
          </p:nvPr>
        </p:nvGraphicFramePr>
        <p:xfrm>
          <a:off x="685800" y="2133599"/>
          <a:ext cx="7848600" cy="389489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33600"/>
                <a:gridCol w="2895600"/>
                <a:gridCol w="2819400"/>
              </a:tblGrid>
              <a:tr h="437843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Candidates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Pros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Cons</a:t>
                      </a:r>
                      <a:endParaRPr lang="ko-KR" altLang="en-US" dirty="0"/>
                    </a:p>
                  </a:txBody>
                  <a:tcPr anchor="ctr"/>
                </a:tc>
              </a:tr>
              <a:tr h="75573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[Option 1]</a:t>
                      </a:r>
                    </a:p>
                    <a:p>
                      <a:pPr algn="ctr" latinLnBrk="1"/>
                      <a:r>
                        <a:rPr lang="en-US" altLang="ko-KR" dirty="0" smtClean="0"/>
                        <a:t>Aggregate</a:t>
                      </a:r>
                      <a:r>
                        <a:rPr lang="en-US" altLang="ko-KR" baseline="0" dirty="0" smtClean="0"/>
                        <a:t>-PPDU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 algn="l" latinLnBrk="1">
                        <a:buFont typeface="Arial" panose="020B0604020202020204" pitchFamily="34" charset="0"/>
                        <a:buChar char="•"/>
                      </a:pPr>
                      <a:r>
                        <a:rPr lang="en-US" altLang="ko-KR" dirty="0" smtClean="0"/>
                        <a:t>Doesn’t require any</a:t>
                      </a:r>
                      <a:r>
                        <a:rPr lang="en-US" altLang="ko-KR" baseline="0" dirty="0" smtClean="0"/>
                        <a:t> change of the existing trigger frame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 algn="l" latinLnBrk="1">
                        <a:buFont typeface="Arial" panose="020B0604020202020204" pitchFamily="34" charset="0"/>
                        <a:buChar char="•"/>
                      </a:pPr>
                      <a:r>
                        <a:rPr lang="en-US" altLang="ko-KR" dirty="0" smtClean="0"/>
                        <a:t>Cannot</a:t>
                      </a:r>
                      <a:r>
                        <a:rPr lang="en-US" altLang="ko-KR" baseline="0" dirty="0" smtClean="0"/>
                        <a:t> use non-HT duplicate format</a:t>
                      </a:r>
                      <a:endParaRPr lang="ko-KR" altLang="en-US" dirty="0"/>
                    </a:p>
                  </a:txBody>
                  <a:tcPr anchor="ctr"/>
                </a:tc>
              </a:tr>
              <a:tr h="1079614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[Option 2-1]</a:t>
                      </a:r>
                    </a:p>
                    <a:p>
                      <a:pPr algn="ctr" latinLnBrk="1"/>
                      <a:r>
                        <a:rPr lang="en-US" altLang="ko-KR" dirty="0" smtClean="0"/>
                        <a:t>Single-PPDU with the reserved AID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 algn="l" latinLnBrk="1">
                        <a:buFont typeface="Arial" panose="020B0604020202020204" pitchFamily="34" charset="0"/>
                        <a:buChar char="•"/>
                      </a:pPr>
                      <a:r>
                        <a:rPr lang="en-US" altLang="ko-KR" dirty="0" smtClean="0"/>
                        <a:t>Can use non-HT duplicate format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 algn="l" latinLnBrk="1">
                        <a:buFont typeface="Arial" panose="020B0604020202020204" pitchFamily="34" charset="0"/>
                        <a:buChar char="•"/>
                      </a:pPr>
                      <a:r>
                        <a:rPr lang="en-US" altLang="ko-KR" dirty="0" smtClean="0"/>
                        <a:t>EHT</a:t>
                      </a:r>
                      <a:r>
                        <a:rPr lang="en-US" altLang="ko-KR" baseline="0" dirty="0" smtClean="0"/>
                        <a:t> user info overhead</a:t>
                      </a:r>
                    </a:p>
                    <a:p>
                      <a:pPr marL="285750" indent="-285750" algn="l" latinLnBrk="1">
                        <a:buFont typeface="Arial" panose="020B0604020202020204" pitchFamily="34" charset="0"/>
                        <a:buChar char="•"/>
                      </a:pPr>
                      <a:r>
                        <a:rPr lang="en-US" altLang="ko-KR" baseline="0" dirty="0" smtClean="0"/>
                        <a:t>Requires a change of trigger frame</a:t>
                      </a:r>
                      <a:endParaRPr lang="ko-KR" altLang="en-US" dirty="0"/>
                    </a:p>
                  </a:txBody>
                  <a:tcPr anchor="ctr"/>
                </a:tc>
              </a:tr>
              <a:tr h="1079614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[Option 2-2]</a:t>
                      </a:r>
                    </a:p>
                    <a:p>
                      <a:pPr algn="ctr" latinLnBrk="1"/>
                      <a:r>
                        <a:rPr lang="en-US" altLang="ko-KR" dirty="0" smtClean="0"/>
                        <a:t>Single-PPDU with the AID 4095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altLang="ko-KR" dirty="0" smtClean="0"/>
                        <a:t>Can use non-HT duplicate format</a:t>
                      </a:r>
                    </a:p>
                    <a:p>
                      <a:pPr marL="285750" marR="0" indent="-28575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altLang="ko-KR" dirty="0" smtClean="0"/>
                        <a:t>High flexibility</a:t>
                      </a:r>
                      <a:r>
                        <a:rPr lang="en-US" altLang="ko-KR" baseline="0" dirty="0" smtClean="0"/>
                        <a:t> (no limitation of duration or format at all)</a:t>
                      </a:r>
                      <a:endParaRPr lang="en-US" altLang="ko-KR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 algn="l" latinLnBrk="1">
                        <a:buFont typeface="Arial" panose="020B0604020202020204" pitchFamily="34" charset="0"/>
                        <a:buChar char="•"/>
                      </a:pPr>
                      <a:r>
                        <a:rPr lang="en-US" altLang="ko-KR" dirty="0" smtClean="0"/>
                        <a:t>Requires a change of trigger frame</a:t>
                      </a: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673372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Summary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953000"/>
          </a:xfrm>
        </p:spPr>
        <p:txBody>
          <a:bodyPr/>
          <a:lstStyle/>
          <a:p>
            <a:r>
              <a:rPr lang="en-US" altLang="ko-KR" dirty="0" smtClean="0"/>
              <a:t>New trigger frame design options to support FD A-PPDU in UL</a:t>
            </a:r>
          </a:p>
          <a:p>
            <a:pPr lvl="1"/>
            <a:r>
              <a:rPr lang="en-US" altLang="ko-KR" dirty="0" smtClean="0"/>
              <a:t>Aggregate-PPDU approach</a:t>
            </a:r>
          </a:p>
          <a:p>
            <a:pPr lvl="1"/>
            <a:r>
              <a:rPr lang="en-US" altLang="ko-KR" dirty="0" smtClean="0"/>
              <a:t>Single-PPDU approach</a:t>
            </a:r>
          </a:p>
          <a:p>
            <a:pPr lvl="2"/>
            <a:r>
              <a:rPr lang="en-US" altLang="ko-KR" dirty="0" smtClean="0"/>
              <a:t>Using the user field with reserved AIDs</a:t>
            </a:r>
          </a:p>
          <a:p>
            <a:pPr lvl="2"/>
            <a:r>
              <a:rPr lang="en-US" altLang="ko-KR" dirty="0" smtClean="0"/>
              <a:t>Using the user field with AID 4095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We investigate pros and cons of each option</a:t>
            </a:r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Jonghun Han,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5980477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</a:t>
            </a:r>
            <a:r>
              <a:rPr lang="en-US" altLang="ko-KR" dirty="0" smtClean="0"/>
              <a:t>support assigning one or more reserved AID(s) for EHT or EHT+ specific information in </a:t>
            </a:r>
            <a:r>
              <a:rPr lang="en-US" altLang="ko-KR" dirty="0"/>
              <a:t>11be to support FD </a:t>
            </a:r>
            <a:r>
              <a:rPr lang="en-US" altLang="ko-KR" dirty="0" smtClean="0"/>
              <a:t>A-PPDU?</a:t>
            </a:r>
          </a:p>
          <a:p>
            <a:pPr lvl="1"/>
            <a:r>
              <a:rPr lang="en-US" altLang="ko-KR" dirty="0" smtClean="0"/>
              <a:t>Detailed EHT or </a:t>
            </a:r>
            <a:r>
              <a:rPr lang="en-US" altLang="ko-KR" dirty="0" smtClean="0"/>
              <a:t>EHT+ </a:t>
            </a:r>
            <a:r>
              <a:rPr lang="en-US" altLang="ko-KR" dirty="0" smtClean="0"/>
              <a:t>specific information format is TBD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Jonghun Han,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4312173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Background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5029200"/>
          </a:xfrm>
        </p:spPr>
        <p:txBody>
          <a:bodyPr/>
          <a:lstStyle/>
          <a:p>
            <a:r>
              <a:rPr lang="en-US" altLang="ko-KR" dirty="0" smtClean="0"/>
              <a:t>Frequency-domain (FD) A-PPDU will be included in 11be SFD</a:t>
            </a:r>
            <a:endParaRPr lang="en-US" altLang="ko-KR" dirty="0"/>
          </a:p>
          <a:p>
            <a:endParaRPr lang="en-US" altLang="ko-KR" dirty="0" smtClean="0"/>
          </a:p>
          <a:p>
            <a:r>
              <a:rPr lang="en-US" altLang="ko-KR" dirty="0" smtClean="0"/>
              <a:t>We need MAC protocol to support it</a:t>
            </a:r>
          </a:p>
          <a:p>
            <a:pPr lvl="1"/>
            <a:r>
              <a:rPr lang="en-US" altLang="ko-KR" dirty="0" smtClean="0"/>
              <a:t>Announcement/Trigger frame are the core elements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Intel’s contribution provides MAC requirements to support it</a:t>
            </a:r>
          </a:p>
          <a:p>
            <a:pPr lvl="1"/>
            <a:r>
              <a:rPr lang="en-US" altLang="ko-KR" dirty="0" smtClean="0"/>
              <a:t>[Downlink] Using enhanced downlink (DL) announcement frame </a:t>
            </a:r>
          </a:p>
          <a:p>
            <a:pPr lvl="1"/>
            <a:r>
              <a:rPr lang="en-US" altLang="ko-KR" dirty="0" smtClean="0"/>
              <a:t>[Uplink] Using enhanced uplink (UL) trigger frame</a:t>
            </a:r>
            <a:endParaRPr lang="en-US" altLang="ko-KR" dirty="0"/>
          </a:p>
          <a:p>
            <a:pPr lvl="1"/>
            <a:endParaRPr lang="en-US" altLang="ko-KR" dirty="0" smtClean="0"/>
          </a:p>
          <a:p>
            <a:r>
              <a:rPr lang="en-US" altLang="ko-KR" dirty="0" smtClean="0"/>
              <a:t>In this contribution, we propose several designs options for trigger frame to support FD A-PPDU in MAC level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Jonghun Han,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953021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Expected UL Operation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5029200"/>
          </a:xfrm>
        </p:spPr>
        <p:txBody>
          <a:bodyPr/>
          <a:lstStyle/>
          <a:p>
            <a:r>
              <a:rPr lang="en-US" altLang="ko-KR" dirty="0"/>
              <a:t>T</a:t>
            </a:r>
            <a:r>
              <a:rPr lang="en-US" altLang="ko-KR" dirty="0" smtClean="0"/>
              <a:t>rigger frame allocates the 80MHz segment(s) to use for UL</a:t>
            </a:r>
          </a:p>
          <a:p>
            <a:pPr lvl="1"/>
            <a:r>
              <a:rPr lang="en-US" altLang="ko-KR" dirty="0" smtClean="0"/>
              <a:t>HE STA will be assigned to use P80 (backward compatibility)</a:t>
            </a:r>
            <a:endParaRPr lang="en-US" altLang="ko-KR" dirty="0"/>
          </a:p>
          <a:p>
            <a:pPr lvl="1"/>
            <a:r>
              <a:rPr lang="en-US" altLang="ko-KR" dirty="0" smtClean="0"/>
              <a:t>EHT and EHT+* STA will be assigned to use secondary segments 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Jonghun Han, Samsung</a:t>
            </a:r>
            <a:endParaRPr lang="en-US" altLang="ko-KR" dirty="0"/>
          </a:p>
        </p:txBody>
      </p:sp>
      <p:sp>
        <p:nvSpPr>
          <p:cNvPr id="10" name="직사각형 9"/>
          <p:cNvSpPr/>
          <p:nvPr/>
        </p:nvSpPr>
        <p:spPr>
          <a:xfrm>
            <a:off x="685800" y="6201696"/>
            <a:ext cx="243688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u="sng" dirty="0" smtClean="0"/>
              <a:t>* EHT+: the amendments after EHT</a:t>
            </a:r>
            <a:endParaRPr lang="en-US" altLang="ko-KR" u="sng" dirty="0"/>
          </a:p>
        </p:txBody>
      </p:sp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574657"/>
            <a:ext cx="7361194" cy="36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10017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Design Principles for Trigger Frame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MAC requirements</a:t>
            </a:r>
            <a:endParaRPr lang="en-US" altLang="ko-KR" dirty="0"/>
          </a:p>
          <a:p>
            <a:pPr lvl="1"/>
            <a:r>
              <a:rPr lang="en-US" altLang="ko-KR" dirty="0"/>
              <a:t>New </a:t>
            </a:r>
            <a:r>
              <a:rPr lang="en-US" altLang="ko-KR" dirty="0" smtClean="0"/>
              <a:t>design should support </a:t>
            </a:r>
            <a:r>
              <a:rPr lang="en-US" altLang="ko-KR" dirty="0"/>
              <a:t>any combination of </a:t>
            </a:r>
            <a:r>
              <a:rPr lang="en-US" altLang="ko-KR" dirty="0" smtClean="0"/>
              <a:t>HE, EHT and EHT</a:t>
            </a:r>
            <a:r>
              <a:rPr lang="en-US" altLang="ko-KR" dirty="0"/>
              <a:t>+ </a:t>
            </a:r>
            <a:r>
              <a:rPr lang="en-US" altLang="ko-KR" dirty="0" smtClean="0"/>
              <a:t>PPDUs for FD A-PPDUs</a:t>
            </a:r>
          </a:p>
          <a:p>
            <a:pPr lvl="1"/>
            <a:r>
              <a:rPr lang="en-US" altLang="ko-KR" dirty="0" smtClean="0"/>
              <a:t>New design should incorporate “EHT and EHT+ specific” fields</a:t>
            </a:r>
          </a:p>
          <a:p>
            <a:pPr lvl="2"/>
            <a:r>
              <a:rPr lang="en-US" altLang="ko-KR" dirty="0" smtClean="0"/>
              <a:t>ex) UL BW, RU allocation, etc.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Backward compatibility</a:t>
            </a:r>
          </a:p>
          <a:p>
            <a:pPr lvl="1"/>
            <a:r>
              <a:rPr lang="en-US" altLang="ko-KR" dirty="0" smtClean="0"/>
              <a:t>HE STA shall not be affected by the new design</a:t>
            </a:r>
          </a:p>
          <a:p>
            <a:endParaRPr lang="en-US" altLang="ko-KR" dirty="0"/>
          </a:p>
          <a:p>
            <a:r>
              <a:rPr lang="en-US" altLang="ko-KR" dirty="0" smtClean="0"/>
              <a:t>Forward compatibility</a:t>
            </a:r>
          </a:p>
          <a:p>
            <a:pPr lvl="1"/>
            <a:r>
              <a:rPr lang="en-US" altLang="ko-KR" dirty="0" smtClean="0"/>
              <a:t>New design should be easily extendable for EHT+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Jonghun Han,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3593852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Design Options for Trigger Frame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5029200"/>
          </a:xfrm>
        </p:spPr>
        <p:txBody>
          <a:bodyPr/>
          <a:lstStyle/>
          <a:p>
            <a:r>
              <a:rPr lang="en-US" altLang="ko-KR" dirty="0" smtClean="0"/>
              <a:t>[Option1] </a:t>
            </a:r>
            <a:r>
              <a:rPr lang="en-US" altLang="ko-KR" i="1" dirty="0" smtClean="0"/>
              <a:t>Aggregated-MPDU</a:t>
            </a:r>
            <a:r>
              <a:rPr lang="en-US" altLang="ko-KR" dirty="0"/>
              <a:t> </a:t>
            </a:r>
            <a:r>
              <a:rPr lang="en-US" altLang="ko-KR" dirty="0" smtClean="0"/>
              <a:t>design</a:t>
            </a:r>
          </a:p>
          <a:p>
            <a:pPr lvl="1"/>
            <a:r>
              <a:rPr lang="en-US" altLang="ko-KR" dirty="0" smtClean="0"/>
              <a:t>Define EHT+ variant of the trigger frame</a:t>
            </a:r>
          </a:p>
          <a:p>
            <a:pPr lvl="1"/>
            <a:r>
              <a:rPr lang="en-US" altLang="ko-KR" dirty="0" smtClean="0"/>
              <a:t>To trigger HE, EHT and EHT+ STAs with one PPDU, AP should use the A-MPDU</a:t>
            </a:r>
          </a:p>
          <a:p>
            <a:pPr lvl="2"/>
            <a:r>
              <a:rPr lang="en-US" altLang="ko-KR" dirty="0" smtClean="0"/>
              <a:t>E.g., Trigger frame (for HE STA) and new trigger frame (for EHT and EHT+ STA) are aggregated 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[</a:t>
            </a:r>
            <a:r>
              <a:rPr lang="en-US" altLang="ko-KR" dirty="0"/>
              <a:t>Option2] </a:t>
            </a:r>
            <a:r>
              <a:rPr lang="en-US" altLang="ko-KR" i="1" dirty="0" smtClean="0"/>
              <a:t>Single-MPDU</a:t>
            </a:r>
            <a:r>
              <a:rPr lang="en-US" altLang="ko-KR" dirty="0" smtClean="0"/>
              <a:t> </a:t>
            </a:r>
            <a:r>
              <a:rPr lang="en-US" altLang="ko-KR" dirty="0"/>
              <a:t>design</a:t>
            </a:r>
          </a:p>
          <a:p>
            <a:pPr lvl="1"/>
            <a:r>
              <a:rPr lang="en-US" altLang="ko-KR" dirty="0" smtClean="0"/>
              <a:t>[Option 2-1] Extend </a:t>
            </a:r>
            <a:r>
              <a:rPr lang="en-US" altLang="ko-KR" dirty="0"/>
              <a:t>common/user info of </a:t>
            </a:r>
            <a:r>
              <a:rPr lang="en-US" altLang="ko-KR" dirty="0" smtClean="0"/>
              <a:t>the </a:t>
            </a:r>
            <a:r>
              <a:rPr lang="en-US" altLang="ko-KR" dirty="0"/>
              <a:t>trigger </a:t>
            </a:r>
            <a:r>
              <a:rPr lang="en-US" altLang="ko-KR" dirty="0" smtClean="0"/>
              <a:t>frame </a:t>
            </a:r>
            <a:r>
              <a:rPr lang="en-US" altLang="ko-KR" u="sng" dirty="0" smtClean="0"/>
              <a:t>by using reserved AID</a:t>
            </a:r>
          </a:p>
          <a:p>
            <a:pPr lvl="2"/>
            <a:r>
              <a:rPr lang="en-US" altLang="ko-KR" dirty="0" smtClean="0"/>
              <a:t>Assign a specific AID to indicate the extended common/user info fields for EHT+ STAs</a:t>
            </a:r>
          </a:p>
          <a:p>
            <a:pPr lvl="1"/>
            <a:r>
              <a:rPr lang="en-US" altLang="ko-KR" dirty="0" smtClean="0"/>
              <a:t>[Option 2-2] Extend common/user info of the trigger frame </a:t>
            </a:r>
            <a:r>
              <a:rPr lang="en-US" altLang="ko-KR" u="sng" dirty="0" smtClean="0"/>
              <a:t>by setting AID subfield to 4095</a:t>
            </a:r>
          </a:p>
          <a:p>
            <a:pPr lvl="2"/>
            <a:r>
              <a:rPr lang="en-US" altLang="ko-KR" dirty="0" smtClean="0"/>
              <a:t>Use AID 4095 (Start of padding field) to indicate the presence of the extended common/user info fields for EHT+ STAs </a:t>
            </a:r>
            <a:endParaRPr lang="en-US" altLang="ko-KR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Jonghun Han,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49091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Option 1: </a:t>
            </a:r>
            <a:r>
              <a:rPr lang="en-US" altLang="ko-KR" dirty="0"/>
              <a:t>Aggregated-MPDU</a:t>
            </a:r>
            <a:r>
              <a:rPr lang="en-US" altLang="ko-KR" dirty="0" smtClean="0"/>
              <a:t> Design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5029200"/>
          </a:xfrm>
        </p:spPr>
        <p:txBody>
          <a:bodyPr/>
          <a:lstStyle/>
          <a:p>
            <a:r>
              <a:rPr lang="en-US" altLang="ko-KR" dirty="0" smtClean="0"/>
              <a:t>Operation example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Jonghun Han, Samsung</a:t>
            </a:r>
            <a:endParaRPr lang="en-US" altLang="ko-KR" dirty="0"/>
          </a:p>
        </p:txBody>
      </p:sp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905000"/>
            <a:ext cx="7774581" cy="432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00375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Option 1</a:t>
            </a:r>
            <a:r>
              <a:rPr lang="en-US" altLang="ko-KR" dirty="0"/>
              <a:t>: Aggregated-MPDU </a:t>
            </a:r>
            <a:r>
              <a:rPr lang="en-US" altLang="ko-KR" dirty="0" smtClean="0"/>
              <a:t>Design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33400" y="1447800"/>
            <a:ext cx="8077200" cy="5029200"/>
          </a:xfrm>
        </p:spPr>
        <p:txBody>
          <a:bodyPr/>
          <a:lstStyle/>
          <a:p>
            <a:pPr marL="0" indent="0">
              <a:buNone/>
            </a:pPr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sz="1800" dirty="0"/>
          </a:p>
          <a:p>
            <a:endParaRPr lang="en-US" altLang="ko-KR" dirty="0" smtClean="0"/>
          </a:p>
          <a:p>
            <a:r>
              <a:rPr lang="en-US" altLang="ko-KR" dirty="0" smtClean="0"/>
              <a:t>Trigger type subfield encoding</a:t>
            </a:r>
          </a:p>
          <a:p>
            <a:pPr lvl="1"/>
            <a:r>
              <a:rPr lang="en-US" altLang="ko-KR" dirty="0" smtClean="0"/>
              <a:t>Trigger type subfield is 4-bit in the trigger frame</a:t>
            </a:r>
          </a:p>
          <a:p>
            <a:pPr lvl="1"/>
            <a:r>
              <a:rPr lang="en-US" altLang="ko-KR" dirty="0" smtClean="0"/>
              <a:t>MSB of trigger type subfield is currently reserved</a:t>
            </a:r>
          </a:p>
          <a:p>
            <a:pPr lvl="1"/>
            <a:r>
              <a:rPr lang="en-US" altLang="ko-KR" dirty="0" smtClean="0"/>
              <a:t>Candidate options for indicating EHT and EHT+ amendment</a:t>
            </a:r>
          </a:p>
          <a:p>
            <a:pPr lvl="2"/>
            <a:r>
              <a:rPr lang="en-US" altLang="ko-KR" b="1" dirty="0" smtClean="0"/>
              <a:t>[1-bit] </a:t>
            </a:r>
            <a:r>
              <a:rPr lang="en-US" altLang="ko-KR" dirty="0" smtClean="0"/>
              <a:t>Use </a:t>
            </a:r>
            <a:r>
              <a:rPr lang="en-US" altLang="ko-KR" dirty="0" smtClean="0">
                <a:solidFill>
                  <a:srgbClr val="FF0000"/>
                </a:solidFill>
              </a:rPr>
              <a:t>MSB</a:t>
            </a:r>
            <a:r>
              <a:rPr lang="en-US" altLang="ko-KR" dirty="0" smtClean="0"/>
              <a:t> </a:t>
            </a:r>
            <a:r>
              <a:rPr lang="en-US" altLang="ko-KR" dirty="0" smtClean="0">
                <a:solidFill>
                  <a:srgbClr val="FF0000"/>
                </a:solidFill>
              </a:rPr>
              <a:t>1-bit</a:t>
            </a:r>
            <a:r>
              <a:rPr lang="en-US" altLang="ko-KR" dirty="0" smtClean="0"/>
              <a:t> as a indication </a:t>
            </a:r>
            <a:r>
              <a:rPr lang="en-US" altLang="ko-KR" b="1" dirty="0" smtClean="0"/>
              <a:t>ex) </a:t>
            </a:r>
            <a:r>
              <a:rPr lang="en-US" altLang="ko-KR" u="sng" dirty="0" smtClean="0">
                <a:solidFill>
                  <a:srgbClr val="FF0000"/>
                </a:solidFill>
              </a:rPr>
              <a:t>0</a:t>
            </a:r>
            <a:r>
              <a:rPr lang="en-US" altLang="ko-KR" u="sng" dirty="0" smtClean="0"/>
              <a:t>000</a:t>
            </a:r>
            <a:r>
              <a:rPr lang="en-US" altLang="ko-KR" dirty="0" smtClean="0"/>
              <a:t>: HE Basic, </a:t>
            </a:r>
            <a:r>
              <a:rPr lang="en-US" altLang="ko-KR" u="sng" dirty="0" smtClean="0">
                <a:solidFill>
                  <a:srgbClr val="FF0000"/>
                </a:solidFill>
              </a:rPr>
              <a:t>1</a:t>
            </a:r>
            <a:r>
              <a:rPr lang="en-US" altLang="ko-KR" u="sng" dirty="0" smtClean="0"/>
              <a:t>000</a:t>
            </a:r>
            <a:r>
              <a:rPr lang="en-US" altLang="ko-KR" dirty="0" smtClean="0"/>
              <a:t>: EHT+ Basic</a:t>
            </a:r>
          </a:p>
          <a:p>
            <a:pPr lvl="2"/>
            <a:r>
              <a:rPr lang="en-US" altLang="ko-KR" b="1" u="sng" dirty="0" smtClean="0"/>
              <a:t>[1-subtype] </a:t>
            </a:r>
            <a:r>
              <a:rPr lang="en-US" altLang="ko-KR" u="sng" dirty="0" smtClean="0"/>
              <a:t>Use one subfield value. </a:t>
            </a:r>
            <a:r>
              <a:rPr lang="en-US" altLang="ko-KR" b="1" u="sng" dirty="0" smtClean="0"/>
              <a:t>ex) </a:t>
            </a:r>
            <a:r>
              <a:rPr lang="en-US" altLang="ko-KR" u="sng" dirty="0" smtClean="0"/>
              <a:t>8: EHT+, 9-15: Reserved</a:t>
            </a:r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Jonghun Han, Samsung</a:t>
            </a:r>
            <a:endParaRPr lang="en-US" altLang="ko-KR" dirty="0"/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1395730"/>
            <a:ext cx="3803072" cy="29476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51600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Option 1: Aggregated-MPDU</a:t>
            </a:r>
            <a:r>
              <a:rPr lang="en-US" altLang="ko-KR" dirty="0" smtClean="0"/>
              <a:t> </a:t>
            </a:r>
            <a:r>
              <a:rPr lang="en-US" altLang="ko-KR" dirty="0"/>
              <a:t>Design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5029200"/>
          </a:xfrm>
        </p:spPr>
        <p:txBody>
          <a:bodyPr/>
          <a:lstStyle/>
          <a:p>
            <a:pPr marL="0" indent="0">
              <a:buNone/>
            </a:pPr>
            <a:endParaRPr lang="en-US" altLang="ko-KR" dirty="0" smtClean="0"/>
          </a:p>
          <a:p>
            <a:pPr marL="0" indent="0">
              <a:buNone/>
            </a:pPr>
            <a:endParaRPr lang="en-US" altLang="ko-KR" dirty="0"/>
          </a:p>
          <a:p>
            <a:pPr marL="0" indent="0">
              <a:buNone/>
            </a:pPr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 smtClean="0"/>
              <a:t>Common info field </a:t>
            </a:r>
          </a:p>
          <a:p>
            <a:pPr lvl="1"/>
            <a:r>
              <a:rPr lang="en-US" altLang="ko-KR" dirty="0" smtClean="0"/>
              <a:t>If trigger type is EHT+ variant (ex. trigger type=8), then the rest of common info field can be re-defined to support EHT features</a:t>
            </a:r>
          </a:p>
          <a:p>
            <a:pPr lvl="2"/>
            <a:r>
              <a:rPr lang="en-US" altLang="ko-KR" dirty="0" smtClean="0"/>
              <a:t>E.g., UL BW field can be extended to support BW of 240/320MHz</a:t>
            </a:r>
          </a:p>
          <a:p>
            <a:pPr lvl="1"/>
            <a:r>
              <a:rPr lang="en-US" altLang="ko-KR" dirty="0" smtClean="0"/>
              <a:t>We should include “protocol subfield” to indicate exact amendment</a:t>
            </a:r>
          </a:p>
          <a:p>
            <a:pPr lvl="2"/>
            <a:r>
              <a:rPr lang="en-US" altLang="ko-KR" dirty="0" smtClean="0"/>
              <a:t>ex) 00: EHT, 01:EHT+, 10:EHT++, …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Jonghun Han, Samsung</a:t>
            </a:r>
            <a:endParaRPr lang="en-US" altLang="ko-KR" dirty="0"/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07883"/>
            <a:ext cx="9144000" cy="13543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662238"/>
            <a:ext cx="7848600" cy="1408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571716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Option 1: Aggregated-MPDU</a:t>
            </a:r>
            <a:r>
              <a:rPr lang="en-US" altLang="ko-KR" dirty="0" smtClean="0"/>
              <a:t> </a:t>
            </a:r>
            <a:r>
              <a:rPr lang="en-US" altLang="ko-KR" dirty="0"/>
              <a:t>Design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altLang="ko-KR" dirty="0" smtClean="0"/>
          </a:p>
          <a:p>
            <a:pPr marL="0" indent="0">
              <a:buNone/>
            </a:pPr>
            <a:endParaRPr lang="en-US" altLang="ko-KR" dirty="0"/>
          </a:p>
          <a:p>
            <a:pPr marL="0" indent="0">
              <a:buNone/>
            </a:pPr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 smtClean="0"/>
              <a:t>User info field</a:t>
            </a:r>
          </a:p>
          <a:p>
            <a:pPr lvl="1"/>
            <a:r>
              <a:rPr lang="en-US" altLang="ko-KR" dirty="0" smtClean="0"/>
              <a:t>If trigger type is EHT+ </a:t>
            </a:r>
            <a:r>
              <a:rPr lang="en-US" altLang="ko-KR" dirty="0"/>
              <a:t>variant (ex. trigger type=8), </a:t>
            </a:r>
            <a:r>
              <a:rPr lang="en-US" altLang="ko-KR" dirty="0" smtClean="0"/>
              <a:t>then User info field can also be re-defined</a:t>
            </a:r>
          </a:p>
          <a:p>
            <a:pPr lvl="2"/>
            <a:r>
              <a:rPr lang="en-US" altLang="ko-KR" dirty="0" smtClean="0"/>
              <a:t>E.g., RU allocation can be extended to support multi-RU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Jonghun Han, Samsung</a:t>
            </a:r>
            <a:endParaRPr lang="en-US" altLang="ko-KR" dirty="0"/>
          </a:p>
        </p:txBody>
      </p:sp>
      <p:pic>
        <p:nvPicPr>
          <p:cNvPr id="1638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47800"/>
            <a:ext cx="9067800" cy="13407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77480618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141929</TotalTime>
  <Words>1350</Words>
  <Application>Microsoft Office PowerPoint</Application>
  <PresentationFormat>화면 슬라이드 쇼(4:3)</PresentationFormat>
  <Paragraphs>253</Paragraphs>
  <Slides>17</Slides>
  <Notes>6</Notes>
  <HiddenSlides>0</HiddenSlides>
  <MMClips>0</MMClips>
  <ScaleCrop>false</ScaleCrop>
  <HeadingPairs>
    <vt:vector size="6" baseType="variant"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17</vt:i4>
      </vt:variant>
    </vt:vector>
  </HeadingPairs>
  <TitlesOfParts>
    <vt:vector size="19" baseType="lpstr">
      <vt:lpstr>802-11-Submission</vt:lpstr>
      <vt:lpstr>Document</vt:lpstr>
      <vt:lpstr>Trigger Frame  for Frequency-domain A-PPDU Support</vt:lpstr>
      <vt:lpstr>Background</vt:lpstr>
      <vt:lpstr>Expected UL Operation</vt:lpstr>
      <vt:lpstr>Design Principles for Trigger Frame</vt:lpstr>
      <vt:lpstr>Design Options for Trigger Frame</vt:lpstr>
      <vt:lpstr>Option 1: Aggregated-MPDU Design</vt:lpstr>
      <vt:lpstr>Option 1: Aggregated-MPDU Design</vt:lpstr>
      <vt:lpstr>Option 1: Aggregated-MPDU Design</vt:lpstr>
      <vt:lpstr>Option 1: Aggregated-MPDU Design</vt:lpstr>
      <vt:lpstr>Option 2-1: Single-MPDU Design w/ Reserved AID</vt:lpstr>
      <vt:lpstr>Option 2-1: Single-MPDU Design w/ Reserved AID</vt:lpstr>
      <vt:lpstr>Option 2-1: Single-MPDU Design w/ Reserved AID</vt:lpstr>
      <vt:lpstr>Option 2-2: Single-MPDU Design w/ AID 4095</vt:lpstr>
      <vt:lpstr>Option 2-2: Single-MPDU Design w/ AID 4095</vt:lpstr>
      <vt:lpstr>Pros and Cons of Candidates</vt:lpstr>
      <vt:lpstr>Summary</vt:lpstr>
      <vt:lpstr>Straw Poll</vt:lpstr>
    </vt:vector>
  </TitlesOfParts>
  <Company>AT&amp;T Labs Research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Ron Porat</dc:creator>
  <cp:lastModifiedBy>한종훈(jong_hun.han)</cp:lastModifiedBy>
  <cp:revision>2953</cp:revision>
  <cp:lastPrinted>1998-02-10T13:28:06Z</cp:lastPrinted>
  <dcterms:created xsi:type="dcterms:W3CDTF">2007-05-21T21:00:37Z</dcterms:created>
  <dcterms:modified xsi:type="dcterms:W3CDTF">2020-06-05T01:47:56Z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NSCPROP_SA">
    <vt:lpwstr>C:\Users\tianyu.wu\Downloads\11-17-0371-04-00ba-wur-duty-cycle-mode-and-timing-synchronization-follow-up.pptx</vt:lpwstr>
  </property>
</Properties>
</file>